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333" r:id="rId3"/>
    <p:sldId id="319" r:id="rId4"/>
    <p:sldId id="320" r:id="rId5"/>
    <p:sldId id="321" r:id="rId6"/>
    <p:sldId id="322" r:id="rId7"/>
    <p:sldId id="324" r:id="rId8"/>
    <p:sldId id="325" r:id="rId9"/>
    <p:sldId id="326" r:id="rId10"/>
    <p:sldId id="327" r:id="rId11"/>
    <p:sldId id="328" r:id="rId12"/>
    <p:sldId id="329" r:id="rId13"/>
    <p:sldId id="330" r:id="rId14"/>
    <p:sldId id="331" r:id="rId15"/>
    <p:sldId id="332" r:id="rId16"/>
    <p:sldId id="334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606" autoAdjust="0"/>
  </p:normalViewPr>
  <p:slideViewPr>
    <p:cSldViewPr>
      <p:cViewPr varScale="1">
        <p:scale>
          <a:sx n="61" d="100"/>
          <a:sy n="61" d="100"/>
        </p:scale>
        <p:origin x="1572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227268-1677-4499-B168-FF073F207F88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1D8F67-1B92-4579-9D60-EBECFF3CFBA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93D68-F91D-454B-ACE5-8D60F05B8F67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0BF3E-DB09-4B62-992C-FE036DD40A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7606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93D68-F91D-454B-ACE5-8D60F05B8F67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0BF3E-DB09-4B62-992C-FE036DD40A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7172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93D68-F91D-454B-ACE5-8D60F05B8F67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0BF3E-DB09-4B62-992C-FE036DD40A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80887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93D68-F91D-454B-ACE5-8D60F05B8F67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0BF3E-DB09-4B62-992C-FE036DD40A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551043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93D68-F91D-454B-ACE5-8D60F05B8F67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0BF3E-DB09-4B62-992C-FE036DD40A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97080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93D68-F91D-454B-ACE5-8D60F05B8F67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0BF3E-DB09-4B62-992C-FE036DD40A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9592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93D68-F91D-454B-ACE5-8D60F05B8F67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0BF3E-DB09-4B62-992C-FE036DD40A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69335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93D68-F91D-454B-ACE5-8D60F05B8F67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0BF3E-DB09-4B62-992C-FE036DD40A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68283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93D68-F91D-454B-ACE5-8D60F05B8F67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0BF3E-DB09-4B62-992C-FE036DD40A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696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93D68-F91D-454B-ACE5-8D60F05B8F67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0BF3E-DB09-4B62-992C-FE036DD40A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7412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93D68-F91D-454B-ACE5-8D60F05B8F67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0BF3E-DB09-4B62-992C-FE036DD40A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9855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93D68-F91D-454B-ACE5-8D60F05B8F67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0BF3E-DB09-4B62-992C-FE036DD40A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6361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93D68-F91D-454B-ACE5-8D60F05B8F67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0BF3E-DB09-4B62-992C-FE036DD40A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5713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93D68-F91D-454B-ACE5-8D60F05B8F67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0BF3E-DB09-4B62-992C-FE036DD40A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0401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93D68-F91D-454B-ACE5-8D60F05B8F67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0BF3E-DB09-4B62-992C-FE036DD40A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0221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93D68-F91D-454B-ACE5-8D60F05B8F67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0BF3E-DB09-4B62-992C-FE036DD40A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1082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93D68-F91D-454B-ACE5-8D60F05B8F67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0BF3E-DB09-4B62-992C-FE036DD40A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8695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1093D68-F91D-454B-ACE5-8D60F05B8F67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0BF3E-DB09-4B62-992C-FE036DD40A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27558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85795"/>
            <a:ext cx="7772400" cy="1347061"/>
          </a:xfrm>
        </p:spPr>
        <p:txBody>
          <a:bodyPr/>
          <a:lstStyle/>
          <a:p>
            <a:r>
              <a:rPr lang="ru-RU" sz="2800" dirty="0" err="1"/>
              <a:t>Основи</a:t>
            </a:r>
            <a:r>
              <a:rPr lang="ru-RU" sz="2800" dirty="0"/>
              <a:t> </a:t>
            </a:r>
            <a:r>
              <a:rPr lang="ru-RU" sz="2800" dirty="0" err="1"/>
              <a:t>санітарно-епідеміологічного</a:t>
            </a:r>
            <a:r>
              <a:rPr lang="ru-RU" sz="2800" dirty="0"/>
              <a:t> </a:t>
            </a:r>
            <a:r>
              <a:rPr lang="ru-RU" sz="2800" dirty="0" err="1"/>
              <a:t>нагляду</a:t>
            </a:r>
            <a:r>
              <a:rPr lang="ru-RU" sz="2800" dirty="0"/>
              <a:t> у </a:t>
            </a:r>
            <a:r>
              <a:rPr lang="ru-RU" sz="2800" dirty="0" err="1"/>
              <a:t>сфері</a:t>
            </a:r>
            <a:r>
              <a:rPr lang="ru-RU" sz="2800" dirty="0"/>
              <a:t> </a:t>
            </a:r>
            <a:r>
              <a:rPr lang="ru-RU" sz="2800" dirty="0" err="1"/>
              <a:t>гігієни</a:t>
            </a:r>
            <a:r>
              <a:rPr lang="ru-RU" sz="2800" dirty="0"/>
              <a:t> </a:t>
            </a:r>
            <a:r>
              <a:rPr lang="ru-RU" sz="2800" dirty="0" err="1"/>
              <a:t>праці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132856"/>
            <a:ext cx="6400800" cy="510326"/>
          </a:xfrm>
        </p:spPr>
        <p:txBody>
          <a:bodyPr>
            <a:normAutofit/>
          </a:bodyPr>
          <a:lstStyle/>
          <a:p>
            <a:pPr algn="r"/>
            <a:r>
              <a:rPr lang="ru-RU" i="1" dirty="0">
                <a:solidFill>
                  <a:schemeClr val="tx1"/>
                </a:solidFill>
              </a:rPr>
              <a:t>Лекция 9</a:t>
            </a:r>
          </a:p>
        </p:txBody>
      </p:sp>
      <p:pic>
        <p:nvPicPr>
          <p:cNvPr id="5" name="Содержимое 5" descr="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108" y="2714620"/>
            <a:ext cx="5048250" cy="336232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707A48-0FC3-4159-9BF1-045DC9D88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Ступені 3 класу умов праці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6BDDF4F-F9AA-4556-A9FA-9A74B50E09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i="1" dirty="0"/>
              <a:t>Перший </a:t>
            </a:r>
            <a:r>
              <a:rPr lang="ru-RU" b="1" i="1" dirty="0" err="1"/>
              <a:t>ступінь</a:t>
            </a:r>
            <a:r>
              <a:rPr lang="ru-RU" b="1" i="1" dirty="0"/>
              <a:t> </a:t>
            </a:r>
            <a:r>
              <a:rPr lang="ru-RU" dirty="0"/>
              <a:t>– 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</a:t>
            </a:r>
            <a:r>
              <a:rPr lang="ru-RU" dirty="0" err="1"/>
              <a:t>характеризуються</a:t>
            </a:r>
            <a:r>
              <a:rPr lang="ru-RU" dirty="0"/>
              <a:t> такими </a:t>
            </a:r>
            <a:r>
              <a:rPr lang="ru-RU" dirty="0" err="1"/>
              <a:t>рівнями</a:t>
            </a:r>
            <a:r>
              <a:rPr lang="ru-RU" dirty="0"/>
              <a:t> </a:t>
            </a:r>
            <a:r>
              <a:rPr lang="ru-RU" dirty="0" err="1"/>
              <a:t>шкідливих</a:t>
            </a:r>
            <a:r>
              <a:rPr lang="ru-RU" dirty="0"/>
              <a:t> </a:t>
            </a:r>
            <a:r>
              <a:rPr lang="ru-RU" dirty="0" err="1"/>
              <a:t>чинників</a:t>
            </a:r>
            <a:r>
              <a:rPr lang="ru-RU" dirty="0"/>
              <a:t> </a:t>
            </a:r>
            <a:r>
              <a:rPr lang="ru-RU" dirty="0" err="1"/>
              <a:t>виробничого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 та трудового </a:t>
            </a:r>
            <a:r>
              <a:rPr lang="ru-RU" dirty="0" err="1"/>
              <a:t>процесу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, </a:t>
            </a:r>
            <a:r>
              <a:rPr lang="ru-RU" dirty="0" err="1"/>
              <a:t>зазвичай</a:t>
            </a:r>
            <a:r>
              <a:rPr lang="ru-RU" dirty="0"/>
              <a:t>, </a:t>
            </a:r>
            <a:r>
              <a:rPr lang="ru-RU" dirty="0" err="1"/>
              <a:t>спричиняють</a:t>
            </a:r>
            <a:r>
              <a:rPr lang="ru-RU" dirty="0"/>
              <a:t> </a:t>
            </a:r>
            <a:r>
              <a:rPr lang="ru-RU" dirty="0" err="1"/>
              <a:t>функціональні</a:t>
            </a:r>
            <a:r>
              <a:rPr lang="ru-RU" dirty="0"/>
              <a:t> </a:t>
            </a:r>
            <a:r>
              <a:rPr lang="ru-RU" dirty="0" err="1"/>
              <a:t>зміни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виходять</a:t>
            </a:r>
            <a:r>
              <a:rPr lang="ru-RU" dirty="0"/>
              <a:t> за </a:t>
            </a:r>
            <a:r>
              <a:rPr lang="ru-RU" dirty="0" err="1"/>
              <a:t>межі</a:t>
            </a:r>
            <a:r>
              <a:rPr lang="ru-RU" dirty="0"/>
              <a:t> </a:t>
            </a:r>
            <a:r>
              <a:rPr lang="ru-RU" dirty="0" err="1"/>
              <a:t>фізіологічних</a:t>
            </a:r>
            <a:r>
              <a:rPr lang="ru-RU" dirty="0"/>
              <a:t> </a:t>
            </a:r>
            <a:r>
              <a:rPr lang="ru-RU" dirty="0" err="1"/>
              <a:t>коливань</a:t>
            </a:r>
            <a:r>
              <a:rPr lang="ru-RU" dirty="0"/>
              <a:t> (</a:t>
            </a:r>
            <a:r>
              <a:rPr lang="ru-RU" dirty="0" err="1"/>
              <a:t>останні</a:t>
            </a:r>
            <a:r>
              <a:rPr lang="ru-RU" dirty="0"/>
              <a:t> </a:t>
            </a:r>
            <a:r>
              <a:rPr lang="ru-RU" dirty="0" err="1"/>
              <a:t>відновлюються</a:t>
            </a:r>
            <a:r>
              <a:rPr lang="ru-RU" dirty="0"/>
              <a:t>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тривалішої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початок </a:t>
            </a:r>
            <a:r>
              <a:rPr lang="ru-RU" dirty="0" err="1"/>
              <a:t>наступної</a:t>
            </a:r>
            <a:r>
              <a:rPr lang="ru-RU" dirty="0"/>
              <a:t> </a:t>
            </a:r>
            <a:r>
              <a:rPr lang="ru-RU" dirty="0" err="1"/>
              <a:t>зміни</a:t>
            </a:r>
            <a:r>
              <a:rPr lang="ru-RU" dirty="0"/>
              <a:t>, перерви у </a:t>
            </a:r>
            <a:r>
              <a:rPr lang="ru-RU" dirty="0" err="1"/>
              <a:t>контакті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шкідливими</a:t>
            </a:r>
            <a:r>
              <a:rPr lang="ru-RU" dirty="0"/>
              <a:t> </a:t>
            </a:r>
            <a:r>
              <a:rPr lang="ru-RU" dirty="0" err="1"/>
              <a:t>чинниками</a:t>
            </a:r>
            <a:r>
              <a:rPr lang="ru-RU" dirty="0"/>
              <a:t>) та </a:t>
            </a:r>
            <a:r>
              <a:rPr lang="ru-RU" dirty="0" err="1"/>
              <a:t>збільшують</a:t>
            </a:r>
            <a:r>
              <a:rPr lang="ru-RU" dirty="0"/>
              <a:t> </a:t>
            </a:r>
            <a:r>
              <a:rPr lang="ru-RU" dirty="0" err="1"/>
              <a:t>ризик</a:t>
            </a:r>
            <a:r>
              <a:rPr lang="ru-RU" dirty="0"/>
              <a:t> </a:t>
            </a:r>
            <a:r>
              <a:rPr lang="ru-RU" dirty="0" err="1"/>
              <a:t>погіршення</a:t>
            </a:r>
            <a:r>
              <a:rPr lang="ru-RU" dirty="0"/>
              <a:t> </a:t>
            </a:r>
            <a:r>
              <a:rPr lang="ru-RU" dirty="0" err="1"/>
              <a:t>здоров’я</a:t>
            </a:r>
            <a:r>
              <a:rPr lang="ru-RU" dirty="0"/>
              <a:t>.</a:t>
            </a:r>
          </a:p>
          <a:p>
            <a:r>
              <a:rPr lang="ru-RU" b="1" i="1" dirty="0" err="1"/>
              <a:t>Другий</a:t>
            </a:r>
            <a:r>
              <a:rPr lang="ru-RU" b="1" i="1" dirty="0"/>
              <a:t> </a:t>
            </a:r>
            <a:r>
              <a:rPr lang="ru-RU" b="1" i="1" dirty="0" err="1"/>
              <a:t>ступінь</a:t>
            </a:r>
            <a:r>
              <a:rPr lang="ru-RU" b="1" i="1" dirty="0"/>
              <a:t> </a:t>
            </a:r>
            <a:r>
              <a:rPr lang="ru-RU" dirty="0"/>
              <a:t>– 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</a:t>
            </a:r>
            <a:r>
              <a:rPr lang="ru-RU" dirty="0" err="1"/>
              <a:t>характеризуються</a:t>
            </a:r>
            <a:r>
              <a:rPr lang="ru-RU" dirty="0"/>
              <a:t> такими </a:t>
            </a:r>
            <a:r>
              <a:rPr lang="ru-RU" dirty="0" err="1"/>
              <a:t>рівнями</a:t>
            </a:r>
            <a:r>
              <a:rPr lang="ru-RU" dirty="0"/>
              <a:t> </a:t>
            </a:r>
            <a:r>
              <a:rPr lang="ru-RU" dirty="0" err="1"/>
              <a:t>шкідливих</a:t>
            </a:r>
            <a:r>
              <a:rPr lang="ru-RU" dirty="0"/>
              <a:t> </a:t>
            </a:r>
            <a:r>
              <a:rPr lang="ru-RU" dirty="0" err="1"/>
              <a:t>чинників</a:t>
            </a:r>
            <a:r>
              <a:rPr lang="ru-RU" dirty="0"/>
              <a:t> </a:t>
            </a:r>
            <a:r>
              <a:rPr lang="ru-RU" dirty="0" err="1"/>
              <a:t>виробничого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 і трудового </a:t>
            </a:r>
            <a:r>
              <a:rPr lang="ru-RU" dirty="0" err="1"/>
              <a:t>процесу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здатні</a:t>
            </a:r>
            <a:r>
              <a:rPr lang="ru-RU" dirty="0"/>
              <a:t> </a:t>
            </a:r>
            <a:r>
              <a:rPr lang="ru-RU" dirty="0" err="1"/>
              <a:t>спричинити</a:t>
            </a:r>
            <a:r>
              <a:rPr lang="ru-RU" dirty="0"/>
              <a:t> </a:t>
            </a:r>
            <a:r>
              <a:rPr lang="ru-RU" dirty="0" err="1"/>
              <a:t>стійкі</a:t>
            </a:r>
            <a:r>
              <a:rPr lang="ru-RU" dirty="0"/>
              <a:t> </a:t>
            </a:r>
            <a:r>
              <a:rPr lang="ru-RU" dirty="0" err="1"/>
              <a:t>функціональні</a:t>
            </a:r>
            <a:r>
              <a:rPr lang="ru-RU" dirty="0"/>
              <a:t> </a:t>
            </a:r>
            <a:r>
              <a:rPr lang="ru-RU" dirty="0" err="1"/>
              <a:t>порушення</a:t>
            </a:r>
            <a:r>
              <a:rPr lang="ru-RU" dirty="0"/>
              <a:t>, </a:t>
            </a:r>
            <a:r>
              <a:rPr lang="ru-RU" dirty="0" err="1"/>
              <a:t>спричиняють</a:t>
            </a:r>
            <a:r>
              <a:rPr lang="ru-RU" dirty="0"/>
              <a:t>, </a:t>
            </a:r>
            <a:r>
              <a:rPr lang="ru-RU" dirty="0" err="1"/>
              <a:t>зазвичай</a:t>
            </a:r>
            <a:r>
              <a:rPr lang="ru-RU" dirty="0"/>
              <a:t>, </a:t>
            </a:r>
            <a:r>
              <a:rPr lang="ru-RU" dirty="0" err="1"/>
              <a:t>зростання</a:t>
            </a:r>
            <a:r>
              <a:rPr lang="ru-RU" dirty="0"/>
              <a:t> </a:t>
            </a:r>
            <a:r>
              <a:rPr lang="ru-RU" dirty="0" err="1"/>
              <a:t>виробничозумовленої</a:t>
            </a:r>
            <a:r>
              <a:rPr lang="ru-RU" dirty="0"/>
              <a:t> </a:t>
            </a:r>
            <a:r>
              <a:rPr lang="ru-RU" dirty="0" err="1"/>
              <a:t>захворюваності</a:t>
            </a:r>
            <a:r>
              <a:rPr lang="ru-RU" dirty="0"/>
              <a:t>, </a:t>
            </a:r>
            <a:r>
              <a:rPr lang="ru-RU" dirty="0" err="1"/>
              <a:t>вияв</a:t>
            </a:r>
            <a:r>
              <a:rPr lang="ru-RU" dirty="0"/>
              <a:t>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ознак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легких форм </a:t>
            </a:r>
            <a:r>
              <a:rPr lang="ru-RU" dirty="0" err="1"/>
              <a:t>професійної</a:t>
            </a:r>
            <a:r>
              <a:rPr lang="ru-RU" dirty="0"/>
              <a:t> </a:t>
            </a:r>
            <a:r>
              <a:rPr lang="ru-RU" dirty="0" err="1"/>
              <a:t>патології</a:t>
            </a:r>
            <a:r>
              <a:rPr lang="ru-RU" dirty="0"/>
              <a:t> (</a:t>
            </a:r>
            <a:r>
              <a:rPr lang="ru-RU" dirty="0" err="1"/>
              <a:t>здебільшого</a:t>
            </a:r>
            <a:r>
              <a:rPr lang="ru-RU" dirty="0"/>
              <a:t>, без </a:t>
            </a:r>
            <a:r>
              <a:rPr lang="ru-RU" dirty="0" err="1"/>
              <a:t>втрати</a:t>
            </a:r>
            <a:r>
              <a:rPr lang="ru-RU" dirty="0"/>
              <a:t> </a:t>
            </a:r>
            <a:r>
              <a:rPr lang="ru-RU" dirty="0" err="1"/>
              <a:t>професійної</a:t>
            </a:r>
            <a:r>
              <a:rPr lang="ru-RU" dirty="0"/>
              <a:t> </a:t>
            </a:r>
            <a:r>
              <a:rPr lang="ru-RU" dirty="0" err="1"/>
              <a:t>працездатності</a:t>
            </a:r>
            <a:r>
              <a:rPr lang="ru-RU" dirty="0"/>
              <a:t>),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виникають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тривалої</a:t>
            </a:r>
            <a:r>
              <a:rPr lang="ru-RU" dirty="0"/>
              <a:t> </a:t>
            </a:r>
            <a:r>
              <a:rPr lang="ru-RU" dirty="0" err="1"/>
              <a:t>експозиції</a:t>
            </a:r>
            <a:r>
              <a:rPr lang="ru-RU" dirty="0"/>
              <a:t> (10 </a:t>
            </a:r>
            <a:r>
              <a:rPr lang="ru-RU" dirty="0" err="1"/>
              <a:t>років</a:t>
            </a:r>
            <a:r>
              <a:rPr lang="ru-RU" dirty="0"/>
              <a:t> і </a:t>
            </a:r>
            <a:r>
              <a:rPr lang="ru-RU" dirty="0" err="1"/>
              <a:t>більше</a:t>
            </a:r>
            <a:r>
              <a:rPr lang="ru-RU" dirty="0"/>
              <a:t>). 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9284009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184BA7-00C2-4A59-9C8A-57ED4452F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Ступені</a:t>
            </a:r>
            <a:r>
              <a:rPr lang="ru-RU" dirty="0"/>
              <a:t> 3 </a:t>
            </a:r>
            <a:r>
              <a:rPr lang="ru-RU" dirty="0" err="1"/>
              <a:t>класу</a:t>
            </a:r>
            <a:r>
              <a:rPr lang="ru-RU" dirty="0"/>
              <a:t> умов </a:t>
            </a:r>
            <a:r>
              <a:rPr lang="ru-RU" dirty="0" err="1"/>
              <a:t>праці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E26890-ECA6-4A81-A9F5-13AF33BE9B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700" y="2052925"/>
            <a:ext cx="7848756" cy="4195481"/>
          </a:xfrm>
        </p:spPr>
        <p:txBody>
          <a:bodyPr>
            <a:normAutofit fontScale="92500" lnSpcReduction="10000"/>
          </a:bodyPr>
          <a:lstStyle/>
          <a:p>
            <a:r>
              <a:rPr lang="ru-RU" b="1" i="1" dirty="0" err="1"/>
              <a:t>Третій</a:t>
            </a:r>
            <a:r>
              <a:rPr lang="ru-RU" b="1" i="1" dirty="0"/>
              <a:t> </a:t>
            </a:r>
            <a:r>
              <a:rPr lang="ru-RU" b="1" i="1" dirty="0" err="1"/>
              <a:t>ступінь</a:t>
            </a:r>
            <a:r>
              <a:rPr lang="ru-RU" b="1" i="1" dirty="0"/>
              <a:t> </a:t>
            </a:r>
            <a:r>
              <a:rPr lang="ru-RU" dirty="0"/>
              <a:t>– 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</a:t>
            </a:r>
            <a:r>
              <a:rPr lang="ru-RU" dirty="0" err="1"/>
              <a:t>характеризуються</a:t>
            </a:r>
            <a:r>
              <a:rPr lang="ru-RU" dirty="0"/>
              <a:t> такими </a:t>
            </a:r>
            <a:r>
              <a:rPr lang="ru-RU" dirty="0" err="1"/>
              <a:t>рівнями</a:t>
            </a:r>
            <a:r>
              <a:rPr lang="ru-RU" dirty="0"/>
              <a:t> </a:t>
            </a:r>
            <a:r>
              <a:rPr lang="ru-RU" dirty="0" err="1"/>
              <a:t>шкідливих</a:t>
            </a:r>
            <a:r>
              <a:rPr lang="ru-RU" dirty="0"/>
              <a:t> </a:t>
            </a:r>
            <a:r>
              <a:rPr lang="ru-RU" dirty="0" err="1"/>
              <a:t>чинників</a:t>
            </a:r>
            <a:r>
              <a:rPr lang="ru-RU" dirty="0"/>
              <a:t> </a:t>
            </a:r>
            <a:r>
              <a:rPr lang="ru-RU" dirty="0" err="1"/>
              <a:t>виробничого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 і трудового </a:t>
            </a:r>
            <a:r>
              <a:rPr lang="ru-RU" dirty="0" err="1"/>
              <a:t>процесу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спричиняють</a:t>
            </a:r>
            <a:r>
              <a:rPr lang="ru-RU" dirty="0"/>
              <a:t>, </a:t>
            </a:r>
            <a:r>
              <a:rPr lang="ru-RU" dirty="0" err="1"/>
              <a:t>окрім</a:t>
            </a:r>
            <a:r>
              <a:rPr lang="ru-RU" dirty="0"/>
              <a:t> </a:t>
            </a:r>
            <a:r>
              <a:rPr lang="ru-RU" dirty="0" err="1"/>
              <a:t>зростання</a:t>
            </a:r>
            <a:r>
              <a:rPr lang="ru-RU" dirty="0"/>
              <a:t> </a:t>
            </a:r>
            <a:r>
              <a:rPr lang="ru-RU" dirty="0" err="1"/>
              <a:t>виробничо-зумовленої</a:t>
            </a:r>
            <a:r>
              <a:rPr lang="ru-RU" dirty="0"/>
              <a:t> </a:t>
            </a:r>
            <a:r>
              <a:rPr lang="ru-RU" dirty="0" err="1"/>
              <a:t>захворюваності</a:t>
            </a:r>
            <a:r>
              <a:rPr lang="ru-RU" dirty="0"/>
              <a:t>,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професійних</a:t>
            </a:r>
            <a:r>
              <a:rPr lang="ru-RU" dirty="0"/>
              <a:t> </a:t>
            </a:r>
            <a:r>
              <a:rPr lang="ru-RU" dirty="0" err="1"/>
              <a:t>захворювань</a:t>
            </a:r>
            <a:r>
              <a:rPr lang="ru-RU" dirty="0"/>
              <a:t>, </a:t>
            </a:r>
            <a:r>
              <a:rPr lang="ru-RU" dirty="0" err="1"/>
              <a:t>здебільшого</a:t>
            </a:r>
            <a:r>
              <a:rPr lang="ru-RU" dirty="0"/>
              <a:t>, легкого та </a:t>
            </a:r>
            <a:r>
              <a:rPr lang="ru-RU" dirty="0" err="1"/>
              <a:t>середнього</a:t>
            </a:r>
            <a:r>
              <a:rPr lang="ru-RU" dirty="0"/>
              <a:t> </a:t>
            </a:r>
            <a:r>
              <a:rPr lang="ru-RU" dirty="0" err="1"/>
              <a:t>ступенів</a:t>
            </a:r>
            <a:r>
              <a:rPr lang="ru-RU" dirty="0"/>
              <a:t> </a:t>
            </a:r>
            <a:r>
              <a:rPr lang="ru-RU" dirty="0" err="1"/>
              <a:t>важкості</a:t>
            </a:r>
            <a:r>
              <a:rPr lang="ru-RU" dirty="0"/>
              <a:t> (з </a:t>
            </a:r>
            <a:r>
              <a:rPr lang="ru-RU" dirty="0" err="1"/>
              <a:t>втратою</a:t>
            </a:r>
            <a:r>
              <a:rPr lang="ru-RU" dirty="0"/>
              <a:t> </a:t>
            </a:r>
            <a:r>
              <a:rPr lang="ru-RU" dirty="0" err="1"/>
              <a:t>професійної</a:t>
            </a:r>
            <a:r>
              <a:rPr lang="ru-RU" dirty="0"/>
              <a:t> </a:t>
            </a:r>
            <a:r>
              <a:rPr lang="ru-RU" dirty="0" err="1"/>
              <a:t>працездатності</a:t>
            </a:r>
            <a:r>
              <a:rPr lang="ru-RU" dirty="0"/>
              <a:t> в </a:t>
            </a:r>
            <a:r>
              <a:rPr lang="ru-RU" dirty="0" err="1"/>
              <a:t>період</a:t>
            </a:r>
            <a:r>
              <a:rPr lang="ru-RU" dirty="0"/>
              <a:t> </a:t>
            </a:r>
            <a:r>
              <a:rPr lang="ru-RU" dirty="0" err="1"/>
              <a:t>трудової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).</a:t>
            </a:r>
          </a:p>
          <a:p>
            <a:r>
              <a:rPr lang="ru-RU" b="1" i="1" dirty="0" err="1"/>
              <a:t>Четвертий</a:t>
            </a:r>
            <a:r>
              <a:rPr lang="ru-RU" b="1" i="1" dirty="0"/>
              <a:t> </a:t>
            </a:r>
            <a:r>
              <a:rPr lang="ru-RU" b="1" i="1" dirty="0" err="1"/>
              <a:t>ступінь</a:t>
            </a:r>
            <a:r>
              <a:rPr lang="ru-RU" b="1" i="1" dirty="0"/>
              <a:t> </a:t>
            </a:r>
            <a:r>
              <a:rPr lang="ru-RU" dirty="0"/>
              <a:t>– 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</a:t>
            </a:r>
            <a:r>
              <a:rPr lang="ru-RU" dirty="0" err="1"/>
              <a:t>характеризуються</a:t>
            </a:r>
            <a:r>
              <a:rPr lang="ru-RU" dirty="0"/>
              <a:t> такими </a:t>
            </a:r>
            <a:r>
              <a:rPr lang="ru-RU" dirty="0" err="1"/>
              <a:t>рівнями</a:t>
            </a:r>
            <a:r>
              <a:rPr lang="ru-RU" dirty="0"/>
              <a:t> </a:t>
            </a:r>
            <a:r>
              <a:rPr lang="ru-RU" dirty="0" err="1"/>
              <a:t>шкідливих</a:t>
            </a:r>
            <a:r>
              <a:rPr lang="ru-RU" dirty="0"/>
              <a:t> </a:t>
            </a:r>
            <a:r>
              <a:rPr lang="ru-RU" dirty="0" err="1"/>
              <a:t>чинників</a:t>
            </a:r>
            <a:r>
              <a:rPr lang="ru-RU" dirty="0"/>
              <a:t> </a:t>
            </a:r>
            <a:r>
              <a:rPr lang="ru-RU" dirty="0" err="1"/>
              <a:t>виробничого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 і трудового </a:t>
            </a:r>
            <a:r>
              <a:rPr lang="ru-RU" dirty="0" err="1"/>
              <a:t>процесу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здатні</a:t>
            </a:r>
            <a:r>
              <a:rPr lang="ru-RU" dirty="0"/>
              <a:t> </a:t>
            </a:r>
            <a:r>
              <a:rPr lang="ru-RU" dirty="0" err="1"/>
              <a:t>спричинити</a:t>
            </a:r>
            <a:r>
              <a:rPr lang="ru-RU" dirty="0"/>
              <a:t> </a:t>
            </a:r>
            <a:r>
              <a:rPr lang="ru-RU" dirty="0" err="1"/>
              <a:t>значне</a:t>
            </a:r>
            <a:r>
              <a:rPr lang="ru-RU" dirty="0"/>
              <a:t> </a:t>
            </a:r>
            <a:r>
              <a:rPr lang="ru-RU" dirty="0" err="1"/>
              <a:t>зростання</a:t>
            </a:r>
            <a:r>
              <a:rPr lang="ru-RU" dirty="0"/>
              <a:t> </a:t>
            </a:r>
            <a:r>
              <a:rPr lang="ru-RU" dirty="0" err="1"/>
              <a:t>хронічної</a:t>
            </a:r>
            <a:r>
              <a:rPr lang="ru-RU" dirty="0"/>
              <a:t> </a:t>
            </a:r>
            <a:r>
              <a:rPr lang="ru-RU" dirty="0" err="1"/>
              <a:t>патології</a:t>
            </a:r>
            <a:r>
              <a:rPr lang="ru-RU" dirty="0"/>
              <a:t> та </a:t>
            </a:r>
            <a:r>
              <a:rPr lang="ru-RU" dirty="0" err="1"/>
              <a:t>рівнів</a:t>
            </a:r>
            <a:r>
              <a:rPr lang="ru-RU" dirty="0"/>
              <a:t> </a:t>
            </a:r>
            <a:r>
              <a:rPr lang="ru-RU" dirty="0" err="1"/>
              <a:t>захворюваності</a:t>
            </a:r>
            <a:r>
              <a:rPr lang="ru-RU" dirty="0"/>
              <a:t> з </a:t>
            </a:r>
            <a:r>
              <a:rPr lang="ru-RU" dirty="0" err="1"/>
              <a:t>тимчасовою</a:t>
            </a:r>
            <a:r>
              <a:rPr lang="ru-RU" dirty="0"/>
              <a:t> </a:t>
            </a:r>
            <a:r>
              <a:rPr lang="ru-RU" dirty="0" err="1"/>
              <a:t>втратою</a:t>
            </a:r>
            <a:r>
              <a:rPr lang="ru-RU" dirty="0"/>
              <a:t> </a:t>
            </a:r>
            <a:r>
              <a:rPr lang="ru-RU" dirty="0" err="1"/>
              <a:t>працездатності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важких</a:t>
            </a:r>
            <a:r>
              <a:rPr lang="ru-RU" dirty="0"/>
              <a:t> форм </a:t>
            </a:r>
            <a:r>
              <a:rPr lang="ru-RU" dirty="0" err="1"/>
              <a:t>професійних</a:t>
            </a:r>
            <a:r>
              <a:rPr lang="ru-RU" dirty="0"/>
              <a:t> </a:t>
            </a:r>
            <a:r>
              <a:rPr lang="ru-RU" dirty="0" err="1"/>
              <a:t>захворювань</a:t>
            </a:r>
            <a:r>
              <a:rPr lang="ru-RU" dirty="0"/>
              <a:t> (з </a:t>
            </a:r>
            <a:r>
              <a:rPr lang="ru-RU" dirty="0" err="1"/>
              <a:t>втратою</a:t>
            </a:r>
            <a:r>
              <a:rPr lang="ru-RU" dirty="0"/>
              <a:t> </a:t>
            </a:r>
            <a:r>
              <a:rPr lang="ru-RU" dirty="0" err="1"/>
              <a:t>загальної</a:t>
            </a:r>
            <a:r>
              <a:rPr lang="ru-RU" dirty="0"/>
              <a:t> </a:t>
            </a:r>
            <a:r>
              <a:rPr lang="ru-RU" dirty="0" err="1"/>
              <a:t>працездатності</a:t>
            </a:r>
            <a:r>
              <a:rPr lang="ru-RU" dirty="0"/>
              <a:t>). 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1498980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74CF37-B527-47FB-A0E6-9DA783680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Гігієнічна</a:t>
            </a:r>
            <a:r>
              <a:rPr lang="ru-RU" dirty="0"/>
              <a:t> </a:t>
            </a:r>
            <a:r>
              <a:rPr lang="ru-RU" dirty="0" err="1"/>
              <a:t>класифікація</a:t>
            </a:r>
            <a:r>
              <a:rPr lang="ru-RU" dirty="0"/>
              <a:t> умов </a:t>
            </a:r>
            <a:r>
              <a:rPr lang="ru-RU" dirty="0" err="1"/>
              <a:t>праці</a:t>
            </a:r>
            <a:r>
              <a:rPr lang="ru-RU" dirty="0"/>
              <a:t> 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73C642B-3AA0-47E3-9D58-0A9AC14931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700" y="2052925"/>
            <a:ext cx="6711654" cy="3104267"/>
          </a:xfrm>
        </p:spPr>
        <p:txBody>
          <a:bodyPr/>
          <a:lstStyle/>
          <a:p>
            <a:r>
              <a:rPr lang="ru-RU" u="sng" dirty="0" err="1"/>
              <a:t>Четвертий</a:t>
            </a:r>
            <a:r>
              <a:rPr lang="ru-RU" u="sng" dirty="0"/>
              <a:t> </a:t>
            </a:r>
            <a:r>
              <a:rPr lang="ru-RU" u="sng" dirty="0" err="1"/>
              <a:t>клас</a:t>
            </a:r>
            <a:r>
              <a:rPr lang="ru-RU" u="sng" dirty="0"/>
              <a:t> </a:t>
            </a:r>
            <a:r>
              <a:rPr lang="ru-RU" dirty="0"/>
              <a:t>– </a:t>
            </a:r>
            <a:r>
              <a:rPr lang="ru-RU" dirty="0" err="1"/>
              <a:t>небезпечні</a:t>
            </a:r>
            <a:r>
              <a:rPr lang="ru-RU" dirty="0"/>
              <a:t> (</a:t>
            </a:r>
            <a:r>
              <a:rPr lang="ru-RU" dirty="0" err="1"/>
              <a:t>екстремальні</a:t>
            </a:r>
            <a:r>
              <a:rPr lang="ru-RU" dirty="0"/>
              <a:t>) 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– </a:t>
            </a:r>
            <a:r>
              <a:rPr lang="ru-RU" dirty="0" err="1"/>
              <a:t>характеризуються</a:t>
            </a:r>
            <a:r>
              <a:rPr lang="ru-RU" dirty="0"/>
              <a:t> такими </a:t>
            </a:r>
            <a:r>
              <a:rPr lang="ru-RU" dirty="0" err="1"/>
              <a:t>рівнями</a:t>
            </a:r>
            <a:r>
              <a:rPr lang="ru-RU" dirty="0"/>
              <a:t> </a:t>
            </a:r>
            <a:r>
              <a:rPr lang="ru-RU" dirty="0" err="1"/>
              <a:t>шкідливих</a:t>
            </a:r>
            <a:r>
              <a:rPr lang="ru-RU" dirty="0"/>
              <a:t> </a:t>
            </a:r>
            <a:r>
              <a:rPr lang="ru-RU" dirty="0" err="1"/>
              <a:t>чинників</a:t>
            </a:r>
            <a:r>
              <a:rPr lang="ru-RU" dirty="0"/>
              <a:t> </a:t>
            </a:r>
            <a:r>
              <a:rPr lang="ru-RU" dirty="0" err="1"/>
              <a:t>виробничого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 і трудового </a:t>
            </a:r>
            <a:r>
              <a:rPr lang="ru-RU" dirty="0" err="1"/>
              <a:t>процесу</a:t>
            </a:r>
            <a:r>
              <a:rPr lang="ru-RU" dirty="0"/>
              <a:t>, </a:t>
            </a:r>
            <a:r>
              <a:rPr lang="ru-RU" dirty="0" err="1"/>
              <a:t>вплив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робочої</a:t>
            </a:r>
            <a:r>
              <a:rPr lang="ru-RU" dirty="0"/>
              <a:t> </a:t>
            </a:r>
            <a:r>
              <a:rPr lang="ru-RU" dirty="0" err="1"/>
              <a:t>зміни</a:t>
            </a:r>
            <a:r>
              <a:rPr lang="ru-RU" dirty="0"/>
              <a:t> (</a:t>
            </a:r>
            <a:r>
              <a:rPr lang="ru-RU" dirty="0" err="1"/>
              <a:t>або</a:t>
            </a:r>
            <a:r>
              <a:rPr lang="ru-RU" dirty="0"/>
              <a:t> ж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) </a:t>
            </a:r>
            <a:r>
              <a:rPr lang="ru-RU" dirty="0" err="1"/>
              <a:t>створює</a:t>
            </a:r>
            <a:r>
              <a:rPr lang="ru-RU" dirty="0"/>
              <a:t> </a:t>
            </a:r>
            <a:r>
              <a:rPr lang="ru-RU" dirty="0" err="1"/>
              <a:t>загрозу</a:t>
            </a:r>
            <a:r>
              <a:rPr lang="ru-RU" dirty="0"/>
              <a:t> для </a:t>
            </a:r>
            <a:r>
              <a:rPr lang="ru-RU" dirty="0" err="1"/>
              <a:t>життя</a:t>
            </a:r>
            <a:r>
              <a:rPr lang="ru-RU" dirty="0"/>
              <a:t>, </a:t>
            </a:r>
            <a:r>
              <a:rPr lang="ru-RU" dirty="0" err="1"/>
              <a:t>високий</a:t>
            </a:r>
            <a:r>
              <a:rPr lang="ru-RU" dirty="0"/>
              <a:t> </a:t>
            </a:r>
            <a:r>
              <a:rPr lang="ru-RU" dirty="0" err="1"/>
              <a:t>ризик</a:t>
            </a:r>
            <a:r>
              <a:rPr lang="ru-RU" dirty="0"/>
              <a:t> </a:t>
            </a:r>
            <a:r>
              <a:rPr lang="ru-RU" dirty="0" err="1"/>
              <a:t>виникнення</a:t>
            </a:r>
            <a:r>
              <a:rPr lang="ru-RU" dirty="0"/>
              <a:t> </a:t>
            </a:r>
            <a:r>
              <a:rPr lang="ru-RU" dirty="0" err="1"/>
              <a:t>важких</a:t>
            </a:r>
            <a:r>
              <a:rPr lang="ru-RU" dirty="0"/>
              <a:t> форм </a:t>
            </a:r>
            <a:r>
              <a:rPr lang="ru-RU" dirty="0" err="1"/>
              <a:t>гострих</a:t>
            </a:r>
            <a:r>
              <a:rPr lang="ru-RU" dirty="0"/>
              <a:t> </a:t>
            </a:r>
            <a:r>
              <a:rPr lang="ru-RU" dirty="0" err="1"/>
              <a:t>професійних</a:t>
            </a:r>
            <a:r>
              <a:rPr lang="ru-RU" dirty="0"/>
              <a:t> </a:t>
            </a:r>
            <a:r>
              <a:rPr lang="ru-RU" dirty="0" err="1"/>
              <a:t>уражень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5382065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EDBDBB-604F-4428-9A51-AF52F47E8A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err="1"/>
              <a:t>Під</a:t>
            </a:r>
            <a:r>
              <a:rPr lang="ru-RU" sz="2800" dirty="0"/>
              <a:t> час </a:t>
            </a:r>
            <a:r>
              <a:rPr lang="ru-RU" sz="2800" dirty="0" err="1"/>
              <a:t>визначення</a:t>
            </a:r>
            <a:r>
              <a:rPr lang="ru-RU" sz="2800" dirty="0"/>
              <a:t> </a:t>
            </a:r>
            <a:r>
              <a:rPr lang="ru-RU" sz="2800" dirty="0" err="1"/>
              <a:t>класу</a:t>
            </a:r>
            <a:r>
              <a:rPr lang="ru-RU" sz="2800" dirty="0"/>
              <a:t> умов </a:t>
            </a:r>
            <a:r>
              <a:rPr lang="ru-RU" sz="2800" dirty="0" err="1"/>
              <a:t>праці</a:t>
            </a:r>
            <a:r>
              <a:rPr lang="ru-RU" sz="2800" dirty="0"/>
              <a:t>  </a:t>
            </a:r>
            <a:r>
              <a:rPr lang="ru-RU" sz="2800" dirty="0" err="1"/>
              <a:t>визначають</a:t>
            </a:r>
            <a:r>
              <a:rPr lang="ru-RU" sz="2800" dirty="0"/>
              <a:t> </a:t>
            </a:r>
            <a:r>
              <a:rPr lang="ru-RU" sz="2800" dirty="0" err="1"/>
              <a:t>ступінь</a:t>
            </a:r>
            <a:r>
              <a:rPr lang="ru-RU" sz="2800" dirty="0"/>
              <a:t> </a:t>
            </a:r>
            <a:r>
              <a:rPr lang="ru-RU" sz="2800" dirty="0" err="1"/>
              <a:t>впливу</a:t>
            </a:r>
            <a:r>
              <a:rPr lang="ru-RU" sz="2800" dirty="0"/>
              <a:t> на </a:t>
            </a:r>
            <a:r>
              <a:rPr lang="ru-RU" sz="2800" dirty="0" err="1"/>
              <a:t>організм</a:t>
            </a:r>
            <a:br>
              <a:rPr lang="ru-RU" sz="2800" dirty="0"/>
            </a:br>
            <a:endParaRPr lang="ru-UA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DDAC3F9-2768-47ED-8FCA-313DF6D3C7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700" y="2052925"/>
            <a:ext cx="6711654" cy="3104267"/>
          </a:xfrm>
        </p:spPr>
        <p:txBody>
          <a:bodyPr/>
          <a:lstStyle/>
          <a:p>
            <a:r>
              <a:rPr lang="ru-RU" dirty="0" err="1"/>
              <a:t>виробничих</a:t>
            </a:r>
            <a:r>
              <a:rPr lang="ru-RU" dirty="0"/>
              <a:t> </a:t>
            </a:r>
            <a:r>
              <a:rPr lang="ru-RU" dirty="0" err="1"/>
              <a:t>чинників</a:t>
            </a:r>
            <a:r>
              <a:rPr lang="ru-RU" dirty="0"/>
              <a:t>: </a:t>
            </a:r>
            <a:r>
              <a:rPr lang="ru-RU" dirty="0" err="1"/>
              <a:t>хімічних</a:t>
            </a:r>
            <a:r>
              <a:rPr lang="ru-RU" dirty="0"/>
              <a:t>, </a:t>
            </a:r>
            <a:r>
              <a:rPr lang="ru-RU" dirty="0" err="1"/>
              <a:t>біологічного</a:t>
            </a:r>
            <a:r>
              <a:rPr lang="ru-RU" dirty="0"/>
              <a:t> </a:t>
            </a:r>
            <a:r>
              <a:rPr lang="ru-RU" dirty="0" err="1"/>
              <a:t>походження</a:t>
            </a:r>
            <a:r>
              <a:rPr lang="ru-RU" dirty="0"/>
              <a:t>, </a:t>
            </a:r>
            <a:r>
              <a:rPr lang="ru-RU" dirty="0" err="1"/>
              <a:t>віброакустичних</a:t>
            </a:r>
            <a:r>
              <a:rPr lang="ru-RU" dirty="0"/>
              <a:t>, </a:t>
            </a:r>
            <a:r>
              <a:rPr lang="ru-RU" dirty="0" err="1"/>
              <a:t>мікроклімату</a:t>
            </a:r>
            <a:r>
              <a:rPr lang="ru-RU" dirty="0"/>
              <a:t> </a:t>
            </a:r>
            <a:r>
              <a:rPr lang="ru-RU" dirty="0" err="1"/>
              <a:t>приміщень</a:t>
            </a:r>
            <a:r>
              <a:rPr lang="ru-RU" dirty="0"/>
              <a:t>, </a:t>
            </a:r>
            <a:r>
              <a:rPr lang="ru-RU" dirty="0" err="1"/>
              <a:t>електромагнітних</a:t>
            </a:r>
            <a:r>
              <a:rPr lang="ru-RU" dirty="0"/>
              <a:t> </a:t>
            </a:r>
            <a:r>
              <a:rPr lang="ru-RU" dirty="0" err="1"/>
              <a:t>полів</a:t>
            </a:r>
            <a:r>
              <a:rPr lang="ru-RU" dirty="0"/>
              <a:t> та </a:t>
            </a:r>
            <a:r>
              <a:rPr lang="ru-RU" dirty="0" err="1"/>
              <a:t>випромінювань</a:t>
            </a:r>
            <a:r>
              <a:rPr lang="ru-RU" dirty="0"/>
              <a:t>, </a:t>
            </a:r>
            <a:r>
              <a:rPr lang="ru-RU" dirty="0" err="1"/>
              <a:t>іонізуючого</a:t>
            </a:r>
            <a:r>
              <a:rPr lang="ru-RU" dirty="0"/>
              <a:t> </a:t>
            </a:r>
            <a:r>
              <a:rPr lang="ru-RU" dirty="0" err="1"/>
              <a:t>випромінювання</a:t>
            </a:r>
            <a:r>
              <a:rPr lang="ru-RU" dirty="0"/>
              <a:t>, </a:t>
            </a:r>
            <a:r>
              <a:rPr lang="ru-RU" dirty="0" err="1"/>
              <a:t>світлового</a:t>
            </a:r>
            <a:r>
              <a:rPr lang="ru-RU" dirty="0"/>
              <a:t> </a:t>
            </a:r>
            <a:r>
              <a:rPr lang="ru-RU" dirty="0" err="1"/>
              <a:t>випромінювання</a:t>
            </a:r>
            <a:r>
              <a:rPr lang="ru-RU" dirty="0"/>
              <a:t>, </a:t>
            </a:r>
            <a:r>
              <a:rPr lang="ru-RU" dirty="0" err="1"/>
              <a:t>аероіонізації</a:t>
            </a:r>
            <a:r>
              <a:rPr lang="ru-RU" dirty="0"/>
              <a:t>, </a:t>
            </a:r>
            <a:r>
              <a:rPr lang="ru-RU" dirty="0" err="1"/>
              <a:t>важкості</a:t>
            </a:r>
            <a:endParaRPr lang="ru-RU" dirty="0"/>
          </a:p>
          <a:p>
            <a:r>
              <a:rPr lang="ru-RU" dirty="0" err="1"/>
              <a:t>важкості</a:t>
            </a:r>
            <a:r>
              <a:rPr lang="ru-RU" dirty="0"/>
              <a:t> та </a:t>
            </a:r>
            <a:r>
              <a:rPr lang="ru-RU" dirty="0" err="1"/>
              <a:t>напруженості</a:t>
            </a:r>
            <a:r>
              <a:rPr lang="ru-RU" dirty="0"/>
              <a:t> трудового </a:t>
            </a:r>
            <a:r>
              <a:rPr lang="ru-RU" dirty="0" err="1"/>
              <a:t>процесу</a:t>
            </a:r>
            <a:r>
              <a:rPr lang="ru-RU" dirty="0"/>
              <a:t>, 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9278678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D6F4A0-00AA-4D4C-B4C2-2738222BE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Поняття санітарно- гігієнічного нормативу 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7EEA642-7185-4778-80E6-EE34062845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гігієнічним</a:t>
            </a:r>
            <a:r>
              <a:rPr lang="ru-RU" dirty="0"/>
              <a:t> нормативом </a:t>
            </a:r>
            <a:r>
              <a:rPr lang="ru-RU" dirty="0" err="1"/>
              <a:t>розуміють</a:t>
            </a:r>
            <a:r>
              <a:rPr lang="ru-RU" dirty="0"/>
              <a:t>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шкідливих</a:t>
            </a:r>
            <a:r>
              <a:rPr lang="ru-RU" dirty="0"/>
              <a:t> </a:t>
            </a:r>
            <a:r>
              <a:rPr lang="ru-RU" dirty="0" err="1"/>
              <a:t>виробничих</a:t>
            </a:r>
            <a:r>
              <a:rPr lang="ru-RU" dirty="0"/>
              <a:t> </a:t>
            </a:r>
            <a:r>
              <a:rPr lang="ru-RU" dirty="0" err="1"/>
              <a:t>чинників</a:t>
            </a:r>
            <a:r>
              <a:rPr lang="ru-RU" dirty="0"/>
              <a:t>, за </a:t>
            </a:r>
            <a:r>
              <a:rPr lang="ru-RU" dirty="0" err="1"/>
              <a:t>якого</a:t>
            </a:r>
            <a:r>
              <a:rPr lang="ru-RU" dirty="0"/>
              <a:t>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щоденної</a:t>
            </a:r>
            <a:r>
              <a:rPr lang="ru-RU" dirty="0"/>
              <a:t> (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вихідних</a:t>
            </a:r>
            <a:r>
              <a:rPr lang="ru-RU" dirty="0"/>
              <a:t> </a:t>
            </a:r>
            <a:r>
              <a:rPr lang="ru-RU" dirty="0" err="1"/>
              <a:t>днів</a:t>
            </a:r>
            <a:r>
              <a:rPr lang="ru-RU" dirty="0"/>
              <a:t>) 8-годинної </a:t>
            </a:r>
            <a:r>
              <a:rPr lang="ru-RU" dirty="0" err="1"/>
              <a:t>роботи</a:t>
            </a:r>
            <a:r>
              <a:rPr lang="ru-RU" dirty="0"/>
              <a:t> (</a:t>
            </a:r>
            <a:r>
              <a:rPr lang="ru-RU" dirty="0" err="1"/>
              <a:t>проте</a:t>
            </a:r>
            <a:r>
              <a:rPr lang="ru-RU" dirty="0"/>
              <a:t> не </a:t>
            </a:r>
            <a:r>
              <a:rPr lang="ru-RU" dirty="0" err="1"/>
              <a:t>більше</a:t>
            </a:r>
            <a:r>
              <a:rPr lang="ru-RU" dirty="0"/>
              <a:t> 40 годин на </a:t>
            </a:r>
            <a:r>
              <a:rPr lang="ru-RU" dirty="0" err="1"/>
              <a:t>тиждень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усього</a:t>
            </a:r>
            <a:r>
              <a:rPr lang="ru-RU" dirty="0"/>
              <a:t> </a:t>
            </a:r>
            <a:r>
              <a:rPr lang="ru-RU" dirty="0" err="1"/>
              <a:t>робочого</a:t>
            </a:r>
            <a:r>
              <a:rPr lang="ru-RU" dirty="0"/>
              <a:t> стажу) не </a:t>
            </a:r>
            <a:r>
              <a:rPr lang="ru-RU" dirty="0" err="1"/>
              <a:t>повинні</a:t>
            </a:r>
            <a:r>
              <a:rPr lang="ru-RU" dirty="0"/>
              <a:t> </a:t>
            </a:r>
            <a:r>
              <a:rPr lang="ru-RU" dirty="0" err="1"/>
              <a:t>виникати</a:t>
            </a:r>
            <a:r>
              <a:rPr lang="ru-RU" dirty="0"/>
              <a:t> </a:t>
            </a:r>
            <a:r>
              <a:rPr lang="ru-RU" dirty="0" err="1"/>
              <a:t>захворювання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відхилення</a:t>
            </a:r>
            <a:r>
              <a:rPr lang="ru-RU" dirty="0"/>
              <a:t> у </a:t>
            </a:r>
            <a:r>
              <a:rPr lang="ru-RU" dirty="0" err="1"/>
              <a:t>стані</a:t>
            </a:r>
            <a:r>
              <a:rPr lang="ru-RU" dirty="0"/>
              <a:t> </a:t>
            </a:r>
            <a:r>
              <a:rPr lang="ru-RU" dirty="0" err="1"/>
              <a:t>здоров’я</a:t>
            </a:r>
            <a:r>
              <a:rPr lang="ru-RU" dirty="0"/>
              <a:t>. </a:t>
            </a:r>
          </a:p>
          <a:p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</a:t>
            </a:r>
            <a:r>
              <a:rPr lang="ru-RU" dirty="0" err="1"/>
              <a:t>цілковито</a:t>
            </a:r>
            <a:r>
              <a:rPr lang="ru-RU" dirty="0"/>
              <a:t> </a:t>
            </a:r>
            <a:r>
              <a:rPr lang="ru-RU" dirty="0" err="1"/>
              <a:t>відповідають</a:t>
            </a:r>
            <a:r>
              <a:rPr lang="ru-RU" dirty="0"/>
              <a:t> </a:t>
            </a:r>
            <a:r>
              <a:rPr lang="ru-RU" dirty="0" err="1"/>
              <a:t>гігієнічним</a:t>
            </a:r>
            <a:r>
              <a:rPr lang="ru-RU" dirty="0"/>
              <a:t> нормативам, то </a:t>
            </a:r>
            <a:r>
              <a:rPr lang="ru-RU" dirty="0" err="1"/>
              <a:t>прийнято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згубний</a:t>
            </a:r>
            <a:r>
              <a:rPr lang="ru-RU" dirty="0"/>
              <a:t> </a:t>
            </a:r>
            <a:r>
              <a:rPr lang="ru-RU" dirty="0" err="1"/>
              <a:t>вплив</a:t>
            </a:r>
            <a:r>
              <a:rPr lang="ru-RU" dirty="0"/>
              <a:t> </a:t>
            </a:r>
            <a:r>
              <a:rPr lang="ru-RU" dirty="0" err="1"/>
              <a:t>виробничих</a:t>
            </a:r>
            <a:r>
              <a:rPr lang="ru-RU" dirty="0"/>
              <a:t> </a:t>
            </a:r>
            <a:r>
              <a:rPr lang="ru-RU" dirty="0" err="1"/>
              <a:t>чинників</a:t>
            </a:r>
            <a:r>
              <a:rPr lang="ru-RU" dirty="0"/>
              <a:t> на </a:t>
            </a:r>
            <a:r>
              <a:rPr lang="ru-RU" dirty="0" err="1"/>
              <a:t>працівників</a:t>
            </a:r>
            <a:r>
              <a:rPr lang="ru-RU" dirty="0"/>
              <a:t> </a:t>
            </a:r>
            <a:r>
              <a:rPr lang="ru-RU" dirty="0" err="1"/>
              <a:t>відсутній</a:t>
            </a:r>
            <a:r>
              <a:rPr lang="ru-RU" dirty="0"/>
              <a:t>. В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випадках</a:t>
            </a:r>
            <a:r>
              <a:rPr lang="ru-RU" dirty="0"/>
              <a:t>, </a:t>
            </a:r>
            <a:r>
              <a:rPr lang="ru-RU" dirty="0" err="1"/>
              <a:t>навіть</a:t>
            </a:r>
            <a:r>
              <a:rPr lang="ru-RU" dirty="0"/>
              <a:t> за </a:t>
            </a:r>
            <a:r>
              <a:rPr lang="ru-RU" dirty="0" err="1"/>
              <a:t>дотримання</a:t>
            </a:r>
            <a:r>
              <a:rPr lang="ru-RU" dirty="0"/>
              <a:t> </a:t>
            </a:r>
            <a:r>
              <a:rPr lang="ru-RU" dirty="0" err="1"/>
              <a:t>гігієнічних</a:t>
            </a:r>
            <a:r>
              <a:rPr lang="ru-RU" dirty="0"/>
              <a:t> </a:t>
            </a:r>
            <a:r>
              <a:rPr lang="ru-RU" dirty="0" err="1"/>
              <a:t>нормативів</a:t>
            </a:r>
            <a:r>
              <a:rPr lang="ru-RU" dirty="0"/>
              <a:t>,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виникнути</a:t>
            </a:r>
            <a:r>
              <a:rPr lang="ru-RU" dirty="0"/>
              <a:t> </a:t>
            </a:r>
            <a:r>
              <a:rPr lang="ru-RU" dirty="0" err="1"/>
              <a:t>порушення</a:t>
            </a:r>
            <a:r>
              <a:rPr lang="ru-RU" dirty="0"/>
              <a:t> стану </a:t>
            </a:r>
            <a:r>
              <a:rPr lang="ru-RU" dirty="0" err="1"/>
              <a:t>здоров’я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з </a:t>
            </a:r>
            <a:r>
              <a:rPr lang="ru-RU" dirty="0" err="1"/>
              <a:t>підвищеною</a:t>
            </a:r>
            <a:r>
              <a:rPr lang="ru-RU" dirty="0"/>
              <a:t> </a:t>
            </a:r>
            <a:r>
              <a:rPr lang="ru-RU" dirty="0" err="1"/>
              <a:t>чутливістю</a:t>
            </a:r>
            <a:r>
              <a:rPr lang="ru-RU" dirty="0"/>
              <a:t> (</a:t>
            </a:r>
            <a:r>
              <a:rPr lang="ru-RU" dirty="0" err="1"/>
              <a:t>зниженою</a:t>
            </a:r>
            <a:r>
              <a:rPr lang="ru-RU" dirty="0"/>
              <a:t> </a:t>
            </a:r>
            <a:r>
              <a:rPr lang="ru-RU" dirty="0" err="1"/>
              <a:t>резистентністю</a:t>
            </a:r>
            <a:r>
              <a:rPr lang="ru-RU" dirty="0"/>
              <a:t>). 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3825968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1F36D8-5A17-415A-B216-1AD33D3C0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200" dirty="0"/>
              <a:t>3. Державний санітарний нагляд у виробничій сфері охоплює</a:t>
            </a:r>
            <a:endParaRPr lang="ru-UA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F3768BD-12E9-413E-B9D5-52DCD298E4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• </a:t>
            </a:r>
            <a:r>
              <a:rPr lang="ru-RU" dirty="0" err="1"/>
              <a:t>виявлення</a:t>
            </a:r>
            <a:r>
              <a:rPr lang="ru-RU" dirty="0"/>
              <a:t> на </a:t>
            </a:r>
            <a:r>
              <a:rPr lang="ru-RU" dirty="0" err="1"/>
              <a:t>робочому</a:t>
            </a:r>
            <a:r>
              <a:rPr lang="ru-RU" dirty="0"/>
              <a:t> </a:t>
            </a:r>
            <a:r>
              <a:rPr lang="ru-RU" dirty="0" err="1"/>
              <a:t>місці</a:t>
            </a:r>
            <a:r>
              <a:rPr lang="ru-RU" dirty="0"/>
              <a:t> </a:t>
            </a:r>
            <a:r>
              <a:rPr lang="ru-RU" dirty="0" err="1"/>
              <a:t>шкідливих</a:t>
            </a:r>
            <a:r>
              <a:rPr lang="ru-RU" dirty="0"/>
              <a:t> і </a:t>
            </a:r>
            <a:r>
              <a:rPr lang="ru-RU" dirty="0" err="1"/>
              <a:t>небезпечних</a:t>
            </a:r>
            <a:r>
              <a:rPr lang="ru-RU" dirty="0"/>
              <a:t> </a:t>
            </a:r>
            <a:r>
              <a:rPr lang="ru-RU" dirty="0" err="1"/>
              <a:t>виробничих</a:t>
            </a:r>
            <a:r>
              <a:rPr lang="ru-RU" dirty="0"/>
              <a:t> </a:t>
            </a:r>
            <a:r>
              <a:rPr lang="ru-RU" dirty="0" err="1"/>
              <a:t>чинників</a:t>
            </a:r>
            <a:r>
              <a:rPr lang="ru-RU" dirty="0"/>
              <a:t> та причини </a:t>
            </a:r>
            <a:r>
              <a:rPr lang="ru-RU" dirty="0" err="1"/>
              <a:t>їхнього</a:t>
            </a:r>
            <a:r>
              <a:rPr lang="ru-RU" dirty="0"/>
              <a:t> </a:t>
            </a:r>
            <a:r>
              <a:rPr lang="ru-RU" dirty="0" err="1"/>
              <a:t>виникнення</a:t>
            </a:r>
            <a:r>
              <a:rPr lang="ru-RU" dirty="0"/>
              <a:t>;</a:t>
            </a:r>
          </a:p>
          <a:p>
            <a:r>
              <a:rPr lang="ru-RU" dirty="0"/>
              <a:t>• </a:t>
            </a:r>
            <a:r>
              <a:rPr lang="ru-RU" dirty="0" err="1"/>
              <a:t>дослідження</a:t>
            </a:r>
            <a:r>
              <a:rPr lang="ru-RU" dirty="0"/>
              <a:t> </a:t>
            </a:r>
            <a:r>
              <a:rPr lang="ru-RU" dirty="0" err="1"/>
              <a:t>санітарно-гігієнічних</a:t>
            </a:r>
            <a:r>
              <a:rPr lang="ru-RU" dirty="0"/>
              <a:t> </a:t>
            </a:r>
            <a:r>
              <a:rPr lang="ru-RU" dirty="0" err="1"/>
              <a:t>чинників</a:t>
            </a:r>
            <a:r>
              <a:rPr lang="ru-RU" dirty="0"/>
              <a:t> </a:t>
            </a:r>
            <a:r>
              <a:rPr lang="ru-RU" dirty="0" err="1"/>
              <a:t>виробничого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, </a:t>
            </a:r>
            <a:r>
              <a:rPr lang="ru-RU" dirty="0" err="1"/>
              <a:t>важкості</a:t>
            </a:r>
            <a:r>
              <a:rPr lang="ru-RU" dirty="0"/>
              <a:t> і </a:t>
            </a:r>
            <a:r>
              <a:rPr lang="ru-RU" dirty="0" err="1"/>
              <a:t>напруженості</a:t>
            </a:r>
            <a:r>
              <a:rPr lang="ru-RU" dirty="0"/>
              <a:t> трудового </a:t>
            </a:r>
            <a:r>
              <a:rPr lang="ru-RU" dirty="0" err="1"/>
              <a:t>процесу</a:t>
            </a:r>
            <a:r>
              <a:rPr lang="ru-RU" dirty="0"/>
              <a:t> на </a:t>
            </a:r>
            <a:r>
              <a:rPr lang="ru-RU" dirty="0" err="1"/>
              <a:t>робочому</a:t>
            </a:r>
            <a:r>
              <a:rPr lang="ru-RU" dirty="0"/>
              <a:t> </a:t>
            </a:r>
            <a:r>
              <a:rPr lang="ru-RU" dirty="0" err="1"/>
              <a:t>місці</a:t>
            </a:r>
            <a:r>
              <a:rPr lang="ru-RU" dirty="0"/>
              <a:t>;</a:t>
            </a:r>
          </a:p>
          <a:p>
            <a:r>
              <a:rPr lang="ru-RU" dirty="0"/>
              <a:t>• </a:t>
            </a:r>
            <a:r>
              <a:rPr lang="ru-RU" dirty="0" err="1"/>
              <a:t>комплексне</a:t>
            </a:r>
            <a:r>
              <a:rPr lang="ru-RU" dirty="0"/>
              <a:t> </a:t>
            </a:r>
            <a:r>
              <a:rPr lang="ru-RU" dirty="0" err="1"/>
              <a:t>оцінювання</a:t>
            </a:r>
            <a:r>
              <a:rPr lang="ru-RU" dirty="0"/>
              <a:t> </a:t>
            </a:r>
            <a:r>
              <a:rPr lang="ru-RU" dirty="0" err="1"/>
              <a:t>чинників</a:t>
            </a:r>
            <a:r>
              <a:rPr lang="ru-RU" dirty="0"/>
              <a:t> </a:t>
            </a:r>
            <a:r>
              <a:rPr lang="ru-RU" dirty="0" err="1"/>
              <a:t>виробничого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 і характеру </a:t>
            </a:r>
            <a:r>
              <a:rPr lang="ru-RU" dirty="0" err="1"/>
              <a:t>праці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вимог</a:t>
            </a:r>
            <a:r>
              <a:rPr lang="ru-RU" dirty="0"/>
              <a:t> </a:t>
            </a:r>
            <a:r>
              <a:rPr lang="ru-RU" dirty="0" err="1"/>
              <a:t>стандартів</a:t>
            </a:r>
            <a:r>
              <a:rPr lang="ru-RU" dirty="0"/>
              <a:t>, </a:t>
            </a:r>
            <a:r>
              <a:rPr lang="ru-RU" dirty="0" err="1"/>
              <a:t>санітарних</a:t>
            </a:r>
            <a:r>
              <a:rPr lang="ru-RU" dirty="0"/>
              <a:t> норм і правил;</a:t>
            </a:r>
          </a:p>
          <a:p>
            <a:endParaRPr lang="ru-RU" dirty="0"/>
          </a:p>
          <a:p>
            <a:endParaRPr lang="ru-RU" dirty="0"/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8411533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AF12F38-0D4D-4DF1-A531-612927F1F6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700" y="836713"/>
            <a:ext cx="6711654" cy="5411694"/>
          </a:xfrm>
        </p:spPr>
        <p:txBody>
          <a:bodyPr/>
          <a:lstStyle/>
          <a:p>
            <a:r>
              <a:rPr lang="ru-RU" dirty="0"/>
              <a:t>• </a:t>
            </a:r>
            <a:r>
              <a:rPr lang="ru-RU" dirty="0" err="1"/>
              <a:t>обґрунтування</a:t>
            </a:r>
            <a:r>
              <a:rPr lang="ru-RU" dirty="0"/>
              <a:t> </a:t>
            </a:r>
            <a:r>
              <a:rPr lang="ru-RU" dirty="0" err="1"/>
              <a:t>зачислення</a:t>
            </a:r>
            <a:r>
              <a:rPr lang="ru-RU" dirty="0"/>
              <a:t> </a:t>
            </a:r>
            <a:r>
              <a:rPr lang="ru-RU" dirty="0" err="1"/>
              <a:t>робочого</a:t>
            </a:r>
            <a:r>
              <a:rPr lang="ru-RU" dirty="0"/>
              <a:t> </a:t>
            </a:r>
            <a:r>
              <a:rPr lang="ru-RU" dirty="0" err="1"/>
              <a:t>місця</a:t>
            </a:r>
            <a:r>
              <a:rPr lang="ru-RU" dirty="0"/>
              <a:t> до </a:t>
            </a:r>
            <a:r>
              <a:rPr lang="ru-RU" dirty="0" err="1"/>
              <a:t>відповідної</a:t>
            </a:r>
            <a:r>
              <a:rPr lang="ru-RU" dirty="0"/>
              <a:t> </a:t>
            </a:r>
            <a:r>
              <a:rPr lang="ru-RU" dirty="0" err="1"/>
              <a:t>категорії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шкідливими</a:t>
            </a:r>
            <a:r>
              <a:rPr lang="ru-RU" dirty="0"/>
              <a:t> </a:t>
            </a:r>
            <a:r>
              <a:rPr lang="ru-RU" dirty="0" err="1"/>
              <a:t>умовами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;</a:t>
            </a:r>
          </a:p>
          <a:p>
            <a:r>
              <a:rPr lang="ru-RU" dirty="0"/>
              <a:t> • </a:t>
            </a:r>
            <a:r>
              <a:rPr lang="ru-RU" dirty="0" err="1"/>
              <a:t>розробку</a:t>
            </a:r>
            <a:r>
              <a:rPr lang="ru-RU" dirty="0"/>
              <a:t> </a:t>
            </a:r>
            <a:r>
              <a:rPr lang="ru-RU" dirty="0" err="1"/>
              <a:t>комплексних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оптимізації</a:t>
            </a:r>
            <a:r>
              <a:rPr lang="ru-RU" dirty="0"/>
              <a:t> умов </a:t>
            </a:r>
            <a:r>
              <a:rPr lang="ru-RU" dirty="0" err="1"/>
              <a:t>гігієни</a:t>
            </a:r>
            <a:r>
              <a:rPr lang="ru-RU" dirty="0"/>
              <a:t> і </a:t>
            </a:r>
            <a:r>
              <a:rPr lang="ru-RU" dirty="0" err="1"/>
              <a:t>безпеки</a:t>
            </a:r>
            <a:r>
              <a:rPr lang="ru-RU" dirty="0"/>
              <a:t>, характеру </a:t>
            </a:r>
            <a:r>
              <a:rPr lang="ru-RU" dirty="0" err="1"/>
              <a:t>праці</a:t>
            </a:r>
            <a:r>
              <a:rPr lang="ru-RU" dirty="0"/>
              <a:t> й </a:t>
            </a:r>
            <a:r>
              <a:rPr lang="ru-RU" dirty="0" err="1"/>
              <a:t>оздоровлення</a:t>
            </a:r>
            <a:r>
              <a:rPr lang="ru-RU" dirty="0"/>
              <a:t> </a:t>
            </a:r>
            <a:r>
              <a:rPr lang="ru-RU" dirty="0" err="1"/>
              <a:t>працівників</a:t>
            </a:r>
            <a:r>
              <a:rPr lang="ru-RU" dirty="0"/>
              <a:t>;</a:t>
            </a:r>
          </a:p>
          <a:p>
            <a:r>
              <a:rPr lang="ru-RU" dirty="0"/>
              <a:t>• </a:t>
            </a:r>
            <a:r>
              <a:rPr lang="ru-RU" dirty="0" err="1"/>
              <a:t>встановлення</a:t>
            </a:r>
            <a:r>
              <a:rPr lang="ru-RU" dirty="0"/>
              <a:t> </a:t>
            </a:r>
            <a:r>
              <a:rPr lang="ru-RU" dirty="0" err="1"/>
              <a:t>відповідності</a:t>
            </a:r>
            <a:r>
              <a:rPr lang="ru-RU" dirty="0"/>
              <a:t> умов </a:t>
            </a:r>
            <a:r>
              <a:rPr lang="ru-RU" dirty="0" err="1"/>
              <a:t>праці</a:t>
            </a:r>
            <a:r>
              <a:rPr lang="ru-RU" dirty="0"/>
              <a:t> </a:t>
            </a:r>
            <a:r>
              <a:rPr lang="ru-RU" dirty="0" err="1"/>
              <a:t>рівню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техніки</a:t>
            </a:r>
            <a:r>
              <a:rPr lang="ru-RU" dirty="0"/>
              <a:t> і </a:t>
            </a:r>
            <a:r>
              <a:rPr lang="ru-RU" dirty="0" err="1"/>
              <a:t>технології</a:t>
            </a:r>
            <a:r>
              <a:rPr lang="ru-RU" dirty="0"/>
              <a:t>. </a:t>
            </a:r>
          </a:p>
          <a:p>
            <a:r>
              <a:rPr lang="ru-RU" dirty="0" err="1"/>
              <a:t>вивчення</a:t>
            </a:r>
            <a:r>
              <a:rPr lang="ru-RU" dirty="0"/>
              <a:t> стану </a:t>
            </a:r>
            <a:r>
              <a:rPr lang="ru-RU" dirty="0" err="1"/>
              <a:t>здоров’я</a:t>
            </a:r>
            <a:r>
              <a:rPr lang="ru-RU" dirty="0"/>
              <a:t> </a:t>
            </a:r>
            <a:r>
              <a:rPr lang="ru-RU" dirty="0" err="1"/>
              <a:t>працівників</a:t>
            </a:r>
            <a:r>
              <a:rPr lang="ru-RU" dirty="0"/>
              <a:t> та </a:t>
            </a:r>
            <a:r>
              <a:rPr lang="ru-RU" dirty="0" err="1"/>
              <a:t>зв’язок</a:t>
            </a:r>
            <a:r>
              <a:rPr lang="ru-RU" dirty="0"/>
              <a:t> </a:t>
            </a:r>
            <a:r>
              <a:rPr lang="ru-RU" dirty="0" err="1"/>
              <a:t>змін</a:t>
            </a:r>
            <a:r>
              <a:rPr lang="ru-RU" dirty="0"/>
              <a:t> у </a:t>
            </a:r>
            <a:r>
              <a:rPr lang="ru-RU" dirty="0" err="1"/>
              <a:t>стані</a:t>
            </a:r>
            <a:r>
              <a:rPr lang="ru-RU" dirty="0"/>
              <a:t> </a:t>
            </a:r>
            <a:r>
              <a:rPr lang="ru-RU" dirty="0" err="1"/>
              <a:t>здоров’я</a:t>
            </a:r>
            <a:r>
              <a:rPr lang="ru-RU" dirty="0"/>
              <a:t> з факторами </a:t>
            </a:r>
            <a:r>
              <a:rPr lang="ru-RU" dirty="0" err="1"/>
              <a:t>виробничого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endParaRPr lang="ru-RU" dirty="0"/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881800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D02A07-A1A6-452D-8CAA-6087C9382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Зміст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9694928-F06C-4531-97E6-3C9DB48F9A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700" y="1700809"/>
            <a:ext cx="6711654" cy="2520279"/>
          </a:xfrm>
        </p:spPr>
        <p:txBody>
          <a:bodyPr/>
          <a:lstStyle/>
          <a:p>
            <a:pPr marL="0" indent="0">
              <a:buNone/>
            </a:pPr>
            <a:r>
              <a:rPr lang="uk-UA" dirty="0"/>
              <a:t>1. Державна санітарно-гігієнічна експертиза  у сфері гігієни праці</a:t>
            </a:r>
          </a:p>
          <a:p>
            <a:pPr marL="0" indent="0">
              <a:buNone/>
            </a:pPr>
            <a:r>
              <a:rPr lang="uk-UA" dirty="0"/>
              <a:t>2. Санітарно-гігієнічна класифікація праці </a:t>
            </a:r>
          </a:p>
          <a:p>
            <a:pPr marL="0" indent="0">
              <a:buNone/>
            </a:pPr>
            <a:r>
              <a:rPr lang="uk-UA" dirty="0"/>
              <a:t>3. Мета та зміст санітарно-епідеміологічного нагляду у виробничій сфері 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391981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6AC30E-9BA5-465A-80D6-8CF233F93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/>
              <a:t>1. </a:t>
            </a:r>
            <a:r>
              <a:rPr lang="ru-RU" sz="3200" dirty="0" err="1"/>
              <a:t>Державна</a:t>
            </a:r>
            <a:r>
              <a:rPr lang="ru-RU" sz="3200" dirty="0"/>
              <a:t> </a:t>
            </a:r>
            <a:r>
              <a:rPr lang="ru-RU" sz="3200" dirty="0" err="1"/>
              <a:t>санітарно-епідеміологічна</a:t>
            </a:r>
            <a:br>
              <a:rPr lang="ru-RU" sz="3200" dirty="0"/>
            </a:br>
            <a:r>
              <a:rPr lang="ru-RU" sz="3200" dirty="0" err="1"/>
              <a:t>експертиза</a:t>
            </a:r>
            <a:br>
              <a:rPr lang="ru-RU" dirty="0"/>
            </a:b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02CA0F9-8911-4926-9BA9-55A583B823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Гігієнічній</a:t>
            </a:r>
            <a:r>
              <a:rPr lang="ru-RU" dirty="0"/>
              <a:t> </a:t>
            </a:r>
            <a:r>
              <a:rPr lang="ru-RU" dirty="0" err="1"/>
              <a:t>регламентації</a:t>
            </a:r>
            <a:r>
              <a:rPr lang="ru-RU" dirty="0"/>
              <a:t> </a:t>
            </a:r>
            <a:r>
              <a:rPr lang="ru-RU" dirty="0" err="1"/>
              <a:t>підлягає</a:t>
            </a:r>
            <a:r>
              <a:rPr lang="ru-RU" dirty="0"/>
              <a:t> будь-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небезпечний</a:t>
            </a:r>
            <a:r>
              <a:rPr lang="en-US" dirty="0"/>
              <a:t> </a:t>
            </a:r>
            <a:r>
              <a:rPr lang="ru-RU" dirty="0" err="1"/>
              <a:t>чинник</a:t>
            </a:r>
            <a:r>
              <a:rPr lang="ru-RU" dirty="0"/>
              <a:t> </a:t>
            </a:r>
            <a:r>
              <a:rPr lang="ru-RU" dirty="0" err="1"/>
              <a:t>фізичної</a:t>
            </a:r>
            <a:r>
              <a:rPr lang="ru-RU" dirty="0"/>
              <a:t>, </a:t>
            </a:r>
            <a:r>
              <a:rPr lang="ru-RU" dirty="0" err="1"/>
              <a:t>хімічної</a:t>
            </a:r>
            <a:r>
              <a:rPr lang="ru-RU" dirty="0"/>
              <a:t> та </a:t>
            </a:r>
            <a:r>
              <a:rPr lang="ru-RU" dirty="0" err="1"/>
              <a:t>біологічної</a:t>
            </a:r>
            <a:r>
              <a:rPr lang="ru-RU" dirty="0"/>
              <a:t> </a:t>
            </a:r>
            <a:r>
              <a:rPr lang="ru-RU" dirty="0" err="1"/>
              <a:t>природи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існує</a:t>
            </a:r>
            <a:r>
              <a:rPr lang="ru-RU" dirty="0"/>
              <a:t> у</a:t>
            </a:r>
            <a:r>
              <a:rPr lang="en-US" dirty="0"/>
              <a:t> </a:t>
            </a:r>
            <a:r>
              <a:rPr lang="ru-RU" dirty="0" err="1"/>
              <a:t>середовищі</a:t>
            </a:r>
            <a:r>
              <a:rPr lang="ru-RU" dirty="0"/>
              <a:t> </a:t>
            </a:r>
            <a:r>
              <a:rPr lang="ru-RU" dirty="0" err="1"/>
              <a:t>життєдіяльності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. </a:t>
            </a:r>
            <a:r>
              <a:rPr lang="uk-UA" dirty="0" err="1"/>
              <a:t>Ії</a:t>
            </a:r>
            <a:r>
              <a:rPr lang="uk-UA" dirty="0"/>
              <a:t> п</a:t>
            </a:r>
            <a:r>
              <a:rPr lang="ru-RU" dirty="0" err="1"/>
              <a:t>роводять</a:t>
            </a:r>
            <a:r>
              <a:rPr lang="ru-RU" dirty="0"/>
              <a:t> з метою</a:t>
            </a:r>
            <a:r>
              <a:rPr lang="en-US" dirty="0"/>
              <a:t> </a:t>
            </a:r>
            <a:r>
              <a:rPr lang="ru-RU" dirty="0" err="1"/>
              <a:t>обмеження</a:t>
            </a:r>
            <a:r>
              <a:rPr lang="ru-RU" dirty="0"/>
              <a:t> </a:t>
            </a:r>
            <a:r>
              <a:rPr lang="ru-RU" dirty="0" err="1"/>
              <a:t>інтенсивності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тривалості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таких </a:t>
            </a:r>
            <a:r>
              <a:rPr lang="ru-RU" dirty="0" err="1"/>
              <a:t>чинників</a:t>
            </a:r>
            <a:r>
              <a:rPr lang="en-US" dirty="0"/>
              <a:t> </a:t>
            </a:r>
            <a:r>
              <a:rPr lang="ru-RU" dirty="0"/>
              <a:t>шляхом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критеріїв</a:t>
            </a:r>
            <a:r>
              <a:rPr lang="ru-RU" dirty="0"/>
              <a:t> </a:t>
            </a:r>
            <a:r>
              <a:rPr lang="ru-RU" dirty="0" err="1"/>
              <a:t>їхнього</a:t>
            </a:r>
            <a:r>
              <a:rPr lang="ru-RU" dirty="0"/>
              <a:t> допустимого </a:t>
            </a:r>
            <a:r>
              <a:rPr lang="ru-RU" dirty="0" err="1"/>
              <a:t>впливу</a:t>
            </a:r>
            <a:r>
              <a:rPr lang="ru-RU" dirty="0"/>
              <a:t> на</a:t>
            </a:r>
            <a:r>
              <a:rPr lang="en-US" dirty="0"/>
              <a:t> </a:t>
            </a:r>
            <a:r>
              <a:rPr lang="ru-RU" dirty="0" err="1"/>
              <a:t>здоров’я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. </a:t>
            </a:r>
          </a:p>
          <a:p>
            <a:r>
              <a:rPr lang="ru-RU" dirty="0" err="1"/>
              <a:t>Державну</a:t>
            </a:r>
            <a:r>
              <a:rPr lang="ru-RU" dirty="0"/>
              <a:t> </a:t>
            </a:r>
            <a:r>
              <a:rPr lang="ru-RU" dirty="0" err="1"/>
              <a:t>санітарно-епідеміологічну</a:t>
            </a:r>
            <a:r>
              <a:rPr lang="ru-RU" dirty="0"/>
              <a:t> </a:t>
            </a:r>
            <a:r>
              <a:rPr lang="ru-RU" dirty="0" err="1"/>
              <a:t>експертизу</a:t>
            </a:r>
            <a:r>
              <a:rPr lang="ru-RU" dirty="0"/>
              <a:t> </a:t>
            </a:r>
            <a:r>
              <a:rPr lang="ru-RU" dirty="0" err="1"/>
              <a:t>виконують</a:t>
            </a:r>
            <a:r>
              <a:rPr lang="ru-RU" dirty="0"/>
              <a:t> з метою </a:t>
            </a:r>
            <a:r>
              <a:rPr lang="ru-RU" dirty="0" err="1"/>
              <a:t>запобігання</a:t>
            </a:r>
            <a:r>
              <a:rPr lang="ru-RU" dirty="0"/>
              <a:t> </a:t>
            </a:r>
            <a:r>
              <a:rPr lang="ru-RU" dirty="0" err="1"/>
              <a:t>можливому</a:t>
            </a:r>
            <a:r>
              <a:rPr lang="ru-RU" dirty="0"/>
              <a:t> негативному </a:t>
            </a:r>
            <a:r>
              <a:rPr lang="ru-RU" dirty="0" err="1"/>
              <a:t>впливу</a:t>
            </a:r>
            <a:r>
              <a:rPr lang="ru-RU" dirty="0"/>
              <a:t> </a:t>
            </a:r>
            <a:r>
              <a:rPr lang="ru-RU" dirty="0" err="1"/>
              <a:t>небезпечних</a:t>
            </a:r>
            <a:r>
              <a:rPr lang="ru-RU" dirty="0"/>
              <a:t> </a:t>
            </a:r>
            <a:r>
              <a:rPr lang="ru-RU" dirty="0" err="1"/>
              <a:t>чинників</a:t>
            </a:r>
            <a:r>
              <a:rPr lang="ru-RU" dirty="0"/>
              <a:t> на </a:t>
            </a:r>
            <a:r>
              <a:rPr lang="ru-RU" dirty="0" err="1"/>
              <a:t>здоров’я</a:t>
            </a:r>
            <a:r>
              <a:rPr lang="ru-RU" dirty="0"/>
              <a:t> </a:t>
            </a:r>
            <a:r>
              <a:rPr lang="ru-RU" dirty="0" err="1"/>
              <a:t>працівників</a:t>
            </a:r>
            <a:r>
              <a:rPr lang="ru-RU" dirty="0"/>
              <a:t> і </a:t>
            </a:r>
            <a:r>
              <a:rPr lang="ru-RU" dirty="0" err="1"/>
              <a:t>населення</a:t>
            </a:r>
            <a:r>
              <a:rPr lang="ru-RU" dirty="0"/>
              <a:t>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4118660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94B52F-9512-4476-9B11-DF44DA0C9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err="1"/>
              <a:t>Санітарно-епідеміологічна</a:t>
            </a:r>
            <a:r>
              <a:rPr lang="ru-RU" sz="3200" dirty="0"/>
              <a:t> </a:t>
            </a:r>
            <a:r>
              <a:rPr lang="ru-RU" sz="3200" dirty="0" err="1"/>
              <a:t>експертиза</a:t>
            </a:r>
            <a:r>
              <a:rPr lang="ru-RU" sz="3200" dirty="0"/>
              <a:t> </a:t>
            </a:r>
            <a:r>
              <a:rPr lang="ru-RU" sz="3200" dirty="0" err="1"/>
              <a:t>передбачає</a:t>
            </a:r>
            <a:r>
              <a:rPr lang="ru-RU" sz="3200" dirty="0"/>
              <a:t>:</a:t>
            </a:r>
            <a:br>
              <a:rPr lang="ru-RU" sz="3200" dirty="0"/>
            </a:br>
            <a:endParaRPr lang="ru-UA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F8CF88E-65A9-4073-969B-000EA461D5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безпеки</a:t>
            </a:r>
            <a:r>
              <a:rPr lang="ru-RU" dirty="0"/>
              <a:t> </a:t>
            </a:r>
            <a:r>
              <a:rPr lang="ru-RU" dirty="0" err="1"/>
              <a:t>господарської</a:t>
            </a:r>
            <a:r>
              <a:rPr lang="ru-RU" dirty="0"/>
              <a:t> </a:t>
            </a:r>
            <a:r>
              <a:rPr lang="ru-RU" dirty="0" err="1"/>
              <a:t>діяльності,умов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, </a:t>
            </a:r>
            <a:r>
              <a:rPr lang="ru-RU" dirty="0" err="1"/>
              <a:t>навчання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побуту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прямо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побічнонегативно</a:t>
            </a:r>
            <a:r>
              <a:rPr lang="ru-RU" dirty="0"/>
              <a:t> </a:t>
            </a:r>
            <a:r>
              <a:rPr lang="ru-RU" dirty="0" err="1"/>
              <a:t>впливають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вплинути</a:t>
            </a:r>
            <a:r>
              <a:rPr lang="ru-RU" dirty="0"/>
              <a:t> на </a:t>
            </a:r>
            <a:r>
              <a:rPr lang="ru-RU" dirty="0" err="1"/>
              <a:t>здоров’янаселення</a:t>
            </a:r>
            <a:r>
              <a:rPr lang="ru-RU" dirty="0"/>
              <a:t>;</a:t>
            </a:r>
          </a:p>
          <a:p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відповідності</a:t>
            </a:r>
            <a:r>
              <a:rPr lang="ru-RU" dirty="0"/>
              <a:t> </a:t>
            </a:r>
            <a:r>
              <a:rPr lang="ru-RU" dirty="0" err="1"/>
              <a:t>об’єктів</a:t>
            </a:r>
            <a:r>
              <a:rPr lang="ru-RU" dirty="0"/>
              <a:t> </a:t>
            </a:r>
            <a:r>
              <a:rPr lang="ru-RU" dirty="0" err="1"/>
              <a:t>експертизи</a:t>
            </a:r>
            <a:r>
              <a:rPr lang="ru-RU" dirty="0"/>
              <a:t> </a:t>
            </a:r>
            <a:r>
              <a:rPr lang="ru-RU" dirty="0" err="1"/>
              <a:t>вимогамсанітарних</a:t>
            </a:r>
            <a:r>
              <a:rPr lang="ru-RU" dirty="0"/>
              <a:t> норм;</a:t>
            </a:r>
          </a:p>
          <a:p>
            <a:r>
              <a:rPr lang="ru-RU" dirty="0" err="1"/>
              <a:t>оцінювання</a:t>
            </a:r>
            <a:r>
              <a:rPr lang="ru-RU" dirty="0"/>
              <a:t> </a:t>
            </a:r>
            <a:r>
              <a:rPr lang="ru-RU" dirty="0" err="1"/>
              <a:t>повноти</a:t>
            </a:r>
            <a:r>
              <a:rPr lang="ru-RU" dirty="0"/>
              <a:t> та </a:t>
            </a:r>
            <a:r>
              <a:rPr lang="ru-RU" dirty="0" err="1"/>
              <a:t>обґрунтованості</a:t>
            </a:r>
            <a:r>
              <a:rPr lang="ru-RU" dirty="0"/>
              <a:t> </a:t>
            </a:r>
            <a:r>
              <a:rPr lang="ru-RU" dirty="0" err="1"/>
              <a:t>санітарних</a:t>
            </a:r>
            <a:r>
              <a:rPr lang="ru-RU" dirty="0"/>
              <a:t> і </a:t>
            </a:r>
            <a:r>
              <a:rPr lang="ru-RU" dirty="0" err="1"/>
              <a:t>протиепідемічних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 та </a:t>
            </a:r>
            <a:r>
              <a:rPr lang="ru-RU" dirty="0" err="1"/>
              <a:t>можливого</a:t>
            </a:r>
            <a:r>
              <a:rPr lang="ru-RU" dirty="0"/>
              <a:t> негативного </a:t>
            </a:r>
            <a:r>
              <a:rPr lang="ru-RU" dirty="0" err="1"/>
              <a:t>впливу</a:t>
            </a:r>
            <a:r>
              <a:rPr lang="ru-RU" dirty="0"/>
              <a:t> </a:t>
            </a:r>
            <a:r>
              <a:rPr lang="ru-RU" dirty="0" err="1"/>
              <a:t>небезпечних</a:t>
            </a:r>
            <a:r>
              <a:rPr lang="ru-RU" dirty="0"/>
              <a:t> </a:t>
            </a:r>
            <a:r>
              <a:rPr lang="ru-RU" dirty="0" err="1"/>
              <a:t>чинників</a:t>
            </a:r>
            <a:r>
              <a:rPr lang="ru-RU" dirty="0"/>
              <a:t>, </a:t>
            </a:r>
            <a:r>
              <a:rPr lang="ru-RU" dirty="0" err="1"/>
              <a:t>пов’язаних</a:t>
            </a:r>
            <a:r>
              <a:rPr lang="ru-RU" dirty="0"/>
              <a:t> з </a:t>
            </a:r>
            <a:r>
              <a:rPr lang="ru-RU" dirty="0" err="1"/>
              <a:t>діяльністю</a:t>
            </a:r>
            <a:r>
              <a:rPr lang="ru-RU" dirty="0"/>
              <a:t> </a:t>
            </a:r>
            <a:r>
              <a:rPr lang="ru-RU" dirty="0" err="1"/>
              <a:t>об’єктів</a:t>
            </a:r>
            <a:r>
              <a:rPr lang="ru-RU" dirty="0"/>
              <a:t> </a:t>
            </a:r>
            <a:r>
              <a:rPr lang="ru-RU" dirty="0" err="1"/>
              <a:t>експертизи</a:t>
            </a:r>
            <a:r>
              <a:rPr lang="ru-RU" dirty="0"/>
              <a:t>,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ризику</a:t>
            </a:r>
            <a:r>
              <a:rPr lang="ru-RU" dirty="0"/>
              <a:t> для </a:t>
            </a:r>
            <a:r>
              <a:rPr lang="ru-RU" dirty="0" err="1"/>
              <a:t>здоров’я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. 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075238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A8A6D0-639B-46C3-B25A-D08054357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err="1"/>
              <a:t>Державній</a:t>
            </a:r>
            <a:r>
              <a:rPr lang="ru-RU" sz="3200" dirty="0"/>
              <a:t> </a:t>
            </a:r>
            <a:r>
              <a:rPr lang="ru-RU" sz="3200" dirty="0" err="1"/>
              <a:t>санітарно-гігієнічній</a:t>
            </a:r>
            <a:r>
              <a:rPr lang="ru-RU" sz="3200" dirty="0"/>
              <a:t> </a:t>
            </a:r>
            <a:r>
              <a:rPr lang="ru-RU" sz="3200" dirty="0" err="1"/>
              <a:t>експертизі</a:t>
            </a:r>
            <a:r>
              <a:rPr lang="ru-RU" sz="3200" dirty="0"/>
              <a:t> </a:t>
            </a:r>
            <a:r>
              <a:rPr lang="ru-RU" sz="3200" dirty="0" err="1"/>
              <a:t>підлягають</a:t>
            </a:r>
            <a:r>
              <a:rPr lang="ru-RU" sz="3200" dirty="0"/>
              <a:t>:</a:t>
            </a:r>
            <a:br>
              <a:rPr lang="ru-RU" sz="3200" dirty="0"/>
            </a:br>
            <a:endParaRPr lang="ru-UA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D85BAD2-BFB1-4FFD-8A0E-D0A17A1015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710" y="1700809"/>
            <a:ext cx="8119738" cy="4547598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• </a:t>
            </a:r>
            <a:r>
              <a:rPr lang="ru-RU" dirty="0" err="1"/>
              <a:t>проекти</a:t>
            </a:r>
            <a:r>
              <a:rPr lang="ru-RU" dirty="0"/>
              <a:t> </a:t>
            </a:r>
            <a:r>
              <a:rPr lang="ru-RU" dirty="0" err="1"/>
              <a:t>міждержавних</a:t>
            </a:r>
            <a:r>
              <a:rPr lang="ru-RU" dirty="0"/>
              <a:t>, </a:t>
            </a:r>
            <a:r>
              <a:rPr lang="ru-RU" dirty="0" err="1"/>
              <a:t>національних</a:t>
            </a:r>
            <a:r>
              <a:rPr lang="ru-RU" dirty="0"/>
              <a:t>, </a:t>
            </a:r>
            <a:r>
              <a:rPr lang="ru-RU" dirty="0" err="1"/>
              <a:t>регіональних</a:t>
            </a:r>
            <a:r>
              <a:rPr lang="ru-RU" dirty="0"/>
              <a:t>, </a:t>
            </a:r>
            <a:r>
              <a:rPr lang="ru-RU" dirty="0" err="1"/>
              <a:t>місцевих</a:t>
            </a:r>
            <a:r>
              <a:rPr lang="ru-RU" dirty="0"/>
              <a:t> і </a:t>
            </a:r>
            <a:r>
              <a:rPr lang="ru-RU" dirty="0" err="1"/>
              <a:t>галузевих</a:t>
            </a:r>
            <a:r>
              <a:rPr lang="ru-RU" dirty="0"/>
              <a:t> </a:t>
            </a:r>
            <a:r>
              <a:rPr lang="ru-RU" dirty="0" err="1"/>
              <a:t>програм</a:t>
            </a:r>
            <a:r>
              <a:rPr lang="ru-RU" dirty="0"/>
              <a:t> </a:t>
            </a:r>
            <a:r>
              <a:rPr lang="ru-RU" dirty="0" err="1"/>
              <a:t>соціально-економічного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;</a:t>
            </a:r>
          </a:p>
          <a:p>
            <a:r>
              <a:rPr lang="ru-RU" dirty="0"/>
              <a:t>• </a:t>
            </a:r>
            <a:r>
              <a:rPr lang="ru-RU" dirty="0" err="1"/>
              <a:t>інвестиційні</a:t>
            </a:r>
            <a:r>
              <a:rPr lang="ru-RU" dirty="0"/>
              <a:t> </a:t>
            </a:r>
            <a:r>
              <a:rPr lang="ru-RU" dirty="0" err="1"/>
              <a:t>проекти</a:t>
            </a:r>
            <a:r>
              <a:rPr lang="ru-RU" dirty="0"/>
              <a:t> і </a:t>
            </a:r>
            <a:r>
              <a:rPr lang="ru-RU" dirty="0" err="1"/>
              <a:t>програми</a:t>
            </a:r>
            <a:r>
              <a:rPr lang="ru-RU" dirty="0"/>
              <a:t> у </a:t>
            </a:r>
            <a:r>
              <a:rPr lang="ru-RU" dirty="0" err="1"/>
              <a:t>випадках</a:t>
            </a:r>
            <a:r>
              <a:rPr lang="ru-RU" dirty="0"/>
              <a:t> і порядку, </a:t>
            </a:r>
            <a:r>
              <a:rPr lang="ru-RU" dirty="0" err="1"/>
              <a:t>встановлених</a:t>
            </a:r>
            <a:r>
              <a:rPr lang="ru-RU" dirty="0"/>
              <a:t> </a:t>
            </a:r>
            <a:r>
              <a:rPr lang="ru-RU" dirty="0" err="1"/>
              <a:t>законодавством</a:t>
            </a:r>
            <a:r>
              <a:rPr lang="ru-RU" dirty="0"/>
              <a:t>;</a:t>
            </a:r>
          </a:p>
          <a:p>
            <a:r>
              <a:rPr lang="ru-RU" dirty="0"/>
              <a:t>• </a:t>
            </a:r>
            <a:r>
              <a:rPr lang="ru-RU" dirty="0" err="1"/>
              <a:t>схеми</a:t>
            </a:r>
            <a:r>
              <a:rPr lang="ru-RU" dirty="0"/>
              <a:t>, </a:t>
            </a:r>
            <a:r>
              <a:rPr lang="ru-RU" dirty="0" err="1"/>
              <a:t>передпроектна</a:t>
            </a:r>
            <a:r>
              <a:rPr lang="ru-RU" dirty="0"/>
              <a:t> </a:t>
            </a:r>
            <a:r>
              <a:rPr lang="ru-RU" dirty="0" err="1"/>
              <a:t>документація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стосується</a:t>
            </a:r>
            <a:r>
              <a:rPr lang="ru-RU" dirty="0"/>
              <a:t> районного </a:t>
            </a:r>
            <a:r>
              <a:rPr lang="ru-RU" dirty="0" err="1"/>
              <a:t>планування</a:t>
            </a:r>
            <a:r>
              <a:rPr lang="ru-RU" dirty="0"/>
              <a:t> і </a:t>
            </a:r>
            <a:r>
              <a:rPr lang="ru-RU" dirty="0" err="1"/>
              <a:t>забудови</a:t>
            </a:r>
            <a:r>
              <a:rPr lang="ru-RU" dirty="0"/>
              <a:t> </a:t>
            </a:r>
            <a:r>
              <a:rPr lang="ru-RU" dirty="0" err="1"/>
              <a:t>населених</a:t>
            </a:r>
            <a:r>
              <a:rPr lang="ru-RU" dirty="0"/>
              <a:t> </a:t>
            </a:r>
            <a:r>
              <a:rPr lang="ru-RU" dirty="0" err="1"/>
              <a:t>пунктів</a:t>
            </a:r>
            <a:r>
              <a:rPr lang="ru-RU" dirty="0"/>
              <a:t>, </a:t>
            </a:r>
            <a:r>
              <a:rPr lang="ru-RU" dirty="0" err="1"/>
              <a:t>курортів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;</a:t>
            </a:r>
          </a:p>
          <a:p>
            <a:r>
              <a:rPr lang="ru-RU" dirty="0"/>
              <a:t>• </a:t>
            </a:r>
            <a:r>
              <a:rPr lang="ru-RU" dirty="0" err="1"/>
              <a:t>проектна</a:t>
            </a:r>
            <a:r>
              <a:rPr lang="ru-RU" dirty="0"/>
              <a:t> </a:t>
            </a:r>
            <a:r>
              <a:rPr lang="ru-RU" dirty="0" err="1"/>
              <a:t>документація</a:t>
            </a:r>
            <a:r>
              <a:rPr lang="ru-RU" dirty="0"/>
              <a:t> на </a:t>
            </a:r>
            <a:r>
              <a:rPr lang="ru-RU" dirty="0" err="1"/>
              <a:t>відведення</a:t>
            </a:r>
            <a:r>
              <a:rPr lang="ru-RU" dirty="0"/>
              <a:t> </a:t>
            </a:r>
            <a:r>
              <a:rPr lang="ru-RU" dirty="0" err="1"/>
              <a:t>земельних</a:t>
            </a:r>
            <a:r>
              <a:rPr lang="ru-RU" dirty="0"/>
              <a:t> </a:t>
            </a:r>
            <a:r>
              <a:rPr lang="ru-RU" dirty="0" err="1"/>
              <a:t>ділянок</a:t>
            </a:r>
            <a:r>
              <a:rPr lang="ru-RU" dirty="0"/>
              <a:t>, </a:t>
            </a:r>
            <a:r>
              <a:rPr lang="ru-RU" dirty="0" err="1"/>
              <a:t>техніко-економічні</a:t>
            </a:r>
            <a:r>
              <a:rPr lang="ru-RU" dirty="0"/>
              <a:t> </a:t>
            </a:r>
            <a:r>
              <a:rPr lang="ru-RU" dirty="0" err="1"/>
              <a:t>обґрунтування</a:t>
            </a:r>
            <a:r>
              <a:rPr lang="ru-RU" dirty="0"/>
              <a:t>, </a:t>
            </a:r>
            <a:r>
              <a:rPr lang="ru-RU" dirty="0" err="1"/>
              <a:t>проекти</a:t>
            </a:r>
            <a:r>
              <a:rPr lang="ru-RU" dirty="0"/>
              <a:t> </a:t>
            </a:r>
            <a:r>
              <a:rPr lang="ru-RU" dirty="0" err="1"/>
              <a:t>будівництва</a:t>
            </a:r>
            <a:r>
              <a:rPr lang="ru-RU" dirty="0"/>
              <a:t>, </a:t>
            </a:r>
            <a:r>
              <a:rPr lang="ru-RU" dirty="0" err="1"/>
              <a:t>розширення</a:t>
            </a:r>
            <a:r>
              <a:rPr lang="ru-RU" dirty="0"/>
              <a:t>, </a:t>
            </a:r>
            <a:r>
              <a:rPr lang="ru-RU" dirty="0" err="1"/>
              <a:t>реконструкції</a:t>
            </a:r>
            <a:r>
              <a:rPr lang="ru-RU" dirty="0"/>
              <a:t> </a:t>
            </a:r>
            <a:r>
              <a:rPr lang="ru-RU" dirty="0" err="1"/>
              <a:t>об’єктів</a:t>
            </a:r>
            <a:r>
              <a:rPr lang="ru-RU" dirty="0"/>
              <a:t> будь-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призначення</a:t>
            </a:r>
            <a:r>
              <a:rPr lang="ru-RU" dirty="0"/>
              <a:t>;</a:t>
            </a:r>
          </a:p>
          <a:p>
            <a:r>
              <a:rPr lang="ru-RU" dirty="0"/>
              <a:t>• </a:t>
            </a:r>
            <a:r>
              <a:rPr lang="ru-RU" dirty="0" err="1"/>
              <a:t>проекти</a:t>
            </a:r>
            <a:r>
              <a:rPr lang="ru-RU" dirty="0"/>
              <a:t> нормативно-</a:t>
            </a:r>
            <a:r>
              <a:rPr lang="ru-RU" dirty="0" err="1"/>
              <a:t>технічної</a:t>
            </a:r>
            <a:r>
              <a:rPr lang="ru-RU" dirty="0"/>
              <a:t>, </a:t>
            </a:r>
            <a:r>
              <a:rPr lang="ru-RU" dirty="0" err="1"/>
              <a:t>інструкційно-методичної</a:t>
            </a:r>
            <a:r>
              <a:rPr lang="ru-RU" dirty="0"/>
              <a:t> </a:t>
            </a:r>
            <a:r>
              <a:rPr lang="ru-RU" dirty="0" err="1"/>
              <a:t>документації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стосуються</a:t>
            </a:r>
            <a:r>
              <a:rPr lang="ru-RU" dirty="0"/>
              <a:t> </a:t>
            </a:r>
            <a:r>
              <a:rPr lang="ru-RU" dirty="0" err="1"/>
              <a:t>здоров’я</a:t>
            </a:r>
            <a:r>
              <a:rPr lang="ru-RU" dirty="0"/>
              <a:t> та </a:t>
            </a:r>
            <a:r>
              <a:rPr lang="ru-RU" dirty="0" err="1"/>
              <a:t>середовища</a:t>
            </a:r>
            <a:r>
              <a:rPr lang="ru-RU" dirty="0"/>
              <a:t> </a:t>
            </a:r>
            <a:r>
              <a:rPr lang="ru-RU" dirty="0" err="1"/>
              <a:t>життєдіяльності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;</a:t>
            </a:r>
          </a:p>
          <a:p>
            <a:r>
              <a:rPr lang="ru-RU" dirty="0"/>
              <a:t>• </a:t>
            </a:r>
            <a:r>
              <a:rPr lang="ru-RU" dirty="0" err="1"/>
              <a:t>продукція</a:t>
            </a:r>
            <a:r>
              <a:rPr lang="ru-RU" dirty="0"/>
              <a:t>, </a:t>
            </a:r>
            <a:r>
              <a:rPr lang="ru-RU" dirty="0" err="1"/>
              <a:t>напівфабрикати</a:t>
            </a:r>
            <a:r>
              <a:rPr lang="ru-RU" dirty="0"/>
              <a:t>, </a:t>
            </a:r>
            <a:r>
              <a:rPr lang="ru-RU" dirty="0" err="1"/>
              <a:t>речовини</a:t>
            </a:r>
            <a:r>
              <a:rPr lang="ru-RU" dirty="0"/>
              <a:t>, </a:t>
            </a:r>
            <a:r>
              <a:rPr lang="ru-RU" dirty="0" err="1"/>
              <a:t>матеріали</a:t>
            </a:r>
            <a:r>
              <a:rPr lang="ru-RU" dirty="0"/>
              <a:t> та </a:t>
            </a:r>
            <a:r>
              <a:rPr lang="ru-RU" dirty="0" err="1"/>
              <a:t>небезпечні</a:t>
            </a:r>
            <a:r>
              <a:rPr lang="ru-RU" dirty="0"/>
              <a:t> </a:t>
            </a:r>
            <a:r>
              <a:rPr lang="ru-RU" dirty="0" err="1"/>
              <a:t>чинники</a:t>
            </a:r>
            <a:r>
              <a:rPr lang="ru-RU" dirty="0"/>
              <a:t>, </a:t>
            </a:r>
            <a:r>
              <a:rPr lang="ru-RU" dirty="0" err="1"/>
              <a:t>використання</a:t>
            </a:r>
            <a:r>
              <a:rPr lang="ru-RU" dirty="0"/>
              <a:t>, передача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збут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завдати</a:t>
            </a:r>
            <a:r>
              <a:rPr lang="ru-RU" dirty="0"/>
              <a:t> </a:t>
            </a:r>
            <a:r>
              <a:rPr lang="ru-RU" dirty="0" err="1"/>
              <a:t>шкоди</a:t>
            </a:r>
            <a:r>
              <a:rPr lang="ru-RU" dirty="0"/>
              <a:t> </a:t>
            </a:r>
            <a:r>
              <a:rPr lang="ru-RU" dirty="0" err="1"/>
              <a:t>здоров’ю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;</a:t>
            </a:r>
          </a:p>
          <a:p>
            <a:r>
              <a:rPr lang="ru-RU" dirty="0"/>
              <a:t>• </a:t>
            </a:r>
            <a:r>
              <a:rPr lang="ru-RU" dirty="0" err="1"/>
              <a:t>документація</a:t>
            </a:r>
            <a:r>
              <a:rPr lang="ru-RU" dirty="0"/>
              <a:t> на </a:t>
            </a:r>
            <a:r>
              <a:rPr lang="ru-RU" dirty="0" err="1"/>
              <a:t>розроблювані</a:t>
            </a:r>
            <a:r>
              <a:rPr lang="ru-RU" dirty="0"/>
              <a:t> </a:t>
            </a:r>
            <a:r>
              <a:rPr lang="ru-RU" dirty="0" err="1"/>
              <a:t>техніку</a:t>
            </a:r>
            <a:r>
              <a:rPr lang="ru-RU" dirty="0"/>
              <a:t>, </a:t>
            </a:r>
            <a:r>
              <a:rPr lang="ru-RU" dirty="0" err="1"/>
              <a:t>технології</a:t>
            </a:r>
            <a:r>
              <a:rPr lang="ru-RU" dirty="0"/>
              <a:t>, </a:t>
            </a:r>
            <a:r>
              <a:rPr lang="ru-RU" dirty="0" err="1"/>
              <a:t>устаткування</a:t>
            </a:r>
            <a:r>
              <a:rPr lang="ru-RU" dirty="0"/>
              <a:t>, </a:t>
            </a:r>
            <a:r>
              <a:rPr lang="ru-RU" dirty="0" err="1"/>
              <a:t>інструменти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;</a:t>
            </a:r>
          </a:p>
          <a:p>
            <a:r>
              <a:rPr lang="ru-RU" dirty="0"/>
              <a:t>• </a:t>
            </a:r>
            <a:r>
              <a:rPr lang="ru-RU" dirty="0" err="1"/>
              <a:t>об’єкти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сьогодні</a:t>
            </a:r>
            <a:r>
              <a:rPr lang="ru-RU" dirty="0"/>
              <a:t> уже </a:t>
            </a:r>
            <a:r>
              <a:rPr lang="ru-RU" dirty="0" err="1"/>
              <a:t>функціонують</a:t>
            </a:r>
            <a:r>
              <a:rPr lang="ru-RU" dirty="0"/>
              <a:t>, у тому </a:t>
            </a:r>
            <a:r>
              <a:rPr lang="ru-RU" dirty="0" err="1"/>
              <a:t>числі</a:t>
            </a:r>
            <a:r>
              <a:rPr lang="ru-RU" dirty="0"/>
              <a:t> </a:t>
            </a:r>
            <a:r>
              <a:rPr lang="ru-RU" dirty="0" err="1"/>
              <a:t>військового</a:t>
            </a:r>
            <a:r>
              <a:rPr lang="ru-RU" dirty="0"/>
              <a:t> та оборонного </a:t>
            </a:r>
            <a:r>
              <a:rPr lang="ru-RU" dirty="0" err="1"/>
              <a:t>призначення</a:t>
            </a:r>
            <a:r>
              <a:rPr lang="ru-RU" dirty="0"/>
              <a:t>. 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868656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D034A4C-8E56-40AB-8CDC-11A1557765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Підприємства</a:t>
            </a:r>
            <a:r>
              <a:rPr lang="ru-RU" dirty="0"/>
              <a:t>, установи, </a:t>
            </a:r>
            <a:r>
              <a:rPr lang="ru-RU" dirty="0" err="1"/>
              <a:t>організації</a:t>
            </a:r>
            <a:r>
              <a:rPr lang="ru-RU" dirty="0"/>
              <a:t> та </a:t>
            </a:r>
            <a:r>
              <a:rPr lang="ru-RU" dirty="0" err="1"/>
              <a:t>громадяни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ввозити</a:t>
            </a:r>
            <a:r>
              <a:rPr lang="ru-RU" dirty="0"/>
              <a:t> з-за кордону </a:t>
            </a:r>
            <a:r>
              <a:rPr lang="ru-RU" dirty="0" err="1"/>
              <a:t>сировину</a:t>
            </a:r>
            <a:r>
              <a:rPr lang="ru-RU" dirty="0"/>
              <a:t>, </a:t>
            </a:r>
            <a:r>
              <a:rPr lang="ru-RU" dirty="0" err="1"/>
              <a:t>продукцію</a:t>
            </a:r>
            <a:r>
              <a:rPr lang="ru-RU" dirty="0"/>
              <a:t>, </a:t>
            </a:r>
            <a:r>
              <a:rPr lang="ru-RU" dirty="0" err="1"/>
              <a:t>обладнання</a:t>
            </a:r>
            <a:r>
              <a:rPr lang="ru-RU" dirty="0"/>
              <a:t>, </a:t>
            </a:r>
            <a:r>
              <a:rPr lang="ru-RU" dirty="0" err="1"/>
              <a:t>технологічні</a:t>
            </a:r>
            <a:r>
              <a:rPr lang="ru-RU" dirty="0"/>
              <a:t> </a:t>
            </a:r>
            <a:r>
              <a:rPr lang="ru-RU" dirty="0" err="1"/>
              <a:t>лінії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 і </a:t>
            </a:r>
            <a:r>
              <a:rPr lang="ru-RU" dirty="0" err="1"/>
              <a:t>реалізовувати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використовувати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за </a:t>
            </a:r>
            <a:r>
              <a:rPr lang="ru-RU" dirty="0" err="1"/>
              <a:t>наявності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засвідчують</a:t>
            </a:r>
            <a:r>
              <a:rPr lang="ru-RU" dirty="0"/>
              <a:t> </a:t>
            </a:r>
            <a:r>
              <a:rPr lang="ru-RU" dirty="0" err="1"/>
              <a:t>їхню</a:t>
            </a:r>
            <a:r>
              <a:rPr lang="ru-RU" dirty="0"/>
              <a:t> </a:t>
            </a:r>
            <a:r>
              <a:rPr lang="ru-RU" dirty="0" err="1"/>
              <a:t>безпечність</a:t>
            </a:r>
            <a:r>
              <a:rPr lang="ru-RU" dirty="0"/>
              <a:t> для </a:t>
            </a:r>
            <a:r>
              <a:rPr lang="ru-RU" dirty="0" err="1"/>
              <a:t>здоров’я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. 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173237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F71ACB-68A6-465C-9C7C-AAEA26570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2. Гігієнічна класифікація умов праці 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87DC62B-F4D0-448E-A3FB-906DFC7E07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700" y="2052925"/>
            <a:ext cx="7704740" cy="41954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</a:t>
            </a:r>
            <a:r>
              <a:rPr lang="ru-RU" dirty="0" err="1"/>
              <a:t>поділяють</a:t>
            </a:r>
            <a:r>
              <a:rPr lang="ru-RU" dirty="0"/>
              <a:t> на </a:t>
            </a:r>
            <a:r>
              <a:rPr lang="ru-RU" dirty="0" err="1"/>
              <a:t>чотири</a:t>
            </a:r>
            <a:r>
              <a:rPr lang="ru-RU" dirty="0"/>
              <a:t> </a:t>
            </a:r>
            <a:r>
              <a:rPr lang="ru-RU" dirty="0" err="1"/>
              <a:t>класи</a:t>
            </a:r>
            <a:r>
              <a:rPr lang="ru-RU" dirty="0"/>
              <a:t> :</a:t>
            </a:r>
          </a:p>
          <a:p>
            <a:r>
              <a:rPr lang="ru-RU" u="sng" dirty="0"/>
              <a:t>Перший </a:t>
            </a:r>
            <a:r>
              <a:rPr lang="ru-RU" u="sng" dirty="0" err="1"/>
              <a:t>клас</a:t>
            </a:r>
            <a:r>
              <a:rPr lang="ru-RU" u="sng" dirty="0"/>
              <a:t> </a:t>
            </a:r>
            <a:r>
              <a:rPr lang="ru-RU" dirty="0"/>
              <a:t>– </a:t>
            </a:r>
            <a:r>
              <a:rPr lang="ru-RU" dirty="0" err="1"/>
              <a:t>оптимальні</a:t>
            </a:r>
            <a:r>
              <a:rPr lang="ru-RU" dirty="0"/>
              <a:t> 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–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умови</a:t>
            </a:r>
            <a:r>
              <a:rPr lang="ru-RU" dirty="0"/>
              <a:t>, за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зберігається</a:t>
            </a:r>
            <a:r>
              <a:rPr lang="ru-RU" dirty="0"/>
              <a:t> не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здоров’я</a:t>
            </a:r>
            <a:r>
              <a:rPr lang="ru-RU" dirty="0"/>
              <a:t> </a:t>
            </a:r>
            <a:r>
              <a:rPr lang="ru-RU" dirty="0" err="1"/>
              <a:t>працівників</a:t>
            </a:r>
            <a:r>
              <a:rPr lang="ru-RU" dirty="0"/>
              <a:t>, а й </a:t>
            </a:r>
            <a:r>
              <a:rPr lang="ru-RU" dirty="0" err="1"/>
              <a:t>створюються</a:t>
            </a:r>
            <a:r>
              <a:rPr lang="ru-RU" dirty="0"/>
              <a:t> </a:t>
            </a:r>
            <a:r>
              <a:rPr lang="ru-RU" dirty="0" err="1"/>
              <a:t>передумови</a:t>
            </a:r>
            <a:r>
              <a:rPr lang="ru-RU" dirty="0"/>
              <a:t> для </a:t>
            </a:r>
            <a:r>
              <a:rPr lang="ru-RU" dirty="0" err="1"/>
              <a:t>підтримання</a:t>
            </a:r>
            <a:r>
              <a:rPr lang="ru-RU" dirty="0"/>
              <a:t> </a:t>
            </a:r>
            <a:r>
              <a:rPr lang="ru-RU" dirty="0" err="1"/>
              <a:t>високого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працездатності</a:t>
            </a:r>
            <a:r>
              <a:rPr lang="ru-RU" dirty="0"/>
              <a:t>. </a:t>
            </a:r>
            <a:r>
              <a:rPr lang="ru-RU" dirty="0" err="1"/>
              <a:t>Оптимальні</a:t>
            </a:r>
            <a:r>
              <a:rPr lang="ru-RU" dirty="0"/>
              <a:t> </a:t>
            </a:r>
            <a:r>
              <a:rPr lang="ru-RU" dirty="0" err="1"/>
              <a:t>гігієнічні</a:t>
            </a:r>
            <a:r>
              <a:rPr lang="ru-RU" dirty="0"/>
              <a:t> </a:t>
            </a:r>
            <a:r>
              <a:rPr lang="ru-RU" dirty="0" err="1"/>
              <a:t>нормативи</a:t>
            </a:r>
            <a:r>
              <a:rPr lang="ru-RU" dirty="0"/>
              <a:t> </a:t>
            </a:r>
            <a:r>
              <a:rPr lang="ru-RU" dirty="0" err="1"/>
              <a:t>виробничих</a:t>
            </a:r>
            <a:r>
              <a:rPr lang="ru-RU" dirty="0"/>
              <a:t> </a:t>
            </a:r>
            <a:r>
              <a:rPr lang="ru-RU" dirty="0" err="1"/>
              <a:t>чинників</a:t>
            </a:r>
            <a:r>
              <a:rPr lang="ru-RU" dirty="0"/>
              <a:t> </a:t>
            </a:r>
            <a:r>
              <a:rPr lang="ru-RU" dirty="0" err="1"/>
              <a:t>визначені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мікроклімату</a:t>
            </a:r>
            <a:r>
              <a:rPr lang="ru-RU" dirty="0"/>
              <a:t> і </a:t>
            </a:r>
            <a:r>
              <a:rPr lang="ru-RU" dirty="0" err="1"/>
              <a:t>чинників</a:t>
            </a:r>
            <a:r>
              <a:rPr lang="ru-RU" dirty="0"/>
              <a:t> трудового </a:t>
            </a:r>
            <a:r>
              <a:rPr lang="ru-RU" dirty="0" err="1"/>
              <a:t>процесу</a:t>
            </a:r>
            <a:r>
              <a:rPr lang="ru-RU" dirty="0"/>
              <a:t>. </a:t>
            </a:r>
            <a:r>
              <a:rPr lang="ru-RU" dirty="0" err="1"/>
              <a:t>Стосовно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чинників</a:t>
            </a:r>
            <a:r>
              <a:rPr lang="ru-RU" dirty="0"/>
              <a:t> </a:t>
            </a:r>
            <a:r>
              <a:rPr lang="ru-RU" dirty="0" err="1"/>
              <a:t>оптимальними</a:t>
            </a:r>
            <a:r>
              <a:rPr lang="ru-RU" dirty="0"/>
              <a:t> </a:t>
            </a:r>
            <a:r>
              <a:rPr lang="ru-RU" dirty="0" err="1"/>
              <a:t>вважають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, за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несприятливі</a:t>
            </a:r>
            <a:r>
              <a:rPr lang="ru-RU" dirty="0"/>
              <a:t> </a:t>
            </a:r>
            <a:r>
              <a:rPr lang="ru-RU" dirty="0" err="1"/>
              <a:t>чинники</a:t>
            </a:r>
            <a:r>
              <a:rPr lang="ru-RU" dirty="0"/>
              <a:t> </a:t>
            </a:r>
            <a:r>
              <a:rPr lang="ru-RU" dirty="0" err="1"/>
              <a:t>виробничого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 не </a:t>
            </a:r>
            <a:r>
              <a:rPr lang="ru-RU" dirty="0" err="1"/>
              <a:t>перевищують</a:t>
            </a:r>
            <a:r>
              <a:rPr lang="ru-RU" dirty="0"/>
              <a:t> </a:t>
            </a:r>
            <a:r>
              <a:rPr lang="ru-RU" dirty="0" err="1"/>
              <a:t>безпечних</a:t>
            </a:r>
            <a:r>
              <a:rPr lang="ru-RU" dirty="0"/>
              <a:t> для </a:t>
            </a:r>
            <a:r>
              <a:rPr lang="ru-RU" dirty="0" err="1"/>
              <a:t>населення</a:t>
            </a:r>
            <a:r>
              <a:rPr lang="ru-RU" dirty="0"/>
              <a:t> </a:t>
            </a:r>
            <a:r>
              <a:rPr lang="ru-RU" dirty="0" err="1"/>
              <a:t>рівнів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490664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7F28FB-402C-4C9A-AA63-7541A7624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Гігієнічна</a:t>
            </a:r>
            <a:r>
              <a:rPr lang="ru-RU" dirty="0"/>
              <a:t> </a:t>
            </a:r>
            <a:r>
              <a:rPr lang="ru-RU" dirty="0" err="1"/>
              <a:t>класифікація</a:t>
            </a:r>
            <a:r>
              <a:rPr lang="ru-RU" dirty="0"/>
              <a:t> умов </a:t>
            </a:r>
            <a:r>
              <a:rPr lang="ru-RU" dirty="0" err="1"/>
              <a:t>праці</a:t>
            </a:r>
            <a:r>
              <a:rPr lang="ru-RU" dirty="0"/>
              <a:t> 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F0C1EEB-9FF0-489B-AA9C-B49E9379B0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u="sng" dirty="0" err="1"/>
              <a:t>Другий</a:t>
            </a:r>
            <a:r>
              <a:rPr lang="ru-RU" u="sng" dirty="0"/>
              <a:t> </a:t>
            </a:r>
            <a:r>
              <a:rPr lang="ru-RU" u="sng" dirty="0" err="1"/>
              <a:t>клас</a:t>
            </a:r>
            <a:r>
              <a:rPr lang="ru-RU" u="sng" dirty="0"/>
              <a:t> </a:t>
            </a:r>
            <a:r>
              <a:rPr lang="ru-RU" dirty="0"/>
              <a:t>– </a:t>
            </a:r>
            <a:r>
              <a:rPr lang="ru-RU" dirty="0" err="1"/>
              <a:t>допустимі</a:t>
            </a:r>
            <a:r>
              <a:rPr lang="ru-RU" dirty="0"/>
              <a:t> 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– </a:t>
            </a:r>
            <a:r>
              <a:rPr lang="ru-RU" dirty="0" err="1"/>
              <a:t>характеризуються</a:t>
            </a:r>
            <a:r>
              <a:rPr lang="ru-RU" dirty="0"/>
              <a:t> такими </a:t>
            </a:r>
            <a:r>
              <a:rPr lang="ru-RU" dirty="0" err="1"/>
              <a:t>рівнями</a:t>
            </a:r>
            <a:r>
              <a:rPr lang="ru-RU" dirty="0"/>
              <a:t> </a:t>
            </a:r>
            <a:r>
              <a:rPr lang="ru-RU" dirty="0" err="1"/>
              <a:t>чинників</a:t>
            </a:r>
            <a:r>
              <a:rPr lang="ru-RU" dirty="0"/>
              <a:t> </a:t>
            </a:r>
            <a:r>
              <a:rPr lang="ru-RU" dirty="0" err="1"/>
              <a:t>виробничого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 і трудового </a:t>
            </a:r>
            <a:r>
              <a:rPr lang="ru-RU" dirty="0" err="1"/>
              <a:t>процесу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не </a:t>
            </a:r>
            <a:r>
              <a:rPr lang="ru-RU" dirty="0" err="1"/>
              <a:t>перевищують</a:t>
            </a:r>
            <a:r>
              <a:rPr lang="ru-RU" dirty="0"/>
              <a:t> </a:t>
            </a:r>
            <a:r>
              <a:rPr lang="ru-RU" dirty="0" err="1"/>
              <a:t>встановлених</a:t>
            </a:r>
            <a:r>
              <a:rPr lang="ru-RU" dirty="0"/>
              <a:t> </a:t>
            </a:r>
            <a:r>
              <a:rPr lang="ru-RU" dirty="0" err="1"/>
              <a:t>гігієнічних</a:t>
            </a:r>
            <a:r>
              <a:rPr lang="ru-RU" dirty="0"/>
              <a:t> </a:t>
            </a:r>
            <a:r>
              <a:rPr lang="ru-RU" dirty="0" err="1"/>
              <a:t>нормативів</a:t>
            </a:r>
            <a:r>
              <a:rPr lang="ru-RU" dirty="0"/>
              <a:t>, а </a:t>
            </a:r>
            <a:r>
              <a:rPr lang="ru-RU" dirty="0" err="1"/>
              <a:t>можливі</a:t>
            </a:r>
            <a:r>
              <a:rPr lang="ru-RU" dirty="0"/>
              <a:t> </a:t>
            </a:r>
            <a:r>
              <a:rPr lang="ru-RU" dirty="0" err="1"/>
              <a:t>зміни</a:t>
            </a:r>
            <a:r>
              <a:rPr lang="ru-RU" dirty="0"/>
              <a:t> </a:t>
            </a:r>
            <a:r>
              <a:rPr lang="ru-RU" dirty="0" err="1"/>
              <a:t>функціонального</a:t>
            </a:r>
            <a:r>
              <a:rPr lang="ru-RU" dirty="0"/>
              <a:t> стану </a:t>
            </a:r>
            <a:r>
              <a:rPr lang="ru-RU" dirty="0" err="1"/>
              <a:t>організму</a:t>
            </a:r>
            <a:r>
              <a:rPr lang="ru-RU" dirty="0"/>
              <a:t> </a:t>
            </a:r>
            <a:r>
              <a:rPr lang="ru-RU" dirty="0" err="1"/>
              <a:t>відновлюються</a:t>
            </a:r>
            <a:r>
              <a:rPr lang="ru-RU" dirty="0"/>
              <a:t> за час </a:t>
            </a:r>
            <a:r>
              <a:rPr lang="ru-RU" dirty="0" err="1"/>
              <a:t>регламентованого</a:t>
            </a:r>
            <a:r>
              <a:rPr lang="ru-RU" dirty="0"/>
              <a:t> </a:t>
            </a:r>
            <a:r>
              <a:rPr lang="ru-RU" dirty="0" err="1"/>
              <a:t>відпочинку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до початку </a:t>
            </a:r>
            <a:r>
              <a:rPr lang="ru-RU" dirty="0" err="1"/>
              <a:t>наступної</a:t>
            </a:r>
            <a:r>
              <a:rPr lang="ru-RU" dirty="0"/>
              <a:t> </a:t>
            </a:r>
            <a:r>
              <a:rPr lang="ru-RU" dirty="0" err="1"/>
              <a:t>зміни</a:t>
            </a:r>
            <a:r>
              <a:rPr lang="ru-RU" dirty="0"/>
              <a:t> та не </a:t>
            </a:r>
            <a:r>
              <a:rPr lang="ru-RU" dirty="0" err="1"/>
              <a:t>чинять</a:t>
            </a:r>
            <a:r>
              <a:rPr lang="ru-RU" dirty="0"/>
              <a:t> </a:t>
            </a:r>
            <a:r>
              <a:rPr lang="ru-RU" dirty="0" err="1"/>
              <a:t>несприятливого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 на стан </a:t>
            </a:r>
            <a:r>
              <a:rPr lang="ru-RU" dirty="0" err="1"/>
              <a:t>здоров’я</a:t>
            </a:r>
            <a:r>
              <a:rPr lang="ru-RU" dirty="0"/>
              <a:t> </a:t>
            </a:r>
            <a:r>
              <a:rPr lang="ru-RU" dirty="0" err="1"/>
              <a:t>працівників</a:t>
            </a:r>
            <a:r>
              <a:rPr lang="ru-RU" dirty="0"/>
              <a:t> та </a:t>
            </a:r>
            <a:r>
              <a:rPr lang="ru-RU" dirty="0" err="1"/>
              <a:t>їхніх</a:t>
            </a:r>
            <a:r>
              <a:rPr lang="ru-RU" dirty="0"/>
              <a:t> </a:t>
            </a:r>
            <a:r>
              <a:rPr lang="ru-RU" dirty="0" err="1"/>
              <a:t>спадкоємців</a:t>
            </a:r>
            <a:r>
              <a:rPr lang="ru-RU" dirty="0"/>
              <a:t> у </a:t>
            </a:r>
            <a:r>
              <a:rPr lang="ru-RU" dirty="0" err="1"/>
              <a:t>найближчому</a:t>
            </a:r>
            <a:r>
              <a:rPr lang="ru-RU" dirty="0"/>
              <a:t> і </a:t>
            </a:r>
            <a:r>
              <a:rPr lang="ru-RU" dirty="0" err="1"/>
              <a:t>віддаленішому</a:t>
            </a:r>
            <a:r>
              <a:rPr lang="ru-RU" dirty="0"/>
              <a:t> </a:t>
            </a:r>
            <a:r>
              <a:rPr lang="ru-RU" dirty="0" err="1"/>
              <a:t>періодах</a:t>
            </a:r>
            <a:r>
              <a:rPr lang="ru-RU" dirty="0"/>
              <a:t>. 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1472955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513DE2-ED91-4DD5-9D94-0928863CA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Гігієнічна</a:t>
            </a:r>
            <a:r>
              <a:rPr lang="ru-RU" dirty="0"/>
              <a:t> </a:t>
            </a:r>
            <a:r>
              <a:rPr lang="ru-RU" dirty="0" err="1"/>
              <a:t>класифікація</a:t>
            </a:r>
            <a:r>
              <a:rPr lang="ru-RU" dirty="0"/>
              <a:t> умов </a:t>
            </a:r>
            <a:r>
              <a:rPr lang="ru-RU" dirty="0" err="1"/>
              <a:t>праці</a:t>
            </a:r>
            <a:r>
              <a:rPr lang="ru-RU" dirty="0"/>
              <a:t> 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FC23E52-6CC3-4D18-84B5-7A86077DDD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Третій</a:t>
            </a:r>
            <a:r>
              <a:rPr lang="ru-RU" dirty="0"/>
              <a:t> </a:t>
            </a:r>
            <a:r>
              <a:rPr lang="ru-RU" dirty="0" err="1"/>
              <a:t>клас</a:t>
            </a:r>
            <a:r>
              <a:rPr lang="ru-RU" dirty="0"/>
              <a:t> – </a:t>
            </a:r>
            <a:r>
              <a:rPr lang="ru-RU" dirty="0" err="1"/>
              <a:t>шкідливі</a:t>
            </a:r>
            <a:r>
              <a:rPr lang="ru-RU" dirty="0"/>
              <a:t> 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– </a:t>
            </a:r>
            <a:r>
              <a:rPr lang="ru-RU" dirty="0" err="1"/>
              <a:t>характеризуються</a:t>
            </a:r>
            <a:r>
              <a:rPr lang="ru-RU" dirty="0"/>
              <a:t> такими </a:t>
            </a:r>
            <a:r>
              <a:rPr lang="ru-RU" dirty="0" err="1"/>
              <a:t>рівнями</a:t>
            </a:r>
            <a:r>
              <a:rPr lang="ru-RU" dirty="0"/>
              <a:t> </a:t>
            </a:r>
            <a:r>
              <a:rPr lang="ru-RU" dirty="0" err="1"/>
              <a:t>шкідливих</a:t>
            </a:r>
            <a:r>
              <a:rPr lang="ru-RU" dirty="0"/>
              <a:t> </a:t>
            </a:r>
            <a:r>
              <a:rPr lang="ru-RU" dirty="0" err="1"/>
              <a:t>виробничих</a:t>
            </a:r>
            <a:r>
              <a:rPr lang="ru-RU" dirty="0"/>
              <a:t> </a:t>
            </a:r>
            <a:r>
              <a:rPr lang="ru-RU" dirty="0" err="1"/>
              <a:t>чинників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перевищують</a:t>
            </a:r>
            <a:r>
              <a:rPr lang="ru-RU" dirty="0"/>
              <a:t> </a:t>
            </a:r>
            <a:r>
              <a:rPr lang="ru-RU" dirty="0" err="1"/>
              <a:t>гігієнічні</a:t>
            </a:r>
            <a:r>
              <a:rPr lang="ru-RU" dirty="0"/>
              <a:t> </a:t>
            </a:r>
            <a:r>
              <a:rPr lang="ru-RU" dirty="0" err="1"/>
              <a:t>нормативи</a:t>
            </a:r>
            <a:r>
              <a:rPr lang="ru-RU" dirty="0"/>
              <a:t> і </a:t>
            </a:r>
            <a:r>
              <a:rPr lang="ru-RU" dirty="0" err="1"/>
              <a:t>здатні</a:t>
            </a:r>
            <a:r>
              <a:rPr lang="ru-RU" dirty="0"/>
              <a:t> </a:t>
            </a:r>
            <a:r>
              <a:rPr lang="ru-RU" dirty="0" err="1"/>
              <a:t>чинити</a:t>
            </a:r>
            <a:r>
              <a:rPr lang="ru-RU" dirty="0"/>
              <a:t> </a:t>
            </a:r>
            <a:r>
              <a:rPr lang="ru-RU" dirty="0" err="1"/>
              <a:t>несприятливий</a:t>
            </a:r>
            <a:r>
              <a:rPr lang="ru-RU" dirty="0"/>
              <a:t> </a:t>
            </a:r>
            <a:r>
              <a:rPr lang="ru-RU" dirty="0" err="1"/>
              <a:t>вплив</a:t>
            </a:r>
            <a:r>
              <a:rPr lang="ru-RU" dirty="0"/>
              <a:t> на </a:t>
            </a:r>
            <a:r>
              <a:rPr lang="ru-RU" dirty="0" err="1"/>
              <a:t>організм</a:t>
            </a:r>
            <a:r>
              <a:rPr lang="ru-RU" dirty="0"/>
              <a:t> </a:t>
            </a:r>
            <a:r>
              <a:rPr lang="ru-RU" dirty="0" err="1"/>
              <a:t>працівників</a:t>
            </a:r>
            <a:r>
              <a:rPr lang="ru-RU" dirty="0"/>
              <a:t> та </a:t>
            </a:r>
            <a:r>
              <a:rPr lang="ru-RU" dirty="0" err="1"/>
              <a:t>їхніх</a:t>
            </a:r>
            <a:r>
              <a:rPr lang="ru-RU" dirty="0"/>
              <a:t> </a:t>
            </a:r>
            <a:r>
              <a:rPr lang="ru-RU" dirty="0" err="1"/>
              <a:t>спадкоємців</a:t>
            </a:r>
            <a:r>
              <a:rPr lang="ru-RU" dirty="0"/>
              <a:t>. </a:t>
            </a:r>
            <a:r>
              <a:rPr lang="ru-RU" dirty="0" err="1"/>
              <a:t>Шкідливі</a:t>
            </a:r>
            <a:r>
              <a:rPr lang="ru-RU" dirty="0"/>
              <a:t> 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за </a:t>
            </a:r>
            <a:r>
              <a:rPr lang="ru-RU" dirty="0" err="1"/>
              <a:t>ступенем</a:t>
            </a:r>
            <a:r>
              <a:rPr lang="ru-RU" dirty="0"/>
              <a:t> </a:t>
            </a:r>
            <a:r>
              <a:rPr lang="ru-RU" dirty="0" err="1"/>
              <a:t>перевищення</a:t>
            </a:r>
            <a:r>
              <a:rPr lang="ru-RU" dirty="0"/>
              <a:t> </a:t>
            </a:r>
            <a:r>
              <a:rPr lang="ru-RU" dirty="0" err="1"/>
              <a:t>гігієнічних</a:t>
            </a:r>
            <a:r>
              <a:rPr lang="ru-RU" dirty="0"/>
              <a:t> </a:t>
            </a:r>
            <a:r>
              <a:rPr lang="ru-RU" dirty="0" err="1"/>
              <a:t>нормативів</a:t>
            </a:r>
            <a:r>
              <a:rPr lang="ru-RU" dirty="0"/>
              <a:t> та </a:t>
            </a:r>
            <a:r>
              <a:rPr lang="ru-RU" dirty="0" err="1"/>
              <a:t>вираження</a:t>
            </a:r>
            <a:r>
              <a:rPr lang="ru-RU" dirty="0"/>
              <a:t> </a:t>
            </a:r>
            <a:r>
              <a:rPr lang="ru-RU" dirty="0" err="1"/>
              <a:t>шкідливих</a:t>
            </a:r>
            <a:r>
              <a:rPr lang="ru-RU" dirty="0"/>
              <a:t> </a:t>
            </a:r>
            <a:r>
              <a:rPr lang="ru-RU" dirty="0" err="1"/>
              <a:t>змін</a:t>
            </a:r>
            <a:r>
              <a:rPr lang="ru-RU" dirty="0"/>
              <a:t> в </a:t>
            </a:r>
            <a:r>
              <a:rPr lang="ru-RU" dirty="0" err="1"/>
              <a:t>організмі</a:t>
            </a:r>
            <a:r>
              <a:rPr lang="ru-RU" dirty="0"/>
              <a:t> </a:t>
            </a:r>
            <a:r>
              <a:rPr lang="ru-RU" dirty="0" err="1"/>
              <a:t>працівників</a:t>
            </a:r>
            <a:r>
              <a:rPr lang="ru-RU" dirty="0"/>
              <a:t> </a:t>
            </a:r>
            <a:r>
              <a:rPr lang="ru-RU" dirty="0" err="1"/>
              <a:t>поділяють</a:t>
            </a:r>
            <a:r>
              <a:rPr lang="ru-RU" dirty="0"/>
              <a:t> на </a:t>
            </a:r>
            <a:r>
              <a:rPr lang="ru-RU" dirty="0" err="1"/>
              <a:t>чотири</a:t>
            </a:r>
            <a:r>
              <a:rPr lang="ru-RU" dirty="0"/>
              <a:t> </a:t>
            </a:r>
            <a:r>
              <a:rPr lang="ru-RU" dirty="0" err="1"/>
              <a:t>ступені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3189141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996</TotalTime>
  <Words>1050</Words>
  <Application>Microsoft Office PowerPoint</Application>
  <PresentationFormat>Экран (4:3)</PresentationFormat>
  <Paragraphs>53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Century Gothic</vt:lpstr>
      <vt:lpstr>Wingdings 3</vt:lpstr>
      <vt:lpstr>Ион</vt:lpstr>
      <vt:lpstr>Основи санітарно-епідеміологічного нагляду у сфері гігієни праці</vt:lpstr>
      <vt:lpstr>Зміст</vt:lpstr>
      <vt:lpstr>1. Державна санітарно-епідеміологічна експертиза </vt:lpstr>
      <vt:lpstr>Санітарно-епідеміологічна експертиза передбачає: </vt:lpstr>
      <vt:lpstr>Державній санітарно-гігієнічній експертизі підлягають: </vt:lpstr>
      <vt:lpstr>Презентация PowerPoint</vt:lpstr>
      <vt:lpstr>2. Гігієнічна класифікація умов праці </vt:lpstr>
      <vt:lpstr>Гігієнічна класифікація умов праці </vt:lpstr>
      <vt:lpstr>Гігієнічна класифікація умов праці </vt:lpstr>
      <vt:lpstr>Ступені 3 класу умов праці</vt:lpstr>
      <vt:lpstr>Ступені 3 класу умов праці</vt:lpstr>
      <vt:lpstr>Гігієнічна класифікація умов праці </vt:lpstr>
      <vt:lpstr>Під час визначення класу умов праці  визначають ступінь впливу на організм </vt:lpstr>
      <vt:lpstr>Поняття санітарно- гігієнічного нормативу </vt:lpstr>
      <vt:lpstr>3. Державний санітарний нагляд у виробничій сфері охоплює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Гигиена труда</dc:title>
  <dc:creator>NATALY</dc:creator>
  <cp:lastModifiedBy>Пользователь Windows</cp:lastModifiedBy>
  <cp:revision>12</cp:revision>
  <dcterms:created xsi:type="dcterms:W3CDTF">2015-11-17T12:26:52Z</dcterms:created>
  <dcterms:modified xsi:type="dcterms:W3CDTF">2020-09-22T23:25:44Z</dcterms:modified>
</cp:coreProperties>
</file>