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1" r:id="rId19"/>
    <p:sldId id="282" r:id="rId20"/>
    <p:sldId id="283" r:id="rId21"/>
    <p:sldId id="284" r:id="rId22"/>
    <p:sldId id="285" r:id="rId23"/>
    <p:sldId id="276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FAA1-09FA-404B-83A7-CA35FDDEDB6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BA7E-13E8-4047-AE13-97A2F1F6C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7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FAA1-09FA-404B-83A7-CA35FDDEDB6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BA7E-13E8-4047-AE13-97A2F1F6C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64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FAA1-09FA-404B-83A7-CA35FDDEDB6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BA7E-13E8-4047-AE13-97A2F1F6C70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1862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FAA1-09FA-404B-83A7-CA35FDDEDB6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BA7E-13E8-4047-AE13-97A2F1F6C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321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FAA1-09FA-404B-83A7-CA35FDDEDB6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BA7E-13E8-4047-AE13-97A2F1F6C70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9629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FAA1-09FA-404B-83A7-CA35FDDEDB6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BA7E-13E8-4047-AE13-97A2F1F6C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31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FAA1-09FA-404B-83A7-CA35FDDEDB6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BA7E-13E8-4047-AE13-97A2F1F6C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689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FAA1-09FA-404B-83A7-CA35FDDEDB6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BA7E-13E8-4047-AE13-97A2F1F6C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0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FAA1-09FA-404B-83A7-CA35FDDEDB6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BA7E-13E8-4047-AE13-97A2F1F6C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32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FAA1-09FA-404B-83A7-CA35FDDEDB6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BA7E-13E8-4047-AE13-97A2F1F6C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FAA1-09FA-404B-83A7-CA35FDDEDB6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BA7E-13E8-4047-AE13-97A2F1F6C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1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FAA1-09FA-404B-83A7-CA35FDDEDB6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BA7E-13E8-4047-AE13-97A2F1F6C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97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FAA1-09FA-404B-83A7-CA35FDDEDB6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BA7E-13E8-4047-AE13-97A2F1F6C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34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FAA1-09FA-404B-83A7-CA35FDDEDB6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BA7E-13E8-4047-AE13-97A2F1F6C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07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FAA1-09FA-404B-83A7-CA35FDDEDB6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BA7E-13E8-4047-AE13-97A2F1F6C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278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BA7E-13E8-4047-AE13-97A2F1F6C70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FAA1-09FA-404B-83A7-CA35FDDEDB62}" type="datetimeFigureOut">
              <a:rPr lang="ru-RU" smtClean="0"/>
              <a:t>11.02.2021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9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FFAA1-09FA-404B-83A7-CA35FDDEDB6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952BA7E-13E8-4047-AE13-97A2F1F6C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99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3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3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media/image3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4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 ?><Relationships xmlns="http://schemas.openxmlformats.org/package/2006/relationships"><Relationship Id="rId3" Target="../media/image49.gif" Type="http://schemas.openxmlformats.org/officeDocument/2006/relationships/image"/><Relationship Id="rId2" Target="../media/image4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7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0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8" Target="../media/image17.jpeg" Type="http://schemas.openxmlformats.org/officeDocument/2006/relationships/image"/><Relationship Id="rId3" Target="../media/image12.jpeg" Type="http://schemas.openxmlformats.org/officeDocument/2006/relationships/image"/><Relationship Id="rId7" Target="../media/image16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5.jpeg" Type="http://schemas.openxmlformats.org/officeDocument/2006/relationships/image"/><Relationship Id="rId5" Target="../media/image14.jpeg" Type="http://schemas.openxmlformats.org/officeDocument/2006/relationships/image"/><Relationship Id="rId4" Target="../media/image13.jpeg" Type="http://schemas.openxmlformats.org/officeDocument/2006/relationships/image"/><Relationship Id="rId9" Target="../media/image18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7" Target="../media/image24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3.jpeg" Type="http://schemas.openxmlformats.org/officeDocument/2006/relationships/image"/><Relationship Id="rId5" Target="../media/image22.jpeg" Type="http://schemas.openxmlformats.org/officeDocument/2006/relationships/image"/><Relationship Id="rId4" Target="../media/image21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7" Target="../media/image30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9.jpeg" Type="http://schemas.openxmlformats.org/officeDocument/2006/relationships/image"/><Relationship Id="rId5" Target="../media/image28.jpeg" Type="http://schemas.openxmlformats.org/officeDocument/2006/relationships/image"/><Relationship Id="rId4" Target="../media/image27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917" y="815246"/>
            <a:ext cx="4999153" cy="104860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850" y="2924175"/>
            <a:ext cx="11068049" cy="2352674"/>
          </a:xfrm>
        </p:spPr>
        <p:txBody>
          <a:bodyPr/>
          <a:lstStyle/>
          <a:p>
            <a:pPr algn="l"/>
            <a:r>
              <a:rPr lang="uk-UA" sz="4000" b="1" dirty="0">
                <a:solidFill>
                  <a:schemeClr val="tx1"/>
                </a:solidFill>
              </a:rPr>
              <a:t>Роль раціонального харчування та фізичної активності в профілактиці захворювань серцево-судинної системи </a:t>
            </a: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36917" y="5782307"/>
            <a:ext cx="746652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К.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мед. н., доцент кафедри громадського </a:t>
            </a:r>
            <a:r>
              <a:rPr lang="uk-UA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Ясенок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Вікторія </a:t>
            </a:r>
            <a:r>
              <a:rPr lang="uk-UA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олександрівна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97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1526" y="8662"/>
            <a:ext cx="1069657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/>
              <a:t>Дієта №10 </a:t>
            </a:r>
            <a:endParaRPr lang="ru-RU" dirty="0"/>
          </a:p>
          <a:p>
            <a:r>
              <a:rPr lang="uk-UA" dirty="0"/>
              <a:t>     Отже, дієта № 10 при хворобах, що протікають без жодних клінічних ознак серцевої недостатності, призначається хворому з метою поліпшення роботи серцево-судинної системи, кровообігу, обміну речовин.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5350" y="1222535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повинен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таких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нежирні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молочнокислі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вівсянка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пшоно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гречка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основному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вегетаріанські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овочевий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круп'яної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фруктової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нежирний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суп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м'ясній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1-2 рази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тиждень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закуски: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відварна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худа шинка,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ковбаса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зрідка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вимочений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оселедець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 г на день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помідори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свіжі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огірки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білокачанна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капуста, кабачки, горох,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квасоля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картопля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гарбуз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заправляти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олією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фрукти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в сирому, так і печеному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пюре, суфле, желе,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http://gym.kyiv.ua/images/woman-eating-healthy-dinner-from-lunch-box-at-her-6THXLP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188" y="1772334"/>
            <a:ext cx="4742424" cy="316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5325" y="6057900"/>
            <a:ext cx="1115326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ru-RU" dirty="0"/>
              <a:t>За </a:t>
            </a:r>
            <a:r>
              <a:rPr lang="ru-RU" dirty="0" err="1"/>
              <a:t>калорійністю</a:t>
            </a:r>
            <a:r>
              <a:rPr lang="ru-RU" dirty="0"/>
              <a:t> </a:t>
            </a:r>
            <a:r>
              <a:rPr lang="ru-RU" dirty="0" err="1"/>
              <a:t>дієта</a:t>
            </a:r>
            <a:r>
              <a:rPr lang="ru-RU" dirty="0"/>
              <a:t> № 10 </a:t>
            </a:r>
            <a:r>
              <a:rPr lang="ru-RU" dirty="0" err="1"/>
              <a:t>складається</a:t>
            </a:r>
            <a:r>
              <a:rPr lang="ru-RU" dirty="0"/>
              <a:t> з 2500-2600 ккал при </a:t>
            </a:r>
            <a:r>
              <a:rPr lang="ru-RU" dirty="0" err="1"/>
              <a:t>режимі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5</a:t>
            </a:r>
            <a:r>
              <a:rPr lang="uk-UA" dirty="0"/>
              <a:t> р.</a:t>
            </a:r>
            <a:r>
              <a:rPr lang="ru-RU" dirty="0"/>
              <a:t> </a:t>
            </a:r>
            <a:r>
              <a:rPr lang="ru-RU" dirty="0" err="1"/>
              <a:t>щодня</a:t>
            </a:r>
            <a:r>
              <a:rPr lang="ru-RU" dirty="0"/>
              <a:t>. </a:t>
            </a:r>
            <a:r>
              <a:rPr lang="ru-RU" dirty="0" err="1"/>
              <a:t>Поряд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склад </a:t>
            </a:r>
            <a:r>
              <a:rPr lang="ru-RU" dirty="0" err="1"/>
              <a:t>виглядає</a:t>
            </a:r>
            <a:r>
              <a:rPr lang="ru-RU" dirty="0"/>
              <a:t> </a:t>
            </a:r>
            <a:r>
              <a:rPr lang="ru-RU" dirty="0" err="1"/>
              <a:t>наступним</a:t>
            </a:r>
            <a:r>
              <a:rPr lang="ru-RU" dirty="0"/>
              <a:t> чином: </a:t>
            </a:r>
            <a:r>
              <a:rPr lang="ru-RU" dirty="0" err="1"/>
              <a:t>білки</a:t>
            </a:r>
            <a:r>
              <a:rPr lang="ru-RU" dirty="0"/>
              <a:t> 90 г, </a:t>
            </a:r>
            <a:r>
              <a:rPr lang="ru-RU" dirty="0" err="1"/>
              <a:t>жири</a:t>
            </a:r>
            <a:r>
              <a:rPr lang="ru-RU" dirty="0"/>
              <a:t> 70 г, </a:t>
            </a:r>
            <a:r>
              <a:rPr lang="ru-RU" dirty="0" err="1"/>
              <a:t>вуглеводи</a:t>
            </a:r>
            <a:r>
              <a:rPr lang="ru-RU" dirty="0"/>
              <a:t> 350-400 </a:t>
            </a:r>
            <a:r>
              <a:rPr lang="uk-UA" dirty="0"/>
              <a:t>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542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honeycomb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7724" y="261194"/>
            <a:ext cx="677227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      Дієта </a:t>
            </a:r>
            <a:r>
              <a:rPr lang="uk-UA" b="1" dirty="0"/>
              <a:t>№10А</a:t>
            </a:r>
            <a:endParaRPr lang="ru-RU" dirty="0"/>
          </a:p>
          <a:p>
            <a:r>
              <a:rPr lang="uk-UA" dirty="0"/>
              <a:t>    </a:t>
            </a:r>
            <a:endParaRPr lang="uk-UA" dirty="0" smtClean="0"/>
          </a:p>
          <a:p>
            <a:pPr algn="just"/>
            <a:endParaRPr lang="uk-UA" sz="2000" dirty="0"/>
          </a:p>
          <a:p>
            <a:pPr algn="just"/>
            <a:r>
              <a:rPr lang="uk-UA" sz="2000" dirty="0" smtClean="0"/>
              <a:t> </a:t>
            </a:r>
            <a:r>
              <a:rPr lang="uk-UA" sz="2000" dirty="0"/>
              <a:t>При хворобах серцево-судинної системи з явно вираженою серцевою недостатністю минула дієта трохи коректується як з точки зору зниження енергоцінності (1900 ккал, Б -60 г, Ж-50 г, В-300 г), так і підвищення кількості заборонених продуктів. У цьому випадку, крім перерахованих продуктів, вона повністю забороняє споживання в їжу яєць в будь-якому вигляді, фруктів і овочів з грубою клітковиною, ячні, перлова, пшоняна крупи, виноград.</a:t>
            </a:r>
            <a:endParaRPr lang="ru-RU" sz="2000" dirty="0"/>
          </a:p>
          <a:p>
            <a:pPr algn="just"/>
            <a:r>
              <a:rPr lang="uk-UA" sz="2000" dirty="0"/>
              <a:t>     </a:t>
            </a:r>
            <a:r>
              <a:rPr lang="ru-RU" sz="2000" dirty="0"/>
              <a:t>При </a:t>
            </a:r>
            <a:r>
              <a:rPr lang="ru-RU" sz="2000" dirty="0" err="1"/>
              <a:t>дієті</a:t>
            </a:r>
            <a:r>
              <a:rPr lang="ru-RU" sz="2000" dirty="0"/>
              <a:t> № 10А </a:t>
            </a:r>
            <a:r>
              <a:rPr lang="ru-RU" sz="2000" dirty="0" err="1"/>
              <a:t>стіл</a:t>
            </a:r>
            <a:r>
              <a:rPr lang="ru-RU" sz="2000" dirty="0"/>
              <a:t> повинен </a:t>
            </a:r>
            <a:r>
              <a:rPr lang="ru-RU" sz="2000" dirty="0" err="1"/>
              <a:t>містити</a:t>
            </a:r>
            <a:r>
              <a:rPr lang="ru-RU" sz="2000" dirty="0"/>
              <a:t> </a:t>
            </a:r>
            <a:r>
              <a:rPr lang="ru-RU" sz="2000" dirty="0" err="1"/>
              <a:t>достатній</a:t>
            </a:r>
            <a:r>
              <a:rPr lang="ru-RU" sz="2000" dirty="0"/>
              <a:t> </a:t>
            </a:r>
            <a:r>
              <a:rPr lang="ru-RU" sz="2000" dirty="0" err="1"/>
              <a:t>рівень</a:t>
            </a:r>
            <a:r>
              <a:rPr lang="ru-RU" sz="2000" dirty="0"/>
              <a:t> </a:t>
            </a:r>
            <a:r>
              <a:rPr lang="ru-RU" sz="2000" dirty="0" err="1"/>
              <a:t>ліпотропних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 і </a:t>
            </a:r>
            <a:r>
              <a:rPr lang="ru-RU" sz="2000" dirty="0" err="1"/>
              <a:t>калію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надходять</a:t>
            </a:r>
            <a:r>
              <a:rPr lang="ru-RU" sz="2000" dirty="0"/>
              <a:t> в </a:t>
            </a:r>
            <a:r>
              <a:rPr lang="ru-RU" sz="2000" dirty="0" err="1"/>
              <a:t>організм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фруктами, </a:t>
            </a:r>
            <a:r>
              <a:rPr lang="ru-RU" sz="2000" dirty="0" err="1"/>
              <a:t>овочами</a:t>
            </a:r>
            <a:r>
              <a:rPr lang="ru-RU" sz="2000" dirty="0"/>
              <a:t> та </a:t>
            </a:r>
            <a:r>
              <a:rPr lang="ru-RU" sz="2000" dirty="0" err="1"/>
              <a:t>молочними</a:t>
            </a:r>
            <a:r>
              <a:rPr lang="ru-RU" sz="2000" dirty="0"/>
              <a:t> продуктами. Страви </a:t>
            </a:r>
            <a:r>
              <a:rPr lang="ru-RU" sz="2000" dirty="0" err="1"/>
              <a:t>готуються</a:t>
            </a:r>
            <a:r>
              <a:rPr lang="ru-RU" sz="2000" dirty="0"/>
              <a:t> у </a:t>
            </a:r>
            <a:r>
              <a:rPr lang="ru-RU" sz="2000" dirty="0" err="1"/>
              <a:t>відварному</a:t>
            </a:r>
            <a:r>
              <a:rPr lang="ru-RU" sz="2000" dirty="0"/>
              <a:t> </a:t>
            </a:r>
            <a:r>
              <a:rPr lang="ru-RU" sz="2000" dirty="0" err="1"/>
              <a:t>вигляді</a:t>
            </a:r>
            <a:r>
              <a:rPr lang="ru-RU" sz="2000" dirty="0"/>
              <a:t>, по </a:t>
            </a:r>
            <a:r>
              <a:rPr lang="ru-RU" sz="2000" dirty="0" err="1"/>
              <a:t>можливості</a:t>
            </a:r>
            <a:r>
              <a:rPr lang="ru-RU" sz="2000" dirty="0"/>
              <a:t> в потертому, але </a:t>
            </a:r>
            <a:r>
              <a:rPr lang="ru-RU" sz="2000" dirty="0" err="1"/>
              <a:t>ні</a:t>
            </a:r>
            <a:r>
              <a:rPr lang="ru-RU" sz="2000" dirty="0"/>
              <a:t> за </a:t>
            </a:r>
            <a:r>
              <a:rPr lang="ru-RU" sz="2000" dirty="0" err="1"/>
              <a:t>що</a:t>
            </a:r>
            <a:r>
              <a:rPr lang="ru-RU" sz="2000" dirty="0"/>
              <a:t> не в </a:t>
            </a:r>
            <a:r>
              <a:rPr lang="ru-RU" sz="2000" dirty="0" err="1"/>
              <a:t>смаженому</a:t>
            </a:r>
            <a:r>
              <a:rPr lang="ru-RU" sz="2000" dirty="0"/>
              <a:t>. </a:t>
            </a:r>
            <a:r>
              <a:rPr lang="ru-RU" sz="2000" dirty="0" err="1"/>
              <a:t>Сіль</a:t>
            </a:r>
            <a:r>
              <a:rPr lang="ru-RU" sz="2000" dirty="0"/>
              <a:t> </a:t>
            </a:r>
            <a:r>
              <a:rPr lang="ru-RU" sz="2000" dirty="0" err="1"/>
              <a:t>повністю</a:t>
            </a:r>
            <a:r>
              <a:rPr lang="ru-RU" sz="2000" dirty="0"/>
              <a:t> </a:t>
            </a:r>
            <a:r>
              <a:rPr lang="ru-RU" sz="2000" dirty="0" err="1"/>
              <a:t>виключається</a:t>
            </a:r>
            <a:r>
              <a:rPr lang="ru-RU" sz="2000" dirty="0"/>
              <a:t> з </a:t>
            </a:r>
            <a:r>
              <a:rPr lang="ru-RU" sz="2000" dirty="0" err="1"/>
              <a:t>раціону</a:t>
            </a:r>
            <a:r>
              <a:rPr lang="ru-RU" sz="2000" dirty="0"/>
              <a:t>. </a:t>
            </a:r>
            <a:r>
              <a:rPr lang="ru-RU" sz="2000" dirty="0" err="1"/>
              <a:t>Дієту</a:t>
            </a:r>
            <a:r>
              <a:rPr lang="ru-RU" sz="2000" dirty="0"/>
              <a:t> </a:t>
            </a:r>
            <a:r>
              <a:rPr lang="ru-RU" sz="2000" dirty="0" err="1"/>
              <a:t>потрібно</a:t>
            </a:r>
            <a:r>
              <a:rPr lang="ru-RU" sz="2000" dirty="0"/>
              <a:t> </a:t>
            </a:r>
            <a:r>
              <a:rPr lang="ru-RU" sz="2000" dirty="0" err="1"/>
              <a:t>дотримуватися</a:t>
            </a:r>
            <a:r>
              <a:rPr lang="ru-RU" sz="2000" dirty="0"/>
              <a:t> </a:t>
            </a:r>
            <a:r>
              <a:rPr lang="ru-RU" sz="2000" dirty="0" err="1"/>
              <a:t>протягом</a:t>
            </a:r>
            <a:r>
              <a:rPr lang="ru-RU" sz="2000" dirty="0"/>
              <a:t> не </a:t>
            </a:r>
            <a:r>
              <a:rPr lang="ru-RU" sz="2000" dirty="0" err="1"/>
              <a:t>більше</a:t>
            </a:r>
            <a:r>
              <a:rPr lang="ru-RU" sz="2000" dirty="0"/>
              <a:t> </a:t>
            </a:r>
            <a:r>
              <a:rPr lang="ru-RU" sz="2000" dirty="0" err="1"/>
              <a:t>ніж</a:t>
            </a:r>
            <a:r>
              <a:rPr lang="ru-RU" sz="2000" dirty="0"/>
              <a:t> 4-х </a:t>
            </a:r>
            <a:r>
              <a:rPr lang="ru-RU" sz="2000" dirty="0" err="1"/>
              <a:t>тижнів</a:t>
            </a:r>
            <a:r>
              <a:rPr lang="ru-RU" sz="2000" dirty="0"/>
              <a:t> при </a:t>
            </a:r>
            <a:r>
              <a:rPr lang="uk-UA" sz="2000" dirty="0"/>
              <a:t>6 разовому</a:t>
            </a:r>
            <a:r>
              <a:rPr lang="ru-RU" sz="2000" dirty="0"/>
              <a:t> режим</a:t>
            </a:r>
            <a:r>
              <a:rPr lang="uk-UA" sz="2000" dirty="0"/>
              <a:t>і</a:t>
            </a:r>
            <a:r>
              <a:rPr lang="ru-RU" sz="2000" dirty="0"/>
              <a:t> </a:t>
            </a:r>
            <a:r>
              <a:rPr lang="ru-RU" sz="2000" dirty="0" err="1"/>
              <a:t>харчування</a:t>
            </a:r>
            <a:r>
              <a:rPr lang="ru-RU" sz="20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261194"/>
            <a:ext cx="40576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https://sovetguru.ru/wp-content/uploads/2018/12/Kak-hranit-yaytsa-bez-holodilnika_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756" y="3552825"/>
            <a:ext cx="422698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2763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800" y="151268"/>
            <a:ext cx="6096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/>
              <a:t>Дієта</a:t>
            </a:r>
            <a:r>
              <a:rPr lang="ru-RU" sz="2400" b="1" dirty="0"/>
              <a:t> №10С</a:t>
            </a:r>
          </a:p>
          <a:p>
            <a:r>
              <a:rPr lang="ru-RU" dirty="0"/>
              <a:t>     </a:t>
            </a:r>
            <a:endParaRPr lang="ru-RU" dirty="0" smtClean="0"/>
          </a:p>
          <a:p>
            <a:endParaRPr lang="ru-RU" dirty="0"/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Атеросклероз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гіпертонія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інфаркт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міокарда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рубцювання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хвороб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серцево-судинної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10С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прописується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хворому з метою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уповільнення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атеросклерозу,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кровообігу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серцево-судинної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жиру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легкозасвоюваних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калієм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магнієм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і С,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ліпотропними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лінолевої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кислотою,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мікроелементами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рідину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скоротити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дріжджів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75 г 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057275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67900" y="4105275"/>
            <a:ext cx="349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Пивні дріжджі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76595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" y="174368"/>
            <a:ext cx="10172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Роль </a:t>
            </a:r>
            <a:r>
              <a:rPr lang="ru-RU" sz="2000" dirty="0" err="1">
                <a:solidFill>
                  <a:srgbClr val="FF0000"/>
                </a:solidFill>
              </a:rPr>
              <a:t>фізичної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активності</a:t>
            </a:r>
            <a:r>
              <a:rPr lang="ru-RU" sz="2000" dirty="0">
                <a:solidFill>
                  <a:srgbClr val="FF0000"/>
                </a:solidFill>
              </a:rPr>
              <a:t> в </a:t>
            </a:r>
            <a:r>
              <a:rPr lang="ru-RU" sz="2000" dirty="0" err="1">
                <a:solidFill>
                  <a:srgbClr val="FF0000"/>
                </a:solidFill>
              </a:rPr>
              <a:t>профілактиці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захворювань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серцево-судинної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системи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76425"/>
            <a:ext cx="12125325" cy="4801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Принципи енергозабезпечення організму людини при м'язовій роботі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Будь-яка м'язова діяльність пов'язана з використанням енергії, безпосереднім джерелом якої є АТФ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аденозинтрифосфорна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кислота). АТФ називають універсальним джерелом енергії. Всі інші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енергопроцеси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спрямовані на відтворення і підтримання його рівня.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АТФ під час м'язової роботи відновлюється з такою ж швидкістю, як і розщеплюється. Причому відновлення АТФ може здійснюватися в ході реакції без кисню, а так само і з різним рівнем його споживання. Відновлення АТФ може здійснюватися двома шляхами - анаеробним і аеробним за участю спеціальної енергетичної речовини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креатинфосфату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Готового для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ресинтезу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АТФ,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креатинфосфату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вистачає тільки на 10-15 секунд потужної роботи.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таких умовах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ресинтез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АТФ йде за умови гострого дефіциту кисню (ось чому не можна в спринтерському темпі пробігти, наприклад, 800 метрів). Ця робота дуже високої інтенсивності і відбувається в анаеробному режимі, коли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ресинтез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АТФ відбувається при гострому дефіциті кисню. Тут вже організм добуває для роботи АТФ, використовуючи процес гліколізу - перетворення вуглеводів, в результаті якого знову-таки відбувається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ресинтез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АТФ і утворюються кінцеві кислі продукти - молочна кислота (лактат)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піровиноградна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Гліколіз забезпечує працездатність організму протягом 2-4 хвилин. Тобто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креатинфосфатний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механізм і гліколіз дають енергії зовсім небагато.</a:t>
            </a:r>
          </a:p>
          <a:p>
            <a:pPr algn="just"/>
            <a:endParaRPr lang="uk-UA" dirty="0" smtClean="0"/>
          </a:p>
          <a:p>
            <a:pPr algn="just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650" y="4809380"/>
            <a:ext cx="3484062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563" y="4809380"/>
            <a:ext cx="3669362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09900" y="5019675"/>
            <a:ext cx="170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АТФ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99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50" y="161925"/>
            <a:ext cx="12020550" cy="61863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При </a:t>
            </a:r>
            <a:r>
              <a:rPr lang="ru-RU" dirty="0" err="1"/>
              <a:t>високій</a:t>
            </a:r>
            <a:r>
              <a:rPr lang="ru-RU" dirty="0"/>
              <a:t> </a:t>
            </a:r>
            <a:r>
              <a:rPr lang="ru-RU" dirty="0" err="1"/>
              <a:t>функціональній</a:t>
            </a:r>
            <a:r>
              <a:rPr lang="ru-RU" dirty="0"/>
              <a:t> </a:t>
            </a:r>
            <a:r>
              <a:rPr lang="ru-RU" dirty="0" err="1"/>
              <a:t>напруженості</a:t>
            </a:r>
            <a:r>
              <a:rPr lang="ru-RU" dirty="0"/>
              <a:t> в </a:t>
            </a:r>
            <a:r>
              <a:rPr lang="ru-RU" dirty="0" err="1"/>
              <a:t>м'язах</a:t>
            </a:r>
            <a:r>
              <a:rPr lang="ru-RU" dirty="0"/>
              <a:t> </a:t>
            </a:r>
            <a:r>
              <a:rPr lang="ru-RU" dirty="0" err="1"/>
              <a:t>зменшується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енерго-багатих</a:t>
            </a:r>
            <a:r>
              <a:rPr lang="ru-RU" dirty="0"/>
              <a:t> </a:t>
            </a:r>
            <a:r>
              <a:rPr lang="ru-RU" dirty="0" err="1"/>
              <a:t>вуглеводів</a:t>
            </a:r>
            <a:r>
              <a:rPr lang="ru-RU" dirty="0"/>
              <a:t> (</a:t>
            </a:r>
            <a:r>
              <a:rPr lang="ru-RU" dirty="0" err="1"/>
              <a:t>глікогену</a:t>
            </a:r>
            <a:r>
              <a:rPr lang="ru-RU" dirty="0"/>
              <a:t> і </a:t>
            </a:r>
            <a:r>
              <a:rPr lang="ru-RU" dirty="0" err="1"/>
              <a:t>креатинфосфату</a:t>
            </a:r>
            <a:r>
              <a:rPr lang="ru-RU" dirty="0"/>
              <a:t>), в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знижується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глюкози</a:t>
            </a:r>
            <a:r>
              <a:rPr lang="ru-RU" dirty="0"/>
              <a:t>, в </a:t>
            </a:r>
            <a:r>
              <a:rPr lang="ru-RU" dirty="0" err="1"/>
              <a:t>печінці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глікогену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тривале</a:t>
            </a:r>
            <a:r>
              <a:rPr lang="ru-RU" dirty="0"/>
              <a:t>, то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заповнюється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інтенсивності</a:t>
            </a:r>
            <a:r>
              <a:rPr lang="ru-RU" dirty="0"/>
              <a:t> </a:t>
            </a:r>
            <a:r>
              <a:rPr lang="ru-RU" dirty="0" err="1"/>
              <a:t>звільнення</a:t>
            </a:r>
            <a:r>
              <a:rPr lang="ru-RU" dirty="0"/>
              <a:t> </a:t>
            </a:r>
            <a:r>
              <a:rPr lang="ru-RU" dirty="0" err="1"/>
              <a:t>жирних</a:t>
            </a:r>
            <a:r>
              <a:rPr lang="ru-RU" dirty="0"/>
              <a:t> кислот з </a:t>
            </a:r>
            <a:r>
              <a:rPr lang="ru-RU" dirty="0" err="1"/>
              <a:t>жирової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окислення</a:t>
            </a:r>
            <a:r>
              <a:rPr lang="ru-RU" dirty="0"/>
              <a:t> в </a:t>
            </a:r>
            <a:r>
              <a:rPr lang="ru-RU" dirty="0" err="1"/>
              <a:t>м'язах</a:t>
            </a:r>
            <a:r>
              <a:rPr lang="ru-RU" dirty="0"/>
              <a:t>.</a:t>
            </a:r>
          </a:p>
          <a:p>
            <a:r>
              <a:rPr lang="ru-RU" dirty="0"/>
              <a:t>     </a:t>
            </a:r>
            <a:r>
              <a:rPr lang="ru-RU" dirty="0" err="1"/>
              <a:t>Аеробний</a:t>
            </a:r>
            <a:r>
              <a:rPr lang="ru-RU" dirty="0"/>
              <a:t> </a:t>
            </a:r>
            <a:r>
              <a:rPr lang="ru-RU" dirty="0" err="1"/>
              <a:t>механізм</a:t>
            </a:r>
            <a:r>
              <a:rPr lang="ru-RU" dirty="0"/>
              <a:t> (коли запит </a:t>
            </a:r>
            <a:r>
              <a:rPr lang="ru-RU" dirty="0" err="1"/>
              <a:t>організму</a:t>
            </a:r>
            <a:r>
              <a:rPr lang="ru-RU" dirty="0"/>
              <a:t> в </a:t>
            </a:r>
            <a:r>
              <a:rPr lang="ru-RU" dirty="0" err="1"/>
              <a:t>кисні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задовольняється</a:t>
            </a:r>
            <a:r>
              <a:rPr lang="ru-RU" dirty="0"/>
              <a:t>) </a:t>
            </a:r>
            <a:r>
              <a:rPr lang="ru-RU" dirty="0" err="1"/>
              <a:t>окислення</a:t>
            </a:r>
            <a:r>
              <a:rPr lang="ru-RU" dirty="0"/>
              <a:t> </a:t>
            </a:r>
            <a:r>
              <a:rPr lang="ru-RU" dirty="0" err="1"/>
              <a:t>поживних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з </a:t>
            </a:r>
            <a:r>
              <a:rPr lang="ru-RU" dirty="0" err="1"/>
              <a:t>утворенням</a:t>
            </a:r>
            <a:r>
              <a:rPr lang="ru-RU" dirty="0"/>
              <a:t> </a:t>
            </a:r>
            <a:r>
              <a:rPr lang="ru-RU" dirty="0" err="1"/>
              <a:t>креатинфосфату</a:t>
            </a:r>
            <a:r>
              <a:rPr lang="ru-RU" dirty="0"/>
              <a:t> і </a:t>
            </a:r>
            <a:r>
              <a:rPr lang="ru-RU" dirty="0" err="1"/>
              <a:t>ресинтезу</a:t>
            </a:r>
            <a:r>
              <a:rPr lang="ru-RU" dirty="0"/>
              <a:t> АТФ є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ефективним</a:t>
            </a:r>
            <a:r>
              <a:rPr lang="ru-RU" dirty="0"/>
              <a:t> і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працездатність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. У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добуває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АТФ у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при </a:t>
            </a:r>
            <a:r>
              <a:rPr lang="ru-RU" dirty="0" err="1"/>
              <a:t>гліколізі</a:t>
            </a:r>
            <a:r>
              <a:rPr lang="ru-RU" dirty="0"/>
              <a:t>.</a:t>
            </a:r>
          </a:p>
          <a:p>
            <a:r>
              <a:rPr lang="ru-RU" dirty="0"/>
              <a:t>    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зазначити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клітинах</a:t>
            </a:r>
            <a:r>
              <a:rPr lang="ru-RU" dirty="0"/>
              <a:t> все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вуглеводів</a:t>
            </a:r>
            <a:r>
              <a:rPr lang="ru-RU" dirty="0"/>
              <a:t>, </a:t>
            </a:r>
            <a:r>
              <a:rPr lang="ru-RU" dirty="0" err="1"/>
              <a:t>жирів</a:t>
            </a:r>
            <a:r>
              <a:rPr lang="ru-RU" dirty="0"/>
              <a:t>, </a:t>
            </a:r>
            <a:r>
              <a:rPr lang="ru-RU" dirty="0" err="1"/>
              <a:t>органічних</a:t>
            </a:r>
            <a:r>
              <a:rPr lang="ru-RU" dirty="0"/>
              <a:t> кислот і, в </a:t>
            </a:r>
            <a:r>
              <a:rPr lang="ru-RU" dirty="0" err="1"/>
              <a:t>останню</a:t>
            </a:r>
            <a:r>
              <a:rPr lang="ru-RU" dirty="0"/>
              <a:t>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білків</a:t>
            </a:r>
            <a:r>
              <a:rPr lang="ru-RU" dirty="0"/>
              <a:t> на шляху до </a:t>
            </a:r>
            <a:r>
              <a:rPr lang="ru-RU" dirty="0" err="1"/>
              <a:t>ресинтезу</a:t>
            </a:r>
            <a:r>
              <a:rPr lang="ru-RU" dirty="0"/>
              <a:t> АТФ проходить в </a:t>
            </a:r>
            <a:r>
              <a:rPr lang="ru-RU" dirty="0" err="1"/>
              <a:t>мітохондріях</a:t>
            </a:r>
            <a:r>
              <a:rPr lang="ru-RU" dirty="0"/>
              <a:t>. У </a:t>
            </a:r>
            <a:r>
              <a:rPr lang="ru-RU" dirty="0" err="1"/>
              <a:t>звичайних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мітохондрій</a:t>
            </a:r>
            <a:r>
              <a:rPr lang="ru-RU" dirty="0"/>
              <a:t>, але в </a:t>
            </a:r>
            <a:r>
              <a:rPr lang="ru-RU" dirty="0" err="1"/>
              <a:t>міру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потреби </a:t>
            </a:r>
            <a:r>
              <a:rPr lang="ru-RU" dirty="0" err="1"/>
              <a:t>м'язів</a:t>
            </a:r>
            <a:r>
              <a:rPr lang="ru-RU" dirty="0"/>
              <a:t> в </a:t>
            </a:r>
            <a:r>
              <a:rPr lang="ru-RU" dirty="0" err="1"/>
              <a:t>енергії</a:t>
            </a:r>
            <a:r>
              <a:rPr lang="ru-RU" dirty="0"/>
              <a:t> в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ресинтезу</a:t>
            </a:r>
            <a:r>
              <a:rPr lang="ru-RU" dirty="0"/>
              <a:t> </a:t>
            </a:r>
            <a:r>
              <a:rPr lang="ru-RU" dirty="0" err="1"/>
              <a:t>макроергічних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 </a:t>
            </a:r>
            <a:r>
              <a:rPr lang="ru-RU" dirty="0" err="1"/>
              <a:t>включається</a:t>
            </a:r>
            <a:r>
              <a:rPr lang="ru-RU" dirty="0"/>
              <a:t> все </a:t>
            </a:r>
            <a:r>
              <a:rPr lang="ru-RU" dirty="0" err="1"/>
              <a:t>більше</a:t>
            </a:r>
            <a:r>
              <a:rPr lang="ru-RU" dirty="0"/>
              <a:t> «</a:t>
            </a:r>
            <a:r>
              <a:rPr lang="ru-RU" dirty="0" err="1"/>
              <a:t>підстанцій</a:t>
            </a:r>
            <a:r>
              <a:rPr lang="ru-RU" dirty="0"/>
              <a:t>».</a:t>
            </a:r>
          </a:p>
          <a:p>
            <a:r>
              <a:rPr lang="ru-RU" dirty="0"/>
              <a:t>    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до </a:t>
            </a:r>
            <a:r>
              <a:rPr lang="ru-RU" dirty="0" err="1"/>
              <a:t>ресинтезу</a:t>
            </a:r>
            <a:r>
              <a:rPr lang="ru-RU" dirty="0"/>
              <a:t> АТФ, </a:t>
            </a:r>
            <a:r>
              <a:rPr lang="ru-RU" dirty="0" err="1"/>
              <a:t>потужність</a:t>
            </a:r>
            <a:r>
              <a:rPr lang="ru-RU" dirty="0"/>
              <a:t> і </a:t>
            </a:r>
            <a:r>
              <a:rPr lang="ru-RU" dirty="0" err="1"/>
              <a:t>ємність</a:t>
            </a:r>
            <a:r>
              <a:rPr lang="ru-RU" dirty="0"/>
              <a:t> кожного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індивідуальна</a:t>
            </a:r>
            <a:r>
              <a:rPr lang="ru-RU" dirty="0"/>
              <a:t>, але </a:t>
            </a:r>
            <a:r>
              <a:rPr lang="ru-RU" dirty="0" err="1"/>
              <a:t>діапазон</a:t>
            </a:r>
            <a:r>
              <a:rPr lang="ru-RU" dirty="0"/>
              <a:t> кожного з них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розширений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.</a:t>
            </a:r>
          </a:p>
          <a:p>
            <a:r>
              <a:rPr lang="ru-RU" dirty="0"/>
              <a:t>    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запити</a:t>
            </a:r>
            <a:r>
              <a:rPr lang="ru-RU" dirty="0"/>
              <a:t> </a:t>
            </a:r>
            <a:r>
              <a:rPr lang="ru-RU" dirty="0" err="1"/>
              <a:t>зростають</a:t>
            </a:r>
            <a:r>
              <a:rPr lang="ru-RU" dirty="0"/>
              <a:t>, в </a:t>
            </a:r>
            <a:r>
              <a:rPr lang="ru-RU" dirty="0" err="1"/>
              <a:t>клітинах</a:t>
            </a:r>
            <a:r>
              <a:rPr lang="ru-RU" dirty="0"/>
              <a:t> </a:t>
            </a:r>
            <a:r>
              <a:rPr lang="ru-RU" dirty="0" err="1"/>
              <a:t>збільшується</a:t>
            </a:r>
            <a:r>
              <a:rPr lang="ru-RU" dirty="0"/>
              <a:t> і число </a:t>
            </a:r>
            <a:r>
              <a:rPr lang="ru-RU" dirty="0" err="1"/>
              <a:t>мітохондрій</a:t>
            </a:r>
            <a:r>
              <a:rPr lang="ru-RU" dirty="0"/>
              <a:t>, а при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більшій</a:t>
            </a:r>
            <a:r>
              <a:rPr lang="ru-RU" dirty="0"/>
              <a:t> </a:t>
            </a:r>
            <a:r>
              <a:rPr lang="ru-RU" dirty="0" err="1"/>
              <a:t>потребі</a:t>
            </a:r>
            <a:r>
              <a:rPr lang="ru-RU" dirty="0"/>
              <a:t> - </a:t>
            </a:r>
            <a:r>
              <a:rPr lang="ru-RU" dirty="0" err="1"/>
              <a:t>прискорюється</a:t>
            </a:r>
            <a:r>
              <a:rPr lang="ru-RU" dirty="0"/>
              <a:t> темп </a:t>
            </a:r>
            <a:r>
              <a:rPr lang="ru-RU" dirty="0" err="1"/>
              <a:t>поновлення</a:t>
            </a:r>
            <a:r>
              <a:rPr lang="ru-RU" dirty="0"/>
              <a:t> </a:t>
            </a:r>
            <a:r>
              <a:rPr lang="ru-RU" dirty="0" err="1"/>
              <a:t>мітохондрій</a:t>
            </a:r>
            <a:r>
              <a:rPr lang="ru-RU" dirty="0"/>
              <a:t>.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кисень</a:t>
            </a:r>
            <a:r>
              <a:rPr lang="ru-RU" dirty="0"/>
              <a:t> в </a:t>
            </a:r>
            <a:r>
              <a:rPr lang="ru-RU" dirty="0" err="1"/>
              <a:t>окислюваль</a:t>
            </a:r>
            <a:r>
              <a:rPr lang="ru-RU" dirty="0"/>
              <a:t>-них </a:t>
            </a:r>
            <a:r>
              <a:rPr lang="ru-RU" dirty="0" err="1"/>
              <a:t>процесах</a:t>
            </a:r>
            <a:r>
              <a:rPr lang="ru-RU" dirty="0"/>
              <a:t> і в великих </a:t>
            </a:r>
            <a:r>
              <a:rPr lang="ru-RU" dirty="0" err="1"/>
              <a:t>кількостях</a:t>
            </a:r>
            <a:r>
              <a:rPr lang="ru-RU" dirty="0"/>
              <a:t> </a:t>
            </a:r>
            <a:r>
              <a:rPr lang="ru-RU" dirty="0" err="1"/>
              <a:t>окисляти</a:t>
            </a:r>
            <a:r>
              <a:rPr lang="ru-RU" dirty="0"/>
              <a:t> </a:t>
            </a:r>
            <a:r>
              <a:rPr lang="ru-RU" dirty="0" err="1"/>
              <a:t>жири</a:t>
            </a:r>
            <a:r>
              <a:rPr lang="ru-RU" dirty="0"/>
              <a:t>.</a:t>
            </a:r>
          </a:p>
          <a:p>
            <a:r>
              <a:rPr lang="ru-RU" dirty="0"/>
              <a:t>     </a:t>
            </a:r>
            <a:r>
              <a:rPr lang="ru-RU" dirty="0" err="1"/>
              <a:t>Важливу</a:t>
            </a:r>
            <a:r>
              <a:rPr lang="ru-RU" dirty="0"/>
              <a:t> роль в </a:t>
            </a:r>
            <a:r>
              <a:rPr lang="ru-RU" dirty="0" err="1"/>
              <a:t>підтримці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в </a:t>
            </a:r>
            <a:r>
              <a:rPr lang="ru-RU" dirty="0" err="1"/>
              <a:t>м'язових</a:t>
            </a:r>
            <a:r>
              <a:rPr lang="ru-RU" dirty="0"/>
              <a:t> волокнах (особливо, </a:t>
            </a:r>
            <a:r>
              <a:rPr lang="ru-RU" dirty="0" err="1"/>
              <a:t>червоних</a:t>
            </a:r>
            <a:r>
              <a:rPr lang="ru-RU" dirty="0"/>
              <a:t>, </a:t>
            </a:r>
            <a:r>
              <a:rPr lang="ru-RU" dirty="0" err="1"/>
              <a:t>повільних</a:t>
            </a:r>
            <a:r>
              <a:rPr lang="ru-RU" dirty="0"/>
              <a:t>)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білок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міоглобін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dirty="0" err="1"/>
              <a:t>Міоглобін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залізо</a:t>
            </a:r>
            <a:r>
              <a:rPr lang="ru-RU" dirty="0"/>
              <a:t> і за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будовою</a:t>
            </a:r>
            <a:r>
              <a:rPr lang="ru-RU" dirty="0"/>
              <a:t> і </a:t>
            </a:r>
            <a:r>
              <a:rPr lang="ru-RU" dirty="0" err="1"/>
              <a:t>функціями</a:t>
            </a:r>
            <a:r>
              <a:rPr lang="ru-RU" dirty="0"/>
              <a:t> </a:t>
            </a:r>
            <a:r>
              <a:rPr lang="ru-RU" dirty="0" err="1"/>
              <a:t>близький</a:t>
            </a:r>
            <a:r>
              <a:rPr lang="ru-RU" dirty="0"/>
              <a:t> до </a:t>
            </a:r>
            <a:r>
              <a:rPr lang="ru-RU" dirty="0" err="1"/>
              <a:t>гемоглобіну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у </a:t>
            </a:r>
            <a:r>
              <a:rPr lang="ru-RU" dirty="0" err="1"/>
              <a:t>тюленів</a:t>
            </a:r>
            <a:r>
              <a:rPr lang="ru-RU" dirty="0"/>
              <a:t> </a:t>
            </a:r>
            <a:r>
              <a:rPr lang="ru-RU" dirty="0" err="1"/>
              <a:t>масою</a:t>
            </a:r>
            <a:r>
              <a:rPr lang="ru-RU" dirty="0"/>
              <a:t> в 70 кг з </a:t>
            </a:r>
            <a:r>
              <a:rPr lang="ru-RU" dirty="0" err="1"/>
              <a:t>міоглобіном</a:t>
            </a:r>
            <a:r>
              <a:rPr lang="ru-RU" dirty="0"/>
              <a:t> </a:t>
            </a:r>
            <a:r>
              <a:rPr lang="ru-RU" dirty="0" err="1"/>
              <a:t>пов'язано</a:t>
            </a:r>
            <a:r>
              <a:rPr lang="ru-RU" dirty="0"/>
              <a:t> 2530 мл </a:t>
            </a:r>
            <a:r>
              <a:rPr lang="ru-RU" dirty="0" err="1"/>
              <a:t>кисню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перебувати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водою до 14 </a:t>
            </a:r>
            <a:r>
              <a:rPr lang="ru-RU" dirty="0" err="1"/>
              <a:t>хвилин</a:t>
            </a:r>
            <a:r>
              <a:rPr lang="ru-RU" dirty="0"/>
              <a:t>. У </a:t>
            </a:r>
            <a:r>
              <a:rPr lang="ru-RU" dirty="0" err="1"/>
              <a:t>людини</a:t>
            </a:r>
            <a:r>
              <a:rPr lang="ru-RU" dirty="0"/>
              <a:t> з </a:t>
            </a:r>
            <a:r>
              <a:rPr lang="ru-RU" dirty="0" err="1"/>
              <a:t>тією</a:t>
            </a:r>
            <a:r>
              <a:rPr lang="ru-RU" dirty="0"/>
              <a:t> ж </a:t>
            </a:r>
            <a:r>
              <a:rPr lang="ru-RU" dirty="0" err="1"/>
              <a:t>масою</a:t>
            </a:r>
            <a:r>
              <a:rPr lang="ru-RU" dirty="0"/>
              <a:t> з </a:t>
            </a:r>
            <a:r>
              <a:rPr lang="ru-RU" dirty="0" err="1"/>
              <a:t>міоглобіном</a:t>
            </a:r>
            <a:r>
              <a:rPr lang="ru-RU" dirty="0"/>
              <a:t> </a:t>
            </a:r>
            <a:r>
              <a:rPr lang="ru-RU" dirty="0" err="1"/>
              <a:t>пов'язано</a:t>
            </a:r>
            <a:r>
              <a:rPr lang="ru-RU" dirty="0"/>
              <a:t> 335 мл </a:t>
            </a:r>
            <a:r>
              <a:rPr lang="ru-RU" dirty="0" err="1"/>
              <a:t>кисню</a:t>
            </a:r>
            <a:r>
              <a:rPr lang="ru-RU" dirty="0"/>
              <a:t>.</a:t>
            </a:r>
          </a:p>
          <a:p>
            <a:r>
              <a:rPr lang="ru-RU" dirty="0"/>
              <a:t>   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475" y="5713110"/>
            <a:ext cx="1131225" cy="114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403" y="5943584"/>
            <a:ext cx="1309597" cy="91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61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151686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II. Енергозабезпечення серця при м'язовій роботі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uk-UA" dirty="0"/>
              <a:t>     </a:t>
            </a:r>
            <a:endParaRPr lang="uk-UA" dirty="0" smtClean="0"/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Для </a:t>
            </a:r>
            <a:r>
              <a:rPr lang="uk-UA" dirty="0"/>
              <a:t>нормально функціонуючого серця необхідний безперервний приплив кисню, поживних речовин і виведення продуктів розпаду.</a:t>
            </a:r>
            <a:endParaRPr lang="ru-RU" dirty="0"/>
          </a:p>
          <a:p>
            <a:pPr algn="just"/>
            <a:r>
              <a:rPr lang="uk-UA" dirty="0"/>
              <a:t>     Фахівці відзначають, що в осіб в стані спокою коефіцієнт утилізації кисню (ефективність вилучення з </a:t>
            </a:r>
            <a:r>
              <a:rPr lang="uk-UA" dirty="0" err="1"/>
              <a:t>притікаючої</a:t>
            </a:r>
            <a:r>
              <a:rPr lang="uk-UA" dirty="0"/>
              <a:t> артеріальної крові) в серце становить 60-70%, в той час як в скелетних м'язах 25-30%.</a:t>
            </a:r>
            <a:endParaRPr lang="ru-RU" dirty="0"/>
          </a:p>
          <a:p>
            <a:pPr algn="just"/>
            <a:r>
              <a:rPr lang="uk-UA" dirty="0"/>
              <a:t>     Енергозабезпечення клітин серця здійснюється </a:t>
            </a:r>
            <a:r>
              <a:rPr lang="uk-UA" dirty="0">
                <a:solidFill>
                  <a:srgbClr val="FF0000"/>
                </a:solidFill>
              </a:rPr>
              <a:t>аеробним окисленням різних речовин</a:t>
            </a:r>
            <a:r>
              <a:rPr lang="uk-UA" dirty="0"/>
              <a:t>, що надходять з крові.</a:t>
            </a:r>
            <a:endParaRPr lang="ru-RU" dirty="0"/>
          </a:p>
          <a:p>
            <a:pPr algn="just"/>
            <a:r>
              <a:rPr lang="uk-UA" dirty="0"/>
              <a:t>     Склад поживних речовин для вироблення енергії показує, що серце, на відміну від скелетних м'язів, є «всеїдним» органом, використовуючи багато продуктів обміну речовин: глюкозу, вільні жирні кислоти, амінокислоти, молочну кислоту (лактат), кетонові тіла.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4" y="873917"/>
            <a:ext cx="5603876" cy="420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51449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4875" y="1015990"/>
            <a:ext cx="6172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err="1"/>
              <a:t>Зрозумілим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, яке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 </a:t>
            </a:r>
            <a:r>
              <a:rPr lang="ru-RU" dirty="0" err="1"/>
              <a:t>серцево-судинної</a:t>
            </a:r>
            <a:r>
              <a:rPr lang="ru-RU" dirty="0"/>
              <a:t> і </a:t>
            </a:r>
            <a:r>
              <a:rPr lang="ru-RU" dirty="0" err="1"/>
              <a:t>дихальної</a:t>
            </a:r>
            <a:r>
              <a:rPr lang="ru-RU" dirty="0"/>
              <a:t> систем, і </a:t>
            </a:r>
            <a:r>
              <a:rPr lang="ru-RU" dirty="0" err="1"/>
              <a:t>підтримка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в гарному </a:t>
            </a:r>
            <a:r>
              <a:rPr lang="ru-RU" dirty="0" err="1"/>
              <a:t>робочому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.</a:t>
            </a:r>
          </a:p>
          <a:p>
            <a:r>
              <a:rPr lang="ru-RU" dirty="0"/>
              <a:t>    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обмінні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в </a:t>
            </a:r>
            <a:r>
              <a:rPr lang="ru-RU" dirty="0" err="1"/>
              <a:t>міокарді</a:t>
            </a:r>
            <a:r>
              <a:rPr lang="ru-RU" dirty="0"/>
              <a:t> </a:t>
            </a:r>
            <a:r>
              <a:rPr lang="ru-RU" dirty="0" err="1"/>
              <a:t>збільшуються</a:t>
            </a:r>
            <a:r>
              <a:rPr lang="ru-RU" dirty="0"/>
              <a:t> в 4-5 </a:t>
            </a:r>
            <a:r>
              <a:rPr lang="ru-RU" dirty="0" err="1"/>
              <a:t>разів</a:t>
            </a:r>
            <a:r>
              <a:rPr lang="ru-RU" dirty="0"/>
              <a:t>, а у </a:t>
            </a:r>
            <a:r>
              <a:rPr lang="ru-RU" dirty="0" err="1"/>
              <a:t>спортсменів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до 7 </a:t>
            </a:r>
            <a:r>
              <a:rPr lang="ru-RU" dirty="0" err="1"/>
              <a:t>разів</a:t>
            </a:r>
            <a:r>
              <a:rPr lang="ru-RU" dirty="0"/>
              <a:t>. </a:t>
            </a:r>
            <a:r>
              <a:rPr lang="ru-RU" dirty="0" err="1"/>
              <a:t>Встановлено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серці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на </a:t>
            </a:r>
            <a:r>
              <a:rPr lang="ru-RU" dirty="0" err="1"/>
              <a:t>зниженому</a:t>
            </a:r>
            <a:r>
              <a:rPr lang="ru-RU" dirty="0"/>
              <a:t> </a:t>
            </a:r>
            <a:r>
              <a:rPr lang="ru-RU" dirty="0" err="1"/>
              <a:t>режимі</a:t>
            </a:r>
            <a:r>
              <a:rPr lang="ru-RU" dirty="0"/>
              <a:t>, </a:t>
            </a:r>
            <a:r>
              <a:rPr lang="ru-RU" dirty="0" err="1"/>
              <a:t>відбуваються</a:t>
            </a:r>
            <a:r>
              <a:rPr lang="ru-RU" dirty="0"/>
              <a:t> </a:t>
            </a:r>
            <a:r>
              <a:rPr lang="ru-RU" dirty="0" err="1"/>
              <a:t>поступові</a:t>
            </a:r>
            <a:r>
              <a:rPr lang="ru-RU" dirty="0"/>
              <a:t> </a:t>
            </a:r>
            <a:r>
              <a:rPr lang="ru-RU" dirty="0" err="1"/>
              <a:t>ультраструктурні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кардіоміоцитах</a:t>
            </a:r>
            <a:r>
              <a:rPr lang="ru-RU" dirty="0"/>
              <a:t>. У свою </a:t>
            </a:r>
            <a:r>
              <a:rPr lang="ru-RU" dirty="0" err="1"/>
              <a:t>чергу</a:t>
            </a:r>
            <a:r>
              <a:rPr lang="ru-RU" dirty="0"/>
              <a:t> в </a:t>
            </a:r>
            <a:r>
              <a:rPr lang="ru-RU" dirty="0" err="1"/>
              <a:t>кровоносних</a:t>
            </a:r>
            <a:r>
              <a:rPr lang="ru-RU" dirty="0"/>
              <a:t> </a:t>
            </a:r>
            <a:r>
              <a:rPr lang="ru-RU" dirty="0" err="1"/>
              <a:t>судинах</a:t>
            </a:r>
            <a:r>
              <a:rPr lang="ru-RU" dirty="0"/>
              <a:t> при </a:t>
            </a:r>
            <a:r>
              <a:rPr lang="ru-RU" dirty="0" err="1"/>
              <a:t>тривалому</a:t>
            </a:r>
            <a:r>
              <a:rPr lang="ru-RU" dirty="0"/>
              <a:t> </a:t>
            </a:r>
            <a:r>
              <a:rPr lang="ru-RU" dirty="0" err="1"/>
              <a:t>зниженому</a:t>
            </a:r>
            <a:r>
              <a:rPr lang="ru-RU" dirty="0"/>
              <a:t> </a:t>
            </a:r>
            <a:r>
              <a:rPr lang="ru-RU" dirty="0" err="1"/>
              <a:t>режимі</a:t>
            </a:r>
            <a:r>
              <a:rPr lang="ru-RU" dirty="0"/>
              <a:t> </a:t>
            </a:r>
            <a:r>
              <a:rPr lang="ru-RU" dirty="0" err="1"/>
              <a:t>серцевої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погіршення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стану, </a:t>
            </a:r>
            <a:r>
              <a:rPr lang="ru-RU" dirty="0" err="1"/>
              <a:t>стінки</a:t>
            </a:r>
            <a:r>
              <a:rPr lang="ru-RU" dirty="0"/>
              <a:t> </a:t>
            </a:r>
            <a:r>
              <a:rPr lang="ru-RU" dirty="0" err="1"/>
              <a:t>ущільнюються</a:t>
            </a:r>
            <a:r>
              <a:rPr lang="ru-RU" dirty="0"/>
              <a:t>, </a:t>
            </a:r>
            <a:r>
              <a:rPr lang="ru-RU" dirty="0" err="1"/>
              <a:t>втрачають</a:t>
            </a:r>
            <a:r>
              <a:rPr lang="ru-RU" dirty="0"/>
              <a:t> </a:t>
            </a:r>
            <a:r>
              <a:rPr lang="ru-RU" dirty="0" err="1"/>
              <a:t>еластичність</a:t>
            </a:r>
            <a:r>
              <a:rPr lang="ru-RU" dirty="0"/>
              <a:t>, </a:t>
            </a:r>
            <a:r>
              <a:rPr lang="ru-RU" dirty="0" err="1"/>
              <a:t>зменшується</a:t>
            </a:r>
            <a:r>
              <a:rPr lang="ru-RU" dirty="0"/>
              <a:t> </a:t>
            </a:r>
            <a:r>
              <a:rPr lang="ru-RU" dirty="0" err="1"/>
              <a:t>їхня</a:t>
            </a:r>
            <a:r>
              <a:rPr lang="ru-RU" dirty="0"/>
              <a:t> </a:t>
            </a:r>
            <a:r>
              <a:rPr lang="ru-RU" dirty="0" err="1"/>
              <a:t>скорочувальна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99" y="4791075"/>
            <a:ext cx="10791825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Як показали </a:t>
            </a:r>
            <a:r>
              <a:rPr lang="ru-RU" dirty="0" err="1"/>
              <a:t>дослідження</a:t>
            </a:r>
            <a:r>
              <a:rPr lang="ru-RU" dirty="0"/>
              <a:t>, </a:t>
            </a:r>
            <a:r>
              <a:rPr lang="ru-RU" dirty="0" err="1"/>
              <a:t>проведені</a:t>
            </a:r>
            <a:r>
              <a:rPr lang="ru-RU" dirty="0"/>
              <a:t> в </a:t>
            </a:r>
            <a:r>
              <a:rPr lang="ru-RU" dirty="0" err="1"/>
              <a:t>інституті</a:t>
            </a:r>
            <a:r>
              <a:rPr lang="ru-RU" dirty="0"/>
              <a:t> </a:t>
            </a:r>
            <a:r>
              <a:rPr lang="ru-RU" dirty="0" err="1"/>
              <a:t>фізіології</a:t>
            </a:r>
            <a:r>
              <a:rPr lang="ru-RU" dirty="0"/>
              <a:t> НАН </a:t>
            </a:r>
            <a:r>
              <a:rPr lang="ru-RU" dirty="0" err="1"/>
              <a:t>Білорусії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</a:t>
            </a:r>
            <a:r>
              <a:rPr lang="ru-RU" dirty="0" err="1"/>
              <a:t>академіка</a:t>
            </a:r>
            <a:r>
              <a:rPr lang="ru-RU" dirty="0"/>
              <a:t> Н.І. </a:t>
            </a:r>
            <a:r>
              <a:rPr lang="ru-RU" dirty="0" err="1"/>
              <a:t>Арінчіна</a:t>
            </a:r>
            <a:r>
              <a:rPr lang="ru-RU" dirty="0"/>
              <a:t>, </a:t>
            </a:r>
            <a:r>
              <a:rPr lang="ru-RU" dirty="0" err="1"/>
              <a:t>скелетні</a:t>
            </a:r>
            <a:r>
              <a:rPr lang="ru-RU" dirty="0"/>
              <a:t> </a:t>
            </a:r>
            <a:r>
              <a:rPr lang="ru-RU" dirty="0" err="1"/>
              <a:t>м'язи</a:t>
            </a:r>
            <a:r>
              <a:rPr lang="ru-RU" dirty="0"/>
              <a:t>, </a:t>
            </a:r>
            <a:r>
              <a:rPr lang="ru-RU" dirty="0" err="1"/>
              <a:t>посилено</a:t>
            </a:r>
            <a:r>
              <a:rPr lang="ru-RU" dirty="0"/>
              <a:t> </a:t>
            </a:r>
            <a:r>
              <a:rPr lang="ru-RU" dirty="0" err="1"/>
              <a:t>функціонуючи</a:t>
            </a:r>
            <a:r>
              <a:rPr lang="ru-RU" dirty="0"/>
              <a:t>, не </a:t>
            </a:r>
            <a:r>
              <a:rPr lang="ru-RU" dirty="0" err="1"/>
              <a:t>тільки</a:t>
            </a:r>
            <a:r>
              <a:rPr lang="ru-RU" dirty="0"/>
              <a:t> не </a:t>
            </a:r>
            <a:r>
              <a:rPr lang="ru-RU" dirty="0" err="1"/>
              <a:t>ускладнюють</a:t>
            </a:r>
            <a:r>
              <a:rPr lang="ru-RU" dirty="0"/>
              <a:t> роботу </a:t>
            </a:r>
            <a:r>
              <a:rPr lang="ru-RU" dirty="0" err="1"/>
              <a:t>серця</a:t>
            </a:r>
            <a:r>
              <a:rPr lang="ru-RU" dirty="0"/>
              <a:t>, а, </a:t>
            </a:r>
            <a:r>
              <a:rPr lang="ru-RU" dirty="0" err="1"/>
              <a:t>навпаки</a:t>
            </a:r>
            <a:r>
              <a:rPr lang="ru-RU" dirty="0"/>
              <a:t>, активно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гнати</a:t>
            </a:r>
            <a:r>
              <a:rPr lang="ru-RU" dirty="0"/>
              <a:t> кров по </a:t>
            </a:r>
            <a:r>
              <a:rPr lang="ru-RU" dirty="0" err="1"/>
              <a:t>судинах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. </a:t>
            </a:r>
            <a:r>
              <a:rPr lang="ru-RU" dirty="0" err="1"/>
              <a:t>Встановлено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м'язи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слабо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рідко</a:t>
            </a:r>
            <a:r>
              <a:rPr lang="ru-RU" dirty="0"/>
              <a:t> </a:t>
            </a:r>
            <a:r>
              <a:rPr lang="ru-RU" dirty="0" err="1"/>
              <a:t>скорочуються</a:t>
            </a:r>
            <a:r>
              <a:rPr lang="ru-RU" dirty="0"/>
              <a:t>,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споживачами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, а </a:t>
            </a:r>
            <a:r>
              <a:rPr lang="ru-RU" dirty="0" err="1"/>
              <a:t>серце</a:t>
            </a:r>
            <a:r>
              <a:rPr lang="ru-RU" dirty="0"/>
              <a:t>, не </a:t>
            </a:r>
            <a:r>
              <a:rPr lang="ru-RU" dirty="0" err="1"/>
              <a:t>отримуючи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них </a:t>
            </a:r>
            <a:r>
              <a:rPr lang="ru-RU" dirty="0" err="1"/>
              <a:t>належної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, </a:t>
            </a:r>
            <a:r>
              <a:rPr lang="ru-RU" dirty="0" err="1"/>
              <a:t>надміру</a:t>
            </a:r>
            <a:r>
              <a:rPr lang="ru-RU" dirty="0"/>
              <a:t> </a:t>
            </a:r>
            <a:r>
              <a:rPr lang="ru-RU" dirty="0" err="1"/>
              <a:t>напружується</a:t>
            </a:r>
            <a:r>
              <a:rPr lang="ru-RU" dirty="0"/>
              <a:t> і </a:t>
            </a:r>
            <a:r>
              <a:rPr lang="ru-RU" dirty="0" err="1"/>
              <a:t>передчасно</a:t>
            </a:r>
            <a:r>
              <a:rPr lang="ru-RU" dirty="0"/>
              <a:t> </a:t>
            </a:r>
            <a:r>
              <a:rPr lang="ru-RU" dirty="0" err="1"/>
              <a:t>зношується</a:t>
            </a:r>
            <a:r>
              <a:rPr lang="ru-RU" dirty="0"/>
              <a:t>.</a:t>
            </a:r>
          </a:p>
        </p:txBody>
      </p:sp>
      <p:sp>
        <p:nvSpPr>
          <p:cNvPr id="4" name="AutoShape 2" descr="https://i.makeagif.com/media/9-06-2016/eLBrE3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5" y="1533525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199" y="142875"/>
            <a:ext cx="1090612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/>
              <a:t>Фактором, що визначає продуктивність серця, є частота серцевих скорочень </a:t>
            </a:r>
            <a:r>
              <a:rPr lang="uk-UA" dirty="0">
                <a:solidFill>
                  <a:srgbClr val="FF0000"/>
                </a:solidFill>
              </a:rPr>
              <a:t>(ЧСС) і їх сила. </a:t>
            </a:r>
            <a:r>
              <a:rPr lang="uk-UA" dirty="0"/>
              <a:t>Вони відображають не тільки інтенсивність роботи серцево-судинної системи (ССС), а й напругу всіх систем організму, в тому числі і інтенсивність </a:t>
            </a:r>
            <a:r>
              <a:rPr lang="uk-UA" dirty="0" err="1"/>
              <a:t>енергообміну</a:t>
            </a:r>
            <a:r>
              <a:rPr lang="uk-UA" dirty="0"/>
              <a:t>. Знаючи ЧСС і кількість часу, витраченого на виконання вправ, можна підрахувати енерговитрати.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316368"/>
              </p:ext>
            </p:extLst>
          </p:nvPr>
        </p:nvGraphicFramePr>
        <p:xfrm>
          <a:off x="2982119" y="2691289"/>
          <a:ext cx="6140450" cy="31235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52145"/>
                <a:gridCol w="652145"/>
                <a:gridCol w="713105"/>
                <a:gridCol w="1029970"/>
                <a:gridCol w="633730"/>
                <a:gridCol w="713105"/>
                <a:gridCol w="709930"/>
                <a:gridCol w="1036320"/>
              </a:tblGrid>
              <a:tr h="349885">
                <a:tc rowSpan="2">
                  <a:txBody>
                    <a:bodyPr/>
                    <a:lstStyle/>
                    <a:p>
                      <a:pPr marL="133985" algn="l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ЧСС</a:t>
                      </a:r>
                      <a:endParaRPr lang="ru-RU" sz="1100">
                        <a:effectLst/>
                      </a:endParaRPr>
                    </a:p>
                    <a:p>
                      <a:pPr marL="137160" algn="l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хв</a:t>
                      </a:r>
                      <a:r>
                        <a:rPr lang="en-US" sz="12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18110" marR="111760" algn="ctr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Витрата енергії,</a:t>
                      </a:r>
                      <a:endParaRPr lang="ru-RU" sz="1100">
                        <a:effectLst/>
                      </a:endParaRPr>
                    </a:p>
                    <a:p>
                      <a:pPr marL="118110" marR="107315"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ккал.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2075" marR="7937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</a:t>
                      </a:r>
                      <a:r>
                        <a:rPr lang="en-US" sz="1200">
                          <a:effectLst/>
                        </a:rPr>
                        <a:t>поживання кисню мл/</a:t>
                      </a:r>
                      <a:r>
                        <a:rPr lang="uk-UA" sz="1200">
                          <a:effectLst/>
                        </a:rPr>
                        <a:t>хв</a:t>
                      </a:r>
                      <a:r>
                        <a:rPr lang="en-US" sz="12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68910" algn="l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ЧСС</a:t>
                      </a:r>
                      <a:endParaRPr lang="ru-RU" sz="1100">
                        <a:effectLst/>
                      </a:endParaRPr>
                    </a:p>
                    <a:p>
                      <a:pPr marL="168910" algn="l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хв</a:t>
                      </a:r>
                      <a:r>
                        <a:rPr lang="en-US" sz="12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78435" marR="170180" algn="ctr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Витрата енергії,</a:t>
                      </a:r>
                      <a:endParaRPr lang="ru-RU" sz="1100">
                        <a:effectLst/>
                      </a:endParaRPr>
                    </a:p>
                    <a:p>
                      <a:pPr marL="178435" marR="167005"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ккал.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7155" marR="8064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</a:t>
                      </a:r>
                      <a:r>
                        <a:rPr lang="en-US" sz="1200">
                          <a:effectLst/>
                        </a:rPr>
                        <a:t>поживання кисню мл/</a:t>
                      </a:r>
                      <a:r>
                        <a:rPr lang="uk-UA" sz="1200">
                          <a:effectLst/>
                        </a:rPr>
                        <a:t>хв</a:t>
                      </a:r>
                      <a:r>
                        <a:rPr lang="en-US" sz="12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49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3835" algn="l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</a:t>
                      </a:r>
                      <a:r>
                        <a:rPr lang="en-US" sz="1200">
                          <a:effectLst/>
                        </a:rPr>
                        <a:t>а 1</a:t>
                      </a:r>
                      <a:endParaRPr lang="ru-RU" sz="1100">
                        <a:effectLst/>
                      </a:endParaRPr>
                    </a:p>
                    <a:p>
                      <a:pPr marL="176530" algn="l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 хв</a:t>
                      </a:r>
                      <a:r>
                        <a:rPr lang="en-US" sz="12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640" algn="l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за</a:t>
                      </a:r>
                      <a:r>
                        <a:rPr lang="en-US" sz="1200" spc="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20</a:t>
                      </a:r>
                      <a:endParaRPr lang="ru-RU" sz="1100">
                        <a:effectLst/>
                      </a:endParaRPr>
                    </a:p>
                    <a:p>
                      <a:pPr marL="167640" algn="l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хв</a:t>
                      </a:r>
                      <a:r>
                        <a:rPr lang="en-US" sz="12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6220" algn="l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за 1</a:t>
                      </a:r>
                      <a:endParaRPr lang="ru-RU" sz="1100">
                        <a:effectLst/>
                      </a:endParaRPr>
                    </a:p>
                    <a:p>
                      <a:pPr marL="208915" algn="l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 хв</a:t>
                      </a:r>
                      <a:r>
                        <a:rPr lang="en-US" sz="12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0" algn="l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за</a:t>
                      </a:r>
                      <a:r>
                        <a:rPr lang="en-US" sz="1200" spc="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20</a:t>
                      </a:r>
                      <a:r>
                        <a:rPr lang="uk-UA" sz="1200">
                          <a:effectLst/>
                        </a:rPr>
                        <a:t> хв</a:t>
                      </a:r>
                      <a:r>
                        <a:rPr lang="en-US" sz="12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355">
                <a:tc>
                  <a:txBody>
                    <a:bodyPr/>
                    <a:lstStyle/>
                    <a:p>
                      <a:pPr marL="158115" marR="148590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9075" marR="21018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0" algn="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1005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2405" marR="180340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3195" marR="15049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0505" algn="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6530">
                <a:tc>
                  <a:txBody>
                    <a:bodyPr/>
                    <a:lstStyle/>
                    <a:p>
                      <a:pPr marL="158115" marR="14859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9075" marR="21018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0" algn="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1005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2405" marR="18034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3195" marR="15049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0505" algn="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5895">
                <a:tc>
                  <a:txBody>
                    <a:bodyPr/>
                    <a:lstStyle/>
                    <a:p>
                      <a:pPr marL="158115" marR="14859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9075" marR="21018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0" algn="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1005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2405" marR="18034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3195" marR="14732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0505" algn="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3355">
                <a:tc>
                  <a:txBody>
                    <a:bodyPr/>
                    <a:lstStyle/>
                    <a:p>
                      <a:pPr marL="158115" marR="148590"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9075" marR="210185"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0" algn="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1005" algn="l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2405" marR="180340"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3195" marR="147320"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0505" algn="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214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5895">
                <a:tc>
                  <a:txBody>
                    <a:bodyPr/>
                    <a:lstStyle/>
                    <a:p>
                      <a:pPr marL="158115" marR="14859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9075" marR="21018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0" algn="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1005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2405" marR="18034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3195" marR="14732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0505" algn="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3355">
                <a:tc>
                  <a:txBody>
                    <a:bodyPr/>
                    <a:lstStyle/>
                    <a:p>
                      <a:pPr marL="158115" marR="148590"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9075" marR="210185"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0" algn="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64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1005" algn="l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2405" marR="180340"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3195" marR="147320"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0505" algn="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33,3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5895">
                <a:tc>
                  <a:txBody>
                    <a:bodyPr/>
                    <a:lstStyle/>
                    <a:p>
                      <a:pPr marL="158115" marR="15176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9075" marR="21018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0" algn="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4810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2405" marR="18034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3195" marR="14732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0505" algn="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3355">
                <a:tc>
                  <a:txBody>
                    <a:bodyPr/>
                    <a:lstStyle/>
                    <a:p>
                      <a:pPr marL="158115" marR="15176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9075" marR="21018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0" algn="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481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2405" marR="180340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3195" marR="147320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0505" algn="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36,8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5895">
                <a:tc>
                  <a:txBody>
                    <a:bodyPr/>
                    <a:lstStyle/>
                    <a:p>
                      <a:pPr marL="158115" marR="15176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9075" marR="21018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1930" algn="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4810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2405" marR="18034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3195" marR="14732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0505" algn="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5895">
                <a:tc>
                  <a:txBody>
                    <a:bodyPr/>
                    <a:lstStyle/>
                    <a:p>
                      <a:pPr marL="158115" marR="15176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9075" marR="21018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1930" algn="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4810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2405" marR="18034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3195" marR="14732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0505" algn="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3355">
                <a:tc>
                  <a:txBody>
                    <a:bodyPr/>
                    <a:lstStyle/>
                    <a:p>
                      <a:pPr marL="158115" marR="151765"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9075" marR="210185"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1930" algn="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4810" algn="l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2405" marR="180340"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3195" marR="147320"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0505" algn="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42,0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49885">
                <a:tc>
                  <a:txBody>
                    <a:bodyPr/>
                    <a:lstStyle/>
                    <a:p>
                      <a:pPr marL="158115" marR="15176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9075" marR="21018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1930"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164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4810"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5105" algn="l">
                        <a:lnSpc>
                          <a:spcPts val="129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б</a:t>
                      </a:r>
                      <a:r>
                        <a:rPr lang="en-US" sz="1200">
                          <a:effectLst/>
                        </a:rPr>
                        <a:t>ільш180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3195" marR="153035" algn="ctr">
                        <a:lnSpc>
                          <a:spcPts val="129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більш</a:t>
                      </a:r>
                      <a:r>
                        <a:rPr lang="en-US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2720"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більше</a:t>
                      </a:r>
                      <a:endParaRPr lang="ru-RU" sz="1100">
                        <a:effectLst/>
                      </a:endParaRPr>
                    </a:p>
                    <a:p>
                      <a:pPr marL="242570" algn="l">
                        <a:lnSpc>
                          <a:spcPts val="129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48000" y="162431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/>
              <a:t>Витрата енергії і споживання кисню в залежності від частоти серцевих скорочень (</a:t>
            </a:r>
            <a:r>
              <a:rPr lang="uk-UA" b="1" dirty="0" err="1"/>
              <a:t>Орешкін</a:t>
            </a:r>
            <a:r>
              <a:rPr lang="uk-UA" b="1" dirty="0"/>
              <a:t> Ю.А., 1990). Таблиця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2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4926" y="114300"/>
            <a:ext cx="8943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III. </a:t>
            </a:r>
            <a:r>
              <a:rPr lang="ru-RU" sz="2000" dirty="0" err="1">
                <a:solidFill>
                  <a:srgbClr val="FF0000"/>
                </a:solidFill>
              </a:rPr>
              <a:t>Значення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фізичної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активності</a:t>
            </a:r>
            <a:r>
              <a:rPr lang="ru-RU" sz="2000" dirty="0">
                <a:solidFill>
                  <a:srgbClr val="FF0000"/>
                </a:solidFill>
              </a:rPr>
              <a:t> для </a:t>
            </a:r>
            <a:r>
              <a:rPr lang="ru-RU" sz="2000" dirty="0" err="1">
                <a:solidFill>
                  <a:srgbClr val="FF0000"/>
                </a:solidFill>
              </a:rPr>
              <a:t>профілактики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захворювань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2449" y="742948"/>
            <a:ext cx="72485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 </a:t>
            </a:r>
            <a:r>
              <a:rPr lang="uk-UA" sz="2000" b="1" dirty="0"/>
              <a:t>Встановлено, що м'язова діяльність </a:t>
            </a:r>
            <a:r>
              <a:rPr lang="uk-UA" sz="2000" b="1" dirty="0" err="1"/>
              <a:t>потужно</a:t>
            </a:r>
            <a:r>
              <a:rPr lang="uk-UA" sz="2000" b="1" dirty="0"/>
              <a:t> впливає на </a:t>
            </a:r>
            <a:r>
              <a:rPr lang="uk-UA" sz="2000" b="1" dirty="0" err="1"/>
              <a:t>життєво</a:t>
            </a:r>
            <a:r>
              <a:rPr lang="uk-UA" sz="2000" b="1" dirty="0"/>
              <a:t> важливі функції організму, активізуючи:</a:t>
            </a:r>
            <a:endParaRPr lang="ru-RU" sz="2000" b="1" dirty="0"/>
          </a:p>
          <a:p>
            <a:pPr lvl="0" algn="just"/>
            <a:r>
              <a:rPr lang="uk-UA" sz="2000" dirty="0" smtClean="0"/>
              <a:t>-нервові </a:t>
            </a:r>
            <a:r>
              <a:rPr lang="uk-UA" sz="2000" dirty="0"/>
              <a:t>центри управління роботою скелетних м'язів;</a:t>
            </a:r>
            <a:endParaRPr lang="ru-RU" sz="2000" dirty="0"/>
          </a:p>
          <a:p>
            <a:pPr lvl="0" algn="just"/>
            <a:r>
              <a:rPr lang="uk-UA" sz="2000" dirty="0" smtClean="0"/>
              <a:t>-моторно-вісцеральні </a:t>
            </a:r>
            <a:r>
              <a:rPr lang="uk-UA" sz="2000" dirty="0"/>
              <a:t>зв'язки, як важіль впливу на діяльність внутрішніх органів;</a:t>
            </a:r>
            <a:endParaRPr lang="ru-RU" sz="2000" dirty="0"/>
          </a:p>
          <a:p>
            <a:pPr lvl="0" algn="just"/>
            <a:r>
              <a:rPr lang="uk-UA" sz="2000" dirty="0" smtClean="0"/>
              <a:t>-моторно-метаболічні </a:t>
            </a:r>
            <a:r>
              <a:rPr lang="uk-UA" sz="2000" dirty="0"/>
              <a:t>взаємозв'язки між скоротливими і обмінними процесами в самому м'язі.</a:t>
            </a:r>
            <a:endParaRPr lang="ru-RU" sz="2000" dirty="0"/>
          </a:p>
          <a:p>
            <a:pPr algn="just"/>
            <a:r>
              <a:rPr lang="uk-UA" sz="2000" dirty="0"/>
              <a:t>     Взаємодія цих механізмів набуває особливого значення в ході їх мобілізації при рухової діяльності.</a:t>
            </a:r>
            <a:endParaRPr lang="ru-RU" sz="2000" dirty="0"/>
          </a:p>
          <a:p>
            <a:pPr algn="just"/>
            <a:r>
              <a:rPr lang="uk-UA" sz="2000" dirty="0"/>
              <a:t>     </a:t>
            </a:r>
            <a:r>
              <a:rPr lang="uk-UA" sz="2000" b="1" dirty="0"/>
              <a:t>Для досягнення оздоровчого ефекту фізичних вправ необхідні наступні умови:</a:t>
            </a:r>
            <a:endParaRPr lang="ru-RU" sz="2000" b="1" dirty="0"/>
          </a:p>
          <a:p>
            <a:pPr lvl="0" algn="just"/>
            <a:r>
              <a:rPr lang="uk-UA" sz="2000" dirty="0" smtClean="0"/>
              <a:t>-участь </a:t>
            </a:r>
            <a:r>
              <a:rPr lang="uk-UA" sz="2000" dirty="0"/>
              <a:t>в роботі великих м'язових груп;</a:t>
            </a:r>
            <a:endParaRPr lang="ru-RU" sz="2000" dirty="0"/>
          </a:p>
          <a:p>
            <a:pPr lvl="0" algn="just"/>
            <a:r>
              <a:rPr lang="uk-UA" sz="2000" dirty="0" smtClean="0"/>
              <a:t>-ритмічний </a:t>
            </a:r>
            <a:r>
              <a:rPr lang="uk-UA" sz="2000" dirty="0"/>
              <a:t>характер м'язової діяльності;</a:t>
            </a:r>
            <a:endParaRPr lang="ru-RU" sz="2000" dirty="0"/>
          </a:p>
          <a:p>
            <a:pPr lvl="0" algn="just"/>
            <a:r>
              <a:rPr lang="uk-UA" sz="2000" dirty="0" smtClean="0"/>
              <a:t>-можливість </a:t>
            </a:r>
            <a:r>
              <a:rPr lang="uk-UA" sz="2000" dirty="0"/>
              <a:t>тривалого виконання вправ;</a:t>
            </a:r>
            <a:endParaRPr lang="ru-RU" sz="2000" dirty="0"/>
          </a:p>
          <a:p>
            <a:pPr lvl="0" algn="just"/>
            <a:r>
              <a:rPr lang="uk-UA" sz="2000" dirty="0" smtClean="0"/>
              <a:t>-енергозабезпечення </a:t>
            </a:r>
            <a:r>
              <a:rPr lang="uk-UA" sz="2000" dirty="0"/>
              <a:t>роботи м'язів в основному за рахунок аеробних процесів;</a:t>
            </a:r>
            <a:endParaRPr lang="ru-RU" sz="2000" dirty="0"/>
          </a:p>
          <a:p>
            <a:pPr lvl="0" algn="just"/>
            <a:r>
              <a:rPr lang="uk-UA" sz="2000" dirty="0" smtClean="0"/>
              <a:t>-достатній </a:t>
            </a:r>
            <a:r>
              <a:rPr lang="uk-UA" sz="2000" dirty="0"/>
              <a:t>час на період відновлення після оздоровчих занять. 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75" y="1639817"/>
            <a:ext cx="3836556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4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2075" y="95250"/>
            <a:ext cx="794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Види діяльності , які позитивно впливають на серцево-судинну систему: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52525" y="76551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/>
              <a:t>                         </a:t>
            </a:r>
            <a:r>
              <a:rPr lang="ru-RU" b="1" dirty="0" err="1" smtClean="0"/>
              <a:t>Оздоровча</a:t>
            </a:r>
            <a:r>
              <a:rPr lang="ru-RU" b="1" dirty="0" smtClean="0"/>
              <a:t> </a:t>
            </a:r>
            <a:r>
              <a:rPr lang="ru-RU" b="1" dirty="0"/>
              <a:t>ходьба</a:t>
            </a:r>
          </a:p>
          <a:p>
            <a:pPr algn="just"/>
            <a:r>
              <a:rPr lang="ru-RU" dirty="0"/>
              <a:t>     </a:t>
            </a:r>
            <a:r>
              <a:rPr lang="ru-RU" dirty="0" err="1"/>
              <a:t>Звичайна</a:t>
            </a:r>
            <a:r>
              <a:rPr lang="ru-RU" dirty="0"/>
              <a:t> ходьба як вид </a:t>
            </a:r>
            <a:r>
              <a:rPr lang="ru-RU" dirty="0" err="1"/>
              <a:t>рухової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переваг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найдоступніше</a:t>
            </a:r>
            <a:r>
              <a:rPr lang="ru-RU" dirty="0"/>
              <a:t> </a:t>
            </a:r>
            <a:r>
              <a:rPr lang="ru-RU" dirty="0" err="1"/>
              <a:t>м'язове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, при </a:t>
            </a:r>
            <a:r>
              <a:rPr lang="ru-RU" dirty="0" err="1"/>
              <a:t>якій</a:t>
            </a:r>
            <a:r>
              <a:rPr lang="ru-RU" dirty="0"/>
              <a:t> в роботу </a:t>
            </a:r>
            <a:r>
              <a:rPr lang="ru-RU" dirty="0" err="1"/>
              <a:t>включається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50% </a:t>
            </a:r>
            <a:r>
              <a:rPr lang="ru-RU" dirty="0" err="1"/>
              <a:t>мускулатури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. </a:t>
            </a:r>
            <a:r>
              <a:rPr lang="ru-RU" dirty="0" err="1"/>
              <a:t>Збільшуючи</a:t>
            </a:r>
            <a:r>
              <a:rPr lang="ru-RU" dirty="0"/>
              <a:t> </a:t>
            </a:r>
            <a:r>
              <a:rPr lang="ru-RU" dirty="0" err="1"/>
              <a:t>інтенсивність</a:t>
            </a:r>
            <a:r>
              <a:rPr lang="ru-RU" dirty="0"/>
              <a:t> </a:t>
            </a:r>
            <a:r>
              <a:rPr lang="ru-RU" dirty="0" err="1"/>
              <a:t>ходьби</a:t>
            </a:r>
            <a:r>
              <a:rPr lang="ru-RU" dirty="0"/>
              <a:t>, </a:t>
            </a:r>
            <a:r>
              <a:rPr lang="ru-RU" dirty="0" err="1"/>
              <a:t>отримуємо</a:t>
            </a:r>
            <a:r>
              <a:rPr lang="ru-RU" dirty="0"/>
              <a:t> </a:t>
            </a:r>
            <a:r>
              <a:rPr lang="ru-RU" dirty="0" err="1"/>
              <a:t>тренувальний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для </a:t>
            </a:r>
            <a:r>
              <a:rPr lang="ru-RU" dirty="0" err="1"/>
              <a:t>м'язів</a:t>
            </a:r>
            <a:r>
              <a:rPr lang="ru-RU" dirty="0"/>
              <a:t>, але перш за все для </a:t>
            </a:r>
            <a:r>
              <a:rPr lang="ru-RU" dirty="0" err="1"/>
              <a:t>серцево-судинної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52525" y="2796839"/>
            <a:ext cx="6553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За даними відомого фізіолога Є.Г. </a:t>
            </a:r>
            <a:r>
              <a:rPr lang="uk-UA" dirty="0" err="1"/>
              <a:t>Мільнера</a:t>
            </a:r>
            <a:r>
              <a:rPr lang="uk-UA" dirty="0"/>
              <a:t> вже через 12 тижнів тренування в оздоровчій ходьбі по 1 годині 5 разів на тиждень спостерігалося збільшення максимального споживання кисню (МПК) на 14% в порівнянні з вихідним рівнем. Однак такий тренувальний ефект, на думку дослідника, можливий лише у початківців заняття з низьким рівнем фізичного здоров'я.</a:t>
            </a:r>
            <a:endParaRPr lang="ru-RU" dirty="0"/>
          </a:p>
          <a:p>
            <a:pPr algn="just"/>
            <a:r>
              <a:rPr lang="uk-UA" dirty="0"/>
              <a:t>     Для підтримки здоров'я і творчої активності більш доступним буде навантаження в темпі 60-70 кроків за хвилину зі швидкістю 2,5 - 3 км на годину. Але такий темп ходьби може бути рекомендований для осіб з відхиленнями в стані серцево-судинної і дихальної систем (надалі переходячи до 4 км / год - 90 кроків за хвилину).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1647260"/>
            <a:ext cx="3162300" cy="376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826" y="257175"/>
            <a:ext cx="8534400" cy="52673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Здорові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судини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довголіття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працездатність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зберегти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харчуватися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серцево-судинних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недостатньо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таблетки.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Дієта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домогтися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забезпечать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допоможуть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вагу.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 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судин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і 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набряків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задишки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перешкоджати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атеросклерозу,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інфаркту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інсульту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раціон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очищають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головного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зміцнюють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м’яз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karensnyder.com/wp-content/uploads/2018/02/heart-puzz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4" y="3362325"/>
            <a:ext cx="3267075" cy="32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12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5" y="0"/>
            <a:ext cx="1087755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Людям з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надмірною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вагою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руховий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режим, при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енерговитрати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навантаженнях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484952"/>
              </p:ext>
            </p:extLst>
          </p:nvPr>
        </p:nvGraphicFramePr>
        <p:xfrm>
          <a:off x="2805112" y="1429544"/>
          <a:ext cx="6010276" cy="17843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88190"/>
                <a:gridCol w="851577"/>
                <a:gridCol w="854733"/>
                <a:gridCol w="854733"/>
                <a:gridCol w="854733"/>
                <a:gridCol w="854733"/>
                <a:gridCol w="851577"/>
              </a:tblGrid>
              <a:tr h="203835">
                <a:tc rowSpan="2">
                  <a:txBody>
                    <a:bodyPr/>
                    <a:lstStyle/>
                    <a:p>
                      <a:pPr marL="179705" indent="-104140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Швидкість</a:t>
                      </a:r>
                      <a:endParaRPr lang="ru-RU" sz="1100">
                        <a:effectLst/>
                      </a:endParaRPr>
                    </a:p>
                    <a:p>
                      <a:pPr marL="179705" indent="-104140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км\</a:t>
                      </a:r>
                      <a:r>
                        <a:rPr lang="uk-UA" sz="14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1331595" marR="132842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Вага, (кг), енерговитрати ккал / хв.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3520" marR="220980"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 кг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172720"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 кг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155" marR="220980"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70 кг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172720"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 кг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155" marR="220345"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90 кг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175260"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 кг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3835">
                <a:tc>
                  <a:txBody>
                    <a:bodyPr/>
                    <a:lstStyle/>
                    <a:p>
                      <a:pPr marL="384175" algn="l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155" marR="22098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17208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155" marR="22034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17208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155" marR="21971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17145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3835">
                <a:tc>
                  <a:txBody>
                    <a:bodyPr/>
                    <a:lstStyle/>
                    <a:p>
                      <a:pPr marL="384175" algn="l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155" marR="220980" 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172085" 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155" marR="220345" 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172085" 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155" marR="219710" 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171450" 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3835">
                <a:tc>
                  <a:txBody>
                    <a:bodyPr/>
                    <a:lstStyle/>
                    <a:p>
                      <a:pPr marL="384175" algn="l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155" marR="22098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17208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155" marR="22034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17208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155" marR="21971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17145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3835">
                <a:tc>
                  <a:txBody>
                    <a:bodyPr/>
                    <a:lstStyle/>
                    <a:p>
                      <a:pPr marL="384175" algn="l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155" marR="22098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17208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155" marR="22034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17208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155" marR="21971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17145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7010">
                <a:tc>
                  <a:txBody>
                    <a:bodyPr/>
                    <a:lstStyle/>
                    <a:p>
                      <a:pPr marL="384175" algn="l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155" marR="220980"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172085"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155" marR="220345"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172085"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155" marR="219710"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171450"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7,7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04825" y="3988236"/>
            <a:ext cx="11201400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Методика зниження ваги тісно пов'язана з виконанням вправ, спрямованих на розвиток витривалості. З цією метою слід використовувати безперервну ходьбу, біг, їзду на велосипеді, пересування на лижах, плавання. Тривалість таких занять в спокійному темпі може становити від 35 до 60 хвилин.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Знижувати масу треба поступово, не більше 1,5-2 кг на місяць. Слід дотримуватися правила - лише після 20 хвилин виконання фізичних вправ помірної інтенсивності в організмі починається утилізація жирних кислот з депо. Після закінчення тренування в працюючих м'язах протягом ще декількох годин спостерігається підвищене споживання кисню, що призводить до додаткової витрати енергії.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Подальше підвищення навантаження може бути досягнуто за рахунок поєднання ходьби з бігом, але приступати до такого чергування слід тільки тоді, коли ви пройшли програму підготовчого етапу.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7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7325" y="0"/>
            <a:ext cx="6096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/>
              <a:t> Оздоровчий біг</a:t>
            </a:r>
            <a:endParaRPr lang="ru-RU" dirty="0"/>
          </a:p>
          <a:p>
            <a:r>
              <a:rPr lang="uk-UA" dirty="0"/>
              <a:t>     </a:t>
            </a:r>
            <a:endParaRPr lang="uk-UA" dirty="0" smtClean="0"/>
          </a:p>
          <a:p>
            <a:endParaRPr lang="uk-UA" dirty="0" smtClean="0"/>
          </a:p>
          <a:p>
            <a:pPr algn="just"/>
            <a:r>
              <a:rPr lang="uk-UA" dirty="0" smtClean="0"/>
              <a:t>Біг </a:t>
            </a:r>
            <a:r>
              <a:rPr lang="uk-UA" dirty="0"/>
              <a:t>є одним з найстаріших і випробуваних засобів зміцнення здоров'я. Біг - це здорове серце і еластичні судини, нормальний артеріальний тиск, низький вміст холестерину в крові, стабільна вага, висока працездатність і творча активність до глибокої старості.</a:t>
            </a:r>
            <a:endParaRPr lang="ru-RU" dirty="0"/>
          </a:p>
          <a:p>
            <a:pPr algn="just"/>
            <a:r>
              <a:rPr lang="uk-UA" dirty="0"/>
              <a:t>     Дані ряду досліджень показують, що регулярні і помірні фізичні вправи на витривалість 3 рази в тиждень по 20-30 хвилин на заняття служать ефективним засобом контролю і навіть попередження гіпертензії.</a:t>
            </a:r>
            <a:endParaRPr lang="ru-RU" dirty="0"/>
          </a:p>
          <a:p>
            <a:pPr algn="just"/>
            <a:r>
              <a:rPr lang="uk-UA" dirty="0"/>
              <a:t>     Важливим показником здоров'я людини є стан його серцево-судинної системи. Доведено, що її стан визначається такою фізичною якістю, як витривалість. Засобом впливу на організм, що розвиває витривалість, визнані ходьба і оздоровчий біг. Ці види вправ володіють однією важливою властивістю - збільшувати МПК, а це залежить від ефективності дихання, продуктивності роботи серця і судинної системи.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25" y="161925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8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449" y="95250"/>
            <a:ext cx="2981325" cy="2981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6349" y="847248"/>
            <a:ext cx="7658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оздоровчою</a:t>
            </a:r>
            <a:r>
              <a:rPr lang="ru-RU" dirty="0"/>
              <a:t> </a:t>
            </a:r>
            <a:r>
              <a:rPr lang="ru-RU" dirty="0" err="1"/>
              <a:t>ходьбою</a:t>
            </a:r>
            <a:r>
              <a:rPr lang="ru-RU" dirty="0"/>
              <a:t> і </a:t>
            </a:r>
            <a:r>
              <a:rPr lang="ru-RU" dirty="0" err="1"/>
              <a:t>бігом</a:t>
            </a:r>
            <a:r>
              <a:rPr lang="ru-RU" dirty="0"/>
              <a:t> не повинна </a:t>
            </a:r>
            <a:r>
              <a:rPr lang="ru-RU" dirty="0" err="1"/>
              <a:t>вичерпуватися</a:t>
            </a:r>
            <a:r>
              <a:rPr lang="ru-RU" dirty="0"/>
              <a:t> </a:t>
            </a:r>
            <a:r>
              <a:rPr lang="ru-RU" dirty="0" err="1"/>
              <a:t>рухова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    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повний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оздоровлення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додатково</a:t>
            </a:r>
            <a:r>
              <a:rPr lang="ru-RU" dirty="0"/>
              <a:t> </a:t>
            </a:r>
            <a:r>
              <a:rPr lang="ru-RU" dirty="0" err="1"/>
              <a:t>загально-розвиваючі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 (ЗРВ).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6578" y="95250"/>
            <a:ext cx="340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Загально-розвиваючі вправи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76349" y="2447924"/>
            <a:ext cx="75152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 Позитивні функціональні і морфологічні зрушення досягаються і зберігаються за однієї умови - регулярних заняттях.</a:t>
            </a:r>
            <a:endParaRPr lang="ru-RU" dirty="0"/>
          </a:p>
          <a:p>
            <a:pPr algn="just"/>
            <a:r>
              <a:rPr lang="uk-UA" dirty="0"/>
              <a:t>     Виконуючи вправи, слід дотримуватися правила чергування роботи і розслаблення м'язів. Такий режим роботи забезпечує більш тривалу працездатність м'язів.</a:t>
            </a:r>
            <a:endParaRPr lang="ru-RU" dirty="0"/>
          </a:p>
          <a:p>
            <a:pPr algn="just"/>
            <a:r>
              <a:rPr lang="uk-UA" dirty="0"/>
              <a:t>     У комплексі ЗРВ необхідно включати вправи для розвитку органів дихання, кровообігу, вправи для зміцнення окремих м'язових груп, розвитку гнучкості і рухливості в суглобах, вправи для вироблення правильної постави.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024" y="3076575"/>
            <a:ext cx="33337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524" y="91498"/>
            <a:ext cx="1036320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Оцінка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тренованості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серцево-судинної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системи</a:t>
            </a:r>
            <a:r>
              <a:rPr lang="ru-RU" dirty="0">
                <a:solidFill>
                  <a:srgbClr val="FF0000"/>
                </a:solidFill>
              </a:rPr>
              <a:t> за </a:t>
            </a:r>
            <a:r>
              <a:rPr lang="ru-RU" dirty="0" err="1">
                <a:solidFill>
                  <a:srgbClr val="FF0000"/>
                </a:solidFill>
              </a:rPr>
              <a:t>допомогою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тестів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    </a:t>
            </a:r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sz="2000" dirty="0" smtClean="0"/>
              <a:t>Для </a:t>
            </a:r>
            <a:r>
              <a:rPr lang="ru-RU" sz="2000" dirty="0" err="1"/>
              <a:t>оцінки</a:t>
            </a:r>
            <a:r>
              <a:rPr lang="ru-RU" sz="2000" dirty="0"/>
              <a:t> </a:t>
            </a:r>
            <a:r>
              <a:rPr lang="ru-RU" sz="2000" dirty="0" err="1"/>
              <a:t>тренованості</a:t>
            </a:r>
            <a:r>
              <a:rPr lang="ru-RU" sz="2000" dirty="0"/>
              <a:t> </a:t>
            </a:r>
            <a:r>
              <a:rPr lang="ru-RU" sz="2000" dirty="0" err="1"/>
              <a:t>важливу</a:t>
            </a:r>
            <a:r>
              <a:rPr lang="ru-RU" sz="2000" dirty="0"/>
              <a:t> </a:t>
            </a:r>
            <a:r>
              <a:rPr lang="ru-RU" sz="2000" dirty="0" err="1"/>
              <a:t>інформацію</a:t>
            </a:r>
            <a:r>
              <a:rPr lang="ru-RU" sz="2000" dirty="0"/>
              <a:t> про </a:t>
            </a:r>
            <a:r>
              <a:rPr lang="ru-RU" sz="2000" dirty="0" err="1"/>
              <a:t>регуляції</a:t>
            </a:r>
            <a:r>
              <a:rPr lang="ru-RU" sz="2000" dirty="0"/>
              <a:t> </a:t>
            </a:r>
            <a:r>
              <a:rPr lang="ru-RU" sz="2000" dirty="0" err="1"/>
              <a:t>серцево-судинної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дають</a:t>
            </a:r>
            <a:r>
              <a:rPr lang="ru-RU" sz="2000" dirty="0"/>
              <a:t> </a:t>
            </a:r>
            <a:r>
              <a:rPr lang="ru-RU" sz="2000" dirty="0" err="1"/>
              <a:t>такі</a:t>
            </a:r>
            <a:r>
              <a:rPr lang="ru-RU" sz="2000" dirty="0"/>
              <a:t> </a:t>
            </a:r>
            <a:r>
              <a:rPr lang="ru-RU" sz="2000" dirty="0" err="1"/>
              <a:t>проби</a:t>
            </a:r>
            <a:r>
              <a:rPr lang="ru-RU" sz="2000" dirty="0"/>
              <a:t>:</a:t>
            </a:r>
          </a:p>
          <a:p>
            <a:pPr algn="just"/>
            <a:r>
              <a:rPr lang="ru-RU" sz="2000" b="1" dirty="0"/>
              <a:t>     </a:t>
            </a:r>
            <a:r>
              <a:rPr lang="ru-RU" sz="2000" b="1" dirty="0" err="1"/>
              <a:t>Ортостатична</a:t>
            </a:r>
            <a:r>
              <a:rPr lang="ru-RU" sz="2000" b="1" dirty="0"/>
              <a:t> проба.</a:t>
            </a:r>
          </a:p>
          <a:p>
            <a:pPr algn="just"/>
            <a:r>
              <a:rPr lang="ru-RU" sz="2000" dirty="0"/>
              <a:t>     </a:t>
            </a:r>
            <a:r>
              <a:rPr lang="ru-RU" sz="2000" dirty="0" err="1"/>
              <a:t>Порахуйте</a:t>
            </a:r>
            <a:r>
              <a:rPr lang="ru-RU" sz="2000" dirty="0"/>
              <a:t> пульс за 1 </a:t>
            </a:r>
            <a:r>
              <a:rPr lang="ru-RU" sz="2000" dirty="0" err="1"/>
              <a:t>хвилину</a:t>
            </a:r>
            <a:r>
              <a:rPr lang="ru-RU" sz="2000" dirty="0"/>
              <a:t> в </a:t>
            </a:r>
            <a:r>
              <a:rPr lang="ru-RU" sz="2000" dirty="0" err="1"/>
              <a:t>ліжку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сну, </a:t>
            </a:r>
            <a:r>
              <a:rPr lang="ru-RU" sz="2000" dirty="0" err="1"/>
              <a:t>потім</a:t>
            </a:r>
            <a:r>
              <a:rPr lang="ru-RU" sz="2000" dirty="0"/>
              <a:t> </a:t>
            </a:r>
            <a:r>
              <a:rPr lang="ru-RU" sz="2000" dirty="0" err="1"/>
              <a:t>повільно</a:t>
            </a:r>
            <a:r>
              <a:rPr lang="ru-RU" sz="2000" dirty="0"/>
              <a:t> встаньте і через 1 </a:t>
            </a:r>
            <a:r>
              <a:rPr lang="ru-RU" sz="2000" dirty="0" err="1"/>
              <a:t>хвилину</a:t>
            </a:r>
            <a:r>
              <a:rPr lang="ru-RU" sz="2000" dirty="0"/>
              <a:t> стоячи </a:t>
            </a:r>
            <a:r>
              <a:rPr lang="ru-RU" sz="2000" dirty="0" err="1"/>
              <a:t>знову</a:t>
            </a:r>
            <a:r>
              <a:rPr lang="ru-RU" sz="2000" dirty="0"/>
              <a:t> </a:t>
            </a:r>
            <a:r>
              <a:rPr lang="ru-RU" sz="2000" dirty="0" err="1"/>
              <a:t>порахуйте</a:t>
            </a:r>
            <a:r>
              <a:rPr lang="ru-RU" sz="2000" dirty="0"/>
              <a:t> пульс. </a:t>
            </a:r>
            <a:r>
              <a:rPr lang="ru-RU" sz="2000" dirty="0" err="1"/>
              <a:t>Перехід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горизонтального </a:t>
            </a:r>
            <a:r>
              <a:rPr lang="ru-RU" sz="2000" dirty="0" err="1"/>
              <a:t>положення</a:t>
            </a:r>
            <a:r>
              <a:rPr lang="ru-RU" sz="2000" dirty="0"/>
              <a:t> в </a:t>
            </a:r>
            <a:r>
              <a:rPr lang="ru-RU" sz="2000" dirty="0" err="1"/>
              <a:t>вертикальне</a:t>
            </a:r>
            <a:r>
              <a:rPr lang="ru-RU" sz="2000" dirty="0"/>
              <a:t>, </a:t>
            </a:r>
            <a:r>
              <a:rPr lang="ru-RU" sz="2000" dirty="0" err="1"/>
              <a:t>супроводжується</a:t>
            </a:r>
            <a:r>
              <a:rPr lang="ru-RU" sz="2000" dirty="0"/>
              <a:t> </a:t>
            </a:r>
            <a:r>
              <a:rPr lang="ru-RU" sz="2000" dirty="0" err="1"/>
              <a:t>зміною</a:t>
            </a:r>
            <a:r>
              <a:rPr lang="ru-RU" sz="2000" dirty="0"/>
              <a:t> </a:t>
            </a:r>
            <a:r>
              <a:rPr lang="ru-RU" sz="2000" dirty="0" err="1"/>
              <a:t>гідростатичних</a:t>
            </a:r>
            <a:r>
              <a:rPr lang="ru-RU" sz="2000" dirty="0"/>
              <a:t> умов. </a:t>
            </a:r>
            <a:r>
              <a:rPr lang="ru-RU" sz="2000" dirty="0" err="1"/>
              <a:t>Зменшується</a:t>
            </a:r>
            <a:r>
              <a:rPr lang="ru-RU" sz="2000" dirty="0"/>
              <a:t> </a:t>
            </a:r>
            <a:r>
              <a:rPr lang="ru-RU" sz="2000" dirty="0" err="1"/>
              <a:t>венозне</a:t>
            </a:r>
            <a:r>
              <a:rPr lang="ru-RU" sz="2000" dirty="0"/>
              <a:t> </a:t>
            </a:r>
            <a:r>
              <a:rPr lang="ru-RU" sz="2000" dirty="0" err="1"/>
              <a:t>повернення</a:t>
            </a:r>
            <a:r>
              <a:rPr lang="ru-RU" sz="2000" dirty="0"/>
              <a:t> в </a:t>
            </a:r>
            <a:r>
              <a:rPr lang="ru-RU" sz="2000" dirty="0" err="1"/>
              <a:t>результаті</a:t>
            </a:r>
            <a:r>
              <a:rPr lang="ru-RU" sz="2000" dirty="0"/>
              <a:t> </a:t>
            </a:r>
            <a:r>
              <a:rPr lang="ru-RU" sz="2000" dirty="0" err="1"/>
              <a:t>зменшується</a:t>
            </a:r>
            <a:r>
              <a:rPr lang="ru-RU" sz="2000" dirty="0"/>
              <a:t> </a:t>
            </a:r>
            <a:r>
              <a:rPr lang="ru-RU" sz="2000" dirty="0" err="1"/>
              <a:t>викид</a:t>
            </a:r>
            <a:r>
              <a:rPr lang="ru-RU" sz="2000" dirty="0"/>
              <a:t> </a:t>
            </a:r>
            <a:r>
              <a:rPr lang="ru-RU" sz="2000" dirty="0" err="1"/>
              <a:t>крові</a:t>
            </a:r>
            <a:r>
              <a:rPr lang="ru-RU" sz="2000" dirty="0"/>
              <a:t> з </a:t>
            </a:r>
            <a:r>
              <a:rPr lang="ru-RU" sz="2000" dirty="0" err="1"/>
              <a:t>серця</a:t>
            </a:r>
            <a:r>
              <a:rPr lang="ru-RU" sz="2000" dirty="0"/>
              <a:t>. У </a:t>
            </a:r>
            <a:r>
              <a:rPr lang="ru-RU" sz="2000" dirty="0" err="1"/>
              <a:t>зв'язку</a:t>
            </a:r>
            <a:r>
              <a:rPr lang="ru-RU" sz="2000" dirty="0"/>
              <a:t> з </a:t>
            </a:r>
            <a:r>
              <a:rPr lang="ru-RU" sz="2000" dirty="0" err="1"/>
              <a:t>цим</a:t>
            </a:r>
            <a:r>
              <a:rPr lang="ru-RU" sz="2000" dirty="0"/>
              <a:t> величина </a:t>
            </a:r>
            <a:r>
              <a:rPr lang="ru-RU" sz="2000" dirty="0" err="1"/>
              <a:t>хвилинного</a:t>
            </a:r>
            <a:r>
              <a:rPr lang="ru-RU" sz="2000" dirty="0"/>
              <a:t> </a:t>
            </a:r>
            <a:r>
              <a:rPr lang="ru-RU" sz="2000" dirty="0" err="1"/>
              <a:t>об'єму</a:t>
            </a:r>
            <a:r>
              <a:rPr lang="ru-RU" sz="2000" dirty="0"/>
              <a:t> </a:t>
            </a:r>
            <a:r>
              <a:rPr lang="ru-RU" sz="2000" dirty="0" err="1"/>
              <a:t>крові</a:t>
            </a:r>
            <a:r>
              <a:rPr lang="ru-RU" sz="2000" dirty="0"/>
              <a:t> в </a:t>
            </a:r>
            <a:r>
              <a:rPr lang="ru-RU" sz="2000" dirty="0" err="1"/>
              <a:t>цей</a:t>
            </a:r>
            <a:r>
              <a:rPr lang="ru-RU" sz="2000" dirty="0"/>
              <a:t> час </a:t>
            </a:r>
            <a:r>
              <a:rPr lang="ru-RU" sz="2000" dirty="0" err="1"/>
              <a:t>підтримується</a:t>
            </a:r>
            <a:r>
              <a:rPr lang="ru-RU" sz="2000" dirty="0"/>
              <a:t> </a:t>
            </a:r>
            <a:r>
              <a:rPr lang="ru-RU" sz="2000" dirty="0" err="1"/>
              <a:t>почастішання</a:t>
            </a:r>
            <a:r>
              <a:rPr lang="ru-RU" sz="2000" dirty="0"/>
              <a:t> </a:t>
            </a:r>
            <a:r>
              <a:rPr lang="ru-RU" sz="2000" dirty="0" err="1"/>
              <a:t>серцевого</a:t>
            </a:r>
            <a:r>
              <a:rPr lang="ru-RU" sz="2000" dirty="0"/>
              <a:t> ритму.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різниця</a:t>
            </a:r>
            <a:r>
              <a:rPr lang="ru-RU" sz="2000" dirty="0"/>
              <a:t> </a:t>
            </a:r>
            <a:r>
              <a:rPr lang="ru-RU" sz="2000" dirty="0" err="1"/>
              <a:t>пульсових</a:t>
            </a:r>
            <a:r>
              <a:rPr lang="ru-RU" sz="2000" dirty="0"/>
              <a:t> </a:t>
            </a:r>
            <a:r>
              <a:rPr lang="ru-RU" sz="2000" dirty="0" err="1"/>
              <a:t>ударів</a:t>
            </a:r>
            <a:r>
              <a:rPr lang="ru-RU" sz="2000" dirty="0"/>
              <a:t> не буде </a:t>
            </a:r>
            <a:r>
              <a:rPr lang="ru-RU" sz="2000" dirty="0" err="1"/>
              <a:t>більше</a:t>
            </a:r>
            <a:r>
              <a:rPr lang="ru-RU" sz="2000" dirty="0"/>
              <a:t> 12, то </a:t>
            </a:r>
            <a:r>
              <a:rPr lang="ru-RU" sz="2000" dirty="0" err="1"/>
              <a:t>навантаження</a:t>
            </a:r>
            <a:r>
              <a:rPr lang="ru-RU" sz="2000" dirty="0"/>
              <a:t> </a:t>
            </a:r>
            <a:r>
              <a:rPr lang="ru-RU" sz="2000" dirty="0" err="1"/>
              <a:t>адекватне</a:t>
            </a:r>
            <a:r>
              <a:rPr lang="ru-RU" sz="2000" dirty="0"/>
              <a:t> вашим </a:t>
            </a:r>
            <a:r>
              <a:rPr lang="ru-RU" sz="2000" dirty="0" err="1"/>
              <a:t>можливостям</a:t>
            </a:r>
            <a:r>
              <a:rPr lang="ru-RU" sz="2000" dirty="0"/>
              <a:t>. </a:t>
            </a:r>
            <a:r>
              <a:rPr lang="ru-RU" sz="2000" dirty="0" err="1"/>
              <a:t>Почастішання</a:t>
            </a:r>
            <a:r>
              <a:rPr lang="ru-RU" sz="2000" dirty="0"/>
              <a:t> пульсу при </a:t>
            </a:r>
            <a:r>
              <a:rPr lang="ru-RU" sz="2000" dirty="0" err="1"/>
              <a:t>цій</a:t>
            </a:r>
            <a:r>
              <a:rPr lang="ru-RU" sz="2000" dirty="0"/>
              <a:t> </a:t>
            </a:r>
            <a:r>
              <a:rPr lang="ru-RU" sz="2000" dirty="0" err="1"/>
              <a:t>пробі</a:t>
            </a:r>
            <a:r>
              <a:rPr lang="ru-RU" sz="2000" dirty="0"/>
              <a:t> до 18 </a:t>
            </a:r>
            <a:r>
              <a:rPr lang="ru-RU" sz="2000" dirty="0" err="1"/>
              <a:t>розглядається</a:t>
            </a:r>
            <a:r>
              <a:rPr lang="ru-RU" sz="2000" dirty="0"/>
              <a:t> як </a:t>
            </a:r>
            <a:r>
              <a:rPr lang="ru-RU" sz="2000" dirty="0" err="1"/>
              <a:t>реакція</a:t>
            </a:r>
            <a:r>
              <a:rPr lang="ru-RU" sz="2000" dirty="0"/>
              <a:t> </a:t>
            </a:r>
            <a:r>
              <a:rPr lang="ru-RU" sz="2000" dirty="0" err="1"/>
              <a:t>задовільна</a:t>
            </a:r>
            <a:r>
              <a:rPr lang="ru-RU" sz="2000" dirty="0"/>
              <a:t>. </a:t>
            </a:r>
            <a:r>
              <a:rPr lang="ru-RU" sz="2000" dirty="0" err="1"/>
              <a:t>Більше</a:t>
            </a:r>
            <a:r>
              <a:rPr lang="ru-RU" sz="2000" dirty="0"/>
              <a:t> 18 </a:t>
            </a:r>
            <a:r>
              <a:rPr lang="ru-RU" sz="2000" dirty="0" err="1"/>
              <a:t>вказує</a:t>
            </a:r>
            <a:r>
              <a:rPr lang="ru-RU" sz="2000" dirty="0"/>
              <a:t> на </a:t>
            </a:r>
            <a:r>
              <a:rPr lang="ru-RU" sz="2000" dirty="0" err="1"/>
              <a:t>недостатню</a:t>
            </a:r>
            <a:r>
              <a:rPr lang="ru-RU" sz="2000" dirty="0"/>
              <a:t> </a:t>
            </a:r>
            <a:r>
              <a:rPr lang="ru-RU" sz="2000" dirty="0" err="1"/>
              <a:t>нервову</a:t>
            </a:r>
            <a:r>
              <a:rPr lang="ru-RU" sz="2000" dirty="0"/>
              <a:t> </a:t>
            </a:r>
            <a:r>
              <a:rPr lang="ru-RU" sz="2000" dirty="0" err="1"/>
              <a:t>регуляцію</a:t>
            </a:r>
            <a:r>
              <a:rPr lang="ru-RU" sz="2000" dirty="0"/>
              <a:t> </a:t>
            </a:r>
            <a:r>
              <a:rPr lang="ru-RU" sz="2000" dirty="0" err="1"/>
              <a:t>серцево-судинної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4251027"/>
            <a:ext cx="2881313" cy="215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74" y="4124456"/>
            <a:ext cx="3609975" cy="265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1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0575" y="246518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Проба з </a:t>
            </a:r>
            <a:r>
              <a:rPr lang="ru-RU" dirty="0" err="1">
                <a:solidFill>
                  <a:srgbClr val="FF0000"/>
                </a:solidFill>
              </a:rPr>
              <a:t>присіданнями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ru-RU" dirty="0"/>
              <a:t>     </a:t>
            </a:r>
            <a:endParaRPr lang="ru-RU" dirty="0" smtClean="0"/>
          </a:p>
          <a:p>
            <a:pPr algn="just"/>
            <a:r>
              <a:rPr lang="ru-RU" dirty="0" smtClean="0"/>
              <a:t>20 </a:t>
            </a:r>
            <a:r>
              <a:rPr lang="ru-RU" dirty="0" err="1"/>
              <a:t>присідань</a:t>
            </a:r>
            <a:r>
              <a:rPr lang="ru-RU" dirty="0"/>
              <a:t> за 30 секунд, час </a:t>
            </a:r>
            <a:r>
              <a:rPr lang="ru-RU" dirty="0" err="1"/>
              <a:t>відновлення</a:t>
            </a:r>
            <a:r>
              <a:rPr lang="ru-RU" dirty="0"/>
              <a:t> - 3 </a:t>
            </a:r>
            <a:r>
              <a:rPr lang="ru-RU" dirty="0" err="1"/>
              <a:t>хвилини</a:t>
            </a:r>
            <a:r>
              <a:rPr lang="ru-RU" dirty="0"/>
              <a:t>. </a:t>
            </a:r>
            <a:r>
              <a:rPr lang="ru-RU" dirty="0" err="1"/>
              <a:t>Присідання</a:t>
            </a:r>
            <a:r>
              <a:rPr lang="ru-RU" dirty="0"/>
              <a:t> </a:t>
            </a:r>
            <a:r>
              <a:rPr lang="ru-RU" dirty="0" err="1"/>
              <a:t>глибокі</a:t>
            </a:r>
            <a:r>
              <a:rPr lang="ru-RU" dirty="0"/>
              <a:t> з </a:t>
            </a:r>
            <a:r>
              <a:rPr lang="ru-RU" dirty="0" err="1"/>
              <a:t>основної</a:t>
            </a:r>
            <a:r>
              <a:rPr lang="ru-RU" dirty="0"/>
              <a:t> </a:t>
            </a:r>
            <a:r>
              <a:rPr lang="ru-RU" dirty="0" err="1"/>
              <a:t>стійки</a:t>
            </a:r>
            <a:r>
              <a:rPr lang="ru-RU" dirty="0"/>
              <a:t>, </a:t>
            </a:r>
            <a:r>
              <a:rPr lang="ru-RU" dirty="0" err="1"/>
              <a:t>піднімаючи</a:t>
            </a:r>
            <a:r>
              <a:rPr lang="ru-RU" dirty="0"/>
              <a:t> руки в перед, </a:t>
            </a:r>
            <a:r>
              <a:rPr lang="ru-RU" dirty="0" err="1"/>
              <a:t>зберігаючи</a:t>
            </a:r>
            <a:r>
              <a:rPr lang="ru-RU" dirty="0"/>
              <a:t> </a:t>
            </a:r>
            <a:r>
              <a:rPr lang="ru-RU" dirty="0" err="1"/>
              <a:t>тулуб</a:t>
            </a:r>
            <a:r>
              <a:rPr lang="ru-RU" dirty="0"/>
              <a:t> прямим і широко </a:t>
            </a:r>
            <a:r>
              <a:rPr lang="ru-RU" dirty="0" err="1"/>
              <a:t>розводячи</a:t>
            </a:r>
            <a:r>
              <a:rPr lang="ru-RU" dirty="0"/>
              <a:t> </a:t>
            </a:r>
            <a:r>
              <a:rPr lang="ru-RU" dirty="0" err="1"/>
              <a:t>коліна</a:t>
            </a:r>
            <a:r>
              <a:rPr lang="ru-RU" dirty="0"/>
              <a:t>. При </a:t>
            </a:r>
            <a:r>
              <a:rPr lang="ru-RU" dirty="0" err="1"/>
              <a:t>аналізі</a:t>
            </a:r>
            <a:r>
              <a:rPr lang="ru-RU" dirty="0"/>
              <a:t> </a:t>
            </a:r>
            <a:r>
              <a:rPr lang="ru-RU" dirty="0" err="1"/>
              <a:t>отриманих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орієнтуватися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при </a:t>
            </a:r>
            <a:r>
              <a:rPr lang="ru-RU" dirty="0" err="1"/>
              <a:t>нормальній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серцево-судинної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(ССС) на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почастішання</a:t>
            </a:r>
            <a:r>
              <a:rPr lang="ru-RU" dirty="0"/>
              <a:t> пульсу складе (за 20 </a:t>
            </a:r>
            <a:r>
              <a:rPr lang="ru-RU" dirty="0" err="1"/>
              <a:t>присідань</a:t>
            </a:r>
            <a:r>
              <a:rPr lang="ru-RU" dirty="0"/>
              <a:t>) + 60-80% </a:t>
            </a:r>
            <a:r>
              <a:rPr lang="ru-RU" dirty="0" err="1"/>
              <a:t>від</a:t>
            </a:r>
            <a:r>
              <a:rPr lang="ru-RU" dirty="0"/>
              <a:t> початкового. </a:t>
            </a:r>
            <a:r>
              <a:rPr lang="ru-RU" dirty="0" err="1"/>
              <a:t>Систолічний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 </a:t>
            </a:r>
            <a:r>
              <a:rPr lang="ru-RU" dirty="0" err="1"/>
              <a:t>підвищиться</a:t>
            </a:r>
            <a:r>
              <a:rPr lang="ru-RU" dirty="0"/>
              <a:t> на 10-20 мм </a:t>
            </a:r>
            <a:r>
              <a:rPr lang="ru-RU" dirty="0" err="1"/>
              <a:t>рт.ст</a:t>
            </a:r>
            <a:r>
              <a:rPr lang="ru-RU" dirty="0"/>
              <a:t>. (15-30%), </a:t>
            </a:r>
            <a:r>
              <a:rPr lang="ru-RU" dirty="0" err="1"/>
              <a:t>діастолічний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 </a:t>
            </a:r>
            <a:r>
              <a:rPr lang="ru-RU" dirty="0" err="1"/>
              <a:t>знижується</a:t>
            </a:r>
            <a:r>
              <a:rPr lang="ru-RU" dirty="0"/>
              <a:t> до 4-10 мм </a:t>
            </a:r>
            <a:r>
              <a:rPr lang="ru-RU" dirty="0" err="1"/>
              <a:t>рт.ст</a:t>
            </a:r>
            <a:r>
              <a:rPr lang="ru-RU" dirty="0"/>
              <a:t>.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в </a:t>
            </a:r>
            <a:r>
              <a:rPr lang="ru-RU" dirty="0" err="1"/>
              <a:t>нормі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     </a:t>
            </a:r>
            <a:r>
              <a:rPr lang="ru-RU" dirty="0" err="1"/>
              <a:t>Відновлення</a:t>
            </a:r>
            <a:r>
              <a:rPr lang="ru-RU" dirty="0"/>
              <a:t> пульсу повинно прийти до </a:t>
            </a:r>
            <a:r>
              <a:rPr lang="ru-RU" dirty="0" err="1"/>
              <a:t>вихідного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хвилин</a:t>
            </a:r>
            <a:r>
              <a:rPr lang="ru-RU" dirty="0"/>
              <a:t>, АТ (</a:t>
            </a:r>
            <a:r>
              <a:rPr lang="ru-RU" dirty="0" err="1"/>
              <a:t>сист</a:t>
            </a:r>
            <a:r>
              <a:rPr lang="ru-RU" dirty="0"/>
              <a:t>. і </a:t>
            </a:r>
            <a:r>
              <a:rPr lang="ru-RU" dirty="0" err="1"/>
              <a:t>діаст</a:t>
            </a:r>
            <a:r>
              <a:rPr lang="ru-RU" dirty="0"/>
              <a:t>.) До </a:t>
            </a:r>
            <a:r>
              <a:rPr lang="ru-RU" dirty="0" err="1"/>
              <a:t>кінця</a:t>
            </a:r>
            <a:r>
              <a:rPr lang="ru-RU" dirty="0"/>
              <a:t> 3 </a:t>
            </a:r>
            <a:r>
              <a:rPr lang="ru-RU" dirty="0" err="1"/>
              <a:t>хвилини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проба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судити</a:t>
            </a:r>
            <a:r>
              <a:rPr lang="ru-RU" dirty="0"/>
              <a:t> про </a:t>
            </a:r>
            <a:r>
              <a:rPr lang="ru-RU" dirty="0" err="1"/>
              <a:t>тренованість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і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про </a:t>
            </a:r>
            <a:r>
              <a:rPr lang="ru-RU" dirty="0" err="1"/>
              <a:t>функціональні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кровообігу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 і по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ланках (</a:t>
            </a:r>
            <a:r>
              <a:rPr lang="ru-RU" dirty="0" err="1"/>
              <a:t>серце</a:t>
            </a:r>
            <a:r>
              <a:rPr lang="ru-RU" dirty="0"/>
              <a:t>, </a:t>
            </a:r>
            <a:r>
              <a:rPr lang="ru-RU" dirty="0" err="1"/>
              <a:t>судини</a:t>
            </a:r>
            <a:r>
              <a:rPr lang="ru-RU" dirty="0"/>
              <a:t>, </a:t>
            </a:r>
            <a:r>
              <a:rPr lang="ru-RU" dirty="0" err="1"/>
              <a:t>регулюючий</a:t>
            </a:r>
            <a:r>
              <a:rPr lang="ru-RU" dirty="0"/>
              <a:t> </a:t>
            </a:r>
            <a:r>
              <a:rPr lang="ru-RU" dirty="0" err="1"/>
              <a:t>нервовий</a:t>
            </a:r>
            <a:r>
              <a:rPr lang="ru-RU" dirty="0"/>
              <a:t> </a:t>
            </a:r>
            <a:r>
              <a:rPr lang="ru-RU" dirty="0" err="1"/>
              <a:t>апарат</a:t>
            </a:r>
            <a:r>
              <a:rPr lang="ru-RU" dirty="0"/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22" y="1619250"/>
            <a:ext cx="4545427" cy="333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2550" y="51644"/>
            <a:ext cx="6096000" cy="61555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Фізичну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працездатність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результатами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Бігове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пульсу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контрольного нормативу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2000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ЧСС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20%,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- 30%,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п'ятої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 50%, а через десять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70-75%, 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переносимість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хороша.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 Купера: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10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пробіжи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пульс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ударів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працюючому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14784"/>
            <a:ext cx="542925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8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4.bp.blogspot.com/-N7zfEvp0FA4/WWzChUCPG_I/AAAAAAAAFKI/rVP6BbF75Oofah4lZIci32r07bJc-TabACLcBGAs/s1600/499bc4630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5" y="2352675"/>
            <a:ext cx="4762500" cy="381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80565" y="146298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Дякую за увагу!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915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66824" y="1019175"/>
            <a:ext cx="660082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– </a:t>
            </a:r>
            <a:r>
              <a:rPr lang="ru-RU" sz="2000" b="1" dirty="0" err="1"/>
              <a:t>калій</a:t>
            </a:r>
            <a:r>
              <a:rPr lang="ru-RU" sz="2000" dirty="0"/>
              <a:t> – </a:t>
            </a:r>
            <a:r>
              <a:rPr lang="ru-RU" sz="2000" dirty="0" err="1"/>
              <a:t>необхідний</a:t>
            </a:r>
            <a:r>
              <a:rPr lang="ru-RU" sz="2000" dirty="0"/>
              <a:t> </a:t>
            </a:r>
            <a:r>
              <a:rPr lang="ru-RU" sz="2000" dirty="0" err="1"/>
              <a:t>мікроелемент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виводить</a:t>
            </a:r>
            <a:r>
              <a:rPr lang="ru-RU" sz="2000" dirty="0"/>
              <a:t> </a:t>
            </a:r>
            <a:r>
              <a:rPr lang="ru-RU" sz="2000" dirty="0" err="1"/>
              <a:t>рідину</a:t>
            </a:r>
            <a:r>
              <a:rPr lang="ru-RU" sz="2000" dirty="0"/>
              <a:t>, </a:t>
            </a:r>
            <a:r>
              <a:rPr lang="ru-RU" sz="2000" dirty="0" err="1"/>
              <a:t>знижує</a:t>
            </a:r>
            <a:r>
              <a:rPr lang="ru-RU" sz="2000" dirty="0"/>
              <a:t> </a:t>
            </a:r>
            <a:r>
              <a:rPr lang="ru-RU" sz="2000" dirty="0" err="1"/>
              <a:t>тиск</a:t>
            </a:r>
            <a:r>
              <a:rPr lang="ru-RU" sz="2000" dirty="0"/>
              <a:t>, </a:t>
            </a:r>
            <a:r>
              <a:rPr lang="ru-RU" sz="2000" dirty="0" err="1"/>
              <a:t>покращує</a:t>
            </a:r>
            <a:r>
              <a:rPr lang="ru-RU" sz="2000" dirty="0"/>
              <a:t> роботу </a:t>
            </a:r>
            <a:r>
              <a:rPr lang="ru-RU" sz="2000" dirty="0" err="1"/>
              <a:t>серця</a:t>
            </a:r>
            <a:r>
              <a:rPr lang="ru-RU" sz="2000" dirty="0"/>
              <a:t> і </a:t>
            </a:r>
            <a:r>
              <a:rPr lang="ru-RU" sz="2000" dirty="0" err="1"/>
              <a:t>регулює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ритм;</a:t>
            </a:r>
            <a:br>
              <a:rPr lang="ru-RU" sz="2000" dirty="0"/>
            </a:br>
            <a:r>
              <a:rPr lang="ru-RU" sz="2000" dirty="0"/>
              <a:t>– </a:t>
            </a:r>
            <a:r>
              <a:rPr lang="ru-RU" sz="2000" b="1" dirty="0" err="1"/>
              <a:t>харчові</a:t>
            </a:r>
            <a:r>
              <a:rPr lang="ru-RU" sz="2000" b="1" dirty="0"/>
              <a:t> волокна</a:t>
            </a:r>
            <a:r>
              <a:rPr lang="ru-RU" sz="2000" dirty="0"/>
              <a:t> – </a:t>
            </a:r>
            <a:r>
              <a:rPr lang="ru-RU" sz="2000" dirty="0" err="1"/>
              <a:t>виводять</a:t>
            </a:r>
            <a:r>
              <a:rPr lang="ru-RU" sz="2000" dirty="0"/>
              <a:t> </a:t>
            </a:r>
            <a:r>
              <a:rPr lang="ru-RU" sz="2000" dirty="0" err="1"/>
              <a:t>солі</a:t>
            </a:r>
            <a:r>
              <a:rPr lang="ru-RU" sz="2000" dirty="0"/>
              <a:t> </a:t>
            </a:r>
            <a:r>
              <a:rPr lang="ru-RU" sz="2000" dirty="0" err="1"/>
              <a:t>важких</a:t>
            </a:r>
            <a:r>
              <a:rPr lang="ru-RU" sz="2000" dirty="0"/>
              <a:t> </a:t>
            </a:r>
            <a:r>
              <a:rPr lang="ru-RU" sz="2000" dirty="0" err="1"/>
              <a:t>металів</a:t>
            </a:r>
            <a:r>
              <a:rPr lang="ru-RU" sz="2000" dirty="0"/>
              <a:t>, не </a:t>
            </a:r>
            <a:r>
              <a:rPr lang="ru-RU" sz="2000" dirty="0" err="1"/>
              <a:t>дають</a:t>
            </a:r>
            <a:r>
              <a:rPr lang="ru-RU" sz="2000" dirty="0"/>
              <a:t> </a:t>
            </a:r>
            <a:r>
              <a:rPr lang="ru-RU" sz="2000" dirty="0" err="1"/>
              <a:t>засвоюватися</a:t>
            </a:r>
            <a:r>
              <a:rPr lang="ru-RU" sz="2000" dirty="0"/>
              <a:t> поганому холестерину в </a:t>
            </a:r>
            <a:r>
              <a:rPr lang="ru-RU" sz="2000" dirty="0" err="1"/>
              <a:t>шлунково-кишковому</a:t>
            </a:r>
            <a:r>
              <a:rPr lang="ru-RU" sz="2000" dirty="0"/>
              <a:t> </a:t>
            </a:r>
            <a:r>
              <a:rPr lang="ru-RU" sz="2000" dirty="0" err="1"/>
              <a:t>тракті</a:t>
            </a:r>
            <a:r>
              <a:rPr lang="ru-RU" sz="2000" dirty="0"/>
              <a:t>;</a:t>
            </a:r>
            <a:br>
              <a:rPr lang="ru-RU" sz="2000" dirty="0"/>
            </a:br>
            <a:r>
              <a:rPr lang="ru-RU" sz="2000" dirty="0"/>
              <a:t>– </a:t>
            </a:r>
            <a:r>
              <a:rPr lang="ru-RU" sz="2000" b="1" dirty="0" err="1"/>
              <a:t>магній</a:t>
            </a:r>
            <a:r>
              <a:rPr lang="ru-RU" sz="2000" dirty="0"/>
              <a:t> – </a:t>
            </a:r>
            <a:r>
              <a:rPr lang="ru-RU" sz="2000" dirty="0" err="1"/>
              <a:t>розширює</a:t>
            </a:r>
            <a:r>
              <a:rPr lang="ru-RU" sz="2000" dirty="0"/>
              <a:t> </a:t>
            </a:r>
            <a:r>
              <a:rPr lang="ru-RU" sz="2000" dirty="0" err="1"/>
              <a:t>судини</a:t>
            </a:r>
            <a:r>
              <a:rPr lang="ru-RU" sz="2000" dirty="0"/>
              <a:t> головного </a:t>
            </a:r>
            <a:r>
              <a:rPr lang="ru-RU" sz="2000" dirty="0" err="1"/>
              <a:t>мозку</a:t>
            </a:r>
            <a:r>
              <a:rPr lang="ru-RU" sz="2000" dirty="0"/>
              <a:t>, </a:t>
            </a:r>
            <a:r>
              <a:rPr lang="ru-RU" sz="2000" dirty="0" err="1"/>
              <a:t>знижує</a:t>
            </a:r>
            <a:r>
              <a:rPr lang="ru-RU" sz="2000" dirty="0"/>
              <a:t> </a:t>
            </a:r>
            <a:r>
              <a:rPr lang="ru-RU" sz="2000" dirty="0" err="1"/>
              <a:t>тиск</a:t>
            </a:r>
            <a:r>
              <a:rPr lang="ru-RU" sz="2000" dirty="0"/>
              <a:t>, </a:t>
            </a:r>
            <a:r>
              <a:rPr lang="ru-RU" sz="2000" dirty="0" err="1"/>
              <a:t>перешкоджає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спазмів</a:t>
            </a:r>
            <a:r>
              <a:rPr lang="ru-RU" sz="2000" dirty="0"/>
              <a:t>;</a:t>
            </a:r>
            <a:br>
              <a:rPr lang="ru-RU" sz="2000" dirty="0"/>
            </a:br>
            <a:r>
              <a:rPr lang="ru-RU" sz="2000" dirty="0"/>
              <a:t>– </a:t>
            </a:r>
            <a:r>
              <a:rPr lang="ru-RU" sz="2000" b="1" dirty="0" err="1"/>
              <a:t>поліненасичені</a:t>
            </a:r>
            <a:r>
              <a:rPr lang="ru-RU" sz="2000" b="1" dirty="0"/>
              <a:t> омега-3 і омега-6 </a:t>
            </a:r>
            <a:r>
              <a:rPr lang="ru-RU" sz="2000" b="1" dirty="0" err="1"/>
              <a:t>жирні</a:t>
            </a:r>
            <a:r>
              <a:rPr lang="ru-RU" sz="2000" b="1" dirty="0"/>
              <a:t> </a:t>
            </a:r>
            <a:r>
              <a:rPr lang="ru-RU" sz="2000" b="1" dirty="0" err="1"/>
              <a:t>кислоти</a:t>
            </a:r>
            <a:r>
              <a:rPr lang="ru-RU" sz="2000" dirty="0"/>
              <a:t>;</a:t>
            </a:r>
            <a:br>
              <a:rPr lang="ru-RU" sz="2000" dirty="0"/>
            </a:br>
            <a:r>
              <a:rPr lang="ru-RU" sz="2000" dirty="0"/>
              <a:t>– </a:t>
            </a:r>
            <a:r>
              <a:rPr lang="ru-RU" sz="2000" b="1" dirty="0" err="1"/>
              <a:t>кальцій</a:t>
            </a:r>
            <a:r>
              <a:rPr lang="ru-RU" sz="2000" dirty="0"/>
              <a:t> – </a:t>
            </a:r>
            <a:r>
              <a:rPr lang="ru-RU" sz="2000" dirty="0" err="1"/>
              <a:t>допомагає</a:t>
            </a:r>
            <a:r>
              <a:rPr lang="ru-RU" sz="2000" dirty="0"/>
              <a:t> </a:t>
            </a:r>
            <a:r>
              <a:rPr lang="ru-RU" sz="2000" dirty="0" err="1"/>
              <a:t>виводити</a:t>
            </a:r>
            <a:r>
              <a:rPr lang="ru-RU" sz="2000" dirty="0"/>
              <a:t> холестерин;</a:t>
            </a:r>
            <a:br>
              <a:rPr lang="ru-RU" sz="2000" dirty="0"/>
            </a:br>
            <a:r>
              <a:rPr lang="ru-RU" sz="2000" dirty="0"/>
              <a:t>– </a:t>
            </a:r>
            <a:r>
              <a:rPr lang="ru-RU" sz="2000" b="1" dirty="0" err="1"/>
              <a:t>фолієва</a:t>
            </a:r>
            <a:r>
              <a:rPr lang="ru-RU" sz="2000" b="1" dirty="0"/>
              <a:t> кислота</a:t>
            </a:r>
            <a:r>
              <a:rPr lang="ru-RU" sz="2000" dirty="0"/>
              <a:t> – </a:t>
            </a:r>
            <a:r>
              <a:rPr lang="ru-RU" sz="2000" dirty="0" err="1"/>
              <a:t>перешкоджає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атеросклерозу </a:t>
            </a:r>
            <a:r>
              <a:rPr lang="ru-RU" sz="2000" dirty="0" err="1"/>
              <a:t>судин</a:t>
            </a:r>
            <a:r>
              <a:rPr lang="ru-RU" sz="2000" dirty="0"/>
              <a:t> головного </a:t>
            </a:r>
            <a:r>
              <a:rPr lang="ru-RU" sz="2000" dirty="0" err="1"/>
              <a:t>мозку</a:t>
            </a:r>
            <a:r>
              <a:rPr lang="ru-RU" sz="2000" dirty="0"/>
              <a:t>;</a:t>
            </a:r>
            <a:br>
              <a:rPr lang="ru-RU" sz="2000" dirty="0"/>
            </a:br>
            <a:r>
              <a:rPr lang="ru-RU" sz="2000" dirty="0"/>
              <a:t>– </a:t>
            </a:r>
            <a:r>
              <a:rPr lang="ru-RU" sz="2000" b="1" dirty="0" err="1"/>
              <a:t>вітамін</a:t>
            </a:r>
            <a:r>
              <a:rPr lang="ru-RU" sz="2000" b="1" dirty="0"/>
              <a:t> A</a:t>
            </a:r>
            <a:r>
              <a:rPr lang="ru-RU" sz="2000" dirty="0"/>
              <a:t> – </a:t>
            </a:r>
            <a:r>
              <a:rPr lang="ru-RU" sz="2000" dirty="0" err="1"/>
              <a:t>зміцнює</a:t>
            </a:r>
            <a:r>
              <a:rPr lang="ru-RU" sz="2000" dirty="0"/>
              <a:t> </a:t>
            </a:r>
            <a:r>
              <a:rPr lang="ru-RU" sz="2000" dirty="0" err="1"/>
              <a:t>капілярні</a:t>
            </a:r>
            <a:r>
              <a:rPr lang="ru-RU" sz="2000" dirty="0"/>
              <a:t> </a:t>
            </a:r>
            <a:r>
              <a:rPr lang="ru-RU" sz="2000" dirty="0" err="1"/>
              <a:t>стінки</a:t>
            </a:r>
            <a:r>
              <a:rPr lang="ru-RU" sz="2000" dirty="0"/>
              <a:t>;</a:t>
            </a:r>
            <a:br>
              <a:rPr lang="ru-RU" sz="2000" dirty="0"/>
            </a:br>
            <a:r>
              <a:rPr lang="ru-RU" sz="2000" dirty="0"/>
              <a:t>– </a:t>
            </a:r>
            <a:r>
              <a:rPr lang="ru-RU" sz="2000" b="1" dirty="0" err="1"/>
              <a:t>вітаміни</a:t>
            </a:r>
            <a:r>
              <a:rPr lang="ru-RU" sz="2000" b="1" dirty="0"/>
              <a:t> B</a:t>
            </a:r>
            <a:r>
              <a:rPr lang="ru-RU" sz="2000" dirty="0"/>
              <a:t> (</a:t>
            </a:r>
            <a:r>
              <a:rPr lang="ru-RU" sz="2000" b="1" dirty="0"/>
              <a:t>B1</a:t>
            </a:r>
            <a:r>
              <a:rPr lang="ru-RU" sz="2000" dirty="0"/>
              <a:t> </a:t>
            </a:r>
            <a:r>
              <a:rPr lang="ru-RU" sz="2000" dirty="0" err="1"/>
              <a:t>регулює</a:t>
            </a:r>
            <a:r>
              <a:rPr lang="ru-RU" sz="2000" dirty="0"/>
              <a:t> </a:t>
            </a:r>
            <a:r>
              <a:rPr lang="ru-RU" sz="2000" dirty="0" err="1"/>
              <a:t>скорочення</a:t>
            </a:r>
            <a:r>
              <a:rPr lang="ru-RU" sz="2000" dirty="0"/>
              <a:t> </a:t>
            </a:r>
            <a:r>
              <a:rPr lang="ru-RU" sz="2000" dirty="0" err="1"/>
              <a:t>серця</a:t>
            </a:r>
            <a:r>
              <a:rPr lang="ru-RU" sz="2000" dirty="0"/>
              <a:t>, </a:t>
            </a:r>
            <a:r>
              <a:rPr lang="ru-RU" sz="2000" b="1" dirty="0"/>
              <a:t>B6</a:t>
            </a:r>
            <a:r>
              <a:rPr lang="ru-RU" sz="2000" dirty="0"/>
              <a:t> </a:t>
            </a:r>
            <a:r>
              <a:rPr lang="ru-RU" sz="2000" dirty="0" err="1"/>
              <a:t>знімає</a:t>
            </a:r>
            <a:r>
              <a:rPr lang="ru-RU" sz="2000" dirty="0"/>
              <a:t> </a:t>
            </a:r>
            <a:r>
              <a:rPr lang="ru-RU" sz="2000" dirty="0" err="1"/>
              <a:t>судинні</a:t>
            </a:r>
            <a:r>
              <a:rPr lang="ru-RU" sz="2000" dirty="0"/>
              <a:t> </a:t>
            </a:r>
            <a:r>
              <a:rPr lang="ru-RU" sz="2000" dirty="0" err="1"/>
              <a:t>спазми</a:t>
            </a:r>
            <a:r>
              <a:rPr lang="ru-RU" sz="2000" dirty="0"/>
              <a:t>);</a:t>
            </a:r>
            <a:br>
              <a:rPr lang="ru-RU" sz="2000" dirty="0"/>
            </a:br>
            <a:r>
              <a:rPr lang="ru-RU" sz="2000" dirty="0"/>
              <a:t>– </a:t>
            </a:r>
            <a:r>
              <a:rPr lang="ru-RU" sz="2000" b="1" dirty="0" err="1"/>
              <a:t>вітамін</a:t>
            </a:r>
            <a:r>
              <a:rPr lang="ru-RU" sz="2000" b="1" dirty="0"/>
              <a:t> E</a:t>
            </a:r>
            <a:r>
              <a:rPr lang="ru-RU" sz="2000" dirty="0"/>
              <a:t> – </a:t>
            </a:r>
            <a:r>
              <a:rPr lang="ru-RU" sz="2000" dirty="0" err="1"/>
              <a:t>перешкоджає</a:t>
            </a:r>
            <a:r>
              <a:rPr lang="ru-RU" sz="2000" dirty="0"/>
              <a:t> </a:t>
            </a:r>
            <a:r>
              <a:rPr lang="ru-RU" sz="2000" dirty="0" err="1"/>
              <a:t>тромбоутворення</a:t>
            </a:r>
            <a:r>
              <a:rPr lang="ru-RU" sz="2000" dirty="0"/>
              <a:t>, </a:t>
            </a:r>
            <a:r>
              <a:rPr lang="ru-RU" sz="2000" dirty="0" err="1"/>
              <a:t>знімає</a:t>
            </a:r>
            <a:r>
              <a:rPr lang="ru-RU" sz="2000" dirty="0"/>
              <a:t> </a:t>
            </a:r>
            <a:r>
              <a:rPr lang="ru-RU" sz="2000" dirty="0" err="1"/>
              <a:t>запалення</a:t>
            </a:r>
            <a:r>
              <a:rPr lang="ru-RU" sz="2000" dirty="0"/>
              <a:t> </a:t>
            </a:r>
            <a:r>
              <a:rPr lang="ru-RU" sz="2000" dirty="0" err="1"/>
              <a:t>судин</a:t>
            </a:r>
            <a:r>
              <a:rPr lang="ru-RU" sz="2000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5060" y="120134"/>
            <a:ext cx="6034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Продукти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харчування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повинні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містити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AutoShape 4" descr="https://ketodieto.com/wp-content/uploads/2017/10/thumb_536_post_big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https://nature-via.com/img/nutricion-y-dieta/385/potasio-que-es-funcione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 descr="https://thumbs.dreamstime.com/b/%D1%80%D0%B5%D0%B0%D0%BB%D0%B8%D1%81%D1%82%D0%B8%D1%87%D0%B5%D1%81%D0%BA%D0%B0%D1%8F-%D0%B4%D0%B5%D1%82%D0%B0%D0%BB%D1%8C%D0%BD%D0%B0%D1%8F-%D0%BA%D0%B0%D1%80%D1%82%D0%BE%D1%87%D0%BA%D0%B0-%D0%BF%D1%80%D0%B5%D0%B4%D0%BF%D0%BE%D1%81%D1%8B%D0%BB%D0%BA%D0%B8-%D0%BC%D0%B0%D0%B3%D0%BD%D0%B8%D1%8F-d-%D0%B2%D0%B5%D0%BA%D1%82%D0%BE%D1%80-1160624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7937"/>
            <a:ext cx="23526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www.blackpantera.ru/articles/wp-content/uploads/2019/10/vitamin-d-i-omega-3-snizhayut-risk-smerti-ot-raka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957" y="1998663"/>
            <a:ext cx="3477242" cy="232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10" descr="https://4.bp.blogspot.com/-b1eJ_N1k1kw/WKYrnKCmLCI/AAAAAAAAM0M/YKLbTwDOk0MBI9FxTHxOt6xnIocQ93mdwCLcB/s1600/Vitamin-A%25D0%259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957" y="4324350"/>
            <a:ext cx="3477242" cy="192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5922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https://avatars.mds.yandex.net/get-zen_doc/1899873/pub_5e077d7f0a451800b6fb88cd_5e077efb86c4a900b1209cff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avatars.mds.yandex.net/get-zen_doc/1899873/pub_5e077d7f0a451800b6fb88cd_5e077efb86c4a900b1209cff/scale_12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happyfamily-nsp.com/wp-content/uploads/2019/03/vitamin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7975" y="312738"/>
            <a:ext cx="11417300" cy="3477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Дієтологи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частіше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 5-6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день), але невеликими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порціями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кефір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виведенню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сніданок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пшениці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зерновий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 вечерю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м’ясо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птиці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морепродукти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сир.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напоїв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зеленому чаю, настою трав,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сокам без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цукру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Лікарі-кардіологи вважають, що люди з хворобами серця і судин головного мозку повинні дотримуватися середземноморської дієти, тобто в раціон необхідно включати морепродукти, рибу, овочі, фрукти, зелень, оливкова олія.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скоротити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затримувалася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підвищувався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холестерину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ушкоджують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285" y="4110035"/>
            <a:ext cx="4199715" cy="260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0035"/>
            <a:ext cx="3743327" cy="254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61" y="4110035"/>
            <a:ext cx="4079874" cy="254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08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https://im0-tub-ua.yandex.net/i?id=c00843ade12bbbcb1bc2452b0d423d7c&amp;n=13&amp;exp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95375" y="160338"/>
            <a:ext cx="88392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Кращі</a:t>
            </a:r>
            <a:r>
              <a:rPr lang="ru-RU" sz="2400" b="1" dirty="0"/>
              <a:t> </a:t>
            </a:r>
            <a:r>
              <a:rPr lang="ru-RU" sz="2400" b="1" dirty="0" err="1"/>
              <a:t>продукти</a:t>
            </a:r>
            <a:r>
              <a:rPr lang="ru-RU" sz="2400" b="1" dirty="0"/>
              <a:t> для </a:t>
            </a:r>
            <a:r>
              <a:rPr lang="ru-RU" sz="2400" b="1" dirty="0" err="1"/>
              <a:t>серця</a:t>
            </a:r>
            <a:r>
              <a:rPr lang="ru-RU" sz="2400" b="1" dirty="0"/>
              <a:t> і </a:t>
            </a:r>
            <a:r>
              <a:rPr lang="ru-RU" sz="2400" b="1" dirty="0" err="1"/>
              <a:t>судин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зміцнюють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м’яз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Велика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AutoShape 4" descr="https://assets.website-files.com/59248871b40bfe17279a2b60/5abba5bcc827a62000291357_shutterstock_347077916-p-320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29" y="1743075"/>
            <a:ext cx="2568731" cy="170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603911"/>
            <a:ext cx="2473325" cy="195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6912" y="3006209"/>
            <a:ext cx="115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часник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0375" y="5010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Грейпфрут</a:t>
            </a:r>
            <a:br>
              <a:rPr lang="ru-RU" dirty="0"/>
            </a:br>
            <a:endParaRPr lang="ru-RU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113" y="1743075"/>
            <a:ext cx="2901812" cy="181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966946" y="3250168"/>
            <a:ext cx="1515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Цільні</a:t>
            </a:r>
            <a:r>
              <a:rPr lang="ru-RU" dirty="0"/>
              <a:t> злаки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051" y="3619500"/>
            <a:ext cx="1832474" cy="190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903873" y="5305099"/>
            <a:ext cx="90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Гранат</a:t>
            </a:r>
          </a:p>
        </p:txBody>
      </p:sp>
      <p:sp>
        <p:nvSpPr>
          <p:cNvPr id="15" name="AutoShape 11" descr="https://im0-tub-ru.yandex.net/i?id=3a9579586c978f1d078736823adaf3ad-l&amp;ref=rim&amp;n=13&amp;w=1200&amp;h=81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729" y="3818636"/>
            <a:ext cx="2619375" cy="19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129677" y="5674431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Помідори</a:t>
            </a:r>
            <a:endParaRPr lang="ru-RU" dirty="0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949" y="1832491"/>
            <a:ext cx="2340171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322632" y="1647825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Гарбуз</a:t>
            </a:r>
            <a:endParaRPr lang="ru-RU" dirty="0"/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49" y="901419"/>
            <a:ext cx="2038561" cy="271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125075" y="3633970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ягоди</a:t>
            </a:r>
            <a:endParaRPr lang="ru-RU" dirty="0"/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410" y="4072219"/>
            <a:ext cx="2647173" cy="165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125075" y="5726702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горіхи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87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61511" y="120133"/>
            <a:ext cx="5335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/>
              <a:t>Кращі</a:t>
            </a:r>
            <a:r>
              <a:rPr lang="ru-RU" sz="2400" b="1" dirty="0"/>
              <a:t> </a:t>
            </a:r>
            <a:r>
              <a:rPr lang="ru-RU" sz="2400" b="1" dirty="0" err="1"/>
              <a:t>продукти</a:t>
            </a:r>
            <a:r>
              <a:rPr lang="ru-RU" sz="2400" b="1" dirty="0"/>
              <a:t> для </a:t>
            </a:r>
            <a:r>
              <a:rPr lang="ru-RU" sz="2400" b="1" dirty="0" err="1"/>
              <a:t>серця</a:t>
            </a:r>
            <a:r>
              <a:rPr lang="ru-RU" sz="2400" b="1" dirty="0"/>
              <a:t> і </a:t>
            </a:r>
            <a:r>
              <a:rPr lang="ru-RU" sz="2400" b="1" dirty="0" err="1"/>
              <a:t>судин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868679"/>
            <a:ext cx="3497582" cy="233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" descr="https://clubkrasoty.com/wp-content/uploads/2019/10/27687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48" y="868679"/>
            <a:ext cx="2914651" cy="233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14924" y="3200400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Оливкова олія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47461" y="3200400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Соя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767714"/>
            <a:ext cx="39433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93954" y="3396614"/>
            <a:ext cx="198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А</a:t>
            </a:r>
            <a:r>
              <a:rPr lang="uk-UA" dirty="0" smtClean="0"/>
              <a:t>вокадо</a:t>
            </a:r>
            <a:endParaRPr lang="ru-RU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689660"/>
            <a:ext cx="3981450" cy="265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050" y="3765946"/>
            <a:ext cx="3174218" cy="211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81075" y="6096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Вівсянка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457825" y="6096000"/>
            <a:ext cx="265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Гриби</a:t>
            </a:r>
            <a:endParaRPr lang="ru-RU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987" y="3765946"/>
            <a:ext cx="3206156" cy="21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344025" y="6096000"/>
            <a:ext cx="204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Гіркий шоколад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137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8724" y="18187"/>
            <a:ext cx="100298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Ш</a:t>
            </a:r>
            <a:r>
              <a:rPr lang="ru-RU" sz="2400" b="1" dirty="0" err="1"/>
              <a:t>кідливі</a:t>
            </a:r>
            <a:r>
              <a:rPr lang="ru-RU" sz="2400" b="1" dirty="0"/>
              <a:t> </a:t>
            </a:r>
            <a:r>
              <a:rPr lang="ru-RU" sz="2400" b="1" dirty="0" err="1"/>
              <a:t>продукти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знати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їж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і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AutoShape 2" descr="https://narodna-pravda.ua/wp-content/uploads/2019/10/402201-9-134992-YP5UahGb-1024x6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711" y="1743075"/>
            <a:ext cx="2787226" cy="185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7824" y="3590926"/>
            <a:ext cx="187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Сіль</a:t>
            </a:r>
          </a:p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955" y="1485901"/>
            <a:ext cx="2389362" cy="220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28542" y="3729425"/>
            <a:ext cx="200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Смажена їжа</a:t>
            </a:r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275" y="1395415"/>
            <a:ext cx="3300663" cy="220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48774" y="3544759"/>
            <a:ext cx="200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Алкогольні напої</a:t>
            </a:r>
            <a:endParaRPr lang="ru-RU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2"/>
          <a:stretch/>
        </p:blipFill>
        <p:spPr bwMode="auto">
          <a:xfrm>
            <a:off x="1228724" y="4098757"/>
            <a:ext cx="3109914" cy="203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28724" y="6134698"/>
            <a:ext cx="342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Продукти з консервантами</a:t>
            </a:r>
            <a:endParaRPr lang="ru-RU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600" y="4172384"/>
            <a:ext cx="3233199" cy="215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77174" y="6319364"/>
            <a:ext cx="26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Газовані напої</a:t>
            </a:r>
            <a:endParaRPr lang="ru-RU" dirty="0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488" y="4135942"/>
            <a:ext cx="2838450" cy="218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315450" y="6319364"/>
            <a:ext cx="267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Ц</a:t>
            </a:r>
            <a:r>
              <a:rPr lang="uk-UA" dirty="0" smtClean="0"/>
              <a:t>укор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43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4050" y="94893"/>
            <a:ext cx="6096000" cy="4801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 err="1"/>
              <a:t>Головні</a:t>
            </a:r>
            <a:r>
              <a:rPr lang="ru-RU" b="1" dirty="0"/>
              <a:t> </a:t>
            </a:r>
            <a:r>
              <a:rPr lang="ru-RU" b="1" dirty="0" err="1"/>
              <a:t>принципи</a:t>
            </a:r>
            <a:r>
              <a:rPr lang="ru-RU" b="1" dirty="0"/>
              <a:t> здорового </a:t>
            </a:r>
            <a:r>
              <a:rPr lang="ru-RU" b="1" dirty="0" err="1"/>
              <a:t>харчування</a:t>
            </a:r>
            <a:r>
              <a:rPr lang="ru-RU" b="1" dirty="0"/>
              <a:t>:</a:t>
            </a:r>
          </a:p>
          <a:p>
            <a:r>
              <a:rPr lang="ru-RU" dirty="0"/>
              <a:t>– </a:t>
            </a:r>
            <a:r>
              <a:rPr lang="ru-RU" dirty="0" err="1"/>
              <a:t>Обмежити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тваринних</a:t>
            </a:r>
            <a:r>
              <a:rPr lang="ru-RU" dirty="0"/>
              <a:t> </a:t>
            </a:r>
            <a:r>
              <a:rPr lang="ru-RU" dirty="0" err="1"/>
              <a:t>жирів</a:t>
            </a:r>
            <a:r>
              <a:rPr lang="ru-RU" dirty="0"/>
              <a:t>. </a:t>
            </a:r>
            <a:r>
              <a:rPr lang="ru-RU" dirty="0" err="1"/>
              <a:t>Включати</a:t>
            </a:r>
            <a:r>
              <a:rPr lang="ru-RU" dirty="0"/>
              <a:t> в </a:t>
            </a:r>
            <a:r>
              <a:rPr lang="ru-RU" dirty="0" err="1"/>
              <a:t>раціон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нежирне</a:t>
            </a:r>
            <a:r>
              <a:rPr lang="ru-RU" dirty="0"/>
              <a:t> </a:t>
            </a:r>
            <a:r>
              <a:rPr lang="ru-RU" dirty="0" err="1"/>
              <a:t>м’ясо</a:t>
            </a:r>
            <a:r>
              <a:rPr lang="ru-RU" dirty="0"/>
              <a:t> (</a:t>
            </a:r>
            <a:r>
              <a:rPr lang="ru-RU" dirty="0" err="1"/>
              <a:t>яловичину</a:t>
            </a:r>
            <a:r>
              <a:rPr lang="ru-RU" dirty="0"/>
              <a:t>, телятину, </a:t>
            </a:r>
            <a:r>
              <a:rPr lang="ru-RU" dirty="0" err="1"/>
              <a:t>біле</a:t>
            </a:r>
            <a:r>
              <a:rPr lang="ru-RU" dirty="0"/>
              <a:t> </a:t>
            </a:r>
            <a:r>
              <a:rPr lang="ru-RU" dirty="0" err="1"/>
              <a:t>м’ясо</a:t>
            </a:r>
            <a:r>
              <a:rPr lang="ru-RU" dirty="0"/>
              <a:t> </a:t>
            </a:r>
            <a:r>
              <a:rPr lang="ru-RU" dirty="0" err="1"/>
              <a:t>птиці</a:t>
            </a:r>
            <a:r>
              <a:rPr lang="ru-RU" dirty="0"/>
              <a:t>) в </a:t>
            </a:r>
            <a:r>
              <a:rPr lang="ru-RU" dirty="0" err="1"/>
              <a:t>помірній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.</a:t>
            </a:r>
          </a:p>
          <a:p>
            <a:r>
              <a:rPr lang="ru-RU" dirty="0"/>
              <a:t>– </a:t>
            </a:r>
            <a:r>
              <a:rPr lang="ru-RU" dirty="0" err="1"/>
              <a:t>Зменшити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молочних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.</a:t>
            </a:r>
          </a:p>
          <a:p>
            <a:r>
              <a:rPr lang="ru-RU" dirty="0"/>
              <a:t>– </a:t>
            </a:r>
            <a:r>
              <a:rPr lang="ru-RU" dirty="0" err="1"/>
              <a:t>Овочеві</a:t>
            </a:r>
            <a:r>
              <a:rPr lang="ru-RU" dirty="0"/>
              <a:t> </a:t>
            </a:r>
            <a:r>
              <a:rPr lang="ru-RU" dirty="0" err="1"/>
              <a:t>гарніри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готувати</a:t>
            </a:r>
            <a:r>
              <a:rPr lang="ru-RU" dirty="0"/>
              <a:t> на </a:t>
            </a:r>
            <a:r>
              <a:rPr lang="ru-RU" dirty="0" err="1"/>
              <a:t>сніданок</a:t>
            </a:r>
            <a:r>
              <a:rPr lang="ru-RU" dirty="0"/>
              <a:t>, </a:t>
            </a:r>
            <a:r>
              <a:rPr lang="ru-RU" dirty="0" err="1"/>
              <a:t>обід</a:t>
            </a:r>
            <a:r>
              <a:rPr lang="ru-RU" dirty="0"/>
              <a:t> і вечерю. Вони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складати</a:t>
            </a:r>
            <a:r>
              <a:rPr lang="ru-RU" dirty="0"/>
              <a:t> половину </a:t>
            </a:r>
            <a:r>
              <a:rPr lang="ru-RU" dirty="0" err="1"/>
              <a:t>порції</a:t>
            </a:r>
            <a:r>
              <a:rPr lang="ru-RU" dirty="0"/>
              <a:t>. Для </a:t>
            </a:r>
            <a:r>
              <a:rPr lang="ru-RU" dirty="0" err="1"/>
              <a:t>приготування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овочів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запікати</a:t>
            </a:r>
            <a:r>
              <a:rPr lang="ru-RU" dirty="0"/>
              <a:t>, </a:t>
            </a:r>
            <a:r>
              <a:rPr lang="ru-RU" dirty="0" err="1"/>
              <a:t>тушкувати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варити</a:t>
            </a:r>
            <a:r>
              <a:rPr lang="ru-RU" dirty="0"/>
              <a:t>.</a:t>
            </a:r>
          </a:p>
          <a:p>
            <a:r>
              <a:rPr lang="ru-RU" dirty="0"/>
              <a:t>– У </a:t>
            </a:r>
            <a:r>
              <a:rPr lang="ru-RU" dirty="0" err="1"/>
              <a:t>раціоні</a:t>
            </a:r>
            <a:r>
              <a:rPr lang="ru-RU" dirty="0"/>
              <a:t> </a:t>
            </a:r>
            <a:r>
              <a:rPr lang="ru-RU" dirty="0" err="1"/>
              <a:t>обов’язково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омега-3 </a:t>
            </a:r>
            <a:r>
              <a:rPr lang="ru-RU" dirty="0" err="1"/>
              <a:t>жирні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. Вони є в </a:t>
            </a:r>
            <a:r>
              <a:rPr lang="ru-RU" dirty="0" err="1"/>
              <a:t>рибі</a:t>
            </a:r>
            <a:r>
              <a:rPr lang="ru-RU" dirty="0"/>
              <a:t>, </a:t>
            </a:r>
            <a:r>
              <a:rPr lang="ru-RU" dirty="0" err="1"/>
              <a:t>насінні</a:t>
            </a:r>
            <a:r>
              <a:rPr lang="ru-RU" dirty="0"/>
              <a:t>, </a:t>
            </a:r>
            <a:r>
              <a:rPr lang="ru-RU" dirty="0" err="1"/>
              <a:t>горіхах</a:t>
            </a:r>
            <a:r>
              <a:rPr lang="ru-RU" dirty="0"/>
              <a:t>, </a:t>
            </a:r>
            <a:r>
              <a:rPr lang="ru-RU" dirty="0" err="1"/>
              <a:t>олії</a:t>
            </a:r>
            <a:r>
              <a:rPr lang="ru-RU" dirty="0"/>
              <a:t>.</a:t>
            </a:r>
          </a:p>
          <a:p>
            <a:r>
              <a:rPr lang="ru-RU" dirty="0"/>
              <a:t>– </a:t>
            </a:r>
            <a:r>
              <a:rPr lang="ru-RU" dirty="0" err="1"/>
              <a:t>Обмежити</a:t>
            </a:r>
            <a:r>
              <a:rPr lang="ru-RU" dirty="0"/>
              <a:t> </a:t>
            </a:r>
            <a:r>
              <a:rPr lang="ru-RU" dirty="0" err="1"/>
              <a:t>сіль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не </a:t>
            </a:r>
            <a:r>
              <a:rPr lang="ru-RU" dirty="0" err="1"/>
              <a:t>затримувалася</a:t>
            </a:r>
            <a:r>
              <a:rPr lang="ru-RU" dirty="0"/>
              <a:t> </a:t>
            </a:r>
            <a:r>
              <a:rPr lang="ru-RU" dirty="0" err="1"/>
              <a:t>рідина</a:t>
            </a:r>
            <a:r>
              <a:rPr lang="ru-RU" dirty="0"/>
              <a:t> і 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зайвого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на </a:t>
            </a:r>
            <a:r>
              <a:rPr lang="ru-RU" dirty="0" err="1"/>
              <a:t>серце</a:t>
            </a:r>
            <a:r>
              <a:rPr lang="ru-RU" dirty="0"/>
              <a:t>.</a:t>
            </a:r>
          </a:p>
          <a:p>
            <a:r>
              <a:rPr lang="ru-RU" dirty="0"/>
              <a:t>– </a:t>
            </a:r>
            <a:r>
              <a:rPr lang="ru-RU" dirty="0" err="1"/>
              <a:t>Виключити</a:t>
            </a:r>
            <a:r>
              <a:rPr lang="ru-RU" dirty="0"/>
              <a:t> </a:t>
            </a:r>
            <a:r>
              <a:rPr lang="ru-RU" dirty="0" err="1"/>
              <a:t>смажені</a:t>
            </a:r>
            <a:r>
              <a:rPr lang="ru-RU" dirty="0"/>
              <a:t>, </a:t>
            </a:r>
            <a:r>
              <a:rPr lang="ru-RU" dirty="0" err="1"/>
              <a:t>копчені</a:t>
            </a:r>
            <a:r>
              <a:rPr lang="ru-RU" dirty="0"/>
              <a:t>, </a:t>
            </a:r>
            <a:r>
              <a:rPr lang="ru-RU" dirty="0" err="1"/>
              <a:t>гострі</a:t>
            </a:r>
            <a:r>
              <a:rPr lang="ru-RU" dirty="0"/>
              <a:t> страви.</a:t>
            </a:r>
          </a:p>
          <a:p>
            <a:r>
              <a:rPr lang="ru-RU" dirty="0"/>
              <a:t>– </a:t>
            </a:r>
            <a:r>
              <a:rPr lang="ru-RU" dirty="0" err="1"/>
              <a:t>Відмовитися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алкоголю, </a:t>
            </a:r>
            <a:r>
              <a:rPr lang="ru-RU" dirty="0" err="1"/>
              <a:t>кофеїну</a:t>
            </a:r>
            <a:r>
              <a:rPr lang="ru-RU" dirty="0"/>
              <a:t>, </a:t>
            </a:r>
            <a:r>
              <a:rPr lang="ru-RU" dirty="0" err="1"/>
              <a:t>консервованих</a:t>
            </a:r>
            <a:r>
              <a:rPr lang="ru-RU" dirty="0"/>
              <a:t> і </a:t>
            </a:r>
            <a:r>
              <a:rPr lang="ru-RU" dirty="0" err="1"/>
              <a:t>рафінованих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723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glitter pattern="hexago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48400" y="85725"/>
            <a:ext cx="5943600" cy="67722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err="1"/>
              <a:t>Дієта</a:t>
            </a:r>
            <a:r>
              <a:rPr lang="ru-RU" sz="2000" b="1" dirty="0"/>
              <a:t> при </a:t>
            </a:r>
            <a:r>
              <a:rPr lang="ru-RU" sz="2000" b="1" dirty="0" err="1"/>
              <a:t>захворюваннях</a:t>
            </a:r>
            <a:r>
              <a:rPr lang="ru-RU" sz="2000" b="1" dirty="0"/>
              <a:t> </a:t>
            </a:r>
            <a:r>
              <a:rPr lang="ru-RU" sz="2000" b="1" dirty="0" err="1"/>
              <a:t>серцево-судинної</a:t>
            </a:r>
            <a:r>
              <a:rPr lang="ru-RU" sz="2000" b="1" dirty="0"/>
              <a:t> </a:t>
            </a:r>
            <a:r>
              <a:rPr lang="ru-RU" sz="2000" b="1" dirty="0" err="1"/>
              <a:t>системи</a:t>
            </a:r>
            <a:endParaRPr lang="ru-RU" sz="2000" dirty="0"/>
          </a:p>
          <a:p>
            <a:pPr algn="just"/>
            <a:r>
              <a:rPr lang="uk-UA" sz="2000" b="1" dirty="0"/>
              <a:t>     </a:t>
            </a:r>
            <a:r>
              <a:rPr lang="uk-UA" sz="2000" dirty="0"/>
              <a:t> Значну роль при лікуванні </a:t>
            </a:r>
            <a:r>
              <a:rPr lang="uk-UA" sz="2000" dirty="0" err="1"/>
              <a:t>хвороб</a:t>
            </a:r>
            <a:r>
              <a:rPr lang="uk-UA" sz="2000" dirty="0"/>
              <a:t> серцево-судинної системи і супутніх їм ускладнень грають особливі лікувальні дієти, створені професорами і вченими в галузі медицини. </a:t>
            </a:r>
            <a:r>
              <a:rPr lang="ru-RU" sz="2000" dirty="0" err="1"/>
              <a:t>Кожна</a:t>
            </a:r>
            <a:r>
              <a:rPr lang="ru-RU" sz="2000" dirty="0"/>
              <a:t> з </a:t>
            </a:r>
            <a:r>
              <a:rPr lang="ru-RU" sz="2000" dirty="0" err="1"/>
              <a:t>дієт</a:t>
            </a:r>
            <a:r>
              <a:rPr lang="ru-RU" sz="2000" dirty="0"/>
              <a:t> </a:t>
            </a:r>
            <a:r>
              <a:rPr lang="ru-RU" sz="2000" dirty="0" err="1"/>
              <a:t>спрямована</a:t>
            </a:r>
            <a:r>
              <a:rPr lang="ru-RU" sz="2000" dirty="0"/>
              <a:t> на </a:t>
            </a:r>
            <a:r>
              <a:rPr lang="ru-RU" sz="2000" dirty="0" err="1"/>
              <a:t>полегшення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</a:t>
            </a:r>
            <a:r>
              <a:rPr lang="ru-RU" sz="2000" dirty="0" err="1"/>
              <a:t>серця</a:t>
            </a:r>
            <a:r>
              <a:rPr lang="ru-RU" sz="2000" dirty="0"/>
              <a:t>, </a:t>
            </a:r>
            <a:r>
              <a:rPr lang="ru-RU" sz="2000" dirty="0" err="1"/>
              <a:t>збільшення</a:t>
            </a:r>
            <a:r>
              <a:rPr lang="ru-RU" sz="2000" dirty="0"/>
              <a:t> </a:t>
            </a:r>
            <a:r>
              <a:rPr lang="ru-RU" sz="2000" dirty="0" err="1"/>
              <a:t>загального</a:t>
            </a:r>
            <a:r>
              <a:rPr lang="ru-RU" sz="2000" dirty="0"/>
              <a:t> тонусу </a:t>
            </a:r>
            <a:r>
              <a:rPr lang="ru-RU" sz="2000" dirty="0" err="1"/>
              <a:t>організму</a:t>
            </a:r>
            <a:r>
              <a:rPr lang="ru-RU" sz="2000" dirty="0"/>
              <a:t>, </a:t>
            </a:r>
            <a:r>
              <a:rPr lang="ru-RU" sz="2000" dirty="0" err="1"/>
              <a:t>поліпшення</a:t>
            </a:r>
            <a:r>
              <a:rPr lang="ru-RU" sz="2000" dirty="0"/>
              <a:t> </a:t>
            </a:r>
            <a:r>
              <a:rPr lang="ru-RU" sz="2000" dirty="0" err="1"/>
              <a:t>виведення</a:t>
            </a:r>
            <a:r>
              <a:rPr lang="ru-RU" sz="2000" dirty="0"/>
              <a:t> </a:t>
            </a:r>
            <a:r>
              <a:rPr lang="ru-RU" sz="2000" dirty="0" err="1"/>
              <a:t>продуктів</a:t>
            </a:r>
            <a:r>
              <a:rPr lang="ru-RU" sz="2000" dirty="0"/>
              <a:t> </a:t>
            </a:r>
            <a:r>
              <a:rPr lang="ru-RU" sz="2000" dirty="0" err="1"/>
              <a:t>обміну</a:t>
            </a:r>
            <a:r>
              <a:rPr lang="ru-RU" sz="2000" dirty="0"/>
              <a:t> і не </a:t>
            </a:r>
            <a:r>
              <a:rPr lang="ru-RU" sz="2000" dirty="0" err="1"/>
              <a:t>тільки</a:t>
            </a:r>
            <a:r>
              <a:rPr lang="ru-RU" sz="2000" dirty="0"/>
              <a:t>.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врахувати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вірно</a:t>
            </a:r>
            <a:r>
              <a:rPr lang="ru-RU" sz="2000" dirty="0"/>
              <a:t> </a:t>
            </a:r>
            <a:r>
              <a:rPr lang="ru-RU" sz="2000" dirty="0" err="1"/>
              <a:t>підібраний</a:t>
            </a:r>
            <a:r>
              <a:rPr lang="ru-RU" sz="2000" dirty="0"/>
              <a:t> режим </a:t>
            </a:r>
            <a:r>
              <a:rPr lang="ru-RU" sz="2000" dirty="0" err="1"/>
              <a:t>харчування</a:t>
            </a:r>
            <a:r>
              <a:rPr lang="ru-RU" sz="2000" dirty="0"/>
              <a:t> при хворобах </a:t>
            </a:r>
            <a:r>
              <a:rPr lang="ru-RU" sz="2000" dirty="0" err="1"/>
              <a:t>серцево-судинної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буде 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дієвим</a:t>
            </a:r>
            <a:r>
              <a:rPr lang="ru-RU" sz="2000" dirty="0"/>
              <a:t> в тому </a:t>
            </a:r>
            <a:r>
              <a:rPr lang="ru-RU" sz="2000" dirty="0" err="1"/>
              <a:t>випадку</a:t>
            </a:r>
            <a:r>
              <a:rPr lang="ru-RU" sz="2000" dirty="0"/>
              <a:t>,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грамотно </a:t>
            </a:r>
            <a:r>
              <a:rPr lang="ru-RU" sz="2000" dirty="0" err="1"/>
              <a:t>поєднувати</a:t>
            </a:r>
            <a:r>
              <a:rPr lang="ru-RU" sz="2000" dirty="0"/>
              <a:t> з </a:t>
            </a:r>
            <a:r>
              <a:rPr lang="ru-RU" sz="2000" dirty="0" err="1"/>
              <a:t>медикаментозними</a:t>
            </a:r>
            <a:r>
              <a:rPr lang="ru-RU" sz="2000" dirty="0"/>
              <a:t> та </a:t>
            </a:r>
            <a:r>
              <a:rPr lang="ru-RU" sz="2000" dirty="0" err="1"/>
              <a:t>іншими</a:t>
            </a:r>
            <a:r>
              <a:rPr lang="ru-RU" sz="2000" dirty="0"/>
              <a:t> методами </a:t>
            </a:r>
            <a:r>
              <a:rPr lang="ru-RU" sz="2000" dirty="0" err="1"/>
              <a:t>лікування</a:t>
            </a:r>
            <a:r>
              <a:rPr lang="ru-RU" sz="2000" dirty="0" smtClean="0"/>
              <a:t>.</a:t>
            </a:r>
          </a:p>
          <a:p>
            <a:pPr algn="just"/>
            <a:endParaRPr lang="uk-UA" sz="2000" dirty="0"/>
          </a:p>
          <a:p>
            <a:pPr algn="just"/>
            <a:r>
              <a:rPr lang="ru-RU" sz="2000" dirty="0"/>
              <a:t> </a:t>
            </a:r>
            <a:r>
              <a:rPr lang="ru-RU" sz="2000" dirty="0" err="1"/>
              <a:t>Існують</a:t>
            </a:r>
            <a:r>
              <a:rPr lang="ru-RU" sz="2000" dirty="0"/>
              <a:t> так </a:t>
            </a:r>
            <a:r>
              <a:rPr lang="ru-RU" sz="2000" dirty="0" err="1"/>
              <a:t>звані</a:t>
            </a:r>
            <a:r>
              <a:rPr lang="ru-RU" sz="2000" dirty="0"/>
              <a:t> </a:t>
            </a:r>
            <a:r>
              <a:rPr lang="ru-RU" sz="2000" dirty="0" err="1"/>
              <a:t>номерні</a:t>
            </a:r>
            <a:r>
              <a:rPr lang="ru-RU" sz="2000" dirty="0"/>
              <a:t> </a:t>
            </a:r>
            <a:r>
              <a:rPr lang="ru-RU" sz="2000" dirty="0" err="1"/>
              <a:t>дієти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відповідають</a:t>
            </a:r>
            <a:r>
              <a:rPr lang="ru-RU" sz="2000" dirty="0"/>
              <a:t> </a:t>
            </a:r>
            <a:r>
              <a:rPr lang="ru-RU" sz="2000" dirty="0" err="1"/>
              <a:t>тій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іншій</a:t>
            </a:r>
            <a:r>
              <a:rPr lang="ru-RU" sz="2000" dirty="0"/>
              <a:t> </a:t>
            </a:r>
            <a:r>
              <a:rPr lang="ru-RU" sz="2000" dirty="0" err="1"/>
              <a:t>хворобі</a:t>
            </a:r>
            <a:r>
              <a:rPr lang="ru-RU" sz="2000" dirty="0"/>
              <a:t>. </a:t>
            </a:r>
            <a:r>
              <a:rPr lang="ru-RU" sz="2000" dirty="0" err="1"/>
              <a:t>Дієта</a:t>
            </a:r>
            <a:r>
              <a:rPr lang="ru-RU" sz="2000" dirty="0"/>
              <a:t> № 10 і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різновиди</a:t>
            </a:r>
            <a:r>
              <a:rPr lang="ru-RU" sz="2000" dirty="0"/>
              <a:t> </a:t>
            </a:r>
            <a:r>
              <a:rPr lang="ru-RU" sz="2000" dirty="0" err="1"/>
              <a:t>призначені</a:t>
            </a:r>
            <a:r>
              <a:rPr lang="ru-RU" sz="2000" dirty="0"/>
              <a:t> в </a:t>
            </a:r>
            <a:r>
              <a:rPr lang="ru-RU" sz="2000" dirty="0" err="1"/>
              <a:t>лікувальних</a:t>
            </a:r>
            <a:r>
              <a:rPr lang="ru-RU" sz="2000" dirty="0"/>
              <a:t> </a:t>
            </a:r>
            <a:r>
              <a:rPr lang="ru-RU" sz="2000" dirty="0" err="1"/>
              <a:t>цілях</a:t>
            </a:r>
            <a:r>
              <a:rPr lang="ru-RU" sz="2000" dirty="0"/>
              <a:t> при хворобах </a:t>
            </a:r>
            <a:r>
              <a:rPr lang="ru-RU" sz="2000" dirty="0" err="1"/>
              <a:t>серцево</a:t>
            </a:r>
            <a:r>
              <a:rPr lang="ru-RU" sz="2000" dirty="0"/>
              <a:t> </a:t>
            </a:r>
            <a:r>
              <a:rPr lang="ru-RU" sz="2000" dirty="0" err="1"/>
              <a:t>судинної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у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проявах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420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1799</TotalTime>
  <Words>3079</Words>
  <Application>Microsoft Office PowerPoint</Application>
  <PresentationFormat>Широкоэкранный</PresentationFormat>
  <Paragraphs>306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Times New Roman</vt:lpstr>
      <vt:lpstr>Trebuchet MS</vt:lpstr>
      <vt:lpstr>Wingdings 3</vt:lpstr>
      <vt:lpstr>Аспект</vt:lpstr>
      <vt:lpstr>Роль раціонального харчування та фізичної активності в профілактиці захворювань серцево-судинної системи  </vt:lpstr>
      <vt:lpstr>Здорові судини і серце – це довголіття і висока працездатність. Щоб зберегти їх, потрібно правильно харчуватися.       Велике значення має харчування при серцево-судинних захворюваннях. В цьому випадку недостатньо приймати таблетки. Дієта – важлива частина терапії, без якої неможливо домогтися позитивних результатів. Корисні продукти не тільки забезпечать організм необхідними елементами, але і допоможуть підтримувати нормальну вагу.      Продукти для судин і серця повинні сприяти зниженню тиску, зменшенню набряків, усунення задишки. Харчування повинно перешкоджати розвитку атеросклерозу, інфаркту та інсульту. У раціон потрібно включати продукти, які очищають  судини головного мозку і зміцнюють серцевий м’яз.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Гострі та хронічні захворювання гортані</dc:title>
  <dc:creator>Александер</dc:creator>
  <cp:lastModifiedBy>Курганська Вікторія Олександрівна</cp:lastModifiedBy>
  <cp:revision>80</cp:revision>
  <dcterms:created xsi:type="dcterms:W3CDTF">2020-08-20T19:06:30Z</dcterms:created>
  <dcterms:modified xsi:type="dcterms:W3CDTF">2021-02-11T08:44:07Z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3795685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