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0" r:id="rId8"/>
    <p:sldId id="263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2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4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30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3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74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01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3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4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D93DF-704A-4ACB-AE71-EFAA4AFED6ED}" type="datetimeFigureOut">
              <a:rPr lang="ru-RU" smtClean="0"/>
              <a:t>08.03.2020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2E8A-D0F4-4B32-8069-9CA3BE744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313" y="1122363"/>
            <a:ext cx="10203543" cy="2387600"/>
          </a:xfrm>
        </p:spPr>
        <p:txBody>
          <a:bodyPr/>
          <a:lstStyle/>
          <a:p>
            <a:r>
              <a:rPr lang="ru-RU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Narrow" panose="020B0606020202030204" pitchFamily="34" charset="0"/>
              </a:rPr>
              <a:t>Фармакоепідеміологія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Narrow" panose="020B0606020202030204" pitchFamily="34" charset="0"/>
              </a:rPr>
              <a:t>як наука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2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169" y="447585"/>
            <a:ext cx="10515600" cy="5850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err="1" smtClean="0">
                <a:latin typeface="Arial Narrow" panose="020B0606020202030204" pitchFamily="34" charset="0"/>
              </a:rPr>
              <a:t>Фармакоепідеміологія</a:t>
            </a:r>
            <a:endParaRPr lang="uk-UA" b="1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Arial Narrow" panose="020B0606020202030204" pitchFamily="34" charset="0"/>
              </a:rPr>
              <a:t> </a:t>
            </a:r>
            <a:r>
              <a:rPr lang="ru-RU" dirty="0">
                <a:latin typeface="Arial Narrow" panose="020B0606020202030204" pitchFamily="34" charset="0"/>
              </a:rPr>
              <a:t> </a:t>
            </a:r>
            <a:endParaRPr lang="ru-RU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i="1" dirty="0" smtClean="0">
                <a:latin typeface="Arial Narrow" panose="020B0606020202030204" pitchFamily="34" charset="0"/>
              </a:rPr>
              <a:t>—</a:t>
            </a:r>
            <a:r>
              <a:rPr lang="ru-RU" dirty="0">
                <a:latin typeface="Arial Narrow" panose="020B0606020202030204" pitchFamily="34" charset="0"/>
              </a:rPr>
              <a:t> </a:t>
            </a:r>
            <a:r>
              <a:rPr lang="uk-UA" dirty="0" smtClean="0">
                <a:latin typeface="Arial Narrow" panose="020B0606020202030204" pitchFamily="34" charset="0"/>
              </a:rPr>
              <a:t>це прикладна наука про вивчення ефективності і безпеки споживання лікарських препаратів</a:t>
            </a:r>
            <a:r>
              <a:rPr lang="ru-RU" dirty="0" smtClean="0">
                <a:latin typeface="Arial Narrow" panose="020B0606020202030204" pitchFamily="34" charset="0"/>
              </a:rPr>
              <a:t> у </a:t>
            </a:r>
            <a:r>
              <a:rPr lang="uk-UA" dirty="0" smtClean="0">
                <a:latin typeface="Arial Narrow" panose="020B0606020202030204" pitchFamily="34" charset="0"/>
              </a:rPr>
              <a:t>реальних умовах (після їх виходу на фармацевтичний ринок) на рівні популяції або великих груп людей з метою сприяння їх раціональному використанню </a:t>
            </a:r>
          </a:p>
          <a:p>
            <a:pPr marL="0" indent="0" algn="ctr">
              <a:buNone/>
            </a:pPr>
            <a:r>
              <a:rPr lang="ru-RU" dirty="0" err="1" smtClean="0">
                <a:latin typeface="Arial Narrow" panose="020B0606020202030204" pitchFamily="34" charset="0"/>
              </a:rPr>
              <a:t>або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Arial Narrow" panose="020B0606020202030204" pitchFamily="34" charset="0"/>
              </a:rPr>
              <a:t>— </a:t>
            </a:r>
            <a:r>
              <a:rPr lang="ru-RU" dirty="0" err="1">
                <a:latin typeface="Arial Narrow" panose="020B0606020202030204" pitchFamily="34" charset="0"/>
              </a:rPr>
              <a:t>це</a:t>
            </a:r>
            <a:r>
              <a:rPr lang="ru-RU" dirty="0">
                <a:latin typeface="Arial Narrow" panose="020B0606020202030204" pitchFamily="34" charset="0"/>
              </a:rPr>
              <a:t> наука про </a:t>
            </a:r>
            <a:r>
              <a:rPr lang="uk-UA" dirty="0" smtClean="0">
                <a:latin typeface="Arial Narrow" panose="020B0606020202030204" pitchFamily="34" charset="0"/>
              </a:rPr>
              <a:t>вивчення фармакологічних ефектів (бажаних, небажаних) та обсягів споживання </a:t>
            </a:r>
            <a:r>
              <a:rPr lang="uk-UA" dirty="0" smtClean="0">
                <a:latin typeface="Arial Narrow" panose="020B0606020202030204" pitchFamily="34" charset="0"/>
              </a:rPr>
              <a:t>лікарських препаратів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з </a:t>
            </a:r>
            <a:r>
              <a:rPr lang="uk-UA" dirty="0" smtClean="0">
                <a:latin typeface="Arial Narrow" panose="020B0606020202030204" pitchFamily="34" charset="0"/>
              </a:rPr>
              <a:t>використанням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uk-UA" dirty="0" smtClean="0">
                <a:latin typeface="Arial Narrow" panose="020B0606020202030204" pitchFamily="34" charset="0"/>
              </a:rPr>
              <a:t>епідеміологічних методів та підходів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90181"/>
            <a:ext cx="1206137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25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 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фармакоепідеміології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25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Характеристика, контроль і прогноз ефектів фармакотерапії.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25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Контроль якості.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25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3.Виявлення нових раніше невідомих ефектів.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25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Визначення взаємозв'язку даних ефектів з прийомом лікарських засобів.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25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Оцінка ризик-частоти розвитку виявлених відомих і нових побічних ефектів в популяції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7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4" y="115910"/>
            <a:ext cx="11771290" cy="61432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фармакоепідеміологічних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: </a:t>
            </a:r>
          </a:p>
          <a:p>
            <a:pPr marL="0" indent="0" algn="ctr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якості лікарської терапії; виявлення нових, раніше невідомих ефектів лікарських препаратів (як сприятливих, так і небажаних); 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взаємозв’язку цих ефектів із вживанням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лікарських препаратів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ризику — частоти розвитку відомих і нових (невідомих) побічних ефектів у популяції; 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використання різних терапевтичних режимів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лікарських препаратів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потенційної вартості використання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лікарських препаратів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урахуванням їх можливої побічної дії; 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економічного значення застосування певних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лікарських препаратів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7741" y="193183"/>
            <a:ext cx="8600941" cy="54091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Arial Narrow" panose="020B0606020202030204" pitchFamily="34" charset="0"/>
              </a:rPr>
              <a:t>Завдання </a:t>
            </a:r>
            <a:r>
              <a:rPr lang="uk-UA" sz="3200" dirty="0" err="1" smtClean="0">
                <a:latin typeface="Arial Narrow" panose="020B0606020202030204" pitchFamily="34" charset="0"/>
              </a:rPr>
              <a:t>фармакоепідеміологічних</a:t>
            </a:r>
            <a:r>
              <a:rPr lang="uk-UA" sz="3200" dirty="0" smtClean="0">
                <a:latin typeface="Arial Narrow" panose="020B0606020202030204" pitchFamily="34" charset="0"/>
              </a:rPr>
              <a:t> досліджень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3640" y="1030306"/>
            <a:ext cx="4481848" cy="50228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Arial Narrow" panose="020B0606020202030204" pitchFamily="34" charset="0"/>
              </a:rPr>
              <a:t>Якісні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22742" y="1030306"/>
            <a:ext cx="4481848" cy="50228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Arial Narrow" panose="020B0606020202030204" pitchFamily="34" charset="0"/>
              </a:rPr>
              <a:t>Кількісні</a:t>
            </a:r>
            <a:endParaRPr lang="ru-RU" sz="2800" b="1" dirty="0">
              <a:latin typeface="Arial Narrow" panose="020B0606020202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940" y="1828796"/>
            <a:ext cx="5383573" cy="16806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Arial Narrow" panose="020B0606020202030204" pitchFamily="34" charset="0"/>
              </a:rPr>
              <a:t>вивчають терапевтичну ефективність та безпеку ЛП та порівнюють різні схеми лікування, серед яких на основі доведених результатів визначають найбільш ефективні, які впроваджують у подальшому</a:t>
            </a:r>
            <a:endParaRPr lang="uk-UA" sz="2000" dirty="0"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74664" y="1828795"/>
            <a:ext cx="5164428" cy="168405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Arial Narrow" panose="020B0606020202030204" pitchFamily="34" charset="0"/>
              </a:rPr>
              <a:t>вивчають обсяги і структуру споживання лікарських препаратів</a:t>
            </a:r>
            <a:endParaRPr lang="uk-UA" sz="2000" dirty="0">
              <a:latin typeface="Arial Narrow" panose="020B060602020203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92439" y="3620181"/>
            <a:ext cx="7212169" cy="5473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 Narrow" panose="020B0606020202030204" pitchFamily="34" charset="0"/>
              </a:rPr>
              <a:t>Методи досліджень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3031" y="4495952"/>
            <a:ext cx="3284113" cy="21109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Спостереження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 — </a:t>
            </a:r>
            <a:r>
              <a:rPr lang="uk-UA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фармакоепідеміологічний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метод ретроспективного дослідження, заснований на аналізі й узагальненні раніше отриманих результатів (за даними архівних документів, джерел літератури і т. ін.)</a:t>
            </a:r>
            <a:endParaRPr lang="uk-U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77295" y="4495952"/>
            <a:ext cx="3765333" cy="21109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Експеримент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— 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плановане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дослідження, що проводиться відповідно до протоколу. (різноманітні </a:t>
            </a:r>
            <a:r>
              <a:rPr lang="uk-UA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багатоцентрові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клінічні випробування з участю великої кіль</a:t>
            </a:r>
            <a:r>
              <a:rPr lang="ru-RU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кості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хворих (до 50 000 </a:t>
            </a:r>
            <a:r>
              <a:rPr lang="ru-RU" dirty="0" err="1">
                <a:solidFill>
                  <a:schemeClr val="tx1"/>
                </a:solidFill>
                <a:latin typeface="Arial Narrow" panose="020B0606020202030204" pitchFamily="34" charset="0"/>
              </a:rPr>
              <a:t>осіб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), </a:t>
            </a:r>
            <a:r>
              <a:rPr lang="ru-RU" dirty="0" err="1">
                <a:solidFill>
                  <a:schemeClr val="tx1"/>
                </a:solidFill>
                <a:latin typeface="Arial Narrow" panose="020B0606020202030204" pitchFamily="34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 Narrow" panose="020B0606020202030204" pitchFamily="34" charset="0"/>
              </a:rPr>
              <a:t>проводяться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 на 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III–IV 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фазах </a:t>
            </a:r>
            <a:r>
              <a:rPr lang="ru-RU" dirty="0" err="1">
                <a:solidFill>
                  <a:schemeClr val="tx1"/>
                </a:solidFill>
                <a:latin typeface="Arial Narrow" panose="020B0606020202030204" pitchFamily="34" charset="0"/>
              </a:rPr>
              <a:t>клінічних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випробувань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).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537138" y="4066125"/>
            <a:ext cx="528033" cy="49260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670479" y="4085441"/>
            <a:ext cx="476518" cy="41051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485031" y="4495952"/>
            <a:ext cx="3361386" cy="211091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оцінка споживання лікарських препаратів</a:t>
            </a:r>
            <a:r>
              <a:rPr lang="ru-RU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lang="ru-RU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uk-UA" dirty="0">
                <a:solidFill>
                  <a:schemeClr val="tx1"/>
                </a:solidFill>
                <a:latin typeface="Arial Narrow" panose="020B0606020202030204" pitchFamily="34" charset="0"/>
              </a:rPr>
              <a:t>Мета : визначити,</a:t>
            </a:r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 </a:t>
            </a:r>
            <a:r>
              <a:rPr lang="uk-UA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чи є лікарська терапія раціональною</a:t>
            </a:r>
            <a:endParaRPr lang="uk-UA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9015211" y="4040367"/>
            <a:ext cx="489397" cy="32034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065171" y="734096"/>
            <a:ext cx="412125" cy="27044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8293994" y="730876"/>
            <a:ext cx="579550" cy="29943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446986" y="1558350"/>
            <a:ext cx="296214" cy="218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9015211" y="1539841"/>
            <a:ext cx="283335" cy="211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4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9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Narrow" panose="020B0606020202030204" pitchFamily="34" charset="0"/>
              </a:rPr>
              <a:t>Види досліджень </a:t>
            </a:r>
            <a:r>
              <a:rPr lang="uk-UA" sz="3600" dirty="0" smtClean="0">
                <a:latin typeface="Arial Narrow" panose="020B0606020202030204" pitchFamily="34" charset="0"/>
              </a:rPr>
              <a:t/>
            </a:r>
            <a:br>
              <a:rPr lang="uk-UA" sz="3600" dirty="0" smtClean="0">
                <a:latin typeface="Arial Narrow" panose="020B0606020202030204" pitchFamily="34" charset="0"/>
              </a:rPr>
            </a:br>
            <a:r>
              <a:rPr lang="uk-UA" sz="3600" dirty="0" smtClean="0">
                <a:latin typeface="Arial Narrow" panose="020B0606020202030204" pitchFamily="34" charset="0"/>
              </a:rPr>
              <a:t>(</a:t>
            </a:r>
            <a:r>
              <a:rPr lang="uk-UA" sz="3600" b="1" i="1" dirty="0" smtClean="0">
                <a:latin typeface="Arial Narrow" panose="020B0606020202030204" pitchFamily="34" charset="0"/>
              </a:rPr>
              <a:t>за співвідношенням часу вивчення явищ, що розглядаються, до моменту їх розвитку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0608" y="1996225"/>
            <a:ext cx="3400023" cy="656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Ретроспективне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22123" y="1996224"/>
            <a:ext cx="3400023" cy="656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Проспективне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73791" y="1996224"/>
            <a:ext cx="3400023" cy="656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Одно­моментне</a:t>
            </a:r>
            <a:endParaRPr lang="ru-RU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8186" y="3142445"/>
            <a:ext cx="2446986" cy="327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 на основі аналізу архівних документів (історії хвороби, амбулаторних карт, інших документів)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00720" y="3142445"/>
            <a:ext cx="2642827" cy="32712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при якому спеціально формуються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 хворих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 надалі цілеспрямовано відслідковуються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50308" y="3142444"/>
            <a:ext cx="2923506" cy="3271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у певний момент часу з метою оцінки поширеності будь-якого явища (захворювання, клінічного результату, варіанта лікування та ін.)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685143" y="1690688"/>
            <a:ext cx="2191657" cy="3055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6096000" y="1690688"/>
            <a:ext cx="0" cy="3055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53943" y="1647146"/>
            <a:ext cx="2583543" cy="3055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1494971" y="2653047"/>
            <a:ext cx="957943" cy="489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393386" y="2696589"/>
            <a:ext cx="957943" cy="489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9637486" y="2653047"/>
            <a:ext cx="957943" cy="489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7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180304"/>
            <a:ext cx="11706896" cy="6439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 smtClean="0">
                <a:latin typeface="Arial Narrow" panose="020B0606020202030204" pitchFamily="34" charset="0"/>
              </a:rPr>
              <a:t>Необхідність </a:t>
            </a:r>
            <a:r>
              <a:rPr lang="uk-UA" sz="3200" dirty="0">
                <a:latin typeface="Arial Narrow" panose="020B0606020202030204" pitchFamily="34" charset="0"/>
              </a:rPr>
              <a:t>проведення </a:t>
            </a:r>
            <a:r>
              <a:rPr lang="uk-UA" sz="3200" dirty="0" err="1">
                <a:latin typeface="Arial Narrow" panose="020B0606020202030204" pitchFamily="34" charset="0"/>
              </a:rPr>
              <a:t>фармакоепідеміологічних</a:t>
            </a:r>
            <a:r>
              <a:rPr lang="uk-UA" sz="3200" dirty="0">
                <a:latin typeface="Arial Narrow" panose="020B0606020202030204" pitchFamily="34" charset="0"/>
              </a:rPr>
              <a:t> </a:t>
            </a:r>
            <a:r>
              <a:rPr lang="uk-UA" sz="3200" dirty="0" smtClean="0">
                <a:latin typeface="Arial Narrow" panose="020B0606020202030204" pitchFamily="34" charset="0"/>
              </a:rPr>
              <a:t>досліджень</a:t>
            </a:r>
          </a:p>
          <a:p>
            <a:pPr marL="0" indent="0" algn="ctr">
              <a:buNone/>
            </a:pPr>
            <a:endParaRPr lang="ru-RU" sz="32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uk-UA" sz="3200" dirty="0" smtClean="0">
                <a:latin typeface="Arial Narrow" panose="020B0606020202030204" pitchFamily="34" charset="0"/>
              </a:rPr>
              <a:t>При проведенні </a:t>
            </a:r>
            <a:r>
              <a:rPr lang="uk-UA" sz="3200" dirty="0" err="1" smtClean="0">
                <a:latin typeface="Arial Narrow" panose="020B0606020202030204" pitchFamily="34" charset="0"/>
              </a:rPr>
              <a:t>фармакоепідеміологічних</a:t>
            </a:r>
            <a:r>
              <a:rPr lang="uk-UA" sz="3200" dirty="0" smtClean="0">
                <a:latin typeface="Arial Narrow" panose="020B0606020202030204" pitchFamily="34" charset="0"/>
              </a:rPr>
              <a:t> досліджень установлюється вплив лікарських препаратів на популяцію або велику групу людей (до 50.000 осіб) протягом досить тривалого часу, тому критеріями клінічної (терапевтичної) ефективності </a:t>
            </a:r>
            <a:r>
              <a:rPr lang="uk-UA" sz="3200" dirty="0" smtClean="0">
                <a:latin typeface="Arial Narrow" panose="020B0606020202030204" pitchFamily="34" charset="0"/>
              </a:rPr>
              <a:t>лікарських препаратів </a:t>
            </a:r>
            <a:r>
              <a:rPr lang="uk-UA" sz="3200" dirty="0" smtClean="0">
                <a:latin typeface="Arial Narrow" panose="020B0606020202030204" pitchFamily="34" charset="0"/>
              </a:rPr>
              <a:t>при проведенні </a:t>
            </a:r>
            <a:r>
              <a:rPr lang="uk-UA" sz="3200" dirty="0" err="1" smtClean="0">
                <a:latin typeface="Arial Narrow" panose="020B0606020202030204" pitchFamily="34" charset="0"/>
              </a:rPr>
              <a:t>фармакоепідеміологічних</a:t>
            </a:r>
            <a:r>
              <a:rPr lang="uk-UA" sz="3200" dirty="0" smtClean="0">
                <a:latin typeface="Arial Narrow" panose="020B0606020202030204" pitchFamily="34" charset="0"/>
              </a:rPr>
              <a:t> досліджень є кінцеві клінічні результати: </a:t>
            </a:r>
          </a:p>
          <a:p>
            <a:pPr marL="0" indent="0" algn="just">
              <a:buNone/>
            </a:pPr>
            <a:endParaRPr lang="uk-UA" sz="3200" dirty="0" smtClean="0">
              <a:latin typeface="Arial Narrow" panose="020B0606020202030204" pitchFamily="34" charset="0"/>
            </a:endParaRPr>
          </a:p>
          <a:p>
            <a:pPr algn="ctr">
              <a:buFontTx/>
              <a:buChar char="-"/>
            </a:pPr>
            <a:r>
              <a:rPr lang="uk-UA" sz="3200" dirty="0" smtClean="0">
                <a:latin typeface="Arial Narrow" panose="020B0606020202030204" pitchFamily="34" charset="0"/>
              </a:rPr>
              <a:t>зменшення захворюваності, </a:t>
            </a:r>
          </a:p>
          <a:p>
            <a:pPr algn="ctr">
              <a:buFontTx/>
              <a:buChar char="-"/>
            </a:pPr>
            <a:r>
              <a:rPr lang="uk-UA" sz="3200" dirty="0" smtClean="0">
                <a:latin typeface="Arial Narrow" panose="020B0606020202030204" pitchFamily="34" charset="0"/>
              </a:rPr>
              <a:t>смертності,</a:t>
            </a:r>
          </a:p>
          <a:p>
            <a:pPr algn="ctr">
              <a:buFontTx/>
              <a:buChar char="-"/>
            </a:pPr>
            <a:r>
              <a:rPr lang="uk-UA" sz="3200" dirty="0" smtClean="0">
                <a:latin typeface="Arial Narrow" panose="020B0606020202030204" pitchFamily="34" charset="0"/>
              </a:rPr>
              <a:t> кількості ускладнень,</a:t>
            </a:r>
          </a:p>
          <a:p>
            <a:pPr algn="ctr">
              <a:buFontTx/>
              <a:buChar char="-"/>
            </a:pPr>
            <a:r>
              <a:rPr lang="uk-UA" sz="3200" dirty="0" smtClean="0">
                <a:latin typeface="Arial Narrow" panose="020B0606020202030204" pitchFamily="34" charset="0"/>
              </a:rPr>
              <a:t> підвищення тривалості та якості життя</a:t>
            </a:r>
            <a:r>
              <a:rPr lang="ru-RU" sz="3200" dirty="0" smtClean="0">
                <a:latin typeface="Arial Narrow" panose="020B0606020202030204" pitchFamily="34" charset="0"/>
              </a:rPr>
              <a:t>.</a:t>
            </a:r>
            <a:endParaRPr lang="ru-RU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9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6115" y="-135384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Narrow" panose="020B0606020202030204" pitchFamily="34" charset="0"/>
              </a:rPr>
              <a:t>Види досліджень </a:t>
            </a:r>
            <a:r>
              <a:rPr lang="uk-UA" dirty="0" smtClean="0">
                <a:latin typeface="Arial Narrow" panose="020B0606020202030204" pitchFamily="34" charset="0"/>
              </a:rPr>
              <a:t/>
            </a:r>
            <a:br>
              <a:rPr lang="uk-UA" dirty="0" smtClean="0">
                <a:latin typeface="Arial Narrow" panose="020B0606020202030204" pitchFamily="34" charset="0"/>
              </a:rPr>
            </a:br>
            <a:r>
              <a:rPr lang="uk-UA" sz="3600" dirty="0" smtClean="0">
                <a:latin typeface="Arial Narrow" panose="020B0606020202030204" pitchFamily="34" charset="0"/>
              </a:rPr>
              <a:t>(</a:t>
            </a:r>
            <a:r>
              <a:rPr lang="uk-UA" sz="3600" b="1" i="1" dirty="0" smtClean="0">
                <a:latin typeface="Arial Narrow" panose="020B0606020202030204" pitchFamily="34" charset="0"/>
              </a:rPr>
              <a:t>за </a:t>
            </a:r>
            <a:r>
              <a:rPr lang="ru-RU" sz="3600" b="1" i="1" dirty="0">
                <a:latin typeface="Arial Narrow" panose="020B0606020202030204" pitchFamily="34" charset="0"/>
              </a:rPr>
              <a:t>характером </a:t>
            </a:r>
            <a:r>
              <a:rPr lang="uk-UA" sz="3600" b="1" i="1" dirty="0" smtClean="0">
                <a:latin typeface="Arial Narrow" panose="020B0606020202030204" pitchFamily="34" charset="0"/>
              </a:rPr>
              <a:t>формування груп</a:t>
            </a:r>
            <a:r>
              <a:rPr lang="ru-RU" sz="3600" b="1" i="1" dirty="0" smtClean="0">
                <a:latin typeface="Arial Narrow" panose="020B0606020202030204" pitchFamily="34" charset="0"/>
              </a:rPr>
              <a:t>,</a:t>
            </a:r>
            <a:r>
              <a:rPr lang="en-US" sz="3600" b="1" i="1" dirty="0" smtClean="0">
                <a:latin typeface="Arial Narrow" panose="020B0606020202030204" pitchFamily="34" charset="0"/>
              </a:rPr>
              <a:t> </a:t>
            </a:r>
            <a:r>
              <a:rPr lang="uk-UA" sz="3600" b="1" i="1" dirty="0" smtClean="0">
                <a:latin typeface="Arial Narrow" panose="020B0606020202030204" pitchFamily="34" charset="0"/>
              </a:rPr>
              <a:t>що досліджуються</a:t>
            </a:r>
            <a:r>
              <a:rPr lang="ru-RU" sz="3600" b="1" i="1" dirty="0" smtClean="0"/>
              <a:t>)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286" y="1190179"/>
            <a:ext cx="2333172" cy="1045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Опис випадку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8057" y="1190179"/>
            <a:ext cx="2333172" cy="1045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серії випадків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96116" y="1197437"/>
            <a:ext cx="2333172" cy="1045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довгострокових тенденцій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30887" y="1197437"/>
            <a:ext cx="2137228" cy="1045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«випадок–контроль</a:t>
            </a:r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45915" y="1197437"/>
            <a:ext cx="2129970" cy="10450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Когортні</a:t>
            </a:r>
            <a:r>
              <a:rPr lang="ru-RU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дос-лідження</a:t>
            </a:r>
            <a:endParaRPr lang="uk-UA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2398497"/>
            <a:ext cx="3130099" cy="2333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опис одиничного клінічного випадку (напр. вивчення повідомлення про появу у пацієнта тих чи інших симптомів, частіше небажаних, після застосування препарату</a:t>
            </a:r>
            <a:endParaRPr lang="uk-UA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448255" y="4604669"/>
            <a:ext cx="3819979" cy="21118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по</a:t>
            </a:r>
            <a:r>
              <a:rPr lang="uk-UA" sz="16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відомлення</a:t>
            </a:r>
            <a:r>
              <a:rPr lang="uk-UA" sz="1600" dirty="0">
                <a:solidFill>
                  <a:schemeClr val="tx1"/>
                </a:solidFill>
                <a:latin typeface="Arial Narrow" panose="020B0606020202030204" pitchFamily="34" charset="0"/>
              </a:rPr>
              <a:t> про групу </a:t>
            </a:r>
            <a:r>
              <a:rPr lang="uk-UA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подібних один до одного клінічних випадків (напр. вивчення повідомлень про групу подібних небажаних явищ у пацієнтів, що прийняли певний препарат). </a:t>
            </a:r>
            <a:endParaRPr lang="uk-UA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50440" y="2327745"/>
            <a:ext cx="3751945" cy="19412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одночасний аналіз тенденцій двох явищ з наступною оцінкою взаємозв’язку цих явищ (напр. тенденції у використанні ЛП і частотою реєстрації небажаних явищ у хворих при його вживанні)</a:t>
            </a:r>
            <a:endParaRPr lang="uk-UA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4874974"/>
            <a:ext cx="4934857" cy="190321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порівнюється група пацієнтів, де є певний факт (певний симптом при вживанні ЛП) з контрольною групою, де немає такого явища. До контроль­ної групи добирають пацієнтів, які схожі з пацієнтами основної групи за всіма </a:t>
            </a:r>
            <a:r>
              <a:rPr lang="uk-UA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характеристиками, крім дії досліджуваного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</a:rPr>
              <a:t>фактора</a:t>
            </a:r>
            <a:endParaRPr lang="uk-UA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202385" y="2383969"/>
            <a:ext cx="3873500" cy="263797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учасники відбираються в групи (когорти) за певною ознакою в початковий момент дослідження (вік, місце проживання) і потім підлягають повторному обстеженню. Порівняння проводять між групами та з початковим станом у кожній групі.</a:t>
            </a:r>
            <a:endParaRPr lang="uk-UA" sz="1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86944" y="2217087"/>
            <a:ext cx="461284" cy="26850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394986" y="2242465"/>
            <a:ext cx="421813" cy="236220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369833" y="2242465"/>
            <a:ext cx="174175" cy="156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794175" y="2249723"/>
            <a:ext cx="509809" cy="2625251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1010900" y="2249723"/>
            <a:ext cx="368300" cy="34833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08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118382"/>
            <a:ext cx="12065000" cy="970189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що впливають на результати </a:t>
            </a:r>
            <a:r>
              <a:rPr lang="uk-UA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фармакоепідеміологічних</a:t>
            </a: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досліджень</a:t>
            </a:r>
            <a:endParaRPr lang="uk-UA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0286" y="1538514"/>
            <a:ext cx="2409371" cy="8853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укупність хворих і тривалість спостереження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65714" y="1553029"/>
            <a:ext cx="2525486" cy="8708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 організму (вік, стать тощо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9200" y="1538515"/>
            <a:ext cx="2641600" cy="8853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медичних працівників до фармакотерапії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74629" y="1538515"/>
            <a:ext cx="2815771" cy="8853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хворого до лікарського засобу - незгода хворого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65714" y="2902857"/>
            <a:ext cx="2670629" cy="3802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клінічних випробуваннях до реєстрації лікарського засобу включають, в основному, пацієнтів із певним захворюванням, і не включають дітей, осіб похилого віку, вагітних та матерів, що годують. Ці фактори відповідно впливають на результати лікування конкретним препаратом та їх інтерпретацію.</a:t>
            </a: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0286" y="2873829"/>
            <a:ext cx="2670629" cy="3802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 на більшій сукупності хворих і протягом тривалішого періоду, ніж </a:t>
            </a:r>
            <a:r>
              <a:rPr lang="uk-U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дореєстраційні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випробування лікарських засобів. Це дозволяє отримати вищу ймовірність виявити терапевтичну ефективність препарату</a:t>
            </a: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32071" y="2902857"/>
            <a:ext cx="2670629" cy="3802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теоретичні знання лікарів про використання лікарських засобів </a:t>
            </a:r>
            <a:r>
              <a:rPr lang="uk-UA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незавжди</a:t>
            </a: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є однаковими, їх необхідно систематично доповнювати й порівнювати з новими відомостями про лікарські засоби. </a:t>
            </a: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042401" y="2902857"/>
            <a:ext cx="3048000" cy="38027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2543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Хворий має власне уявлення про лікарські засоби, і це впливає на спосіб прийому препарату:</a:t>
            </a:r>
          </a:p>
          <a:p>
            <a:pPr lvl="0" indent="32543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хворий довіряє конкретному лікарському засобу;</a:t>
            </a:r>
          </a:p>
          <a:p>
            <a:pPr lvl="0" indent="32543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спостерігає ефект під час прийому лікарських засобів – покращення якості життя хворого;</a:t>
            </a:r>
          </a:p>
          <a:p>
            <a:pPr lvl="0" indent="325438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хворий добре інформований (навчений), як "працює" лікарський засіб у його організмі</a:t>
            </a:r>
          </a:p>
          <a:p>
            <a:pPr algn="ctr"/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839199" y="43934"/>
            <a:ext cx="5136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25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254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103086" y="2423886"/>
            <a:ext cx="841828" cy="449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3998686" y="2438401"/>
            <a:ext cx="841828" cy="449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119258" y="2452914"/>
            <a:ext cx="841828" cy="449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0145487" y="2467429"/>
            <a:ext cx="841828" cy="449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06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396</Words>
  <Application>Microsoft Office PowerPoint</Application>
  <PresentationFormat>Широкоэкранный</PresentationFormat>
  <Paragraphs>69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Times New Roman</vt:lpstr>
      <vt:lpstr>Тема Office</vt:lpstr>
      <vt:lpstr>Фармакоепідеміологія як наука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досліджень  (за співвідношенням часу вивчення явищ, що розглядаються, до моменту їх розвитку)</vt:lpstr>
      <vt:lpstr>Презентация PowerPoint</vt:lpstr>
      <vt:lpstr>Види досліджень  (за характером формування груп, що досліджуються)</vt:lpstr>
      <vt:lpstr>Фактори, що впливають на результати фармакоепідеміологічних досліджень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17</cp:revision>
  <dcterms:created xsi:type="dcterms:W3CDTF">2020-03-08T08:25:41Z</dcterms:created>
  <dcterms:modified xsi:type="dcterms:W3CDTF">2020-03-08T09:54:54Z</dcterms:modified>
</cp:coreProperties>
</file>