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763" y="1129999"/>
            <a:ext cx="9292107" cy="2224704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Лекція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6.  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Фізична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активність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раціональне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профілактиці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36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ІІ типу.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0028" y="3831220"/>
            <a:ext cx="7156361" cy="946841"/>
          </a:xfrm>
        </p:spPr>
        <p:txBody>
          <a:bodyPr/>
          <a:lstStyle/>
          <a:p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к. мед. н., доцент </a:t>
            </a:r>
            <a:r>
              <a:rPr lang="ru-RU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кафедри</a:t>
            </a:r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грома</a:t>
            </a:r>
            <a:r>
              <a:rPr lang="uk-UA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дського</a:t>
            </a:r>
            <a:r>
              <a:rPr lang="uk-UA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uk-UA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здоров</a:t>
            </a: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’</a:t>
            </a:r>
            <a:r>
              <a:rPr lang="uk-UA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</a:t>
            </a:r>
          </a:p>
          <a:p>
            <a:r>
              <a:rPr lang="uk-UA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Ясенок Вікторія Олександрівна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2" y="103031"/>
            <a:ext cx="71329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6" y="532553"/>
            <a:ext cx="10959921" cy="742455"/>
          </a:xfrm>
        </p:spPr>
        <p:txBody>
          <a:bodyPr>
            <a:normAutofit/>
          </a:bodyPr>
          <a:lstStyle/>
          <a:p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811" y="1275008"/>
            <a:ext cx="8487177" cy="46879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</a:t>
            </a:r>
            <a:r>
              <a:rPr lang="ru-RU" sz="29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акторами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є</a:t>
            </a:r>
            <a:r>
              <a:rPr lang="ru-RU" sz="29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генетична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схильність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marL="0" indent="0">
              <a:buNone/>
            </a:pP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куріння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надмірне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вживання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алкоголю;</a:t>
            </a:r>
          </a:p>
          <a:p>
            <a:pPr marL="0" indent="0">
              <a:buNone/>
            </a:pP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гіподинамія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 </a:t>
            </a:r>
          </a:p>
          <a:p>
            <a:pPr marL="0" indent="0">
              <a:buNone/>
            </a:pP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нераціональне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надлишок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тваринних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жирів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вуглеводів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позитивний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баланс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енергії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нестача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вітамінів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мінеральних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речовин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); </a:t>
            </a:r>
          </a:p>
          <a:p>
            <a:pPr marL="0" indent="0">
              <a:buNone/>
            </a:pP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ранньому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дитячому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віці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народження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жінкою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дитини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вагою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більше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4,5 кг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мертвонародження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гестаційний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цукровий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цукровий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вагітності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);</a:t>
            </a:r>
          </a:p>
          <a:p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артеріальна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гіпертензія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 </a:t>
            </a:r>
          </a:p>
          <a:p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старше 65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років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 </a:t>
            </a:r>
          </a:p>
          <a:p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порушення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ліпідного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обміну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атеросклеротичні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ураження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судин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  </a:t>
            </a:r>
          </a:p>
          <a:p>
            <a:r>
              <a:rPr lang="ru-RU" sz="23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прийом</a:t>
            </a:r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деяких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лікарських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засобів</a:t>
            </a:r>
            <a:r>
              <a:rPr lang="ru-RU" sz="2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56" y="1597987"/>
            <a:ext cx="1338965" cy="2301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5" y="4629351"/>
            <a:ext cx="3028950" cy="151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6893" t="-739" r="29514" b="739"/>
          <a:stretch/>
        </p:blipFill>
        <p:spPr>
          <a:xfrm>
            <a:off x="102897" y="1597987"/>
            <a:ext cx="1403797" cy="20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6" y="532553"/>
            <a:ext cx="10959921" cy="742455"/>
          </a:xfrm>
        </p:spPr>
        <p:txBody>
          <a:bodyPr>
            <a:normAutofit/>
          </a:bodyPr>
          <a:lstStyle/>
          <a:p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7" y="1493949"/>
            <a:ext cx="11861442" cy="4468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Первинна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вторинна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проводиться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індивідуально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складається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наступних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заходів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легко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засвоюються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тваринних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збільшення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харчових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волокон;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солі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5 г /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добу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оптимізація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забезпечення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достатньої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води;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проведення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раннього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виявлення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(табл. 4.18);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необхідності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інших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48" y="5056299"/>
            <a:ext cx="3014663" cy="156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148" y="2863269"/>
            <a:ext cx="3105150" cy="147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0268" y="5056299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6" y="532553"/>
            <a:ext cx="10959921" cy="742455"/>
          </a:xfrm>
        </p:spPr>
        <p:txBody>
          <a:bodyPr>
            <a:normAutofit/>
          </a:bodyPr>
          <a:lstStyle/>
          <a:p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949"/>
            <a:ext cx="6096000" cy="5009882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виявлення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необхідно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тому,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ранніх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стадіях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легше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піддається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корекції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формується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менше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ускладнень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поліпшується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прогноз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життя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пацієнта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ряді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випадків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компенсації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буває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достатньо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дотримання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правил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приводить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пізніх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стадіях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необхідне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поєднання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оптимальним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обов’язковою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медикаментозною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терапією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280" t="24076" r="30632" b="19763"/>
          <a:stretch/>
        </p:blipFill>
        <p:spPr>
          <a:xfrm>
            <a:off x="6505726" y="1493949"/>
            <a:ext cx="5510261" cy="4340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05726" y="5927502"/>
            <a:ext cx="5407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C000"/>
                </a:solidFill>
              </a:rPr>
              <a:t>Таблиця</a:t>
            </a:r>
            <a:r>
              <a:rPr lang="ru-RU" b="1" dirty="0">
                <a:solidFill>
                  <a:srgbClr val="FFC000"/>
                </a:solidFill>
              </a:rPr>
              <a:t> 4.18.  </a:t>
            </a:r>
            <a:r>
              <a:rPr lang="ru-RU" b="1" dirty="0" err="1">
                <a:solidFill>
                  <a:srgbClr val="FFC000"/>
                </a:solidFill>
              </a:rPr>
              <a:t>Раннє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виявлення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цукрового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діабету</a:t>
            </a:r>
            <a:r>
              <a:rPr lang="ru-RU" b="1" dirty="0">
                <a:solidFill>
                  <a:srgbClr val="FFC000"/>
                </a:solidFill>
              </a:rPr>
              <a:t> 2 типу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90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1" y="553792"/>
            <a:ext cx="6993226" cy="72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609859"/>
            <a:ext cx="11475076" cy="3142445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одними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провідних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світі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хоча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летальність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них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істотно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менше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ніж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серцево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-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судинних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бронхо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легеневих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починають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раннього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дитячого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віку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методом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призначення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адекватного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Крім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того,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вважають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істотне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значення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взуття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відповідна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посадка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стіл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(парту).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17" y="4599032"/>
            <a:ext cx="2571750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09" y="4599032"/>
            <a:ext cx="3021818" cy="1729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369" y="4599032"/>
            <a:ext cx="3672720" cy="17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1" y="553792"/>
            <a:ext cx="6993226" cy="72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609859"/>
            <a:ext cx="11475076" cy="5048518"/>
          </a:xfrm>
        </p:spPr>
        <p:txBody>
          <a:bodyPr>
            <a:normAutofit fontScale="92500"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ранньому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дитячому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віці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потужним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фактором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вітамін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достатніх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кількостях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синтезується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шкірою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умові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щоденного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перебування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сонці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протягом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30-60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важливо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надходження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фосфору.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Зазвичай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першого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року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життя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отримують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мінеральних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речовин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молоком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матері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сумішами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годування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проте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старших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вікових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групах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знадобитися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прийом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препаратів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Молочні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джерелом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дорослих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Як правило,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замість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молока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рекомендують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кисло 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молочні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з-за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здатності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дорослих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перетравлювати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нативного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молока.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Проте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(особливо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жінок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здатність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засвоювати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їжі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вимагає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призначення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препаратів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(як правило,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поєднанні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вітаміном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).</a:t>
            </a:r>
            <a:endParaRPr lang="uk-UA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Збереження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похилого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Нерухома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поза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наприклад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за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комп’ютером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найбільш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частою причиною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рухливості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суглобів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подальшому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призводить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швидких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деструктивних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них.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22" y="224575"/>
            <a:ext cx="2463659" cy="1379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1" y="224575"/>
            <a:ext cx="2155736" cy="14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187" y="605308"/>
            <a:ext cx="7959142" cy="72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609859"/>
            <a:ext cx="11475076" cy="5048518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Важливим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фактором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дбайливе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ставлення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суглобів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Слід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уникати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перенапруження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різких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них.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необхідності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щось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підняти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згинання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попереку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слід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замінити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присіданням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Найбільш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оптимальним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плавання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Для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зміцнення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м’язів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рекомендовані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деякі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види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йоги.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Важливим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масаж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особливо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рекомендований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новонародженим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особам старше 30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років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наявності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показань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проводитися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будь -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вікові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періоди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842" y="4810527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1" y="4867806"/>
            <a:ext cx="3197449" cy="1790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01" y="5067766"/>
            <a:ext cx="3661827" cy="15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187" y="605308"/>
            <a:ext cx="7959142" cy="72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Фактори</a:t>
            </a:r>
            <a:r>
              <a:rPr lang="ru-RU" sz="32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32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609859"/>
            <a:ext cx="11475076" cy="5048518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Куріння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важливим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опорно-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Доведено,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курців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засвоюється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гірше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Надлишкова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здатна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провокувати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розвиток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артрозу. Тому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доцільно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профілактиці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опорно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застосовувати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лікування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опорно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рухового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апарату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літньому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віці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остеопороз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призводить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здатності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пацієнтів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самообслуговування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підвищує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число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госпіталізацій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Остеопороз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пов’язаний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мінеральної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щільності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кісткової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тканини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призводить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підвищеного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переломів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кісток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Переломи,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розвиваються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тлі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остеопорозу,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зазвичай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призводять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інвалідності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знижують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майбутню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тривалість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життя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2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806" y="1060425"/>
            <a:ext cx="7959142" cy="721216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Фактори</a:t>
            </a:r>
            <a:r>
              <a:rPr lang="ru-RU" sz="32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32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остеопорозу 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972855"/>
            <a:ext cx="11513713" cy="4685522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4367" y="19728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	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піддаються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корекції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	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не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піддаються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корекції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05566"/>
              </p:ext>
            </p:extLst>
          </p:nvPr>
        </p:nvGraphicFramePr>
        <p:xfrm>
          <a:off x="1429550" y="3076500"/>
          <a:ext cx="9285672" cy="3350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2836"/>
                <a:gridCol w="46428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Фактори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ризику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що піддаються корекції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що не піддаються корекції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паління;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зловживання алкоголем;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зловживання кофеїном;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гіподинамія;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низьке споживання кальцію;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надмірне споживання м’яса;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дефіцит вітаміну D;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ожиріння.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генетичні фактори ризику;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жіноча стать;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вік;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гормональний фон;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фонові захворювання;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• прийом гормональних препаратів.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6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47" y="789974"/>
            <a:ext cx="7959142" cy="721216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 ОСТЕОПОРОЗУ</a:t>
            </a:r>
            <a:endParaRPr lang="ru-RU" sz="32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575" y="13265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	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4856" y="1695856"/>
            <a:ext cx="10380372" cy="41640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Досягнення</a:t>
            </a:r>
            <a:r>
              <a:rPr lang="ru-RU" sz="29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підтримання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піку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кісткової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25 - 45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років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при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необхідності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призначення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гормонозамісної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терапії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періоді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постменопаузи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забезпечення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оптимальної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активності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перебування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достатньої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кількость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часу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дією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сонячного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світла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прийом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вітаміну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D;</a:t>
            </a:r>
          </a:p>
          <a:p>
            <a:pPr marL="0" indent="0" algn="ctr">
              <a:buNone/>
            </a:pPr>
            <a:r>
              <a:rPr lang="en-US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паління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вживання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алкоголю;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вживання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достатньої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кількості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(1200-1500 г /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добу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з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їжею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прийом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додаткових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препаратів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продуктів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високим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вмістом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щавлевої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кислоти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яка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обмежує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всмоктування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кальцію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(щавель, шпинат,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ревінь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.);</a:t>
            </a:r>
          </a:p>
          <a:p>
            <a:pPr marL="0" indent="0" algn="ctr">
              <a:buNone/>
            </a:pP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підтримання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оптимальної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9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sz="29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9" y="5181735"/>
            <a:ext cx="295275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9" y="229862"/>
            <a:ext cx="2536736" cy="168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227" y="5230166"/>
            <a:ext cx="2569698" cy="149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974" y="428790"/>
            <a:ext cx="2205775" cy="123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0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2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00734"/>
            <a:ext cx="8610600" cy="1293028"/>
          </a:xfrm>
        </p:spPr>
        <p:txBody>
          <a:bodyPr/>
          <a:lstStyle/>
          <a:p>
            <a:pPr algn="ctr"/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endParaRPr lang="ru-RU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593762"/>
            <a:ext cx="11197107" cy="1548683"/>
          </a:xfrm>
        </p:spPr>
        <p:txBody>
          <a:bodyPr/>
          <a:lstStyle/>
          <a:p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–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ненормальне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надмірне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скупчення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жиру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організмі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яке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привести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здоров’я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хронічне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обміну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речовин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проявляється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надлишковим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накопиченням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жирової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тканини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значну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ускладнень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рецидивуючий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перебіг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81" y="3429000"/>
            <a:ext cx="4106819" cy="2818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093" y="3364606"/>
            <a:ext cx="6859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більшості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епідеміологічних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досліджень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факторами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інших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неінфекційних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пов’язують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лише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одне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співвідношення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зросту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ваги. Дане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співвідношення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називають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індексом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(ІМТ). ІМТ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розраховується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як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відношення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ваги в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кілограмах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до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зросту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метрах,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зведеного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квадрат:</a:t>
            </a:r>
          </a:p>
          <a:p>
            <a:pPr algn="ctr"/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ІМТ = кг / м 2</a:t>
            </a:r>
          </a:p>
        </p:txBody>
      </p:sp>
    </p:spTree>
    <p:extLst>
      <p:ext uri="{BB962C8B-B14F-4D97-AF65-F5344CB8AC3E}">
        <p14:creationId xmlns:p14="http://schemas.microsoft.com/office/powerpoint/2010/main" val="306224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672" y="540309"/>
            <a:ext cx="1331889" cy="850005"/>
          </a:xfrm>
        </p:spPr>
        <p:txBody>
          <a:bodyPr/>
          <a:lstStyle/>
          <a:p>
            <a:r>
              <a:rPr lang="uk-UA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ІМТ</a:t>
            </a:r>
            <a:endParaRPr lang="ru-RU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6" y="1622739"/>
            <a:ext cx="9672033" cy="1996224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ІМТ є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найбільш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використовуваним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показником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класифікацій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оцінки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прогностичного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цілого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ряду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хронічних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неінфекційних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</a:p>
          <a:p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Відповідно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міжнародних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рекомендацій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в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залежності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величини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ІМТ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виділяють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три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ступеня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Чим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вище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індекс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тим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більше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ступінь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відповідно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вище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хронічних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неінфекційних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2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239" y="540309"/>
            <a:ext cx="188595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7426" y="3729039"/>
            <a:ext cx="11907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Відповідно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визначення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ВООЗ,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маса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вважається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надмірною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якщо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ІМТ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перевищує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25 кг / м2. ІМТ 30 кг / м2  та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відповідає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ожирінню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Слід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пам’ятати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ІМТ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змінюватися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залежності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конституційних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особливостей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індивідуума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</a:t>
            </a:r>
            <a:r>
              <a:rPr lang="ru-RU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мовірність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серцево-судинних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зростає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випадках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коли ІМТ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перевищує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21 кг / м2, а при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перевищенні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ІМТ 30 кг / м2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ймовірність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серцево-судинних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дорослих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істотно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зростає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60 – 70 % людей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артеріального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тиску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пов’язане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ожирінням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Поєднання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серцево-судинної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патології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іноді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називають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метаболічним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синдромом»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«синдромом Х», «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смертельним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квартетом». </a:t>
            </a:r>
          </a:p>
        </p:txBody>
      </p:sp>
    </p:spTree>
    <p:extLst>
      <p:ext uri="{BB962C8B-B14F-4D97-AF65-F5344CB8AC3E}">
        <p14:creationId xmlns:p14="http://schemas.microsoft.com/office/powerpoint/2010/main" val="232752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59" y="1380838"/>
            <a:ext cx="5293217" cy="692662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Фактори</a:t>
            </a:r>
            <a:r>
              <a:rPr lang="ru-RU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ожиріння</a:t>
            </a:r>
            <a:endParaRPr lang="ru-RU" sz="32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 l="29069" t="22610" r="30628" b="7945"/>
          <a:stretch/>
        </p:blipFill>
        <p:spPr>
          <a:xfrm>
            <a:off x="5683876" y="502676"/>
            <a:ext cx="5782614" cy="5601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3673" y="6104586"/>
            <a:ext cx="643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Таблиця</a:t>
            </a:r>
            <a:r>
              <a:rPr lang="ru-RU" dirty="0"/>
              <a:t> 4.2. </a:t>
            </a:r>
            <a:r>
              <a:rPr lang="ru-RU" dirty="0" err="1"/>
              <a:t>Хронічні</a:t>
            </a:r>
            <a:r>
              <a:rPr lang="ru-RU" dirty="0"/>
              <a:t> </a:t>
            </a:r>
            <a:r>
              <a:rPr lang="ru-RU" dirty="0" err="1"/>
              <a:t>неінфекційні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ожирінням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51" y="5857398"/>
            <a:ext cx="5855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*</a:t>
            </a: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Зв’язок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іншими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хронічними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неінфекційними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представлена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таблиці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4.2.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254" y="2320688"/>
            <a:ext cx="55336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механізмом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існує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два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основних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типа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ендокринне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пов’язане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ендокринних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залоз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гіпотиреоз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функції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яєчників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хвороба та синдром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Іценко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Кушинга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тощо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);</a:t>
            </a: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аліментарне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пов’язане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гіподинамією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425003"/>
            <a:ext cx="11003924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ОСНОВНІ ПРИЧИНИ, ЩО ПРИЗВЕЛИ ДО ГЛОБАЛЬНОГО ПОШИРЕННЯ ОЖИРІННЯ</a:t>
            </a:r>
            <a:endParaRPr lang="ru-RU" sz="28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584101"/>
            <a:ext cx="8577328" cy="50391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сьогодні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Україні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суттєво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переважає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саме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аліментарне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Причиною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аліментарного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позитивний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баланс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Вся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надлишково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надходить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організм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відкладається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вигляді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жиру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ВООЗ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виділяє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наступні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основні</a:t>
            </a:r>
            <a:r>
              <a:rPr lang="ru-RU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причини, </a:t>
            </a:r>
            <a:r>
              <a:rPr lang="ru-RU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призвели</a:t>
            </a:r>
            <a:r>
              <a:rPr lang="ru-RU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глобального </a:t>
            </a:r>
            <a:r>
              <a:rPr lang="ru-RU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поширення</a:t>
            </a:r>
            <a:r>
              <a:rPr lang="ru-RU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1. Глобальна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зміна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структури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сучасної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переважають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енергоємні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високим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вмістом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легко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засвоюються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низьким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вмістом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вітамінів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мінеральних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речовин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2.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фізичної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активності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пов’язане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механізацією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автоматизацією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виробництв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урбанізацією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зміною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способів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пересування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тощо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33" y="2935706"/>
            <a:ext cx="3207840" cy="167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01" y="4813480"/>
            <a:ext cx="3124872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72" y="1017432"/>
            <a:ext cx="3293901" cy="179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67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38" y="390942"/>
            <a:ext cx="11003924" cy="80679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ПРИЧИНИ, ЩО ПРИЗВЕЛИ ДО ГЛОБАЛЬНОГО ПОШИРЕННЯ ОЖИРІННЯ ДІТЕЙ </a:t>
            </a:r>
            <a:endParaRPr lang="ru-RU" sz="2800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87" y="1339403"/>
            <a:ext cx="12069113" cy="235683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Особливу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тривогу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ВООЗ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викликає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поширеність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серед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підлітків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Вданий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 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Європі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25 %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страждають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надлишкової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до 10 % -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 </a:t>
            </a:r>
            <a:endParaRPr lang="ru-RU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нашій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країні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останні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роки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поширеність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дитячого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підліткового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набуло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характеру </a:t>
            </a:r>
            <a:r>
              <a:rPr lang="ru-RU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епідемії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не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займатися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профілактикою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то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майбутньому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ситуація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стане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критичною. </a:t>
            </a: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страждають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мають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високий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ніж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дорослі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майбутньому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таких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підвищений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серцево-судинних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порушень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сну та проблем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психосоціального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характеру.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" y="3940935"/>
            <a:ext cx="3476357" cy="173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99244" y="3837904"/>
            <a:ext cx="95372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Додатковими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факторами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є: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незбалансоване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недостатнє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матері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вагітності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припинення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грудного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вигодовування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шестимісячного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ранній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переведення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дітей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«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доросле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»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недостатня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кількість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овочів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фруктів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добовому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підвищене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вуглеводів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час перегляду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телевізора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комп’ютера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тривалий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перегляд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год /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добу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.) телепередач,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телефільмів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мультфільмів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тощо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55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612" y="802615"/>
            <a:ext cx="6001556" cy="296214"/>
          </a:xfrm>
        </p:spPr>
        <p:txBody>
          <a:bodyPr>
            <a:normAutofit fontScale="90000"/>
          </a:bodyPr>
          <a:lstStyle/>
          <a:p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ru-RU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950722"/>
            <a:ext cx="11685430" cy="28549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			</a:t>
            </a: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наступні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досягнення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нульового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енергетичного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балансу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енергетична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цінність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їжі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поступає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дорівнює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енергетичним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витратам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організму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збільшення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овочів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фруктів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зернових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продуктів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обмеження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споживання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легко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засвоюються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підвищення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активності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як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мінімум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тридцять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хвилин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день.</a:t>
            </a:r>
          </a:p>
          <a:p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891" y="4275786"/>
            <a:ext cx="7937678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при </a:t>
            </a:r>
            <a:r>
              <a:rPr lang="ru-RU" dirty="0" err="1"/>
              <a:t>ожирінні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шкідливим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знижувати</a:t>
            </a:r>
            <a:r>
              <a:rPr lang="ru-RU" dirty="0"/>
              <a:t> 0,5 - 1 кг в </a:t>
            </a:r>
            <a:r>
              <a:rPr lang="ru-RU" dirty="0" err="1"/>
              <a:t>тиждень</a:t>
            </a:r>
            <a:r>
              <a:rPr lang="ru-RU" dirty="0"/>
              <a:t> і не </a:t>
            </a:r>
            <a:r>
              <a:rPr lang="ru-RU" dirty="0" err="1"/>
              <a:t>більше</a:t>
            </a:r>
            <a:r>
              <a:rPr lang="ru-RU" dirty="0"/>
              <a:t> 10 %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за </a:t>
            </a:r>
            <a:r>
              <a:rPr lang="ru-RU" dirty="0" err="1"/>
              <a:t>місяць</a:t>
            </a:r>
            <a:r>
              <a:rPr lang="ru-RU" dirty="0"/>
              <a:t>.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6 - 12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6 - 12 </a:t>
            </a:r>
            <a:r>
              <a:rPr lang="ru-RU" dirty="0" err="1"/>
              <a:t>місяців</a:t>
            </a:r>
            <a:r>
              <a:rPr lang="ru-RU" dirty="0"/>
              <a:t> проводиться </a:t>
            </a:r>
            <a:r>
              <a:rPr lang="ru-RU" dirty="0" err="1"/>
              <a:t>стабілізація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 При </a:t>
            </a:r>
            <a:r>
              <a:rPr lang="ru-RU" dirty="0" err="1"/>
              <a:t>необхідності</a:t>
            </a:r>
            <a:r>
              <a:rPr lang="ru-RU" dirty="0"/>
              <a:t> цикл </a:t>
            </a:r>
            <a:r>
              <a:rPr lang="ru-RU" dirty="0" err="1"/>
              <a:t>повторюється</a:t>
            </a:r>
            <a:r>
              <a:rPr lang="ru-RU" dirty="0"/>
              <a:t>.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серцево</a:t>
            </a:r>
            <a:r>
              <a:rPr lang="ru-RU" dirty="0"/>
              <a:t> -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err="1"/>
              <a:t>зменшенні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на 5 - 10 кг.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77" y="4095482"/>
            <a:ext cx="3815383" cy="22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1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612" y="802615"/>
            <a:ext cx="6001556" cy="296214"/>
          </a:xfrm>
        </p:spPr>
        <p:txBody>
          <a:bodyPr>
            <a:normAutofit fontScale="90000"/>
          </a:bodyPr>
          <a:lstStyle/>
          <a:p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ru-RU" b="1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950722"/>
            <a:ext cx="11685430" cy="5733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лежить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Підбирається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низькокалорійна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дієта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забезпечує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негативний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баланс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ізокалорійна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дієта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забезпечує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нульовий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баланс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Одночасно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призначаються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адекватні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можливостям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ізокалорійному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енергія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надходить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організм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вигляді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їжі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витрачається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наступним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чином:</a:t>
            </a:r>
          </a:p>
          <a:p>
            <a:pPr marL="0" indent="0" algn="ctr">
              <a:buNone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обмін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60 – 70 %;</a:t>
            </a:r>
          </a:p>
          <a:p>
            <a:pPr marL="0" indent="0" algn="ctr">
              <a:buNone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25 – 30 %;</a:t>
            </a:r>
          </a:p>
          <a:p>
            <a:pPr marL="0" indent="0" algn="ctr">
              <a:buNone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термогенез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10 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%.</a:t>
            </a:r>
          </a:p>
          <a:p>
            <a:pPr marL="0" indent="0" algn="ctr">
              <a:buNone/>
            </a:pPr>
            <a:endParaRPr lang="ru-RU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 algn="ctr">
              <a:buNone/>
            </a:pP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серйозним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його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лікування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можливе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тільки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застосуванням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комплексу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вправ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тлі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При ІМТ ≥ 30 кг / м2  на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додаток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вправ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дієти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рекомендується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медикаментозна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терапія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яку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призначає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фахівець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комбінації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раціонального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харчування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дієти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фізичних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навантажень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медикаментозної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терапії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контролю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тіла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осіб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виникнення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вказаних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смертність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покращується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якість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життя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</a:p>
          <a:p>
            <a:pPr marL="0" indent="0" algn="ctr">
              <a:buNone/>
            </a:pP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728" y="2713417"/>
            <a:ext cx="2698728" cy="1511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6" y="271341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9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6" y="532553"/>
            <a:ext cx="10959921" cy="742455"/>
          </a:xfrm>
        </p:spPr>
        <p:txBody>
          <a:bodyPr>
            <a:normAutofit/>
          </a:bodyPr>
          <a:lstStyle/>
          <a:p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Профілактика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32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2455" y="1429554"/>
            <a:ext cx="7173531" cy="2228045"/>
          </a:xfrm>
        </p:spPr>
        <p:txBody>
          <a:bodyPr>
            <a:normAutofit/>
          </a:bodyPr>
          <a:lstStyle/>
          <a:p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Цукровий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є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важким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хронічним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захворюванням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При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його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прогресуванні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розвивається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безліч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ускладнень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Основними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ускладненнями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є: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ретинопатія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нефропатія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полінейропатія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розвиваються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артеріальна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гіпертензія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інсульт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полікістоз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яєчників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789" y="3747752"/>
            <a:ext cx="11887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основі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лежить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зміна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чутливості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тканин до </a:t>
            </a:r>
            <a:r>
              <a:rPr lang="ru-RU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інсуліну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, </a:t>
            </a:r>
            <a:r>
              <a:rPr lang="ru-RU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змінюється</a:t>
            </a:r>
            <a:r>
              <a:rPr lang="ru-RU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функція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l-G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β-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клітин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підшлункової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залози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проявляється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зменшенні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фази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секреції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інсуліну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та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зниженням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фази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Провідним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чинником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є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У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порівнянні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 особами,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мають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нормальні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значення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ІМТ, при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абдомінальному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ожирінні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ризик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розвитку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цукрового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діабету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 типу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зростає</a:t>
            </a:r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• в два рази - при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ожирінні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ступеня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 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• в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п’ять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разів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при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ожирінні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ступеня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;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• в десять і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більше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разів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при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ожирінні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III </a:t>
            </a:r>
            <a:r>
              <a:rPr lang="ru-RU" sz="2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ступеня</a:t>
            </a:r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78" y="1365162"/>
            <a:ext cx="3352382" cy="229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73270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83</TotalTime>
  <Words>1914</Words>
  <Application>Microsoft Office PowerPoint</Application>
  <PresentationFormat>Широкоэкранный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Лекція 6.   Фізична активність та раціональне харчування в профілактиці ожиріння та цукрового діабету ІІ типу.</vt:lpstr>
      <vt:lpstr>Профілактика ожиріння</vt:lpstr>
      <vt:lpstr>ІМТ</vt:lpstr>
      <vt:lpstr>Фактори ризику розвитку ожиріння</vt:lpstr>
      <vt:lpstr>ОСНОВНІ ПРИЧИНИ, ЩО ПРИЗВЕЛИ ДО ГЛОБАЛЬНОГО ПОШИРЕННЯ ОЖИРІННЯ</vt:lpstr>
      <vt:lpstr>ПРИЧИНИ, ЩО ПРИЗВЕЛИ ДО ГЛОБАЛЬНОГО ПОШИРЕННЯ ОЖИРІННЯ ДІТЕЙ </vt:lpstr>
      <vt:lpstr>Профілактика ожиріння  </vt:lpstr>
      <vt:lpstr>Профілактика ожиріння  </vt:lpstr>
      <vt:lpstr>Профілактика цукрового діабету 2 типу</vt:lpstr>
      <vt:lpstr>Профілактика цукрового діабету 2 типу</vt:lpstr>
      <vt:lpstr>Профілактика цукрового діабету 2 типу</vt:lpstr>
      <vt:lpstr>Профілактика цукрового діабету 2 типу</vt:lpstr>
      <vt:lpstr>Профілактика захворювань опорно-рухового апарату</vt:lpstr>
      <vt:lpstr>Профілактика захворювань опорно-рухового апарату</vt:lpstr>
      <vt:lpstr>Профілактика захворювань опорно-рухового апарату</vt:lpstr>
      <vt:lpstr>Фактори ризику захворювань опорно-рухового апарату</vt:lpstr>
      <vt:lpstr>Фактори ризику остеопорозу </vt:lpstr>
      <vt:lpstr>ПРОФІЛАКТИКА ОСТЕОПОРОЗУ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 Фізична активність та раціональне харчування в профілактиці серцево-судинних захворювань</dc:title>
  <dc:creator>Boss</dc:creator>
  <cp:lastModifiedBy>Курганська Вікторія Олександрівна</cp:lastModifiedBy>
  <cp:revision>12</cp:revision>
  <dcterms:created xsi:type="dcterms:W3CDTF">2020-08-30T12:32:05Z</dcterms:created>
  <dcterms:modified xsi:type="dcterms:W3CDTF">2021-02-11T09:04:07Z</dcterms:modified>
</cp:coreProperties>
</file>