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393317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139F29E-8B94-4EBE-9ACF-9EEC6DA4B123}" type="datetimeFigureOut">
              <a:rPr lang="ru-UA" smtClean="0"/>
              <a:t>22.09.2020</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189679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3720609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9022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2469790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4"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1318312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4"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325481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792280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164699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177648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154473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139F29E-8B94-4EBE-9ACF-9EEC6DA4B123}" type="datetimeFigureOut">
              <a:rPr lang="ru-UA" smtClean="0"/>
              <a:t>22.09.2020</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373447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139F29E-8B94-4EBE-9ACF-9EEC6DA4B123}" type="datetimeFigureOut">
              <a:rPr lang="ru-UA" smtClean="0"/>
              <a:t>22.09.2020</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159557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3"/>
          <p:cNvSpPr>
            <a:spLocks noGrp="1"/>
          </p:cNvSpPr>
          <p:nvPr>
            <p:ph type="ftr" sz="quarter" idx="11"/>
          </p:nvPr>
        </p:nvSpPr>
        <p:spPr/>
        <p:txBody>
          <a:bodyPr/>
          <a:lstStyle/>
          <a:p>
            <a:endParaRPr lang="ru-UA"/>
          </a:p>
        </p:txBody>
      </p:sp>
      <p:sp>
        <p:nvSpPr>
          <p:cNvPr id="6" name="Slide Number Placeholder 4"/>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208541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2"/>
          <p:cNvSpPr>
            <a:spLocks noGrp="1"/>
          </p:cNvSpPr>
          <p:nvPr>
            <p:ph type="ftr" sz="quarter" idx="11"/>
          </p:nvPr>
        </p:nvSpPr>
        <p:spPr/>
        <p:txBody>
          <a:bodyPr/>
          <a:lstStyle/>
          <a:p>
            <a:endParaRPr lang="ru-UA"/>
          </a:p>
        </p:txBody>
      </p:sp>
      <p:sp>
        <p:nvSpPr>
          <p:cNvPr id="6" name="Slide Number Placeholder 3"/>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359142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7139F29E-8B94-4EBE-9ACF-9EEC6DA4B123}" type="datetimeFigureOut">
              <a:rPr lang="ru-UA" smtClean="0"/>
              <a:t>22.09.2020</a:t>
            </a:fld>
            <a:endParaRPr lang="ru-UA"/>
          </a:p>
        </p:txBody>
      </p:sp>
      <p:sp>
        <p:nvSpPr>
          <p:cNvPr id="5" name="Footer Placeholder 5"/>
          <p:cNvSpPr>
            <a:spLocks noGrp="1"/>
          </p:cNvSpPr>
          <p:nvPr>
            <p:ph type="ftr" sz="quarter" idx="11"/>
          </p:nvPr>
        </p:nvSpPr>
        <p:spPr/>
        <p:txBody>
          <a:bodyPr/>
          <a:lstStyle/>
          <a:p>
            <a:endParaRPr lang="ru-UA"/>
          </a:p>
        </p:txBody>
      </p:sp>
      <p:sp>
        <p:nvSpPr>
          <p:cNvPr id="6" name="Slide Number Placeholder 6"/>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288267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139F29E-8B94-4EBE-9ACF-9EEC6DA4B123}" type="datetimeFigureOut">
              <a:rPr lang="ru-UA" smtClean="0"/>
              <a:t>22.09.2020</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830616B0-44A0-421C-B678-E01BA076D58A}" type="slidenum">
              <a:rPr lang="ru-UA" smtClean="0"/>
              <a:t>‹#›</a:t>
            </a:fld>
            <a:endParaRPr lang="ru-UA"/>
          </a:p>
        </p:txBody>
      </p:sp>
    </p:spTree>
    <p:extLst>
      <p:ext uri="{BB962C8B-B14F-4D97-AF65-F5344CB8AC3E}">
        <p14:creationId xmlns:p14="http://schemas.microsoft.com/office/powerpoint/2010/main" val="410782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139F29E-8B94-4EBE-9ACF-9EEC6DA4B123}" type="datetimeFigureOut">
              <a:rPr lang="ru-UA" smtClean="0"/>
              <a:t>22.09.2020</a:t>
            </a:fld>
            <a:endParaRPr lang="ru-U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U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30616B0-44A0-421C-B678-E01BA076D58A}" type="slidenum">
              <a:rPr lang="ru-UA" smtClean="0"/>
              <a:t>‹#›</a:t>
            </a:fld>
            <a:endParaRPr lang="ru-UA"/>
          </a:p>
        </p:txBody>
      </p:sp>
    </p:spTree>
    <p:extLst>
      <p:ext uri="{BB962C8B-B14F-4D97-AF65-F5344CB8AC3E}">
        <p14:creationId xmlns:p14="http://schemas.microsoft.com/office/powerpoint/2010/main" val="32051787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2F42A-10FF-423C-AE60-1F8EFA6FF75E}"/>
              </a:ext>
            </a:extLst>
          </p:cNvPr>
          <p:cNvSpPr>
            <a:spLocks noGrp="1"/>
          </p:cNvSpPr>
          <p:nvPr>
            <p:ph type="ctrTitle"/>
          </p:nvPr>
        </p:nvSpPr>
        <p:spPr/>
        <p:txBody>
          <a:bodyPr/>
          <a:lstStyle/>
          <a:p>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Санітарно-епідеміологічний нагляд у сфері охорони атмосферного повітря населених місць від забруднення хімічними та біологічними речовинами</a:t>
            </a:r>
            <a:br>
              <a:rPr lang="ru-UA" sz="3600" dirty="0">
                <a:effectLst/>
                <a:latin typeface="Times New Roman" panose="02020603050405020304" pitchFamily="18" charset="0"/>
                <a:ea typeface="Calibri" panose="020F0502020204030204" pitchFamily="34" charset="0"/>
                <a:cs typeface="Times New Roman" panose="02020603050405020304" pitchFamily="18" charset="0"/>
              </a:rPr>
            </a:br>
            <a:endParaRPr lang="ru-UA" sz="36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CE0F0D31-3941-463A-866C-70E5C5E7A3C5}"/>
              </a:ext>
            </a:extLst>
          </p:cNvPr>
          <p:cNvSpPr>
            <a:spLocks noGrp="1"/>
          </p:cNvSpPr>
          <p:nvPr>
            <p:ph type="subTitle" idx="1"/>
          </p:nvPr>
        </p:nvSpPr>
        <p:spPr/>
        <p:txBody>
          <a:bodyPr/>
          <a:lstStyle/>
          <a:p>
            <a:r>
              <a:rPr lang="uk-UA" dirty="0"/>
              <a:t>Лекція 6</a:t>
            </a:r>
          </a:p>
          <a:p>
            <a:r>
              <a:rPr lang="uk-UA" dirty="0"/>
              <a:t>Кафедра громадського </a:t>
            </a:r>
            <a:r>
              <a:rPr lang="uk-UA" dirty="0" err="1"/>
              <a:t>здоров</a:t>
            </a:r>
            <a:r>
              <a:rPr lang="en-US" dirty="0"/>
              <a:t>’</a:t>
            </a:r>
            <a:r>
              <a:rPr lang="uk-UA" dirty="0"/>
              <a:t>я</a:t>
            </a:r>
            <a:endParaRPr lang="ru-UA" dirty="0"/>
          </a:p>
        </p:txBody>
      </p:sp>
    </p:spTree>
    <p:extLst>
      <p:ext uri="{BB962C8B-B14F-4D97-AF65-F5344CB8AC3E}">
        <p14:creationId xmlns:p14="http://schemas.microsoft.com/office/powerpoint/2010/main" val="2916318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AE8A0B-6AD8-4E09-BBD5-8CAECB1AF657}"/>
              </a:ext>
            </a:extLst>
          </p:cNvPr>
          <p:cNvSpPr>
            <a:spLocks noGrp="1"/>
          </p:cNvSpPr>
          <p:nvPr>
            <p:ph type="title"/>
          </p:nvPr>
        </p:nvSpPr>
        <p:spPr/>
        <p:txBody>
          <a:bodyPr/>
          <a:lstStyle/>
          <a:p>
            <a:r>
              <a:rPr lang="ru-RU" dirty="0" err="1"/>
              <a:t>Орієнтовний</a:t>
            </a:r>
            <a:r>
              <a:rPr lang="ru-RU" dirty="0"/>
              <a:t> </a:t>
            </a:r>
            <a:r>
              <a:rPr lang="ru-RU" dirty="0" err="1"/>
              <a:t>безпечний</a:t>
            </a:r>
            <a:r>
              <a:rPr lang="ru-RU" dirty="0"/>
              <a:t> </a:t>
            </a:r>
            <a:r>
              <a:rPr lang="ru-RU" dirty="0" err="1"/>
              <a:t>рівень</a:t>
            </a:r>
            <a:r>
              <a:rPr lang="ru-RU" dirty="0"/>
              <a:t> </a:t>
            </a:r>
            <a:r>
              <a:rPr lang="ru-RU" dirty="0" err="1"/>
              <a:t>дії</a:t>
            </a:r>
            <a:r>
              <a:rPr lang="ru-RU" dirty="0"/>
              <a:t> (ОБРД)</a:t>
            </a:r>
            <a:endParaRPr lang="ru-UA" dirty="0"/>
          </a:p>
        </p:txBody>
      </p:sp>
      <p:sp>
        <p:nvSpPr>
          <p:cNvPr id="3" name="Объект 2">
            <a:extLst>
              <a:ext uri="{FF2B5EF4-FFF2-40B4-BE49-F238E27FC236}">
                <a16:creationId xmlns:a16="http://schemas.microsoft.com/office/drawing/2014/main" id="{9E346E22-E490-43C9-AD8E-936F2A8583D0}"/>
              </a:ext>
            </a:extLst>
          </p:cNvPr>
          <p:cNvSpPr>
            <a:spLocks noGrp="1"/>
          </p:cNvSpPr>
          <p:nvPr>
            <p:ph idx="1"/>
          </p:nvPr>
        </p:nvSpPr>
        <p:spPr/>
        <p:txBody>
          <a:bodyPr/>
          <a:lstStyle/>
          <a:p>
            <a:r>
              <a:rPr lang="ru-RU" dirty="0"/>
              <a:t>ОБРД - </a:t>
            </a:r>
            <a:r>
              <a:rPr lang="ru-RU" dirty="0" err="1"/>
              <a:t>це</a:t>
            </a:r>
            <a:r>
              <a:rPr lang="ru-RU" dirty="0"/>
              <a:t> максимальна </a:t>
            </a:r>
            <a:r>
              <a:rPr lang="ru-RU" dirty="0" err="1"/>
              <a:t>концентрація</a:t>
            </a:r>
            <a:r>
              <a:rPr lang="ru-RU" dirty="0"/>
              <a:t> </a:t>
            </a:r>
            <a:r>
              <a:rPr lang="ru-RU" dirty="0" err="1"/>
              <a:t>забруднюючої</a:t>
            </a:r>
            <a:r>
              <a:rPr lang="ru-RU" dirty="0"/>
              <a:t>  </a:t>
            </a:r>
            <a:r>
              <a:rPr lang="ru-RU" dirty="0" err="1"/>
              <a:t>речовини</a:t>
            </a:r>
            <a:r>
              <a:rPr lang="ru-RU" dirty="0"/>
              <a:t>, яка </a:t>
            </a:r>
            <a:r>
              <a:rPr lang="ru-RU" dirty="0" err="1"/>
              <a:t>визнається</a:t>
            </a:r>
            <a:r>
              <a:rPr lang="ru-RU" dirty="0"/>
              <a:t> </a:t>
            </a:r>
            <a:r>
              <a:rPr lang="ru-RU" dirty="0" err="1"/>
              <a:t>орієнтовно</a:t>
            </a:r>
            <a:r>
              <a:rPr lang="ru-RU" dirty="0"/>
              <a:t>  </a:t>
            </a:r>
            <a:r>
              <a:rPr lang="ru-RU" dirty="0" err="1"/>
              <a:t>безпечною</a:t>
            </a:r>
            <a:r>
              <a:rPr lang="ru-RU" dirty="0"/>
              <a:t>  при  </a:t>
            </a:r>
            <a:r>
              <a:rPr lang="ru-RU" dirty="0" err="1"/>
              <a:t>діянні</a:t>
            </a:r>
            <a:r>
              <a:rPr lang="ru-RU" dirty="0"/>
              <a:t> на  </a:t>
            </a:r>
            <a:r>
              <a:rPr lang="ru-RU" dirty="0" err="1"/>
              <a:t>людину</a:t>
            </a:r>
            <a:r>
              <a:rPr lang="ru-RU" dirty="0"/>
              <a:t> та </a:t>
            </a:r>
            <a:r>
              <a:rPr lang="ru-RU" dirty="0" err="1"/>
              <a:t>приймається</a:t>
            </a:r>
            <a:r>
              <a:rPr lang="ru-RU" dirty="0"/>
              <a:t> як </a:t>
            </a:r>
            <a:r>
              <a:rPr lang="ru-RU" dirty="0" err="1"/>
              <a:t>тимчасовий</a:t>
            </a:r>
            <a:r>
              <a:rPr lang="ru-RU" dirty="0"/>
              <a:t> </a:t>
            </a:r>
            <a:r>
              <a:rPr lang="ru-RU" dirty="0" err="1"/>
              <a:t>гігієнічний</a:t>
            </a:r>
            <a:r>
              <a:rPr lang="ru-RU" dirty="0"/>
              <a:t> норматив допустимого </a:t>
            </a:r>
            <a:r>
              <a:rPr lang="ru-RU" dirty="0" err="1"/>
              <a:t>вмісту</a:t>
            </a:r>
            <a:r>
              <a:rPr lang="ru-RU" dirty="0"/>
              <a:t> </a:t>
            </a:r>
            <a:r>
              <a:rPr lang="ru-RU" dirty="0" err="1"/>
              <a:t>речовини</a:t>
            </a:r>
            <a:r>
              <a:rPr lang="ru-RU" dirty="0"/>
              <a:t> в атмосферному </a:t>
            </a:r>
            <a:r>
              <a:rPr lang="ru-RU" dirty="0" err="1"/>
              <a:t>повітрі</a:t>
            </a:r>
            <a:r>
              <a:rPr lang="ru-RU" dirty="0"/>
              <a:t>  </a:t>
            </a:r>
            <a:r>
              <a:rPr lang="ru-RU" dirty="0" err="1"/>
              <a:t>населених</a:t>
            </a:r>
            <a:r>
              <a:rPr lang="ru-RU" dirty="0"/>
              <a:t>  </a:t>
            </a:r>
            <a:r>
              <a:rPr lang="ru-RU" dirty="0" err="1"/>
              <a:t>місць</a:t>
            </a:r>
            <a:r>
              <a:rPr lang="ru-RU" dirty="0"/>
              <a:t>.</a:t>
            </a:r>
          </a:p>
          <a:p>
            <a:r>
              <a:rPr lang="ru-RU" dirty="0"/>
              <a:t> ОБРД </a:t>
            </a:r>
            <a:r>
              <a:rPr lang="ru-RU" dirty="0" err="1"/>
              <a:t>встановлюється</a:t>
            </a:r>
            <a:r>
              <a:rPr lang="ru-RU" dirty="0"/>
              <a:t> на </a:t>
            </a:r>
            <a:r>
              <a:rPr lang="ru-RU" dirty="0" err="1"/>
              <a:t>основі</a:t>
            </a:r>
            <a:r>
              <a:rPr lang="ru-RU" dirty="0"/>
              <a:t> </a:t>
            </a:r>
            <a:r>
              <a:rPr lang="ru-RU" dirty="0" err="1"/>
              <a:t>короткочасних</a:t>
            </a:r>
            <a:r>
              <a:rPr lang="ru-RU" dirty="0"/>
              <a:t>  </a:t>
            </a:r>
            <a:r>
              <a:rPr lang="ru-RU" dirty="0" err="1"/>
              <a:t>досліджень</a:t>
            </a:r>
            <a:r>
              <a:rPr lang="ru-RU" dirty="0"/>
              <a:t> за </a:t>
            </a:r>
            <a:r>
              <a:rPr lang="ru-RU" dirty="0" err="1"/>
              <a:t>відповідною</a:t>
            </a:r>
            <a:r>
              <a:rPr lang="ru-RU" dirty="0"/>
              <a:t> методикою та вводиться в </a:t>
            </a:r>
            <a:r>
              <a:rPr lang="ru-RU" dirty="0" err="1"/>
              <a:t>дію</a:t>
            </a:r>
            <a:r>
              <a:rPr lang="ru-RU" dirty="0"/>
              <a:t> </a:t>
            </a:r>
            <a:r>
              <a:rPr lang="ru-RU" dirty="0" err="1"/>
              <a:t>після</a:t>
            </a:r>
            <a:r>
              <a:rPr lang="ru-RU" dirty="0"/>
              <a:t> </a:t>
            </a:r>
            <a:r>
              <a:rPr lang="ru-RU" dirty="0" err="1"/>
              <a:t>затвердження</a:t>
            </a:r>
            <a:r>
              <a:rPr lang="ru-RU" dirty="0"/>
              <a:t> </a:t>
            </a:r>
            <a:r>
              <a:rPr lang="ru-RU" dirty="0" err="1"/>
              <a:t>Головним</a:t>
            </a:r>
            <a:r>
              <a:rPr lang="ru-RU" dirty="0"/>
              <a:t> </a:t>
            </a:r>
            <a:r>
              <a:rPr lang="ru-RU" dirty="0" err="1"/>
              <a:t>державним</a:t>
            </a:r>
            <a:r>
              <a:rPr lang="ru-RU" dirty="0"/>
              <a:t> </a:t>
            </a:r>
            <a:r>
              <a:rPr lang="ru-RU" dirty="0" err="1"/>
              <a:t>санітарним</a:t>
            </a:r>
            <a:r>
              <a:rPr lang="ru-RU" dirty="0"/>
              <a:t> </a:t>
            </a:r>
            <a:r>
              <a:rPr lang="ru-RU" dirty="0" err="1"/>
              <a:t>лікарем</a:t>
            </a:r>
            <a:r>
              <a:rPr lang="ru-RU" dirty="0"/>
              <a:t> </a:t>
            </a:r>
            <a:r>
              <a:rPr lang="ru-RU" dirty="0" err="1"/>
              <a:t>України</a:t>
            </a:r>
            <a:r>
              <a:rPr lang="ru-RU" dirty="0"/>
              <a:t> на </a:t>
            </a:r>
            <a:r>
              <a:rPr lang="ru-RU" dirty="0" err="1"/>
              <a:t>обмежений</a:t>
            </a:r>
            <a:r>
              <a:rPr lang="ru-RU" dirty="0"/>
              <a:t> </a:t>
            </a:r>
            <a:r>
              <a:rPr lang="ru-RU" dirty="0" err="1"/>
              <a:t>термін</a:t>
            </a:r>
            <a:r>
              <a:rPr lang="ru-RU" dirty="0"/>
              <a:t>.</a:t>
            </a:r>
            <a:endParaRPr lang="ru-UA" dirty="0"/>
          </a:p>
        </p:txBody>
      </p:sp>
    </p:spTree>
    <p:extLst>
      <p:ext uri="{BB962C8B-B14F-4D97-AF65-F5344CB8AC3E}">
        <p14:creationId xmlns:p14="http://schemas.microsoft.com/office/powerpoint/2010/main" val="222093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4FFC9F-97CF-4165-8787-FDE3B500DBDA}"/>
              </a:ext>
            </a:extLst>
          </p:cNvPr>
          <p:cNvSpPr>
            <a:spLocks noGrp="1"/>
          </p:cNvSpPr>
          <p:nvPr>
            <p:ph type="title"/>
          </p:nvPr>
        </p:nvSpPr>
        <p:spPr/>
        <p:txBody>
          <a:bodyPr/>
          <a:lstStyle/>
          <a:p>
            <a:r>
              <a:rPr lang="ru-RU" dirty="0" err="1"/>
              <a:t>Коефіцієнт</a:t>
            </a:r>
            <a:r>
              <a:rPr lang="ru-RU" dirty="0"/>
              <a:t> </a:t>
            </a:r>
            <a:r>
              <a:rPr lang="ru-RU" dirty="0" err="1"/>
              <a:t>комбінованої</a:t>
            </a:r>
            <a:r>
              <a:rPr lang="ru-RU" dirty="0"/>
              <a:t> </a:t>
            </a:r>
            <a:r>
              <a:rPr lang="ru-RU" dirty="0" err="1"/>
              <a:t>дії</a:t>
            </a:r>
            <a:r>
              <a:rPr lang="ru-RU" dirty="0"/>
              <a:t> (</a:t>
            </a:r>
            <a:r>
              <a:rPr lang="ru-RU" dirty="0" err="1"/>
              <a:t>Ккд</a:t>
            </a:r>
            <a:r>
              <a:rPr lang="ru-RU" dirty="0"/>
              <a:t>) </a:t>
            </a:r>
            <a:endParaRPr lang="ru-UA" dirty="0"/>
          </a:p>
        </p:txBody>
      </p:sp>
      <p:sp>
        <p:nvSpPr>
          <p:cNvPr id="3" name="Объект 2">
            <a:extLst>
              <a:ext uri="{FF2B5EF4-FFF2-40B4-BE49-F238E27FC236}">
                <a16:creationId xmlns:a16="http://schemas.microsoft.com/office/drawing/2014/main" id="{AC353286-F6AA-46A7-9C98-496BDC46F681}"/>
              </a:ext>
            </a:extLst>
          </p:cNvPr>
          <p:cNvSpPr>
            <a:spLocks noGrp="1"/>
          </p:cNvSpPr>
          <p:nvPr>
            <p:ph idx="1"/>
          </p:nvPr>
        </p:nvSpPr>
        <p:spPr>
          <a:xfrm>
            <a:off x="1103312" y="2052918"/>
            <a:ext cx="8946541" cy="2401095"/>
          </a:xfrm>
        </p:spPr>
        <p:txBody>
          <a:bodyPr/>
          <a:lstStyle/>
          <a:p>
            <a:r>
              <a:rPr lang="ru-RU" dirty="0"/>
              <a:t> </a:t>
            </a:r>
            <a:r>
              <a:rPr lang="ru-RU" dirty="0" err="1"/>
              <a:t>Відображає</a:t>
            </a:r>
            <a:r>
              <a:rPr lang="ru-RU" dirty="0"/>
              <a:t> характер </a:t>
            </a:r>
            <a:r>
              <a:rPr lang="ru-RU" dirty="0" err="1"/>
              <a:t>сумісної</a:t>
            </a:r>
            <a:r>
              <a:rPr lang="ru-RU" dirty="0"/>
              <a:t>   </a:t>
            </a:r>
            <a:r>
              <a:rPr lang="ru-RU" dirty="0" err="1"/>
              <a:t>біологічної</a:t>
            </a:r>
            <a:r>
              <a:rPr lang="ru-RU" dirty="0"/>
              <a:t>  </a:t>
            </a:r>
            <a:r>
              <a:rPr lang="ru-RU" dirty="0" err="1"/>
              <a:t>дії</a:t>
            </a:r>
            <a:r>
              <a:rPr lang="ru-RU" dirty="0"/>
              <a:t>  </a:t>
            </a:r>
            <a:r>
              <a:rPr lang="ru-RU" dirty="0" err="1"/>
              <a:t>одночасно</a:t>
            </a:r>
            <a:r>
              <a:rPr lang="ru-RU" dirty="0"/>
              <a:t> </a:t>
            </a:r>
            <a:r>
              <a:rPr lang="ru-RU" dirty="0" err="1"/>
              <a:t>присутніх</a:t>
            </a:r>
            <a:r>
              <a:rPr lang="ru-RU" dirty="0"/>
              <a:t> в атмосферному </a:t>
            </a:r>
            <a:r>
              <a:rPr lang="ru-RU" dirty="0" err="1"/>
              <a:t>повітрі</a:t>
            </a:r>
            <a:r>
              <a:rPr lang="ru-RU" dirty="0"/>
              <a:t> </a:t>
            </a:r>
            <a:r>
              <a:rPr lang="ru-RU" dirty="0" err="1"/>
              <a:t>забруднюючих</a:t>
            </a:r>
            <a:r>
              <a:rPr lang="ru-RU" dirty="0"/>
              <a:t> </a:t>
            </a:r>
            <a:r>
              <a:rPr lang="ru-RU" dirty="0" err="1"/>
              <a:t>речовин</a:t>
            </a:r>
            <a:r>
              <a:rPr lang="ru-RU" dirty="0"/>
              <a:t> (</a:t>
            </a:r>
            <a:r>
              <a:rPr lang="ru-RU" dirty="0" err="1"/>
              <a:t>сумація</a:t>
            </a:r>
            <a:r>
              <a:rPr lang="ru-RU" dirty="0"/>
              <a:t>, </a:t>
            </a:r>
            <a:r>
              <a:rPr lang="ru-RU" dirty="0" err="1"/>
              <a:t>посилення</a:t>
            </a:r>
            <a:r>
              <a:rPr lang="ru-RU" dirty="0"/>
              <a:t>, </a:t>
            </a:r>
            <a:r>
              <a:rPr lang="ru-RU" dirty="0" err="1"/>
              <a:t>послаблення</a:t>
            </a:r>
            <a:r>
              <a:rPr lang="ru-RU" dirty="0"/>
              <a:t> </a:t>
            </a:r>
            <a:r>
              <a:rPr lang="ru-RU" dirty="0" err="1"/>
              <a:t>або</a:t>
            </a:r>
            <a:r>
              <a:rPr lang="ru-RU" dirty="0"/>
              <a:t> </a:t>
            </a:r>
            <a:r>
              <a:rPr lang="ru-RU" dirty="0" err="1"/>
              <a:t>незалежна</a:t>
            </a:r>
            <a:r>
              <a:rPr lang="ru-RU" dirty="0"/>
              <a:t> </a:t>
            </a:r>
            <a:r>
              <a:rPr lang="ru-RU" dirty="0" err="1"/>
              <a:t>дія</a:t>
            </a:r>
            <a:r>
              <a:rPr lang="ru-RU" dirty="0"/>
              <a:t>). </a:t>
            </a:r>
          </a:p>
          <a:p>
            <a:r>
              <a:rPr lang="ru-RU" dirty="0" err="1"/>
              <a:t>Його</a:t>
            </a:r>
            <a:r>
              <a:rPr lang="ru-RU" dirty="0"/>
              <a:t> </a:t>
            </a:r>
            <a:r>
              <a:rPr lang="ru-RU" dirty="0" err="1"/>
              <a:t>цифрове</a:t>
            </a:r>
            <a:r>
              <a:rPr lang="ru-RU" dirty="0"/>
              <a:t> </a:t>
            </a:r>
            <a:r>
              <a:rPr lang="ru-RU" dirty="0" err="1"/>
              <a:t>значення</a:t>
            </a:r>
            <a:r>
              <a:rPr lang="ru-RU" dirty="0"/>
              <a:t> </a:t>
            </a:r>
            <a:r>
              <a:rPr lang="ru-RU" dirty="0" err="1"/>
              <a:t>встановлюється</a:t>
            </a:r>
            <a:r>
              <a:rPr lang="ru-RU" dirty="0"/>
              <a:t> </a:t>
            </a:r>
            <a:r>
              <a:rPr lang="ru-RU" dirty="0" err="1"/>
              <a:t>експериментальним</a:t>
            </a:r>
            <a:r>
              <a:rPr lang="ru-RU" dirty="0"/>
              <a:t>  (</a:t>
            </a:r>
            <a:r>
              <a:rPr lang="ru-RU" dirty="0" err="1"/>
              <a:t>або</a:t>
            </a:r>
            <a:r>
              <a:rPr lang="ru-RU" dirty="0"/>
              <a:t>  </a:t>
            </a:r>
            <a:r>
              <a:rPr lang="ru-RU" dirty="0" err="1"/>
              <a:t>розрахунковим</a:t>
            </a:r>
            <a:r>
              <a:rPr lang="ru-RU" dirty="0"/>
              <a:t>) шляхом та </a:t>
            </a:r>
            <a:r>
              <a:rPr lang="ru-RU" dirty="0" err="1"/>
              <a:t>виражається</a:t>
            </a:r>
            <a:r>
              <a:rPr lang="ru-RU" dirty="0"/>
              <a:t> в долях </a:t>
            </a:r>
            <a:r>
              <a:rPr lang="ru-RU" dirty="0" err="1"/>
              <a:t>від</a:t>
            </a:r>
            <a:r>
              <a:rPr lang="ru-RU" dirty="0"/>
              <a:t> </a:t>
            </a:r>
            <a:r>
              <a:rPr lang="ru-RU" dirty="0" err="1"/>
              <a:t>індивідуальних</a:t>
            </a:r>
            <a:r>
              <a:rPr lang="ru-RU" dirty="0"/>
              <a:t> ГДК </a:t>
            </a:r>
            <a:r>
              <a:rPr lang="ru-RU" dirty="0" err="1"/>
              <a:t>забруднюючих</a:t>
            </a:r>
            <a:r>
              <a:rPr lang="ru-RU" dirty="0"/>
              <a:t> </a:t>
            </a:r>
            <a:r>
              <a:rPr lang="ru-RU" dirty="0" err="1"/>
              <a:t>речовин</a:t>
            </a:r>
            <a:r>
              <a:rPr lang="ru-RU" dirty="0"/>
              <a:t>.</a:t>
            </a:r>
            <a:endParaRPr lang="ru-UA" dirty="0"/>
          </a:p>
        </p:txBody>
      </p:sp>
    </p:spTree>
    <p:extLst>
      <p:ext uri="{BB962C8B-B14F-4D97-AF65-F5344CB8AC3E}">
        <p14:creationId xmlns:p14="http://schemas.microsoft.com/office/powerpoint/2010/main" val="401210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D81700-61D3-4501-816C-EABEC7FA9432}"/>
              </a:ext>
            </a:extLst>
          </p:cNvPr>
          <p:cNvSpPr>
            <a:spLocks noGrp="1"/>
          </p:cNvSpPr>
          <p:nvPr>
            <p:ph type="title"/>
          </p:nvPr>
        </p:nvSpPr>
        <p:spPr/>
        <p:txBody>
          <a:bodyPr/>
          <a:lstStyle/>
          <a:p>
            <a:r>
              <a:rPr lang="ru-RU" sz="2800" dirty="0" err="1"/>
              <a:t>Показник</a:t>
            </a:r>
            <a:r>
              <a:rPr lang="ru-RU" sz="2800" dirty="0"/>
              <a:t> </a:t>
            </a:r>
            <a:r>
              <a:rPr lang="ru-RU" sz="2800" dirty="0" err="1"/>
              <a:t>гранично</a:t>
            </a:r>
            <a:r>
              <a:rPr lang="ru-RU" sz="2800" dirty="0"/>
              <a:t> допустимого </a:t>
            </a:r>
            <a:r>
              <a:rPr lang="ru-RU" sz="2800" dirty="0" err="1"/>
              <a:t>забруднення</a:t>
            </a:r>
            <a:r>
              <a:rPr lang="ru-RU" sz="2800" dirty="0"/>
              <a:t> (ГДЗ) атмосферного </a:t>
            </a:r>
            <a:r>
              <a:rPr lang="ru-RU" sz="2800" dirty="0" err="1"/>
              <a:t>повітря</a:t>
            </a:r>
            <a:endParaRPr lang="ru-UA" sz="2800" dirty="0"/>
          </a:p>
        </p:txBody>
      </p:sp>
      <p:sp>
        <p:nvSpPr>
          <p:cNvPr id="3" name="Объект 2">
            <a:extLst>
              <a:ext uri="{FF2B5EF4-FFF2-40B4-BE49-F238E27FC236}">
                <a16:creationId xmlns:a16="http://schemas.microsoft.com/office/drawing/2014/main" id="{23401D27-A0B5-4B58-84EA-F813D134DC4B}"/>
              </a:ext>
            </a:extLst>
          </p:cNvPr>
          <p:cNvSpPr>
            <a:spLocks noGrp="1"/>
          </p:cNvSpPr>
          <p:nvPr>
            <p:ph idx="1"/>
          </p:nvPr>
        </p:nvSpPr>
        <p:spPr/>
        <p:txBody>
          <a:bodyPr/>
          <a:lstStyle/>
          <a:p>
            <a:r>
              <a:rPr lang="ru-RU" dirty="0" err="1"/>
              <a:t>Це</a:t>
            </a:r>
            <a:r>
              <a:rPr lang="ru-RU" dirty="0"/>
              <a:t> </a:t>
            </a:r>
            <a:r>
              <a:rPr lang="ru-RU" dirty="0" err="1"/>
              <a:t>відносний</a:t>
            </a:r>
            <a:r>
              <a:rPr lang="ru-RU" dirty="0"/>
              <a:t>  </a:t>
            </a:r>
            <a:r>
              <a:rPr lang="ru-RU" dirty="0" err="1"/>
              <a:t>інтегральний</a:t>
            </a:r>
            <a:r>
              <a:rPr lang="ru-RU" dirty="0"/>
              <a:t> </a:t>
            </a:r>
            <a:r>
              <a:rPr lang="ru-RU" dirty="0" err="1"/>
              <a:t>критерій</a:t>
            </a:r>
            <a:r>
              <a:rPr lang="ru-RU" dirty="0"/>
              <a:t> </a:t>
            </a:r>
            <a:r>
              <a:rPr lang="ru-RU" dirty="0" err="1"/>
              <a:t>оцінки</a:t>
            </a:r>
            <a:r>
              <a:rPr lang="ru-RU" dirty="0"/>
              <a:t> </a:t>
            </a:r>
            <a:r>
              <a:rPr lang="ru-RU" dirty="0" err="1"/>
              <a:t>забруднення</a:t>
            </a:r>
            <a:r>
              <a:rPr lang="ru-RU" dirty="0"/>
              <a:t> атмосферного </a:t>
            </a:r>
            <a:r>
              <a:rPr lang="ru-RU" dirty="0" err="1"/>
              <a:t>повітря</a:t>
            </a:r>
            <a:r>
              <a:rPr lang="ru-RU" dirty="0"/>
              <a:t> </a:t>
            </a:r>
            <a:r>
              <a:rPr lang="ru-RU" dirty="0" err="1"/>
              <a:t>населених</a:t>
            </a:r>
            <a:r>
              <a:rPr lang="ru-RU" dirty="0"/>
              <a:t> </a:t>
            </a:r>
            <a:r>
              <a:rPr lang="ru-RU" dirty="0" err="1"/>
              <a:t>місць</a:t>
            </a:r>
            <a:r>
              <a:rPr lang="ru-RU" dirty="0"/>
              <a:t>, </a:t>
            </a:r>
            <a:r>
              <a:rPr lang="ru-RU" dirty="0" err="1"/>
              <a:t>який</a:t>
            </a:r>
            <a:r>
              <a:rPr lang="ru-RU" dirty="0"/>
              <a:t> </a:t>
            </a:r>
            <a:r>
              <a:rPr lang="ru-RU" dirty="0" err="1"/>
              <a:t>характеризує</a:t>
            </a:r>
            <a:r>
              <a:rPr lang="ru-RU" dirty="0"/>
              <a:t> </a:t>
            </a:r>
            <a:r>
              <a:rPr lang="ru-RU" dirty="0" err="1"/>
              <a:t>інтенсивність</a:t>
            </a:r>
            <a:r>
              <a:rPr lang="ru-RU" dirty="0"/>
              <a:t> та характер </a:t>
            </a:r>
            <a:r>
              <a:rPr lang="ru-RU" dirty="0" err="1"/>
              <a:t>сумісної</a:t>
            </a:r>
            <a:r>
              <a:rPr lang="ru-RU" dirty="0"/>
              <a:t> </a:t>
            </a:r>
            <a:r>
              <a:rPr lang="ru-RU" dirty="0" err="1"/>
              <a:t>дії</a:t>
            </a:r>
            <a:r>
              <a:rPr lang="ru-RU" dirty="0"/>
              <a:t> </a:t>
            </a:r>
            <a:r>
              <a:rPr lang="ru-RU" dirty="0" err="1"/>
              <a:t>всієї</a:t>
            </a:r>
            <a:r>
              <a:rPr lang="ru-RU" dirty="0"/>
              <a:t> </a:t>
            </a:r>
            <a:r>
              <a:rPr lang="ru-RU" dirty="0" err="1"/>
              <a:t>сукупності</a:t>
            </a:r>
            <a:r>
              <a:rPr lang="ru-RU" dirty="0"/>
              <a:t> </a:t>
            </a:r>
            <a:r>
              <a:rPr lang="ru-RU" dirty="0" err="1"/>
              <a:t>присутніх</a:t>
            </a:r>
            <a:r>
              <a:rPr lang="ru-RU" dirty="0"/>
              <a:t> у </a:t>
            </a:r>
            <a:r>
              <a:rPr lang="ru-RU" dirty="0" err="1"/>
              <a:t>ньому</a:t>
            </a:r>
            <a:r>
              <a:rPr lang="ru-RU" dirty="0"/>
              <a:t> </a:t>
            </a:r>
            <a:r>
              <a:rPr lang="ru-RU" dirty="0" err="1"/>
              <a:t>шкідливих</a:t>
            </a:r>
            <a:r>
              <a:rPr lang="ru-RU" dirty="0"/>
              <a:t> </a:t>
            </a:r>
            <a:r>
              <a:rPr lang="ru-RU" dirty="0" err="1"/>
              <a:t>домішок</a:t>
            </a:r>
            <a:r>
              <a:rPr lang="ru-RU" dirty="0"/>
              <a:t>. </a:t>
            </a:r>
          </a:p>
          <a:p>
            <a:r>
              <a:rPr lang="ru-RU" dirty="0"/>
              <a:t>ГДЗ </a:t>
            </a:r>
            <a:r>
              <a:rPr lang="ru-RU" dirty="0" err="1"/>
              <a:t>розраховується</a:t>
            </a:r>
            <a:r>
              <a:rPr lang="ru-RU" dirty="0"/>
              <a:t> для  кожного  </a:t>
            </a:r>
            <a:r>
              <a:rPr lang="ru-RU" dirty="0" err="1"/>
              <a:t>випадку</a:t>
            </a:r>
            <a:r>
              <a:rPr lang="ru-RU" dirty="0"/>
              <a:t>  на  </a:t>
            </a:r>
            <a:r>
              <a:rPr lang="ru-RU" dirty="0" err="1"/>
              <a:t>основі</a:t>
            </a:r>
            <a:r>
              <a:rPr lang="ru-RU" dirty="0"/>
              <a:t> </a:t>
            </a:r>
            <a:r>
              <a:rPr lang="ru-RU" dirty="0" err="1"/>
              <a:t>визначених</a:t>
            </a:r>
            <a:r>
              <a:rPr lang="ru-RU" dirty="0"/>
              <a:t> </a:t>
            </a:r>
            <a:r>
              <a:rPr lang="ru-RU" dirty="0" err="1"/>
              <a:t>експериментально</a:t>
            </a:r>
            <a:r>
              <a:rPr lang="ru-RU" dirty="0"/>
              <a:t> та </a:t>
            </a:r>
            <a:r>
              <a:rPr lang="ru-RU" dirty="0" err="1"/>
              <a:t>затверджених</a:t>
            </a:r>
            <a:r>
              <a:rPr lang="ru-RU" dirty="0"/>
              <a:t> у </a:t>
            </a:r>
            <a:r>
              <a:rPr lang="ru-RU" dirty="0" err="1"/>
              <a:t>встановленому</a:t>
            </a:r>
            <a:r>
              <a:rPr lang="ru-RU" dirty="0"/>
              <a:t> порядку </a:t>
            </a:r>
            <a:r>
              <a:rPr lang="ru-RU" dirty="0" err="1"/>
              <a:t>коефіцієнтів</a:t>
            </a:r>
            <a:r>
              <a:rPr lang="ru-RU" dirty="0"/>
              <a:t> </a:t>
            </a:r>
            <a:r>
              <a:rPr lang="ru-RU" dirty="0" err="1"/>
              <a:t>комбінованої</a:t>
            </a:r>
            <a:r>
              <a:rPr lang="ru-RU" dirty="0"/>
              <a:t> </a:t>
            </a:r>
            <a:r>
              <a:rPr lang="ru-RU" dirty="0" err="1"/>
              <a:t>дії</a:t>
            </a:r>
            <a:r>
              <a:rPr lang="ru-RU" dirty="0"/>
              <a:t> (</a:t>
            </a:r>
            <a:r>
              <a:rPr lang="ru-RU" dirty="0" err="1"/>
              <a:t>Ккд</a:t>
            </a:r>
            <a:r>
              <a:rPr lang="ru-RU" dirty="0"/>
              <a:t>) (</a:t>
            </a:r>
            <a:r>
              <a:rPr lang="ru-RU" dirty="0" err="1"/>
              <a:t>їх</a:t>
            </a:r>
            <a:r>
              <a:rPr lang="ru-RU" dirty="0"/>
              <a:t> </a:t>
            </a:r>
            <a:r>
              <a:rPr lang="ru-RU" dirty="0" err="1"/>
              <a:t>значення</a:t>
            </a:r>
            <a:r>
              <a:rPr lang="ru-RU" dirty="0"/>
              <a:t>  </a:t>
            </a:r>
            <a:r>
              <a:rPr lang="ru-RU" dirty="0" err="1"/>
              <a:t>приводяться</a:t>
            </a:r>
            <a:r>
              <a:rPr lang="ru-RU" dirty="0"/>
              <a:t> у ДСП-201-97) </a:t>
            </a:r>
            <a:endParaRPr lang="ru-UA" dirty="0"/>
          </a:p>
        </p:txBody>
      </p:sp>
    </p:spTree>
    <p:extLst>
      <p:ext uri="{BB962C8B-B14F-4D97-AF65-F5344CB8AC3E}">
        <p14:creationId xmlns:p14="http://schemas.microsoft.com/office/powerpoint/2010/main" val="4176056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69755A-725E-4A7D-99E0-0A79699118D7}"/>
              </a:ext>
            </a:extLst>
          </p:cNvPr>
          <p:cNvSpPr>
            <a:spLocks noGrp="1"/>
          </p:cNvSpPr>
          <p:nvPr>
            <p:ph type="title"/>
          </p:nvPr>
        </p:nvSpPr>
        <p:spPr/>
        <p:txBody>
          <a:bodyPr/>
          <a:lstStyle/>
          <a:p>
            <a:r>
              <a:rPr lang="ru-RU" dirty="0" err="1"/>
              <a:t>Інтерпретація</a:t>
            </a:r>
            <a:r>
              <a:rPr lang="ru-RU" dirty="0"/>
              <a:t> </a:t>
            </a:r>
            <a:r>
              <a:rPr lang="ru-RU" dirty="0" err="1"/>
              <a:t>результатів</a:t>
            </a:r>
            <a:r>
              <a:rPr lang="ru-RU" dirty="0"/>
              <a:t> </a:t>
            </a:r>
            <a:r>
              <a:rPr lang="ru-RU" dirty="0" err="1"/>
              <a:t>гігієнічної</a:t>
            </a:r>
            <a:r>
              <a:rPr lang="ru-RU" dirty="0"/>
              <a:t> </a:t>
            </a:r>
            <a:r>
              <a:rPr lang="ru-RU" dirty="0" err="1"/>
              <a:t>оцінки</a:t>
            </a:r>
            <a:r>
              <a:rPr lang="ru-RU" dirty="0"/>
              <a:t> </a:t>
            </a:r>
            <a:r>
              <a:rPr lang="ru-RU" dirty="0" err="1"/>
              <a:t>повітря</a:t>
            </a:r>
            <a:r>
              <a:rPr lang="ru-RU" dirty="0"/>
              <a:t> </a:t>
            </a:r>
            <a:r>
              <a:rPr lang="ru-RU" dirty="0" err="1"/>
              <a:t>населених</a:t>
            </a:r>
            <a:r>
              <a:rPr lang="ru-RU" dirty="0"/>
              <a:t> </a:t>
            </a:r>
            <a:r>
              <a:rPr lang="ru-RU" dirty="0" err="1"/>
              <a:t>місць</a:t>
            </a:r>
            <a:endParaRPr lang="ru-UA" dirty="0"/>
          </a:p>
        </p:txBody>
      </p:sp>
      <p:sp>
        <p:nvSpPr>
          <p:cNvPr id="3" name="Объект 2">
            <a:extLst>
              <a:ext uri="{FF2B5EF4-FFF2-40B4-BE49-F238E27FC236}">
                <a16:creationId xmlns:a16="http://schemas.microsoft.com/office/drawing/2014/main" id="{F54F47F3-F3D7-4CDF-8C50-1CFB9C5518DA}"/>
              </a:ext>
            </a:extLst>
          </p:cNvPr>
          <p:cNvSpPr>
            <a:spLocks noGrp="1"/>
          </p:cNvSpPr>
          <p:nvPr>
            <p:ph idx="1"/>
          </p:nvPr>
        </p:nvSpPr>
        <p:spPr/>
        <p:txBody>
          <a:bodyPr>
            <a:normAutofit/>
          </a:bodyPr>
          <a:lstStyle/>
          <a:p>
            <a:r>
              <a:rPr lang="ru-RU" sz="2400" dirty="0" err="1"/>
              <a:t>Оцінка</a:t>
            </a:r>
            <a:r>
              <a:rPr lang="ru-RU" sz="2400" dirty="0"/>
              <a:t> </a:t>
            </a:r>
            <a:r>
              <a:rPr lang="ru-RU" sz="2400" dirty="0" err="1"/>
              <a:t>забруднення</a:t>
            </a:r>
            <a:r>
              <a:rPr lang="ru-RU" sz="2400" dirty="0"/>
              <a:t> атмосферного </a:t>
            </a:r>
            <a:r>
              <a:rPr lang="ru-RU" sz="2400" dirty="0" err="1"/>
              <a:t>повітря</a:t>
            </a:r>
            <a:r>
              <a:rPr lang="ru-RU" sz="2400" dirty="0"/>
              <a:t> проводиться з </a:t>
            </a:r>
            <a:r>
              <a:rPr lang="ru-RU" sz="2400" dirty="0" err="1"/>
              <a:t>урахуванням</a:t>
            </a:r>
            <a:r>
              <a:rPr lang="ru-RU" sz="2400" dirty="0"/>
              <a:t>  </a:t>
            </a:r>
            <a:r>
              <a:rPr lang="ru-RU" sz="2400" dirty="0" err="1"/>
              <a:t>кратності</a:t>
            </a:r>
            <a:r>
              <a:rPr lang="ru-RU" sz="2400" dirty="0"/>
              <a:t> </a:t>
            </a:r>
            <a:r>
              <a:rPr lang="ru-RU" sz="2400" dirty="0" err="1"/>
              <a:t>перевищення</a:t>
            </a:r>
            <a:r>
              <a:rPr lang="ru-RU" sz="2400" dirty="0"/>
              <a:t> </a:t>
            </a:r>
            <a:r>
              <a:rPr lang="ru-RU" sz="2400" dirty="0" err="1"/>
              <a:t>показників</a:t>
            </a:r>
            <a:r>
              <a:rPr lang="ru-RU" sz="2400" dirty="0"/>
              <a:t> </a:t>
            </a:r>
            <a:r>
              <a:rPr lang="ru-RU" sz="2400" dirty="0" err="1"/>
              <a:t>забруднення</a:t>
            </a:r>
            <a:r>
              <a:rPr lang="ru-RU" sz="2400" dirty="0"/>
              <a:t> (ПЗ) </a:t>
            </a:r>
            <a:r>
              <a:rPr lang="ru-RU" sz="2400" dirty="0" err="1"/>
              <a:t>їх</a:t>
            </a:r>
            <a:r>
              <a:rPr lang="ru-RU" sz="2400" dirty="0"/>
              <a:t> нормативного </a:t>
            </a:r>
            <a:r>
              <a:rPr lang="ru-RU" sz="2400" dirty="0" err="1"/>
              <a:t>значення</a:t>
            </a:r>
            <a:r>
              <a:rPr lang="ru-RU" sz="2400" dirty="0"/>
              <a:t> (ГДЗ) і </a:t>
            </a:r>
            <a:r>
              <a:rPr lang="ru-RU" sz="2400" dirty="0" err="1"/>
              <a:t>включає</a:t>
            </a:r>
            <a:r>
              <a:rPr lang="ru-RU" sz="2400" dirty="0"/>
              <a:t> </a:t>
            </a:r>
            <a:r>
              <a:rPr lang="ru-RU" sz="2400" dirty="0" err="1"/>
              <a:t>визначення</a:t>
            </a:r>
            <a:r>
              <a:rPr lang="ru-RU" sz="2400" dirty="0"/>
              <a:t> </a:t>
            </a:r>
            <a:r>
              <a:rPr lang="ru-RU" sz="2400" dirty="0" err="1"/>
              <a:t>рівня</a:t>
            </a:r>
            <a:r>
              <a:rPr lang="ru-RU" sz="2400" dirty="0"/>
              <a:t> </a:t>
            </a:r>
            <a:r>
              <a:rPr lang="ru-RU" sz="2400" dirty="0" err="1"/>
              <a:t>забруднення</a:t>
            </a:r>
            <a:r>
              <a:rPr lang="ru-RU" sz="2400" dirty="0"/>
              <a:t> (</a:t>
            </a:r>
            <a:r>
              <a:rPr lang="ru-RU" sz="2400" dirty="0" err="1"/>
              <a:t>допустимий</a:t>
            </a:r>
            <a:r>
              <a:rPr lang="ru-RU" sz="2400" dirty="0"/>
              <a:t>, </a:t>
            </a:r>
            <a:r>
              <a:rPr lang="ru-RU" sz="2400" dirty="0" err="1"/>
              <a:t>недопустимий</a:t>
            </a:r>
            <a:r>
              <a:rPr lang="ru-RU" sz="2400" dirty="0"/>
              <a:t>) та </a:t>
            </a:r>
            <a:r>
              <a:rPr lang="ru-RU" sz="2400" dirty="0" err="1"/>
              <a:t>ступеню</a:t>
            </a:r>
            <a:r>
              <a:rPr lang="ru-RU" sz="2400" dirty="0"/>
              <a:t> </a:t>
            </a:r>
            <a:r>
              <a:rPr lang="ru-RU" sz="2400" dirty="0" err="1"/>
              <a:t>його</a:t>
            </a:r>
            <a:r>
              <a:rPr lang="ru-RU" sz="2400" dirty="0"/>
              <a:t> </a:t>
            </a:r>
            <a:r>
              <a:rPr lang="ru-RU" sz="2400" dirty="0" err="1"/>
              <a:t>небезпечності</a:t>
            </a:r>
            <a:r>
              <a:rPr lang="ru-RU" sz="2400" dirty="0"/>
              <a:t> (</a:t>
            </a:r>
            <a:r>
              <a:rPr lang="ru-RU" sz="2400" dirty="0" err="1"/>
              <a:t>безпечний</a:t>
            </a:r>
            <a:r>
              <a:rPr lang="ru-RU" sz="2400" dirty="0"/>
              <a:t> </a:t>
            </a:r>
            <a:r>
              <a:rPr lang="ru-RU" sz="2400" dirty="0" err="1"/>
              <a:t>слабко</a:t>
            </a:r>
            <a:r>
              <a:rPr lang="ru-RU" sz="2400" dirty="0"/>
              <a:t> </a:t>
            </a:r>
            <a:r>
              <a:rPr lang="ru-RU" sz="2400" dirty="0" err="1"/>
              <a:t>небезпечний</a:t>
            </a:r>
            <a:r>
              <a:rPr lang="ru-RU" sz="2400" dirty="0"/>
              <a:t>, </a:t>
            </a:r>
            <a:r>
              <a:rPr lang="ru-RU" sz="2400" dirty="0" err="1"/>
              <a:t>помірно</a:t>
            </a:r>
            <a:r>
              <a:rPr lang="ru-RU" sz="2400" dirty="0"/>
              <a:t> </a:t>
            </a:r>
            <a:r>
              <a:rPr lang="ru-RU" sz="2400" dirty="0" err="1"/>
              <a:t>небезпечний</a:t>
            </a:r>
            <a:r>
              <a:rPr lang="ru-RU" sz="2400" dirty="0"/>
              <a:t>, </a:t>
            </a:r>
            <a:r>
              <a:rPr lang="ru-RU" sz="2400" dirty="0" err="1"/>
              <a:t>небезпечний</a:t>
            </a:r>
            <a:r>
              <a:rPr lang="ru-RU" sz="2400" dirty="0"/>
              <a:t>, </a:t>
            </a:r>
            <a:r>
              <a:rPr lang="ru-RU" sz="2400" dirty="0" err="1"/>
              <a:t>дуже</a:t>
            </a:r>
            <a:r>
              <a:rPr lang="ru-RU" sz="2400" dirty="0"/>
              <a:t> </a:t>
            </a:r>
            <a:r>
              <a:rPr lang="ru-RU" sz="2400" dirty="0" err="1"/>
              <a:t>небезпечний</a:t>
            </a:r>
            <a:r>
              <a:rPr lang="ru-RU" sz="2400" dirty="0"/>
              <a:t>) </a:t>
            </a:r>
            <a:r>
              <a:rPr lang="ru-RU" sz="2400" dirty="0" err="1"/>
              <a:t>згідно</a:t>
            </a:r>
            <a:r>
              <a:rPr lang="ru-RU" sz="2400" dirty="0"/>
              <a:t> з таблицею, </a:t>
            </a:r>
            <a:r>
              <a:rPr lang="ru-RU" sz="2400" dirty="0" err="1"/>
              <a:t>що</a:t>
            </a:r>
            <a:r>
              <a:rPr lang="ru-RU" sz="2400" dirty="0"/>
              <a:t> </a:t>
            </a:r>
            <a:r>
              <a:rPr lang="ru-RU" sz="2400" dirty="0" err="1"/>
              <a:t>відображена</a:t>
            </a:r>
            <a:r>
              <a:rPr lang="ru-RU" sz="2400" dirty="0"/>
              <a:t> на </a:t>
            </a:r>
            <a:r>
              <a:rPr lang="ru-RU" sz="2400" dirty="0" err="1"/>
              <a:t>наступному</a:t>
            </a:r>
            <a:r>
              <a:rPr lang="ru-RU" sz="2400" dirty="0"/>
              <a:t> </a:t>
            </a:r>
            <a:r>
              <a:rPr lang="ru-RU" sz="2400" dirty="0" err="1"/>
              <a:t>слайді</a:t>
            </a:r>
            <a:endParaRPr lang="ru-UA" sz="2400" dirty="0"/>
          </a:p>
        </p:txBody>
      </p:sp>
    </p:spTree>
    <p:extLst>
      <p:ext uri="{BB962C8B-B14F-4D97-AF65-F5344CB8AC3E}">
        <p14:creationId xmlns:p14="http://schemas.microsoft.com/office/powerpoint/2010/main" val="214830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BBA1BA-88EF-43E6-963C-91C616A69D52}"/>
              </a:ext>
            </a:extLst>
          </p:cNvPr>
          <p:cNvSpPr>
            <a:spLocks noGrp="1"/>
          </p:cNvSpPr>
          <p:nvPr>
            <p:ph type="title"/>
          </p:nvPr>
        </p:nvSpPr>
        <p:spPr/>
        <p:txBody>
          <a:bodyPr/>
          <a:lstStyle/>
          <a:p>
            <a:r>
              <a:rPr lang="uk-UA" dirty="0" err="1"/>
              <a:t>Крітерії</a:t>
            </a:r>
            <a:r>
              <a:rPr lang="uk-UA" dirty="0"/>
              <a:t> оцінювання забруднення повітря</a:t>
            </a:r>
            <a:endParaRPr lang="ru-UA" dirty="0"/>
          </a:p>
        </p:txBody>
      </p:sp>
      <p:graphicFrame>
        <p:nvGraphicFramePr>
          <p:cNvPr id="4" name="Объект 3">
            <a:extLst>
              <a:ext uri="{FF2B5EF4-FFF2-40B4-BE49-F238E27FC236}">
                <a16:creationId xmlns:a16="http://schemas.microsoft.com/office/drawing/2014/main" id="{D598067C-D7E2-44EB-990E-C17FAF703435}"/>
              </a:ext>
            </a:extLst>
          </p:cNvPr>
          <p:cNvGraphicFramePr>
            <a:graphicFrameLocks noGrp="1"/>
          </p:cNvGraphicFramePr>
          <p:nvPr>
            <p:ph idx="1"/>
            <p:extLst>
              <p:ext uri="{D42A27DB-BD31-4B8C-83A1-F6EECF244321}">
                <p14:modId xmlns:p14="http://schemas.microsoft.com/office/powerpoint/2010/main" val="1346627293"/>
              </p:ext>
            </p:extLst>
          </p:nvPr>
        </p:nvGraphicFramePr>
        <p:xfrm>
          <a:off x="646111" y="2050026"/>
          <a:ext cx="10754392" cy="4514773"/>
        </p:xfrm>
        <a:graphic>
          <a:graphicData uri="http://schemas.openxmlformats.org/drawingml/2006/table">
            <a:tbl>
              <a:tblPr firstRow="1" firstCol="1" bandRow="1">
                <a:tableStyleId>{5C22544A-7EE6-4342-B048-85BDC9FD1C3A}</a:tableStyleId>
              </a:tblPr>
              <a:tblGrid>
                <a:gridCol w="2688598">
                  <a:extLst>
                    <a:ext uri="{9D8B030D-6E8A-4147-A177-3AD203B41FA5}">
                      <a16:colId xmlns:a16="http://schemas.microsoft.com/office/drawing/2014/main" val="1338375973"/>
                    </a:ext>
                  </a:extLst>
                </a:gridCol>
                <a:gridCol w="2688598">
                  <a:extLst>
                    <a:ext uri="{9D8B030D-6E8A-4147-A177-3AD203B41FA5}">
                      <a16:colId xmlns:a16="http://schemas.microsoft.com/office/drawing/2014/main" val="265783648"/>
                    </a:ext>
                  </a:extLst>
                </a:gridCol>
                <a:gridCol w="2688598">
                  <a:extLst>
                    <a:ext uri="{9D8B030D-6E8A-4147-A177-3AD203B41FA5}">
                      <a16:colId xmlns:a16="http://schemas.microsoft.com/office/drawing/2014/main" val="3163868900"/>
                    </a:ext>
                  </a:extLst>
                </a:gridCol>
                <a:gridCol w="2688598">
                  <a:extLst>
                    <a:ext uri="{9D8B030D-6E8A-4147-A177-3AD203B41FA5}">
                      <a16:colId xmlns:a16="http://schemas.microsoft.com/office/drawing/2014/main" val="2820281527"/>
                    </a:ext>
                  </a:extLst>
                </a:gridCol>
              </a:tblGrid>
              <a:tr h="746929">
                <a:tc>
                  <a:txBody>
                    <a:bodyPr/>
                    <a:lstStyle/>
                    <a:p>
                      <a:pPr algn="just">
                        <a:lnSpc>
                          <a:spcPct val="150000"/>
                        </a:lnSpc>
                        <a:spcAft>
                          <a:spcPts val="1000"/>
                        </a:spcAft>
                      </a:pPr>
                      <a:r>
                        <a:rPr lang="uk-UA" sz="1800" dirty="0">
                          <a:effectLst/>
                        </a:rPr>
                        <a:t>Рівень забруднення</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Ступінь небезпечності</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Кратність підвищення ГДЗ</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 випадків перевищення ГДЗ</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2285507"/>
                  </a:ext>
                </a:extLst>
              </a:tr>
              <a:tr h="747316">
                <a:tc>
                  <a:txBody>
                    <a:bodyPr/>
                    <a:lstStyle/>
                    <a:p>
                      <a:pPr algn="just">
                        <a:lnSpc>
                          <a:spcPct val="150000"/>
                        </a:lnSpc>
                        <a:spcAft>
                          <a:spcPts val="1000"/>
                        </a:spcAft>
                      </a:pPr>
                      <a:r>
                        <a:rPr lang="uk-UA" sz="1800" dirty="0">
                          <a:effectLst/>
                        </a:rPr>
                        <a:t>Допустимий</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Безпечний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Менше 1</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0</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50884"/>
                  </a:ext>
                </a:extLst>
              </a:tr>
              <a:tr h="747316">
                <a:tc>
                  <a:txBody>
                    <a:bodyPr/>
                    <a:lstStyle/>
                    <a:p>
                      <a:pPr algn="just">
                        <a:lnSpc>
                          <a:spcPct val="150000"/>
                        </a:lnSpc>
                        <a:spcAft>
                          <a:spcPts val="1000"/>
                        </a:spcAft>
                      </a:pPr>
                      <a:r>
                        <a:rPr lang="uk-UA" sz="1800">
                          <a:effectLst/>
                        </a:rPr>
                        <a:t>Недопустимий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Слабо небезпечний </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1-2</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0-4</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6235647"/>
                  </a:ext>
                </a:extLst>
              </a:tr>
              <a:tr h="747316">
                <a:tc>
                  <a:txBody>
                    <a:bodyPr/>
                    <a:lstStyle/>
                    <a:p>
                      <a:pPr algn="just">
                        <a:lnSpc>
                          <a:spcPct val="150000"/>
                        </a:lnSpc>
                        <a:spcAft>
                          <a:spcPts val="1000"/>
                        </a:spcAft>
                      </a:pPr>
                      <a:r>
                        <a:rPr lang="uk-UA" sz="1800">
                          <a:effectLst/>
                        </a:rPr>
                        <a:t>Недопустимий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Помірно небезпечний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2- 4,4</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4-10</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4015056"/>
                  </a:ext>
                </a:extLst>
              </a:tr>
              <a:tr h="747316">
                <a:tc>
                  <a:txBody>
                    <a:bodyPr/>
                    <a:lstStyle/>
                    <a:p>
                      <a:pPr algn="just">
                        <a:lnSpc>
                          <a:spcPct val="150000"/>
                        </a:lnSpc>
                        <a:spcAft>
                          <a:spcPts val="1000"/>
                        </a:spcAft>
                      </a:pPr>
                      <a:r>
                        <a:rPr lang="uk-UA" sz="1800">
                          <a:effectLst/>
                        </a:rPr>
                        <a:t>Недопустимий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Небезпечний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4,4 - 8</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10-25</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1623063"/>
                  </a:ext>
                </a:extLst>
              </a:tr>
              <a:tr h="747316">
                <a:tc>
                  <a:txBody>
                    <a:bodyPr/>
                    <a:lstStyle/>
                    <a:p>
                      <a:pPr algn="just">
                        <a:lnSpc>
                          <a:spcPct val="150000"/>
                        </a:lnSpc>
                        <a:spcAft>
                          <a:spcPts val="1000"/>
                        </a:spcAft>
                      </a:pPr>
                      <a:r>
                        <a:rPr lang="uk-UA" sz="1800">
                          <a:effectLst/>
                        </a:rPr>
                        <a:t>Недопустимий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Дуже небезпечний</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a:effectLst/>
                        </a:rPr>
                        <a:t>Більше 8 </a:t>
                      </a:r>
                      <a:endParaRPr lang="ru-U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uk-UA" sz="1800" dirty="0">
                          <a:effectLst/>
                        </a:rPr>
                        <a:t>Більше 25</a:t>
                      </a:r>
                      <a:endParaRPr lang="ru-U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4316785"/>
                  </a:ext>
                </a:extLst>
              </a:tr>
            </a:tbl>
          </a:graphicData>
        </a:graphic>
      </p:graphicFrame>
    </p:spTree>
    <p:extLst>
      <p:ext uri="{BB962C8B-B14F-4D97-AF65-F5344CB8AC3E}">
        <p14:creationId xmlns:p14="http://schemas.microsoft.com/office/powerpoint/2010/main" val="1718579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302CC9-5DB1-4F75-A8E1-3979BE014DBD}"/>
              </a:ext>
            </a:extLst>
          </p:cNvPr>
          <p:cNvSpPr>
            <a:spLocks noGrp="1"/>
          </p:cNvSpPr>
          <p:nvPr>
            <p:ph type="title"/>
          </p:nvPr>
        </p:nvSpPr>
        <p:spPr/>
        <p:txBody>
          <a:bodyPr/>
          <a:lstStyle/>
          <a:p>
            <a:r>
              <a:rPr lang="ru-RU" sz="2000" dirty="0" err="1"/>
              <a:t>Запобігання</a:t>
            </a:r>
            <a:r>
              <a:rPr lang="ru-RU" sz="2000" dirty="0"/>
              <a:t> </a:t>
            </a:r>
            <a:r>
              <a:rPr lang="ru-RU" sz="2000" dirty="0" err="1"/>
              <a:t>забруднення</a:t>
            </a:r>
            <a:r>
              <a:rPr lang="ru-RU" sz="2000" dirty="0"/>
              <a:t> </a:t>
            </a:r>
            <a:r>
              <a:rPr lang="ru-RU" sz="2000" dirty="0" err="1"/>
              <a:t>викидами</a:t>
            </a:r>
            <a:r>
              <a:rPr lang="ru-RU" sz="2000" dirty="0"/>
              <a:t> </a:t>
            </a:r>
            <a:r>
              <a:rPr lang="ru-RU" sz="2000" dirty="0" err="1"/>
              <a:t>транспортних</a:t>
            </a:r>
            <a:r>
              <a:rPr lang="ru-RU" sz="2000" dirty="0"/>
              <a:t> </a:t>
            </a:r>
            <a:r>
              <a:rPr lang="ru-RU" sz="2000" dirty="0" err="1"/>
              <a:t>засобів</a:t>
            </a:r>
            <a:r>
              <a:rPr lang="ru-RU" sz="2000" dirty="0"/>
              <a:t> з </a:t>
            </a:r>
            <a:r>
              <a:rPr lang="ru-RU" sz="2000" dirty="0" err="1"/>
              <a:t>двигунами</a:t>
            </a:r>
            <a:r>
              <a:rPr lang="ru-RU" sz="2000" dirty="0"/>
              <a:t> </a:t>
            </a:r>
            <a:r>
              <a:rPr lang="ru-RU" sz="2000" dirty="0" err="1"/>
              <a:t>внутрішнього</a:t>
            </a:r>
            <a:r>
              <a:rPr lang="ru-RU" sz="2000" dirty="0"/>
              <a:t> </a:t>
            </a:r>
            <a:r>
              <a:rPr lang="ru-RU" sz="2000" dirty="0" err="1"/>
              <a:t>згоряння</a:t>
            </a:r>
            <a:r>
              <a:rPr lang="ru-RU" sz="2000" dirty="0"/>
              <a:t> </a:t>
            </a:r>
            <a:endParaRPr lang="ru-UA" sz="2000" dirty="0"/>
          </a:p>
        </p:txBody>
      </p:sp>
      <p:sp>
        <p:nvSpPr>
          <p:cNvPr id="3" name="Объект 2">
            <a:extLst>
              <a:ext uri="{FF2B5EF4-FFF2-40B4-BE49-F238E27FC236}">
                <a16:creationId xmlns:a16="http://schemas.microsoft.com/office/drawing/2014/main" id="{69976708-20B9-4C06-979D-04C2F4C88247}"/>
              </a:ext>
            </a:extLst>
          </p:cNvPr>
          <p:cNvSpPr>
            <a:spLocks noGrp="1"/>
          </p:cNvSpPr>
          <p:nvPr>
            <p:ph idx="1"/>
          </p:nvPr>
        </p:nvSpPr>
        <p:spPr/>
        <p:txBody>
          <a:bodyPr>
            <a:normAutofit fontScale="85000" lnSpcReduction="20000"/>
          </a:bodyPr>
          <a:lstStyle/>
          <a:p>
            <a:r>
              <a:rPr lang="ru-RU" dirty="0"/>
              <a:t>-</a:t>
            </a:r>
            <a:r>
              <a:rPr lang="ru-RU" dirty="0" err="1"/>
              <a:t>будівництво</a:t>
            </a:r>
            <a:r>
              <a:rPr lang="ru-RU" dirty="0"/>
              <a:t>  </a:t>
            </a:r>
            <a:r>
              <a:rPr lang="ru-RU" dirty="0" err="1"/>
              <a:t>об'їзних</a:t>
            </a:r>
            <a:r>
              <a:rPr lang="ru-RU" dirty="0"/>
              <a:t>  </a:t>
            </a:r>
            <a:r>
              <a:rPr lang="ru-RU" dirty="0" err="1"/>
              <a:t>доріг</a:t>
            </a:r>
            <a:r>
              <a:rPr lang="ru-RU" dirty="0"/>
              <a:t>  для  </a:t>
            </a:r>
            <a:r>
              <a:rPr lang="ru-RU" dirty="0" err="1"/>
              <a:t>винесення</a:t>
            </a:r>
            <a:r>
              <a:rPr lang="ru-RU" dirty="0"/>
              <a:t>  </a:t>
            </a:r>
            <a:r>
              <a:rPr lang="ru-RU" dirty="0" err="1"/>
              <a:t>потоків</a:t>
            </a:r>
            <a:r>
              <a:rPr lang="ru-RU" dirty="0"/>
              <a:t> транзитного автотранспорту за </a:t>
            </a:r>
            <a:r>
              <a:rPr lang="ru-RU" dirty="0" err="1"/>
              <a:t>межі</a:t>
            </a:r>
            <a:r>
              <a:rPr lang="ru-RU" dirty="0"/>
              <a:t> </a:t>
            </a:r>
            <a:r>
              <a:rPr lang="ru-RU" dirty="0" err="1"/>
              <a:t>житлової</a:t>
            </a:r>
            <a:r>
              <a:rPr lang="ru-RU" dirty="0"/>
              <a:t> </a:t>
            </a:r>
            <a:r>
              <a:rPr lang="ru-RU" dirty="0" err="1"/>
              <a:t>забудови</a:t>
            </a:r>
            <a:r>
              <a:rPr lang="ru-RU" dirty="0"/>
              <a:t>;</a:t>
            </a:r>
          </a:p>
          <a:p>
            <a:r>
              <a:rPr lang="ru-RU" dirty="0"/>
              <a:t>-</a:t>
            </a:r>
            <a:r>
              <a:rPr lang="ru-RU" dirty="0" err="1"/>
              <a:t>будівництво</a:t>
            </a:r>
            <a:r>
              <a:rPr lang="ru-RU" dirty="0"/>
              <a:t> </a:t>
            </a:r>
            <a:r>
              <a:rPr lang="ru-RU" dirty="0" err="1"/>
              <a:t>доріг-дублерів</a:t>
            </a:r>
            <a:r>
              <a:rPr lang="ru-RU" dirty="0"/>
              <a:t> та </a:t>
            </a:r>
            <a:r>
              <a:rPr lang="ru-RU" dirty="0" err="1"/>
              <a:t>швидкісних</a:t>
            </a:r>
            <a:r>
              <a:rPr lang="ru-RU" dirty="0"/>
              <a:t> </a:t>
            </a:r>
            <a:r>
              <a:rPr lang="ru-RU" dirty="0" err="1"/>
              <a:t>автомагістралей</a:t>
            </a:r>
            <a:r>
              <a:rPr lang="ru-RU" dirty="0"/>
              <a:t> з </a:t>
            </a:r>
            <a:r>
              <a:rPr lang="ru-RU" dirty="0" err="1"/>
              <a:t>мінімальною</a:t>
            </a:r>
            <a:r>
              <a:rPr lang="ru-RU" dirty="0"/>
              <a:t> </a:t>
            </a:r>
            <a:r>
              <a:rPr lang="ru-RU" dirty="0" err="1"/>
              <a:t>кількістю</a:t>
            </a:r>
            <a:r>
              <a:rPr lang="ru-RU" dirty="0"/>
              <a:t> </a:t>
            </a:r>
            <a:r>
              <a:rPr lang="ru-RU" dirty="0" err="1"/>
              <a:t>перехресть</a:t>
            </a:r>
            <a:r>
              <a:rPr lang="ru-RU" dirty="0"/>
              <a:t>;</a:t>
            </a:r>
          </a:p>
          <a:p>
            <a:r>
              <a:rPr lang="ru-RU" dirty="0"/>
              <a:t>-</a:t>
            </a:r>
            <a:r>
              <a:rPr lang="ru-RU" dirty="0" err="1"/>
              <a:t>спорудження</a:t>
            </a:r>
            <a:r>
              <a:rPr lang="ru-RU" dirty="0"/>
              <a:t>  </a:t>
            </a:r>
            <a:r>
              <a:rPr lang="ru-RU" dirty="0" err="1"/>
              <a:t>підземних</a:t>
            </a:r>
            <a:r>
              <a:rPr lang="ru-RU" dirty="0"/>
              <a:t>  </a:t>
            </a:r>
            <a:r>
              <a:rPr lang="ru-RU" dirty="0" err="1"/>
              <a:t>переходів</a:t>
            </a:r>
            <a:r>
              <a:rPr lang="ru-RU" dirty="0"/>
              <a:t>,  </a:t>
            </a:r>
            <a:r>
              <a:rPr lang="ru-RU" dirty="0" err="1"/>
              <a:t>мостів</a:t>
            </a:r>
            <a:r>
              <a:rPr lang="ru-RU" dirty="0"/>
              <a:t>,  </a:t>
            </a:r>
            <a:r>
              <a:rPr lang="ru-RU" dirty="0" err="1"/>
              <a:t>естакад</a:t>
            </a:r>
            <a:r>
              <a:rPr lang="ru-RU" dirty="0"/>
              <a:t>, </a:t>
            </a:r>
            <a:r>
              <a:rPr lang="ru-RU" dirty="0" err="1"/>
              <a:t>тунелів</a:t>
            </a:r>
            <a:r>
              <a:rPr lang="ru-RU" dirty="0"/>
              <a:t>,  </a:t>
            </a:r>
            <a:r>
              <a:rPr lang="ru-RU" dirty="0" err="1"/>
              <a:t>розв'язок</a:t>
            </a:r>
            <a:r>
              <a:rPr lang="ru-RU" dirty="0"/>
              <a:t> на </a:t>
            </a:r>
            <a:r>
              <a:rPr lang="ru-RU" dirty="0" err="1"/>
              <a:t>перехрещеннях</a:t>
            </a:r>
            <a:r>
              <a:rPr lang="ru-RU" dirty="0"/>
              <a:t> </a:t>
            </a:r>
            <a:r>
              <a:rPr lang="ru-RU" dirty="0" err="1"/>
              <a:t>доріг</a:t>
            </a:r>
            <a:r>
              <a:rPr lang="ru-RU" dirty="0"/>
              <a:t> з </a:t>
            </a:r>
            <a:r>
              <a:rPr lang="ru-RU" dirty="0" err="1"/>
              <a:t>інтенсивним</a:t>
            </a:r>
            <a:r>
              <a:rPr lang="ru-RU" dirty="0"/>
              <a:t> рухом для </a:t>
            </a:r>
            <a:r>
              <a:rPr lang="ru-RU" dirty="0" err="1"/>
              <a:t>забезпечення</a:t>
            </a:r>
            <a:r>
              <a:rPr lang="ru-RU" dirty="0"/>
              <a:t> </a:t>
            </a:r>
            <a:r>
              <a:rPr lang="ru-RU" dirty="0" err="1"/>
              <a:t>мінімальної</a:t>
            </a:r>
            <a:r>
              <a:rPr lang="ru-RU" dirty="0"/>
              <a:t> </a:t>
            </a:r>
            <a:r>
              <a:rPr lang="ru-RU" dirty="0" err="1"/>
              <a:t>кількості</a:t>
            </a:r>
            <a:r>
              <a:rPr lang="ru-RU" dirty="0"/>
              <a:t> </a:t>
            </a:r>
            <a:r>
              <a:rPr lang="ru-RU" dirty="0" err="1"/>
              <a:t>зупинок</a:t>
            </a:r>
            <a:r>
              <a:rPr lang="ru-RU" dirty="0"/>
              <a:t>;</a:t>
            </a:r>
          </a:p>
          <a:p>
            <a:r>
              <a:rPr lang="ru-RU" dirty="0"/>
              <a:t>-</a:t>
            </a:r>
            <a:r>
              <a:rPr lang="ru-RU" dirty="0" err="1"/>
              <a:t>впровадження</a:t>
            </a:r>
            <a:r>
              <a:rPr lang="ru-RU" dirty="0"/>
              <a:t> </a:t>
            </a:r>
            <a:r>
              <a:rPr lang="ru-RU" dirty="0" err="1"/>
              <a:t>автоматизованих</a:t>
            </a:r>
            <a:r>
              <a:rPr lang="ru-RU" dirty="0"/>
              <a:t> систем  </a:t>
            </a:r>
            <a:r>
              <a:rPr lang="ru-RU" dirty="0" err="1"/>
              <a:t>регулювання</a:t>
            </a:r>
            <a:r>
              <a:rPr lang="ru-RU" dirty="0"/>
              <a:t> </a:t>
            </a:r>
            <a:r>
              <a:rPr lang="ru-RU" dirty="0" err="1"/>
              <a:t>дорожнього</a:t>
            </a:r>
            <a:r>
              <a:rPr lang="ru-RU" dirty="0"/>
              <a:t>  руху  за  </a:t>
            </a:r>
            <a:r>
              <a:rPr lang="ru-RU" dirty="0" err="1"/>
              <a:t>допомогою</a:t>
            </a:r>
            <a:r>
              <a:rPr lang="ru-RU" dirty="0"/>
              <a:t>  </a:t>
            </a:r>
            <a:r>
              <a:rPr lang="ru-RU" dirty="0" err="1"/>
              <a:t>світлофорів</a:t>
            </a:r>
            <a:r>
              <a:rPr lang="ru-RU" dirty="0"/>
              <a:t> за принципом "</a:t>
            </a:r>
            <a:r>
              <a:rPr lang="ru-RU" dirty="0" err="1"/>
              <a:t>зеленої</a:t>
            </a:r>
            <a:r>
              <a:rPr lang="ru-RU" dirty="0"/>
              <a:t> </a:t>
            </a:r>
            <a:r>
              <a:rPr lang="ru-RU" dirty="0" err="1"/>
              <a:t>хвилі</a:t>
            </a:r>
            <a:r>
              <a:rPr lang="ru-RU" dirty="0"/>
              <a:t>";</a:t>
            </a:r>
          </a:p>
          <a:p>
            <a:r>
              <a:rPr lang="ru-RU" dirty="0"/>
              <a:t>-</a:t>
            </a:r>
            <a:r>
              <a:rPr lang="ru-RU" dirty="0" err="1"/>
              <a:t>переведення</a:t>
            </a:r>
            <a:r>
              <a:rPr lang="ru-RU" dirty="0"/>
              <a:t> </a:t>
            </a:r>
            <a:r>
              <a:rPr lang="ru-RU" dirty="0" err="1"/>
              <a:t>вулиць</a:t>
            </a:r>
            <a:r>
              <a:rPr lang="ru-RU" dirty="0"/>
              <a:t> з </a:t>
            </a:r>
            <a:r>
              <a:rPr lang="ru-RU" dirty="0" err="1"/>
              <a:t>інтенсивним</a:t>
            </a:r>
            <a:r>
              <a:rPr lang="ru-RU" dirty="0"/>
              <a:t> рухом автотранспорту на </a:t>
            </a:r>
            <a:r>
              <a:rPr lang="ru-RU" dirty="0" err="1"/>
              <a:t>односторонній</a:t>
            </a:r>
            <a:r>
              <a:rPr lang="ru-RU" dirty="0"/>
              <a:t> рух;</a:t>
            </a:r>
          </a:p>
          <a:p>
            <a:r>
              <a:rPr lang="ru-RU" dirty="0"/>
              <a:t>-</a:t>
            </a:r>
            <a:r>
              <a:rPr lang="ru-RU" dirty="0" err="1"/>
              <a:t>влаштування</a:t>
            </a:r>
            <a:r>
              <a:rPr lang="ru-RU" dirty="0"/>
              <a:t> в </a:t>
            </a:r>
            <a:r>
              <a:rPr lang="ru-RU" dirty="0" err="1"/>
              <a:t>промислово-складських</a:t>
            </a:r>
            <a:r>
              <a:rPr lang="ru-RU" dirty="0"/>
              <a:t> районах, </a:t>
            </a:r>
            <a:r>
              <a:rPr lang="ru-RU" dirty="0" err="1"/>
              <a:t>смугах</a:t>
            </a:r>
            <a:r>
              <a:rPr lang="ru-RU" dirty="0"/>
              <a:t>, </a:t>
            </a:r>
            <a:r>
              <a:rPr lang="ru-RU" dirty="0" err="1"/>
              <a:t>відведених</a:t>
            </a:r>
            <a:r>
              <a:rPr lang="ru-RU" dirty="0"/>
              <a:t> для  </a:t>
            </a:r>
            <a:r>
              <a:rPr lang="ru-RU" dirty="0" err="1"/>
              <a:t>залізниць</a:t>
            </a:r>
            <a:r>
              <a:rPr lang="ru-RU" dirty="0"/>
              <a:t>,  у  низинах </a:t>
            </a:r>
            <a:r>
              <a:rPr lang="ru-RU" dirty="0" err="1"/>
              <a:t>санітарно-захисних</a:t>
            </a:r>
            <a:r>
              <a:rPr lang="ru-RU" dirty="0"/>
              <a:t> зонах і </a:t>
            </a:r>
            <a:r>
              <a:rPr lang="ru-RU" dirty="0" err="1"/>
              <a:t>інших</a:t>
            </a:r>
            <a:r>
              <a:rPr lang="ru-RU" dirty="0"/>
              <a:t> </a:t>
            </a:r>
            <a:r>
              <a:rPr lang="ru-RU" dirty="0" err="1"/>
              <a:t>нежилих</a:t>
            </a:r>
            <a:r>
              <a:rPr lang="ru-RU" dirty="0"/>
              <a:t> </a:t>
            </a:r>
            <a:r>
              <a:rPr lang="ru-RU" dirty="0" err="1"/>
              <a:t>територіях</a:t>
            </a:r>
            <a:r>
              <a:rPr lang="ru-RU" dirty="0"/>
              <a:t>, </a:t>
            </a:r>
            <a:r>
              <a:rPr lang="ru-RU" dirty="0" err="1"/>
              <a:t>спеціалізованих</a:t>
            </a:r>
            <a:r>
              <a:rPr lang="ru-RU" dirty="0"/>
              <a:t>  </a:t>
            </a:r>
            <a:r>
              <a:rPr lang="ru-RU" dirty="0" err="1"/>
              <a:t>автомобільних</a:t>
            </a:r>
            <a:r>
              <a:rPr lang="ru-RU" dirty="0"/>
              <a:t>  </a:t>
            </a:r>
            <a:r>
              <a:rPr lang="ru-RU" dirty="0" err="1"/>
              <a:t>доріг</a:t>
            </a:r>
            <a:r>
              <a:rPr lang="ru-RU" dirty="0"/>
              <a:t> </a:t>
            </a:r>
            <a:r>
              <a:rPr lang="ru-RU" dirty="0" err="1"/>
              <a:t>переважно</a:t>
            </a:r>
            <a:r>
              <a:rPr lang="ru-RU" dirty="0"/>
              <a:t> для руху </a:t>
            </a:r>
            <a:r>
              <a:rPr lang="ru-RU" dirty="0" err="1"/>
              <a:t>вантажних</a:t>
            </a:r>
            <a:r>
              <a:rPr lang="ru-RU" dirty="0"/>
              <a:t> </a:t>
            </a:r>
            <a:r>
              <a:rPr lang="ru-RU" dirty="0" err="1"/>
              <a:t>автомобілів</a:t>
            </a:r>
            <a:r>
              <a:rPr lang="ru-RU" dirty="0"/>
              <a:t>;</a:t>
            </a:r>
          </a:p>
          <a:p>
            <a:pPr marL="0" indent="0">
              <a:buNone/>
            </a:pPr>
            <a:endParaRPr lang="ru-RU" dirty="0"/>
          </a:p>
          <a:p>
            <a:endParaRPr lang="ru-UA" dirty="0"/>
          </a:p>
        </p:txBody>
      </p:sp>
    </p:spTree>
    <p:extLst>
      <p:ext uri="{BB962C8B-B14F-4D97-AF65-F5344CB8AC3E}">
        <p14:creationId xmlns:p14="http://schemas.microsoft.com/office/powerpoint/2010/main" val="563708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CE2DC4-8B92-47DF-BEF3-75D03D456E1E}"/>
              </a:ext>
            </a:extLst>
          </p:cNvPr>
          <p:cNvSpPr>
            <a:spLocks noGrp="1"/>
          </p:cNvSpPr>
          <p:nvPr>
            <p:ph type="title"/>
          </p:nvPr>
        </p:nvSpPr>
        <p:spPr/>
        <p:txBody>
          <a:bodyPr/>
          <a:lstStyle/>
          <a:p>
            <a:r>
              <a:rPr lang="ru-RU" sz="2800" dirty="0" err="1"/>
              <a:t>Запобігання</a:t>
            </a:r>
            <a:r>
              <a:rPr lang="ru-RU" sz="2800" dirty="0"/>
              <a:t> </a:t>
            </a:r>
            <a:r>
              <a:rPr lang="ru-RU" sz="2800" dirty="0" err="1"/>
              <a:t>забруднення</a:t>
            </a:r>
            <a:r>
              <a:rPr lang="ru-RU" sz="2800" dirty="0"/>
              <a:t> </a:t>
            </a:r>
            <a:r>
              <a:rPr lang="ru-RU" sz="2800" dirty="0" err="1"/>
              <a:t>викидами</a:t>
            </a:r>
            <a:r>
              <a:rPr lang="ru-RU" sz="2800" dirty="0"/>
              <a:t> </a:t>
            </a:r>
            <a:r>
              <a:rPr lang="ru-RU" sz="2800" dirty="0" err="1"/>
              <a:t>транспортних</a:t>
            </a:r>
            <a:r>
              <a:rPr lang="ru-RU" sz="2800" dirty="0"/>
              <a:t> </a:t>
            </a:r>
            <a:r>
              <a:rPr lang="ru-RU" sz="2800" dirty="0" err="1"/>
              <a:t>засобів</a:t>
            </a:r>
            <a:r>
              <a:rPr lang="ru-RU" sz="2800" dirty="0"/>
              <a:t> з </a:t>
            </a:r>
            <a:r>
              <a:rPr lang="ru-RU" sz="2800" dirty="0" err="1"/>
              <a:t>двигунами</a:t>
            </a:r>
            <a:r>
              <a:rPr lang="ru-RU" sz="2800" dirty="0"/>
              <a:t> </a:t>
            </a:r>
            <a:r>
              <a:rPr lang="ru-RU" sz="2800" dirty="0" err="1"/>
              <a:t>внутрішнього</a:t>
            </a:r>
            <a:r>
              <a:rPr lang="ru-RU" sz="2800" dirty="0"/>
              <a:t> </a:t>
            </a:r>
            <a:r>
              <a:rPr lang="ru-RU" sz="2800" dirty="0" err="1"/>
              <a:t>згоряння</a:t>
            </a:r>
            <a:r>
              <a:rPr lang="ru-RU" sz="2800" dirty="0"/>
              <a:t> (</a:t>
            </a:r>
            <a:r>
              <a:rPr lang="ru-RU" sz="2800" dirty="0" err="1"/>
              <a:t>продовження</a:t>
            </a:r>
            <a:r>
              <a:rPr lang="ru-RU" sz="2800" dirty="0"/>
              <a:t>)</a:t>
            </a:r>
            <a:endParaRPr lang="ru-UA" sz="2800" dirty="0"/>
          </a:p>
        </p:txBody>
      </p:sp>
      <p:sp>
        <p:nvSpPr>
          <p:cNvPr id="3" name="Объект 2">
            <a:extLst>
              <a:ext uri="{FF2B5EF4-FFF2-40B4-BE49-F238E27FC236}">
                <a16:creationId xmlns:a16="http://schemas.microsoft.com/office/drawing/2014/main" id="{8B64C027-C2AD-4CF1-8DA3-35F081009F11}"/>
              </a:ext>
            </a:extLst>
          </p:cNvPr>
          <p:cNvSpPr>
            <a:spLocks noGrp="1"/>
          </p:cNvSpPr>
          <p:nvPr>
            <p:ph idx="1"/>
          </p:nvPr>
        </p:nvSpPr>
        <p:spPr/>
        <p:txBody>
          <a:bodyPr>
            <a:normAutofit fontScale="85000" lnSpcReduction="10000"/>
          </a:bodyPr>
          <a:lstStyle/>
          <a:p>
            <a:r>
              <a:rPr lang="ru-RU" dirty="0"/>
              <a:t>-</a:t>
            </a:r>
            <a:r>
              <a:rPr lang="ru-RU" dirty="0" err="1"/>
              <a:t>виведення</a:t>
            </a:r>
            <a:r>
              <a:rPr lang="ru-RU" dirty="0"/>
              <a:t> з </a:t>
            </a:r>
            <a:r>
              <a:rPr lang="ru-RU" dirty="0" err="1"/>
              <a:t>території</a:t>
            </a:r>
            <a:r>
              <a:rPr lang="ru-RU" dirty="0"/>
              <a:t> </a:t>
            </a:r>
            <a:r>
              <a:rPr lang="ru-RU" dirty="0" err="1"/>
              <a:t>жилої</a:t>
            </a:r>
            <a:r>
              <a:rPr lang="ru-RU" dirty="0"/>
              <a:t> </a:t>
            </a:r>
            <a:r>
              <a:rPr lang="ru-RU" dirty="0" err="1"/>
              <a:t>зони</a:t>
            </a:r>
            <a:r>
              <a:rPr lang="ru-RU" dirty="0"/>
              <a:t> автобаз, </a:t>
            </a:r>
            <a:r>
              <a:rPr lang="ru-RU" dirty="0" err="1"/>
              <a:t>автозаправних</a:t>
            </a:r>
            <a:r>
              <a:rPr lang="ru-RU" dirty="0"/>
              <a:t>  </a:t>
            </a:r>
            <a:r>
              <a:rPr lang="ru-RU" dirty="0" err="1"/>
              <a:t>станцій</a:t>
            </a:r>
            <a:r>
              <a:rPr lang="ru-RU" dirty="0"/>
              <a:t>,  </a:t>
            </a:r>
            <a:r>
              <a:rPr lang="ru-RU" dirty="0" err="1"/>
              <a:t>авторемонтних</a:t>
            </a:r>
            <a:r>
              <a:rPr lang="ru-RU" dirty="0"/>
              <a:t>   </a:t>
            </a:r>
            <a:r>
              <a:rPr lang="ru-RU" dirty="0" err="1"/>
              <a:t>майстерень</a:t>
            </a:r>
            <a:r>
              <a:rPr lang="ru-RU" dirty="0"/>
              <a:t>,   </a:t>
            </a:r>
            <a:r>
              <a:rPr lang="ru-RU" dirty="0" err="1"/>
              <a:t>автопарків</a:t>
            </a:r>
            <a:r>
              <a:rPr lang="ru-RU" dirty="0"/>
              <a:t>, </a:t>
            </a:r>
            <a:r>
              <a:rPr lang="ru-RU" dirty="0" err="1"/>
              <a:t>станцій</a:t>
            </a:r>
            <a:r>
              <a:rPr lang="ru-RU" dirty="0"/>
              <a:t> </a:t>
            </a:r>
            <a:r>
              <a:rPr lang="ru-RU" dirty="0" err="1"/>
              <a:t>технічного</a:t>
            </a:r>
            <a:r>
              <a:rPr lang="ru-RU" dirty="0"/>
              <a:t> </a:t>
            </a:r>
            <a:r>
              <a:rPr lang="ru-RU" dirty="0" err="1"/>
              <a:t>обслуговування</a:t>
            </a:r>
            <a:r>
              <a:rPr lang="ru-RU" dirty="0"/>
              <a:t> та </a:t>
            </a:r>
            <a:r>
              <a:rPr lang="ru-RU" dirty="0" err="1"/>
              <a:t>інших</a:t>
            </a:r>
            <a:r>
              <a:rPr lang="ru-RU" dirty="0"/>
              <a:t> </a:t>
            </a:r>
            <a:r>
              <a:rPr lang="ru-RU" dirty="0" err="1"/>
              <a:t>автогосподарств</a:t>
            </a:r>
            <a:r>
              <a:rPr lang="ru-RU" dirty="0"/>
              <a:t>;</a:t>
            </a:r>
          </a:p>
          <a:p>
            <a:r>
              <a:rPr lang="ru-RU" dirty="0"/>
              <a:t>-</a:t>
            </a:r>
            <a:r>
              <a:rPr lang="ru-RU" dirty="0" err="1"/>
              <a:t>розташування</a:t>
            </a:r>
            <a:r>
              <a:rPr lang="ru-RU" dirty="0"/>
              <a:t>  в </a:t>
            </a:r>
            <a:r>
              <a:rPr lang="ru-RU" dirty="0" err="1"/>
              <a:t>плані</a:t>
            </a:r>
            <a:r>
              <a:rPr lang="ru-RU" dirty="0"/>
              <a:t> </a:t>
            </a:r>
            <a:r>
              <a:rPr lang="ru-RU" dirty="0" err="1"/>
              <a:t>населеного</a:t>
            </a:r>
            <a:r>
              <a:rPr lang="ru-RU" dirty="0"/>
              <a:t> пункту </a:t>
            </a:r>
            <a:r>
              <a:rPr lang="ru-RU" dirty="0" err="1"/>
              <a:t>швидкісних</a:t>
            </a:r>
            <a:r>
              <a:rPr lang="ru-RU" dirty="0"/>
              <a:t> та </a:t>
            </a:r>
            <a:r>
              <a:rPr lang="ru-RU" dirty="0" err="1"/>
              <a:t>спеціалізованих</a:t>
            </a:r>
            <a:r>
              <a:rPr lang="ru-RU" dirty="0"/>
              <a:t>   </a:t>
            </a:r>
            <a:r>
              <a:rPr lang="ru-RU" dirty="0" err="1"/>
              <a:t>доріг</a:t>
            </a:r>
            <a:r>
              <a:rPr lang="ru-RU" dirty="0"/>
              <a:t>   для  руху  </a:t>
            </a:r>
            <a:r>
              <a:rPr lang="ru-RU" dirty="0" err="1"/>
              <a:t>вантажного</a:t>
            </a:r>
            <a:r>
              <a:rPr lang="ru-RU" dirty="0"/>
              <a:t>  автотранспорту  у </a:t>
            </a:r>
            <a:r>
              <a:rPr lang="ru-RU" dirty="0" err="1"/>
              <a:t>відповідності</a:t>
            </a:r>
            <a:r>
              <a:rPr lang="ru-RU" dirty="0"/>
              <a:t>  а  </a:t>
            </a:r>
            <a:r>
              <a:rPr lang="ru-RU" dirty="0" err="1"/>
              <a:t>вимогами</a:t>
            </a:r>
            <a:r>
              <a:rPr lang="ru-RU" dirty="0"/>
              <a:t>  п.  2.3  </a:t>
            </a:r>
            <a:r>
              <a:rPr lang="ru-RU" dirty="0" err="1"/>
              <a:t>цих</a:t>
            </a:r>
            <a:r>
              <a:rPr lang="ru-RU" dirty="0"/>
              <a:t>  правил  та з </a:t>
            </a:r>
            <a:r>
              <a:rPr lang="ru-RU" dirty="0" err="1"/>
              <a:t>урахуванням</a:t>
            </a:r>
            <a:r>
              <a:rPr lang="ru-RU" dirty="0"/>
              <a:t> </a:t>
            </a:r>
            <a:r>
              <a:rPr lang="ru-RU" dirty="0" err="1"/>
              <a:t>напрямків</a:t>
            </a:r>
            <a:r>
              <a:rPr lang="ru-RU" dirty="0"/>
              <a:t> </a:t>
            </a:r>
            <a:r>
              <a:rPr lang="ru-RU" dirty="0" err="1"/>
              <a:t>переважаючих</a:t>
            </a:r>
            <a:r>
              <a:rPr lang="ru-RU" dirty="0"/>
              <a:t> </a:t>
            </a:r>
            <a:r>
              <a:rPr lang="ru-RU" dirty="0" err="1"/>
              <a:t>вітрів</a:t>
            </a:r>
            <a:r>
              <a:rPr lang="ru-RU" dirty="0"/>
              <a:t>;</a:t>
            </a:r>
          </a:p>
          <a:p>
            <a:r>
              <a:rPr lang="ru-RU" dirty="0"/>
              <a:t>- </a:t>
            </a:r>
            <a:r>
              <a:rPr lang="ru-RU" dirty="0" err="1"/>
              <a:t>заміна</a:t>
            </a:r>
            <a:r>
              <a:rPr lang="ru-RU" dirty="0"/>
              <a:t> </a:t>
            </a:r>
            <a:r>
              <a:rPr lang="ru-RU" dirty="0" err="1"/>
              <a:t>міських</a:t>
            </a:r>
            <a:r>
              <a:rPr lang="ru-RU" dirty="0"/>
              <a:t> </a:t>
            </a:r>
            <a:r>
              <a:rPr lang="ru-RU" dirty="0" err="1"/>
              <a:t>автобусних</a:t>
            </a:r>
            <a:r>
              <a:rPr lang="ru-RU" dirty="0"/>
              <a:t> </a:t>
            </a:r>
            <a:r>
              <a:rPr lang="ru-RU" dirty="0" err="1"/>
              <a:t>маршрутів</a:t>
            </a:r>
            <a:r>
              <a:rPr lang="ru-RU" dirty="0"/>
              <a:t>  на </a:t>
            </a:r>
            <a:r>
              <a:rPr lang="ru-RU" dirty="0" err="1"/>
              <a:t>електротранспорт</a:t>
            </a:r>
            <a:r>
              <a:rPr lang="ru-RU" dirty="0"/>
              <a:t> (</a:t>
            </a:r>
            <a:r>
              <a:rPr lang="ru-RU" dirty="0" err="1"/>
              <a:t>тролейбус</a:t>
            </a:r>
            <a:r>
              <a:rPr lang="ru-RU" dirty="0"/>
              <a:t>, трамвай);</a:t>
            </a:r>
          </a:p>
          <a:p>
            <a:r>
              <a:rPr lang="ru-RU" dirty="0"/>
              <a:t>- </a:t>
            </a:r>
            <a:r>
              <a:rPr lang="ru-RU" dirty="0" err="1"/>
              <a:t>розміщення</a:t>
            </a:r>
            <a:r>
              <a:rPr lang="ru-RU" dirty="0"/>
              <a:t> </a:t>
            </a:r>
            <a:r>
              <a:rPr lang="ru-RU" dirty="0" err="1"/>
              <a:t>об'єктів</a:t>
            </a:r>
            <a:r>
              <a:rPr lang="ru-RU" dirty="0"/>
              <a:t> </a:t>
            </a:r>
            <a:r>
              <a:rPr lang="ru-RU" dirty="0" err="1"/>
              <a:t>комунально-побутового</a:t>
            </a:r>
            <a:r>
              <a:rPr lang="ru-RU" dirty="0"/>
              <a:t> </a:t>
            </a:r>
            <a:r>
              <a:rPr lang="ru-RU" dirty="0" err="1"/>
              <a:t>призначення</a:t>
            </a:r>
            <a:r>
              <a:rPr lang="ru-RU" dirty="0"/>
              <a:t>, </a:t>
            </a:r>
            <a:r>
              <a:rPr lang="ru-RU" dirty="0" err="1"/>
              <a:t>пов'язаних</a:t>
            </a:r>
            <a:r>
              <a:rPr lang="ru-RU" dirty="0"/>
              <a:t>  </a:t>
            </a:r>
            <a:r>
              <a:rPr lang="ru-RU" dirty="0" err="1"/>
              <a:t>із</a:t>
            </a:r>
            <a:r>
              <a:rPr lang="ru-RU" dirty="0"/>
              <a:t> </a:t>
            </a:r>
            <a:r>
              <a:rPr lang="ru-RU" dirty="0" err="1"/>
              <a:t>значними</a:t>
            </a:r>
            <a:r>
              <a:rPr lang="ru-RU" dirty="0"/>
              <a:t> </a:t>
            </a:r>
            <a:r>
              <a:rPr lang="ru-RU" dirty="0" err="1"/>
              <a:t>вантажними</a:t>
            </a:r>
            <a:r>
              <a:rPr lang="ru-RU" dirty="0"/>
              <a:t> </a:t>
            </a:r>
            <a:r>
              <a:rPr lang="ru-RU" dirty="0" err="1"/>
              <a:t>перевезеннями</a:t>
            </a:r>
            <a:r>
              <a:rPr lang="ru-RU" dirty="0"/>
              <a:t>, у </a:t>
            </a:r>
            <a:r>
              <a:rPr lang="ru-RU" dirty="0" err="1"/>
              <a:t>безпосередній</a:t>
            </a:r>
            <a:r>
              <a:rPr lang="ru-RU" dirty="0"/>
              <a:t> </a:t>
            </a:r>
            <a:r>
              <a:rPr lang="ru-RU" dirty="0" err="1"/>
              <a:t>близькості</a:t>
            </a:r>
            <a:r>
              <a:rPr lang="ru-RU" dirty="0"/>
              <a:t> до </a:t>
            </a:r>
            <a:r>
              <a:rPr lang="ru-RU" dirty="0" err="1"/>
              <a:t>магістральних</a:t>
            </a:r>
            <a:r>
              <a:rPr lang="ru-RU" dirty="0"/>
              <a:t> </a:t>
            </a:r>
            <a:r>
              <a:rPr lang="ru-RU" dirty="0" err="1"/>
              <a:t>вулиць</a:t>
            </a:r>
            <a:r>
              <a:rPr lang="ru-RU" dirty="0"/>
              <a:t> для  </a:t>
            </a:r>
            <a:r>
              <a:rPr lang="ru-RU" dirty="0" err="1"/>
              <a:t>скорочення</a:t>
            </a:r>
            <a:r>
              <a:rPr lang="ru-RU" dirty="0"/>
              <a:t> </a:t>
            </a:r>
            <a:r>
              <a:rPr lang="ru-RU" dirty="0" err="1"/>
              <a:t>протяжності</a:t>
            </a:r>
            <a:r>
              <a:rPr lang="ru-RU" dirty="0"/>
              <a:t> </a:t>
            </a:r>
            <a:r>
              <a:rPr lang="ru-RU" dirty="0" err="1"/>
              <a:t>проїздів</a:t>
            </a:r>
            <a:r>
              <a:rPr lang="ru-RU" dirty="0"/>
              <a:t> по </a:t>
            </a:r>
            <a:r>
              <a:rPr lang="ru-RU" dirty="0" err="1"/>
              <a:t>території</a:t>
            </a:r>
            <a:r>
              <a:rPr lang="ru-RU" dirty="0"/>
              <a:t> </a:t>
            </a:r>
            <a:r>
              <a:rPr lang="ru-RU" dirty="0" err="1"/>
              <a:t>житлової</a:t>
            </a:r>
            <a:r>
              <a:rPr lang="ru-RU" dirty="0"/>
              <a:t> </a:t>
            </a:r>
            <a:r>
              <a:rPr lang="ru-RU" dirty="0" err="1"/>
              <a:t>забудови</a:t>
            </a:r>
            <a:r>
              <a:rPr lang="ru-RU" dirty="0"/>
              <a:t>;</a:t>
            </a:r>
          </a:p>
          <a:p>
            <a:r>
              <a:rPr lang="ru-RU" dirty="0"/>
              <a:t>- </a:t>
            </a:r>
            <a:r>
              <a:rPr lang="ru-RU" dirty="0" err="1"/>
              <a:t>озеленення</a:t>
            </a:r>
            <a:r>
              <a:rPr lang="ru-RU" dirty="0"/>
              <a:t> </a:t>
            </a:r>
            <a:r>
              <a:rPr lang="ru-RU" dirty="0" err="1"/>
              <a:t>придорожніх</a:t>
            </a:r>
            <a:r>
              <a:rPr lang="ru-RU" dirty="0"/>
              <a:t> </a:t>
            </a:r>
            <a:r>
              <a:rPr lang="ru-RU" dirty="0" err="1"/>
              <a:t>територій</a:t>
            </a:r>
            <a:r>
              <a:rPr lang="ru-RU" dirty="0"/>
              <a:t> (у </a:t>
            </a:r>
            <a:r>
              <a:rPr lang="ru-RU" dirty="0" err="1"/>
              <a:t>відповідності</a:t>
            </a:r>
            <a:r>
              <a:rPr lang="ru-RU" dirty="0"/>
              <a:t> з </a:t>
            </a:r>
            <a:r>
              <a:rPr lang="ru-RU" dirty="0" err="1"/>
              <a:t>нормативними</a:t>
            </a:r>
            <a:r>
              <a:rPr lang="ru-RU" dirty="0"/>
              <a:t> документами,  </a:t>
            </a:r>
            <a:r>
              <a:rPr lang="ru-RU" dirty="0" err="1"/>
              <a:t>які</a:t>
            </a:r>
            <a:r>
              <a:rPr lang="ru-RU" dirty="0"/>
              <a:t>  </a:t>
            </a:r>
            <a:r>
              <a:rPr lang="ru-RU" dirty="0" err="1"/>
              <a:t>регламентують</a:t>
            </a:r>
            <a:r>
              <a:rPr lang="ru-RU" dirty="0"/>
              <a:t> </a:t>
            </a:r>
            <a:r>
              <a:rPr lang="ru-RU" dirty="0" err="1"/>
              <a:t>будівництво</a:t>
            </a:r>
            <a:r>
              <a:rPr lang="ru-RU" dirty="0"/>
              <a:t> </a:t>
            </a:r>
            <a:r>
              <a:rPr lang="ru-RU" dirty="0" err="1"/>
              <a:t>доріг</a:t>
            </a:r>
            <a:r>
              <a:rPr lang="ru-RU" dirty="0"/>
              <a:t> у </a:t>
            </a:r>
            <a:r>
              <a:rPr lang="ru-RU" dirty="0" err="1"/>
              <a:t>населених</a:t>
            </a:r>
            <a:r>
              <a:rPr lang="ru-RU" dirty="0"/>
              <a:t>  пунктах  та  </a:t>
            </a:r>
            <a:r>
              <a:rPr lang="ru-RU" dirty="0" err="1"/>
              <a:t>санітарно-гігієнічні</a:t>
            </a:r>
            <a:r>
              <a:rPr lang="ru-RU" dirty="0"/>
              <a:t>  </a:t>
            </a:r>
            <a:r>
              <a:rPr lang="ru-RU" dirty="0" err="1"/>
              <a:t>вимоги</a:t>
            </a:r>
            <a:r>
              <a:rPr lang="ru-RU" dirty="0"/>
              <a:t> </a:t>
            </a:r>
            <a:r>
              <a:rPr lang="ru-RU" dirty="0" err="1"/>
              <a:t>планування</a:t>
            </a:r>
            <a:r>
              <a:rPr lang="ru-RU" dirty="0"/>
              <a:t> та </a:t>
            </a:r>
            <a:r>
              <a:rPr lang="ru-RU" dirty="0" err="1"/>
              <a:t>забудови</a:t>
            </a:r>
            <a:r>
              <a:rPr lang="ru-RU" dirty="0"/>
              <a:t> </a:t>
            </a:r>
            <a:r>
              <a:rPr lang="ru-RU" dirty="0" err="1"/>
              <a:t>населених</a:t>
            </a:r>
            <a:r>
              <a:rPr lang="ru-RU" dirty="0"/>
              <a:t> </a:t>
            </a:r>
            <a:r>
              <a:rPr lang="ru-RU" dirty="0" err="1"/>
              <a:t>місць</a:t>
            </a:r>
            <a:r>
              <a:rPr lang="ru-RU" dirty="0"/>
              <a:t>);</a:t>
            </a:r>
          </a:p>
          <a:p>
            <a:endParaRPr lang="ru-UA" dirty="0"/>
          </a:p>
        </p:txBody>
      </p:sp>
    </p:spTree>
    <p:extLst>
      <p:ext uri="{BB962C8B-B14F-4D97-AF65-F5344CB8AC3E}">
        <p14:creationId xmlns:p14="http://schemas.microsoft.com/office/powerpoint/2010/main" val="1871605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B5D7BD-C103-4CAC-A372-1E0BC9FB7B50}"/>
              </a:ext>
            </a:extLst>
          </p:cNvPr>
          <p:cNvSpPr>
            <a:spLocks noGrp="1"/>
          </p:cNvSpPr>
          <p:nvPr>
            <p:ph type="title"/>
          </p:nvPr>
        </p:nvSpPr>
        <p:spPr/>
        <p:txBody>
          <a:bodyPr/>
          <a:lstStyle/>
          <a:p>
            <a:r>
              <a:rPr lang="ru-RU" sz="2800" dirty="0" err="1"/>
              <a:t>Запобігання</a:t>
            </a:r>
            <a:r>
              <a:rPr lang="ru-RU" sz="2800" dirty="0"/>
              <a:t> </a:t>
            </a:r>
            <a:r>
              <a:rPr lang="ru-RU" sz="2800" dirty="0" err="1"/>
              <a:t>забруднення</a:t>
            </a:r>
            <a:r>
              <a:rPr lang="ru-RU" sz="2800" dirty="0"/>
              <a:t> </a:t>
            </a:r>
            <a:r>
              <a:rPr lang="ru-RU" sz="2800" dirty="0" err="1"/>
              <a:t>викидами</a:t>
            </a:r>
            <a:r>
              <a:rPr lang="ru-RU" sz="2800" dirty="0"/>
              <a:t> </a:t>
            </a:r>
            <a:r>
              <a:rPr lang="ru-RU" sz="2800" dirty="0" err="1"/>
              <a:t>транспортних</a:t>
            </a:r>
            <a:r>
              <a:rPr lang="ru-RU" sz="2800" dirty="0"/>
              <a:t> </a:t>
            </a:r>
            <a:r>
              <a:rPr lang="ru-RU" sz="2800" dirty="0" err="1"/>
              <a:t>засобів</a:t>
            </a:r>
            <a:r>
              <a:rPr lang="ru-RU" sz="2800" dirty="0"/>
              <a:t> з </a:t>
            </a:r>
            <a:r>
              <a:rPr lang="ru-RU" sz="2800" dirty="0" err="1"/>
              <a:t>двигунами</a:t>
            </a:r>
            <a:r>
              <a:rPr lang="ru-RU" sz="2800" dirty="0"/>
              <a:t> </a:t>
            </a:r>
            <a:r>
              <a:rPr lang="ru-RU" sz="2800" dirty="0" err="1"/>
              <a:t>внутрішнього</a:t>
            </a:r>
            <a:r>
              <a:rPr lang="ru-RU" sz="2800" dirty="0"/>
              <a:t> </a:t>
            </a:r>
            <a:r>
              <a:rPr lang="ru-RU" sz="2800" dirty="0" err="1"/>
              <a:t>згоряння</a:t>
            </a:r>
            <a:r>
              <a:rPr lang="ru-RU" sz="2800" dirty="0"/>
              <a:t> (</a:t>
            </a:r>
            <a:r>
              <a:rPr lang="ru-RU" sz="2800" dirty="0" err="1"/>
              <a:t>продовження</a:t>
            </a:r>
            <a:r>
              <a:rPr lang="ru-RU" sz="2800" dirty="0"/>
              <a:t>)</a:t>
            </a:r>
            <a:endParaRPr lang="ru-UA" sz="2800" dirty="0"/>
          </a:p>
        </p:txBody>
      </p:sp>
      <p:sp>
        <p:nvSpPr>
          <p:cNvPr id="3" name="Объект 2">
            <a:extLst>
              <a:ext uri="{FF2B5EF4-FFF2-40B4-BE49-F238E27FC236}">
                <a16:creationId xmlns:a16="http://schemas.microsoft.com/office/drawing/2014/main" id="{FAC0AD37-23FE-4C51-A83E-D81E74262FE3}"/>
              </a:ext>
            </a:extLst>
          </p:cNvPr>
          <p:cNvSpPr>
            <a:spLocks noGrp="1"/>
          </p:cNvSpPr>
          <p:nvPr>
            <p:ph idx="1"/>
          </p:nvPr>
        </p:nvSpPr>
        <p:spPr/>
        <p:txBody>
          <a:bodyPr/>
          <a:lstStyle/>
          <a:p>
            <a:r>
              <a:rPr lang="ru-RU" dirty="0"/>
              <a:t>- </a:t>
            </a:r>
            <a:r>
              <a:rPr lang="ru-RU" dirty="0" err="1"/>
              <a:t>створення</a:t>
            </a:r>
            <a:r>
              <a:rPr lang="ru-RU" dirty="0"/>
              <a:t> </a:t>
            </a:r>
            <a:r>
              <a:rPr lang="ru-RU" dirty="0" err="1"/>
              <a:t>санітарно-захисних</a:t>
            </a:r>
            <a:r>
              <a:rPr lang="ru-RU" dirty="0"/>
              <a:t> зон </a:t>
            </a:r>
            <a:r>
              <a:rPr lang="ru-RU" dirty="0" err="1"/>
              <a:t>від</a:t>
            </a:r>
            <a:r>
              <a:rPr lang="ru-RU" dirty="0"/>
              <a:t> </a:t>
            </a:r>
            <a:r>
              <a:rPr lang="ru-RU" dirty="0" err="1"/>
              <a:t>автомагістралей</a:t>
            </a:r>
            <a:r>
              <a:rPr lang="ru-RU" dirty="0"/>
              <a:t> та  </a:t>
            </a:r>
            <a:r>
              <a:rPr lang="ru-RU" dirty="0" err="1"/>
              <a:t>автодоріг</a:t>
            </a:r>
            <a:r>
              <a:rPr lang="ru-RU" dirty="0"/>
              <a:t>  з </a:t>
            </a:r>
            <a:r>
              <a:rPr lang="ru-RU" dirty="0" err="1"/>
              <a:t>інтенсивним</a:t>
            </a:r>
            <a:r>
              <a:rPr lang="ru-RU" dirty="0"/>
              <a:t> рухом (у </a:t>
            </a:r>
            <a:r>
              <a:rPr lang="ru-RU" dirty="0" err="1"/>
              <a:t>відповідності</a:t>
            </a:r>
            <a:r>
              <a:rPr lang="ru-RU" dirty="0"/>
              <a:t> з </a:t>
            </a:r>
            <a:r>
              <a:rPr lang="ru-RU" dirty="0" err="1"/>
              <a:t>нормативними</a:t>
            </a:r>
            <a:r>
              <a:rPr lang="ru-RU" dirty="0"/>
              <a:t> документами);</a:t>
            </a:r>
          </a:p>
          <a:p>
            <a:r>
              <a:rPr lang="ru-RU" dirty="0"/>
              <a:t>- </a:t>
            </a:r>
            <a:r>
              <a:rPr lang="ru-RU" dirty="0" err="1"/>
              <a:t>недопущення</a:t>
            </a:r>
            <a:r>
              <a:rPr lang="ru-RU" dirty="0"/>
              <a:t>  </a:t>
            </a:r>
            <a:r>
              <a:rPr lang="ru-RU" dirty="0" err="1"/>
              <a:t>влаштування</a:t>
            </a:r>
            <a:r>
              <a:rPr lang="ru-RU" dirty="0"/>
              <a:t>  </a:t>
            </a:r>
            <a:r>
              <a:rPr lang="ru-RU" dirty="0" err="1"/>
              <a:t>зупинок</a:t>
            </a:r>
            <a:r>
              <a:rPr lang="ru-RU" dirty="0"/>
              <a:t>  </a:t>
            </a:r>
            <a:r>
              <a:rPr lang="ru-RU" dirty="0" err="1"/>
              <a:t>автобусів</a:t>
            </a:r>
            <a:r>
              <a:rPr lang="ru-RU" dirty="0"/>
              <a:t> і </a:t>
            </a:r>
            <a:r>
              <a:rPr lang="ru-RU" dirty="0" err="1"/>
              <a:t>інших</a:t>
            </a:r>
            <a:r>
              <a:rPr lang="ru-RU" dirty="0"/>
              <a:t> </a:t>
            </a:r>
            <a:r>
              <a:rPr lang="ru-RU" dirty="0" err="1"/>
              <a:t>автотранспортних</a:t>
            </a:r>
            <a:r>
              <a:rPr lang="ru-RU" dirty="0"/>
              <a:t>  </a:t>
            </a:r>
            <a:r>
              <a:rPr lang="ru-RU" dirty="0" err="1"/>
              <a:t>засобів</a:t>
            </a:r>
            <a:r>
              <a:rPr lang="ru-RU" dirty="0"/>
              <a:t>  </a:t>
            </a:r>
            <a:r>
              <a:rPr lang="ru-RU" dirty="0" err="1"/>
              <a:t>міських</a:t>
            </a:r>
            <a:r>
              <a:rPr lang="ru-RU" dirty="0"/>
              <a:t>  </a:t>
            </a:r>
            <a:r>
              <a:rPr lang="ru-RU" dirty="0" err="1"/>
              <a:t>пасажирських</a:t>
            </a:r>
            <a:r>
              <a:rPr lang="ru-RU" dirty="0"/>
              <a:t>  </a:t>
            </a:r>
            <a:r>
              <a:rPr lang="ru-RU" dirty="0" err="1"/>
              <a:t>перевезень</a:t>
            </a:r>
            <a:r>
              <a:rPr lang="ru-RU" dirty="0"/>
              <a:t>  </a:t>
            </a:r>
            <a:r>
              <a:rPr lang="ru-RU" dirty="0" err="1"/>
              <a:t>біля</a:t>
            </a:r>
            <a:r>
              <a:rPr lang="ru-RU" dirty="0"/>
              <a:t> </a:t>
            </a:r>
            <a:r>
              <a:rPr lang="ru-RU" dirty="0" err="1"/>
              <a:t>дитячих</a:t>
            </a:r>
            <a:r>
              <a:rPr lang="ru-RU" dirty="0"/>
              <a:t>, </a:t>
            </a:r>
            <a:r>
              <a:rPr lang="ru-RU" dirty="0" err="1"/>
              <a:t>лікувальних</a:t>
            </a:r>
            <a:r>
              <a:rPr lang="ru-RU" dirty="0"/>
              <a:t> і </a:t>
            </a:r>
            <a:r>
              <a:rPr lang="ru-RU" dirty="0" err="1"/>
              <a:t>оздоровчих</a:t>
            </a:r>
            <a:r>
              <a:rPr lang="ru-RU" dirty="0"/>
              <a:t> </a:t>
            </a:r>
            <a:r>
              <a:rPr lang="ru-RU" dirty="0" err="1"/>
              <a:t>установ</a:t>
            </a:r>
            <a:r>
              <a:rPr lang="ru-RU" dirty="0"/>
              <a:t>;</a:t>
            </a:r>
          </a:p>
          <a:p>
            <a:r>
              <a:rPr lang="ru-RU" dirty="0"/>
              <a:t>- </a:t>
            </a:r>
            <a:r>
              <a:rPr lang="ru-RU" dirty="0" err="1"/>
              <a:t>раціональна</a:t>
            </a:r>
            <a:r>
              <a:rPr lang="ru-RU" dirty="0"/>
              <a:t> </a:t>
            </a:r>
            <a:r>
              <a:rPr lang="ru-RU" dirty="0" err="1"/>
              <a:t>організація</a:t>
            </a:r>
            <a:r>
              <a:rPr lang="ru-RU" dirty="0"/>
              <a:t> </a:t>
            </a:r>
            <a:r>
              <a:rPr lang="ru-RU" dirty="0" err="1"/>
              <a:t>в'їздів</a:t>
            </a:r>
            <a:r>
              <a:rPr lang="ru-RU" dirty="0"/>
              <a:t> і </a:t>
            </a:r>
            <a:r>
              <a:rPr lang="ru-RU" dirty="0" err="1"/>
              <a:t>виїздів</a:t>
            </a:r>
            <a:r>
              <a:rPr lang="ru-RU" dirty="0"/>
              <a:t> з </a:t>
            </a:r>
            <a:r>
              <a:rPr lang="ru-RU" dirty="0" err="1"/>
              <a:t>території</a:t>
            </a:r>
            <a:r>
              <a:rPr lang="ru-RU" dirty="0"/>
              <a:t> </a:t>
            </a:r>
            <a:r>
              <a:rPr lang="ru-RU" dirty="0" err="1"/>
              <a:t>підприємств</a:t>
            </a:r>
            <a:r>
              <a:rPr lang="ru-RU" dirty="0"/>
              <a:t>  і  </a:t>
            </a:r>
            <a:r>
              <a:rPr lang="ru-RU" dirty="0" err="1"/>
              <a:t>інших</a:t>
            </a:r>
            <a:r>
              <a:rPr lang="ru-RU" dirty="0"/>
              <a:t>  </a:t>
            </a:r>
            <a:r>
              <a:rPr lang="ru-RU" dirty="0" err="1"/>
              <a:t>об'єктів</a:t>
            </a:r>
            <a:r>
              <a:rPr lang="ru-RU" dirty="0"/>
              <a:t>  з метою </a:t>
            </a:r>
            <a:r>
              <a:rPr lang="ru-RU" dirty="0" err="1"/>
              <a:t>запобігання</a:t>
            </a:r>
            <a:r>
              <a:rPr lang="ru-RU" dirty="0"/>
              <a:t> </a:t>
            </a:r>
            <a:r>
              <a:rPr lang="ru-RU" dirty="0" err="1"/>
              <a:t>їх</a:t>
            </a:r>
            <a:r>
              <a:rPr lang="ru-RU" dirty="0"/>
              <a:t> </a:t>
            </a:r>
            <a:r>
              <a:rPr lang="ru-RU" dirty="0" err="1"/>
              <a:t>розміщення</a:t>
            </a:r>
            <a:r>
              <a:rPr lang="ru-RU" dirty="0"/>
              <a:t> </a:t>
            </a:r>
            <a:r>
              <a:rPr lang="ru-RU" dirty="0" err="1"/>
              <a:t>поблизу</a:t>
            </a:r>
            <a:r>
              <a:rPr lang="ru-RU" dirty="0"/>
              <a:t>  </a:t>
            </a:r>
            <a:r>
              <a:rPr lang="ru-RU" dirty="0" err="1"/>
              <a:t>жилих</a:t>
            </a:r>
            <a:r>
              <a:rPr lang="ru-RU" dirty="0"/>
              <a:t>  та  </a:t>
            </a:r>
            <a:r>
              <a:rPr lang="ru-RU" dirty="0" err="1"/>
              <a:t>громадських</a:t>
            </a:r>
            <a:r>
              <a:rPr lang="ru-RU" dirty="0"/>
              <a:t> </a:t>
            </a:r>
            <a:r>
              <a:rPr lang="ru-RU" dirty="0" err="1"/>
              <a:t>будинків</a:t>
            </a:r>
            <a:r>
              <a:rPr lang="ru-RU" dirty="0"/>
              <a:t>; </a:t>
            </a:r>
            <a:r>
              <a:rPr lang="ru-RU" dirty="0" err="1"/>
              <a:t>обмеження</a:t>
            </a:r>
            <a:r>
              <a:rPr lang="ru-RU" dirty="0"/>
              <a:t> </a:t>
            </a:r>
            <a:r>
              <a:rPr lang="ru-RU" dirty="0" err="1"/>
              <a:t>в'їзду</a:t>
            </a:r>
            <a:r>
              <a:rPr lang="ru-RU" dirty="0"/>
              <a:t> у </a:t>
            </a:r>
            <a:r>
              <a:rPr lang="ru-RU" dirty="0" err="1"/>
              <a:t>місця</a:t>
            </a:r>
            <a:r>
              <a:rPr lang="ru-RU" dirty="0"/>
              <a:t> </a:t>
            </a:r>
            <a:r>
              <a:rPr lang="ru-RU" dirty="0" err="1"/>
              <a:t>відпочинку</a:t>
            </a:r>
            <a:r>
              <a:rPr lang="ru-RU" dirty="0"/>
              <a:t> та туризму;</a:t>
            </a:r>
          </a:p>
          <a:p>
            <a:r>
              <a:rPr lang="ru-RU" dirty="0"/>
              <a:t>-</a:t>
            </a:r>
            <a:r>
              <a:rPr lang="ru-RU" dirty="0" err="1"/>
              <a:t>забезпечення</a:t>
            </a:r>
            <a:r>
              <a:rPr lang="ru-RU" dirty="0"/>
              <a:t> </a:t>
            </a:r>
            <a:r>
              <a:rPr lang="ru-RU" dirty="0" err="1"/>
              <a:t>утримання</a:t>
            </a:r>
            <a:r>
              <a:rPr lang="ru-RU" dirty="0"/>
              <a:t> в </a:t>
            </a:r>
            <a:r>
              <a:rPr lang="ru-RU" dirty="0" err="1"/>
              <a:t>належному</a:t>
            </a:r>
            <a:r>
              <a:rPr lang="ru-RU" dirty="0"/>
              <a:t> </a:t>
            </a:r>
            <a:r>
              <a:rPr lang="ru-RU" dirty="0" err="1"/>
              <a:t>стані</a:t>
            </a:r>
            <a:r>
              <a:rPr lang="ru-RU" dirty="0"/>
              <a:t> </a:t>
            </a:r>
            <a:r>
              <a:rPr lang="ru-RU" dirty="0" err="1"/>
              <a:t>автомобільних</a:t>
            </a:r>
            <a:r>
              <a:rPr lang="ru-RU" dirty="0"/>
              <a:t> </a:t>
            </a:r>
            <a:r>
              <a:rPr lang="ru-RU" dirty="0" err="1"/>
              <a:t>шляхів</a:t>
            </a:r>
            <a:r>
              <a:rPr lang="ru-RU" dirty="0"/>
              <a:t> та </a:t>
            </a:r>
            <a:r>
              <a:rPr lang="ru-RU" dirty="0" err="1"/>
              <a:t>вуличних</a:t>
            </a:r>
            <a:r>
              <a:rPr lang="ru-RU" dirty="0"/>
              <a:t> </a:t>
            </a:r>
            <a:r>
              <a:rPr lang="ru-RU" dirty="0" err="1"/>
              <a:t>покриттів</a:t>
            </a:r>
            <a:r>
              <a:rPr lang="ru-RU" dirty="0"/>
              <a:t>. </a:t>
            </a:r>
          </a:p>
          <a:p>
            <a:endParaRPr lang="ru-UA" dirty="0"/>
          </a:p>
        </p:txBody>
      </p:sp>
    </p:spTree>
    <p:extLst>
      <p:ext uri="{BB962C8B-B14F-4D97-AF65-F5344CB8AC3E}">
        <p14:creationId xmlns:p14="http://schemas.microsoft.com/office/powerpoint/2010/main" val="414909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3B3B14-4BF4-461F-8BD6-EE6807D21EA8}"/>
              </a:ext>
            </a:extLst>
          </p:cNvPr>
          <p:cNvSpPr>
            <a:spLocks noGrp="1"/>
          </p:cNvSpPr>
          <p:nvPr>
            <p:ph type="title"/>
          </p:nvPr>
        </p:nvSpPr>
        <p:spPr/>
        <p:txBody>
          <a:bodyPr/>
          <a:lstStyle/>
          <a:p>
            <a:r>
              <a:rPr lang="uk-UA" dirty="0"/>
              <a:t>Зміст </a:t>
            </a:r>
            <a:endParaRPr lang="ru-UA" dirty="0"/>
          </a:p>
        </p:txBody>
      </p:sp>
      <p:sp>
        <p:nvSpPr>
          <p:cNvPr id="3" name="Объект 2">
            <a:extLst>
              <a:ext uri="{FF2B5EF4-FFF2-40B4-BE49-F238E27FC236}">
                <a16:creationId xmlns:a16="http://schemas.microsoft.com/office/drawing/2014/main" id="{4BBB25C5-513F-4388-953E-0BAFB9F8A30A}"/>
              </a:ext>
            </a:extLst>
          </p:cNvPr>
          <p:cNvSpPr>
            <a:spLocks noGrp="1"/>
          </p:cNvSpPr>
          <p:nvPr>
            <p:ph idx="1"/>
          </p:nvPr>
        </p:nvSpPr>
        <p:spPr>
          <a:xfrm>
            <a:off x="1103312" y="1696066"/>
            <a:ext cx="8946541" cy="4552334"/>
          </a:xfrm>
        </p:spPr>
        <p:txBody>
          <a:bodyPr>
            <a:normAutofit/>
          </a:bodyPr>
          <a:lstStyle/>
          <a:p>
            <a:r>
              <a:rPr lang="ru-RU" dirty="0"/>
              <a:t>1.	</a:t>
            </a:r>
            <a:r>
              <a:rPr lang="ru-RU" dirty="0" err="1"/>
              <a:t>Класифікація</a:t>
            </a:r>
            <a:r>
              <a:rPr lang="ru-RU" dirty="0"/>
              <a:t> </a:t>
            </a:r>
            <a:r>
              <a:rPr lang="ru-RU" dirty="0" err="1"/>
              <a:t>шкідливих</a:t>
            </a:r>
            <a:r>
              <a:rPr lang="ru-RU" dirty="0"/>
              <a:t> </a:t>
            </a:r>
            <a:r>
              <a:rPr lang="ru-RU" dirty="0" err="1"/>
              <a:t>речовин</a:t>
            </a:r>
            <a:r>
              <a:rPr lang="ru-RU" dirty="0"/>
              <a:t> атмосферного </a:t>
            </a:r>
            <a:r>
              <a:rPr lang="ru-RU" dirty="0" err="1"/>
              <a:t>повітря</a:t>
            </a:r>
            <a:r>
              <a:rPr lang="ru-RU" dirty="0"/>
              <a:t> за характером </a:t>
            </a:r>
            <a:r>
              <a:rPr lang="ru-RU" dirty="0" err="1"/>
              <a:t>дії</a:t>
            </a:r>
            <a:r>
              <a:rPr lang="ru-RU" dirty="0"/>
              <a:t> на </a:t>
            </a:r>
            <a:r>
              <a:rPr lang="ru-RU" dirty="0" err="1"/>
              <a:t>організм</a:t>
            </a:r>
            <a:endParaRPr lang="ru-RU" dirty="0"/>
          </a:p>
          <a:p>
            <a:r>
              <a:rPr lang="ru-RU" dirty="0"/>
              <a:t>2. </a:t>
            </a:r>
            <a:r>
              <a:rPr lang="ru-RU" dirty="0" err="1"/>
              <a:t>Санітарне</a:t>
            </a:r>
            <a:r>
              <a:rPr lang="ru-RU" dirty="0"/>
              <a:t> </a:t>
            </a:r>
            <a:r>
              <a:rPr lang="ru-RU" dirty="0" err="1"/>
              <a:t>нормування</a:t>
            </a:r>
            <a:r>
              <a:rPr lang="ru-RU" dirty="0"/>
              <a:t> </a:t>
            </a:r>
            <a:r>
              <a:rPr lang="ru-RU" dirty="0" err="1"/>
              <a:t>якості</a:t>
            </a:r>
            <a:r>
              <a:rPr lang="ru-RU" dirty="0"/>
              <a:t> атмосферного </a:t>
            </a:r>
            <a:r>
              <a:rPr lang="ru-RU" dirty="0" err="1"/>
              <a:t>повітря</a:t>
            </a:r>
            <a:r>
              <a:rPr lang="ru-RU" dirty="0"/>
              <a:t> </a:t>
            </a:r>
            <a:r>
              <a:rPr lang="ru-RU" dirty="0" err="1"/>
              <a:t>населених</a:t>
            </a:r>
            <a:r>
              <a:rPr lang="ru-RU" dirty="0"/>
              <a:t> </a:t>
            </a:r>
            <a:r>
              <a:rPr lang="ru-RU" dirty="0" err="1"/>
              <a:t>пунктів</a:t>
            </a:r>
            <a:r>
              <a:rPr lang="ru-RU" dirty="0"/>
              <a:t>: </a:t>
            </a:r>
            <a:r>
              <a:rPr lang="ru-RU" dirty="0" err="1"/>
              <a:t>законодавчі</a:t>
            </a:r>
            <a:r>
              <a:rPr lang="ru-RU" dirty="0"/>
              <a:t> </a:t>
            </a:r>
            <a:r>
              <a:rPr lang="ru-RU" dirty="0" err="1"/>
              <a:t>документи</a:t>
            </a:r>
            <a:r>
              <a:rPr lang="ru-RU" dirty="0"/>
              <a:t> та </a:t>
            </a:r>
            <a:r>
              <a:rPr lang="ru-RU" dirty="0" err="1"/>
              <a:t>основні</a:t>
            </a:r>
            <a:r>
              <a:rPr lang="ru-RU" dirty="0"/>
              <a:t> </a:t>
            </a:r>
            <a:r>
              <a:rPr lang="ru-RU" dirty="0" err="1"/>
              <a:t>показники</a:t>
            </a:r>
            <a:endParaRPr lang="ru-RU" dirty="0"/>
          </a:p>
          <a:p>
            <a:r>
              <a:rPr lang="ru-RU" dirty="0"/>
              <a:t>3. </a:t>
            </a:r>
            <a:r>
              <a:rPr lang="ru-RU" dirty="0" err="1"/>
              <a:t>Крітерії</a:t>
            </a:r>
            <a:r>
              <a:rPr lang="ru-RU" dirty="0"/>
              <a:t> </a:t>
            </a:r>
            <a:r>
              <a:rPr lang="ru-RU" dirty="0" err="1"/>
              <a:t>оцінювання</a:t>
            </a:r>
            <a:r>
              <a:rPr lang="ru-RU" dirty="0"/>
              <a:t> </a:t>
            </a:r>
            <a:r>
              <a:rPr lang="ru-RU" dirty="0" err="1"/>
              <a:t>забруднення</a:t>
            </a:r>
            <a:r>
              <a:rPr lang="ru-RU" dirty="0"/>
              <a:t> атмосферного </a:t>
            </a:r>
            <a:r>
              <a:rPr lang="ru-RU" dirty="0" err="1"/>
              <a:t>повітря</a:t>
            </a:r>
            <a:r>
              <a:rPr lang="ru-RU" dirty="0"/>
              <a:t> </a:t>
            </a:r>
            <a:r>
              <a:rPr lang="ru-RU" dirty="0" err="1"/>
              <a:t>населених</a:t>
            </a:r>
            <a:r>
              <a:rPr lang="ru-RU" dirty="0"/>
              <a:t> </a:t>
            </a:r>
            <a:r>
              <a:rPr lang="ru-RU" dirty="0" err="1"/>
              <a:t>місць</a:t>
            </a:r>
            <a:endParaRPr lang="uk-UA" dirty="0"/>
          </a:p>
          <a:p>
            <a:r>
              <a:rPr lang="uk-UA" dirty="0"/>
              <a:t>4. </a:t>
            </a:r>
            <a:r>
              <a:rPr lang="ru-RU" dirty="0" err="1"/>
              <a:t>Санітарні</a:t>
            </a:r>
            <a:r>
              <a:rPr lang="ru-RU" dirty="0"/>
              <a:t> </a:t>
            </a:r>
            <a:r>
              <a:rPr lang="ru-RU" dirty="0" err="1"/>
              <a:t>вимоги</a:t>
            </a:r>
            <a:r>
              <a:rPr lang="ru-RU" dirty="0"/>
              <a:t> </a:t>
            </a:r>
            <a:r>
              <a:rPr lang="ru-RU" dirty="0" err="1"/>
              <a:t>щодо</a:t>
            </a:r>
            <a:r>
              <a:rPr lang="ru-RU" dirty="0"/>
              <a:t> </a:t>
            </a:r>
            <a:r>
              <a:rPr lang="ru-RU" dirty="0" err="1"/>
              <a:t>охорони</a:t>
            </a:r>
            <a:r>
              <a:rPr lang="ru-RU" dirty="0"/>
              <a:t> атмосферного </a:t>
            </a:r>
            <a:r>
              <a:rPr lang="ru-RU" dirty="0" err="1"/>
              <a:t>повітря</a:t>
            </a:r>
            <a:r>
              <a:rPr lang="ru-RU" dirty="0"/>
              <a:t> </a:t>
            </a:r>
            <a:r>
              <a:rPr lang="ru-RU" dirty="0" err="1"/>
              <a:t>населених</a:t>
            </a:r>
            <a:r>
              <a:rPr lang="ru-RU" dirty="0"/>
              <a:t> </a:t>
            </a:r>
            <a:r>
              <a:rPr lang="ru-RU" dirty="0" err="1"/>
              <a:t>місць</a:t>
            </a:r>
            <a:r>
              <a:rPr lang="ru-RU" dirty="0"/>
              <a:t> </a:t>
            </a:r>
            <a:r>
              <a:rPr lang="ru-RU" dirty="0" err="1"/>
              <a:t>від</a:t>
            </a:r>
            <a:r>
              <a:rPr lang="ru-RU" dirty="0"/>
              <a:t> </a:t>
            </a:r>
            <a:r>
              <a:rPr lang="ru-RU" dirty="0" err="1"/>
              <a:t>забруднення</a:t>
            </a:r>
            <a:r>
              <a:rPr lang="ru-RU" dirty="0"/>
              <a:t> </a:t>
            </a:r>
            <a:r>
              <a:rPr lang="ru-RU" dirty="0" err="1"/>
              <a:t>викидами</a:t>
            </a:r>
            <a:r>
              <a:rPr lang="ru-RU" dirty="0"/>
              <a:t> </a:t>
            </a:r>
            <a:r>
              <a:rPr lang="ru-RU" dirty="0" err="1"/>
              <a:t>транспортних</a:t>
            </a:r>
            <a:r>
              <a:rPr lang="ru-RU" dirty="0"/>
              <a:t> </a:t>
            </a:r>
            <a:r>
              <a:rPr lang="ru-RU" dirty="0" err="1"/>
              <a:t>засобів</a:t>
            </a:r>
            <a:r>
              <a:rPr lang="ru-RU" dirty="0"/>
              <a:t> з </a:t>
            </a:r>
            <a:r>
              <a:rPr lang="ru-RU" dirty="0" err="1"/>
              <a:t>двигунами</a:t>
            </a:r>
            <a:r>
              <a:rPr lang="ru-RU" dirty="0"/>
              <a:t> </a:t>
            </a:r>
            <a:r>
              <a:rPr lang="ru-RU" dirty="0" err="1"/>
              <a:t>внутрішнього</a:t>
            </a:r>
            <a:r>
              <a:rPr lang="ru-RU" dirty="0"/>
              <a:t> </a:t>
            </a:r>
            <a:r>
              <a:rPr lang="ru-RU" dirty="0" err="1"/>
              <a:t>згоряння</a:t>
            </a:r>
            <a:r>
              <a:rPr lang="ru-RU" dirty="0"/>
              <a:t> </a:t>
            </a:r>
          </a:p>
        </p:txBody>
      </p:sp>
    </p:spTree>
    <p:extLst>
      <p:ext uri="{BB962C8B-B14F-4D97-AF65-F5344CB8AC3E}">
        <p14:creationId xmlns:p14="http://schemas.microsoft.com/office/powerpoint/2010/main" val="119954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56B4CB-45CE-482F-AB6D-7350D6E24D6D}"/>
              </a:ext>
            </a:extLst>
          </p:cNvPr>
          <p:cNvSpPr>
            <a:spLocks noGrp="1"/>
          </p:cNvSpPr>
          <p:nvPr>
            <p:ph type="title"/>
          </p:nvPr>
        </p:nvSpPr>
        <p:spPr/>
        <p:txBody>
          <a:bodyPr/>
          <a:lstStyle/>
          <a:p>
            <a:r>
              <a:rPr lang="ru-RU" dirty="0"/>
              <a:t>Мета </a:t>
            </a:r>
            <a:r>
              <a:rPr lang="ru-RU" dirty="0" err="1"/>
              <a:t>санітарно-епідеміологічного</a:t>
            </a:r>
            <a:r>
              <a:rPr lang="ru-RU" dirty="0"/>
              <a:t> </a:t>
            </a:r>
            <a:r>
              <a:rPr lang="ru-RU" dirty="0" err="1"/>
              <a:t>нагляду</a:t>
            </a:r>
            <a:r>
              <a:rPr lang="ru-RU" dirty="0"/>
              <a:t> у </a:t>
            </a:r>
            <a:r>
              <a:rPr lang="ru-RU" dirty="0" err="1"/>
              <a:t>сфері</a:t>
            </a:r>
            <a:r>
              <a:rPr lang="ru-RU" dirty="0"/>
              <a:t> </a:t>
            </a:r>
            <a:r>
              <a:rPr lang="ru-RU" dirty="0" err="1"/>
              <a:t>охорони</a:t>
            </a:r>
            <a:r>
              <a:rPr lang="ru-RU" dirty="0"/>
              <a:t> атмосферного </a:t>
            </a:r>
            <a:r>
              <a:rPr lang="ru-RU" dirty="0" err="1"/>
              <a:t>повітря</a:t>
            </a:r>
            <a:r>
              <a:rPr lang="ru-RU" dirty="0"/>
              <a:t> </a:t>
            </a:r>
            <a:r>
              <a:rPr lang="ru-RU" dirty="0" err="1"/>
              <a:t>населених</a:t>
            </a:r>
            <a:r>
              <a:rPr lang="ru-RU" dirty="0"/>
              <a:t> </a:t>
            </a:r>
            <a:r>
              <a:rPr lang="ru-RU" dirty="0" err="1"/>
              <a:t>місць</a:t>
            </a:r>
            <a:endParaRPr lang="ru-UA" dirty="0"/>
          </a:p>
        </p:txBody>
      </p:sp>
      <p:sp>
        <p:nvSpPr>
          <p:cNvPr id="3" name="Объект 2">
            <a:extLst>
              <a:ext uri="{FF2B5EF4-FFF2-40B4-BE49-F238E27FC236}">
                <a16:creationId xmlns:a16="http://schemas.microsoft.com/office/drawing/2014/main" id="{24DD21CF-71E4-46AE-BE05-4B4D2EF8FBA3}"/>
              </a:ext>
            </a:extLst>
          </p:cNvPr>
          <p:cNvSpPr>
            <a:spLocks noGrp="1"/>
          </p:cNvSpPr>
          <p:nvPr>
            <p:ph idx="1"/>
          </p:nvPr>
        </p:nvSpPr>
        <p:spPr>
          <a:xfrm>
            <a:off x="1103312" y="3429000"/>
            <a:ext cx="8946541" cy="2819399"/>
          </a:xfrm>
        </p:spPr>
        <p:txBody>
          <a:bodyPr>
            <a:normAutofit/>
          </a:bodyPr>
          <a:lstStyle/>
          <a:p>
            <a:r>
              <a:rPr lang="ru-RU" sz="2400" dirty="0"/>
              <a:t>- </a:t>
            </a:r>
            <a:r>
              <a:rPr lang="ru-RU" sz="2400" dirty="0" err="1"/>
              <a:t>попередження</a:t>
            </a:r>
            <a:r>
              <a:rPr lang="ru-RU" sz="2400" dirty="0"/>
              <a:t> </a:t>
            </a:r>
            <a:r>
              <a:rPr lang="ru-RU" sz="2400" dirty="0" err="1"/>
              <a:t>несприятливого</a:t>
            </a:r>
            <a:r>
              <a:rPr lang="ru-RU" sz="2400" dirty="0"/>
              <a:t> </a:t>
            </a:r>
            <a:r>
              <a:rPr lang="ru-RU" sz="2400" dirty="0" err="1"/>
              <a:t>впливу</a:t>
            </a:r>
            <a:r>
              <a:rPr lang="ru-RU" sz="2400" dirty="0"/>
              <a:t> на </a:t>
            </a:r>
            <a:r>
              <a:rPr lang="ru-RU" sz="2400" dirty="0" err="1"/>
              <a:t>здоров'я</a:t>
            </a:r>
            <a:r>
              <a:rPr lang="ru-RU" sz="2400" dirty="0"/>
              <a:t> людей та </a:t>
            </a:r>
            <a:r>
              <a:rPr lang="ru-RU" sz="2400" dirty="0" err="1"/>
              <a:t>санітарно-побутові</a:t>
            </a:r>
            <a:r>
              <a:rPr lang="ru-RU" sz="2400" dirty="0"/>
              <a:t> </a:t>
            </a:r>
            <a:r>
              <a:rPr lang="ru-RU" sz="2400" dirty="0" err="1"/>
              <a:t>умови</a:t>
            </a:r>
            <a:r>
              <a:rPr lang="ru-RU" sz="2400" dirty="0"/>
              <a:t> </a:t>
            </a:r>
            <a:r>
              <a:rPr lang="ru-RU" sz="2400" dirty="0" err="1"/>
              <a:t>їх</a:t>
            </a:r>
            <a:r>
              <a:rPr lang="ru-RU" sz="2400" dirty="0"/>
              <a:t>  </a:t>
            </a:r>
            <a:r>
              <a:rPr lang="ru-RU" sz="2400" dirty="0" err="1"/>
              <a:t>проживання</a:t>
            </a:r>
            <a:r>
              <a:rPr lang="ru-RU" sz="2400" dirty="0"/>
              <a:t> </a:t>
            </a:r>
            <a:r>
              <a:rPr lang="ru-RU" sz="2400" dirty="0" err="1"/>
              <a:t>хімічних</a:t>
            </a:r>
            <a:r>
              <a:rPr lang="ru-RU" sz="2400" dirty="0"/>
              <a:t> і </a:t>
            </a:r>
            <a:r>
              <a:rPr lang="ru-RU" sz="2400" dirty="0" err="1"/>
              <a:t>біологічних</a:t>
            </a:r>
            <a:r>
              <a:rPr lang="ru-RU" sz="2400" dirty="0"/>
              <a:t> </a:t>
            </a:r>
            <a:r>
              <a:rPr lang="ru-RU" sz="2400" dirty="0" err="1"/>
              <a:t>речовин</a:t>
            </a:r>
            <a:r>
              <a:rPr lang="ru-RU" sz="2400" dirty="0"/>
              <a:t>, </a:t>
            </a:r>
            <a:r>
              <a:rPr lang="ru-RU" sz="2400" dirty="0" err="1"/>
              <a:t>які</a:t>
            </a:r>
            <a:r>
              <a:rPr lang="ru-RU" sz="2400" dirty="0"/>
              <a:t> </a:t>
            </a:r>
            <a:r>
              <a:rPr lang="ru-RU" sz="2400" dirty="0" err="1"/>
              <a:t>розповсюджуються</a:t>
            </a:r>
            <a:r>
              <a:rPr lang="ru-RU" sz="2400" dirty="0"/>
              <a:t> в атмосферному </a:t>
            </a:r>
            <a:r>
              <a:rPr lang="ru-RU" sz="2400" dirty="0" err="1"/>
              <a:t>повітрі</a:t>
            </a:r>
            <a:r>
              <a:rPr lang="ru-RU" sz="2400" dirty="0"/>
              <a:t> </a:t>
            </a:r>
            <a:r>
              <a:rPr lang="ru-RU" sz="2400" dirty="0" err="1"/>
              <a:t>від</a:t>
            </a:r>
            <a:r>
              <a:rPr lang="ru-RU" sz="2400" dirty="0"/>
              <a:t> </a:t>
            </a:r>
            <a:r>
              <a:rPr lang="ru-RU" sz="2400" dirty="0" err="1"/>
              <a:t>джерел</a:t>
            </a:r>
            <a:r>
              <a:rPr lang="ru-RU" sz="2400" dirty="0"/>
              <a:t> </a:t>
            </a:r>
            <a:r>
              <a:rPr lang="ru-RU" sz="2400" dirty="0" err="1"/>
              <a:t>їх</a:t>
            </a:r>
            <a:r>
              <a:rPr lang="ru-RU" sz="2400" dirty="0"/>
              <a:t> </a:t>
            </a:r>
            <a:r>
              <a:rPr lang="ru-RU" sz="2400" dirty="0" err="1"/>
              <a:t>надходження</a:t>
            </a:r>
            <a:r>
              <a:rPr lang="ru-RU" sz="2400" dirty="0"/>
              <a:t>.</a:t>
            </a:r>
            <a:endParaRPr lang="ru-UA" sz="2400" dirty="0"/>
          </a:p>
        </p:txBody>
      </p:sp>
    </p:spTree>
    <p:extLst>
      <p:ext uri="{BB962C8B-B14F-4D97-AF65-F5344CB8AC3E}">
        <p14:creationId xmlns:p14="http://schemas.microsoft.com/office/powerpoint/2010/main" val="394675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B7EB7-3998-4E52-9287-D7B8430F62FD}"/>
              </a:ext>
            </a:extLst>
          </p:cNvPr>
          <p:cNvSpPr>
            <a:spLocks noGrp="1"/>
          </p:cNvSpPr>
          <p:nvPr>
            <p:ph type="title"/>
          </p:nvPr>
        </p:nvSpPr>
        <p:spPr/>
        <p:txBody>
          <a:bodyPr/>
          <a:lstStyle/>
          <a:p>
            <a:r>
              <a:rPr lang="ru-RU" sz="2800" dirty="0" err="1"/>
              <a:t>Класифікація</a:t>
            </a:r>
            <a:r>
              <a:rPr lang="ru-RU" sz="2800" dirty="0"/>
              <a:t> </a:t>
            </a:r>
            <a:r>
              <a:rPr lang="ru-RU" sz="2800" dirty="0" err="1"/>
              <a:t>шкідливих</a:t>
            </a:r>
            <a:r>
              <a:rPr lang="ru-RU" sz="2800" dirty="0"/>
              <a:t> </a:t>
            </a:r>
            <a:r>
              <a:rPr lang="ru-RU" sz="2800" dirty="0" err="1"/>
              <a:t>речовин</a:t>
            </a:r>
            <a:r>
              <a:rPr lang="ru-RU" sz="2800" dirty="0"/>
              <a:t> за характером </a:t>
            </a:r>
            <a:r>
              <a:rPr lang="ru-RU" sz="2800" dirty="0" err="1"/>
              <a:t>дії</a:t>
            </a:r>
            <a:r>
              <a:rPr lang="ru-RU" sz="2800" dirty="0"/>
              <a:t> на </a:t>
            </a:r>
            <a:r>
              <a:rPr lang="ru-RU" sz="2800" dirty="0" err="1"/>
              <a:t>організм</a:t>
            </a:r>
            <a:r>
              <a:rPr lang="ru-RU" sz="2800" dirty="0"/>
              <a:t> </a:t>
            </a:r>
            <a:r>
              <a:rPr lang="ru-RU" sz="2800" dirty="0" err="1"/>
              <a:t>людини</a:t>
            </a:r>
            <a:br>
              <a:rPr lang="ru-RU" sz="2800" dirty="0"/>
            </a:br>
            <a:endParaRPr lang="ru-UA" sz="2800" dirty="0"/>
          </a:p>
        </p:txBody>
      </p:sp>
      <p:sp>
        <p:nvSpPr>
          <p:cNvPr id="3" name="Объект 2">
            <a:extLst>
              <a:ext uri="{FF2B5EF4-FFF2-40B4-BE49-F238E27FC236}">
                <a16:creationId xmlns:a16="http://schemas.microsoft.com/office/drawing/2014/main" id="{33CAA3AB-F5C3-4743-8051-C2DA1E045F04}"/>
              </a:ext>
            </a:extLst>
          </p:cNvPr>
          <p:cNvSpPr>
            <a:spLocks noGrp="1"/>
          </p:cNvSpPr>
          <p:nvPr>
            <p:ph idx="1"/>
          </p:nvPr>
        </p:nvSpPr>
        <p:spPr>
          <a:xfrm>
            <a:off x="530943" y="1637071"/>
            <a:ext cx="9519892" cy="5024284"/>
          </a:xfrm>
        </p:spPr>
        <p:txBody>
          <a:bodyPr>
            <a:normAutofit fontScale="85000" lnSpcReduction="20000"/>
          </a:bodyPr>
          <a:lstStyle/>
          <a:p>
            <a:r>
              <a:rPr lang="ru-RU" dirty="0"/>
              <a:t>І – </a:t>
            </a:r>
            <a:r>
              <a:rPr lang="ru-RU" dirty="0" err="1"/>
              <a:t>загальнотоксичні</a:t>
            </a:r>
            <a:r>
              <a:rPr lang="ru-RU" dirty="0"/>
              <a:t> </a:t>
            </a:r>
            <a:r>
              <a:rPr lang="ru-RU" dirty="0" err="1"/>
              <a:t>або</a:t>
            </a:r>
            <a:r>
              <a:rPr lang="ru-RU" dirty="0"/>
              <a:t> </a:t>
            </a:r>
            <a:r>
              <a:rPr lang="ru-RU" dirty="0" err="1"/>
              <a:t>загальносоматичні</a:t>
            </a:r>
            <a:r>
              <a:rPr lang="ru-RU" dirty="0"/>
              <a:t> </a:t>
            </a:r>
            <a:r>
              <a:rPr lang="ru-RU" dirty="0" err="1"/>
              <a:t>речовини</a:t>
            </a:r>
            <a:r>
              <a:rPr lang="ru-RU" dirty="0"/>
              <a:t> – </a:t>
            </a:r>
            <a:r>
              <a:rPr lang="ru-RU" dirty="0" err="1"/>
              <a:t>речовини</a:t>
            </a:r>
            <a:r>
              <a:rPr lang="ru-RU" dirty="0"/>
              <a:t>, </a:t>
            </a:r>
            <a:r>
              <a:rPr lang="ru-RU" dirty="0" err="1"/>
              <a:t>які</a:t>
            </a:r>
            <a:r>
              <a:rPr lang="ru-RU" dirty="0"/>
              <a:t> </a:t>
            </a:r>
            <a:r>
              <a:rPr lang="ru-RU" dirty="0" err="1"/>
              <a:t>діють</a:t>
            </a:r>
            <a:r>
              <a:rPr lang="ru-RU" dirty="0"/>
              <a:t> на </a:t>
            </a:r>
            <a:r>
              <a:rPr lang="ru-RU" dirty="0" err="1"/>
              <a:t>центральну</a:t>
            </a:r>
            <a:r>
              <a:rPr lang="ru-RU" dirty="0"/>
              <a:t> </a:t>
            </a:r>
            <a:r>
              <a:rPr lang="ru-RU" dirty="0" err="1"/>
              <a:t>нервову</a:t>
            </a:r>
            <a:r>
              <a:rPr lang="ru-RU" dirty="0"/>
              <a:t> систему, кров і </a:t>
            </a:r>
            <a:r>
              <a:rPr lang="ru-RU" dirty="0" err="1"/>
              <a:t>кровотворні</a:t>
            </a:r>
            <a:r>
              <a:rPr lang="ru-RU" dirty="0"/>
              <a:t> </a:t>
            </a:r>
            <a:r>
              <a:rPr lang="ru-RU" dirty="0" err="1"/>
              <a:t>органи</a:t>
            </a:r>
            <a:r>
              <a:rPr lang="ru-RU" dirty="0"/>
              <a:t> (</a:t>
            </a:r>
            <a:r>
              <a:rPr lang="ru-RU" dirty="0" err="1"/>
              <a:t>сірководень</a:t>
            </a:r>
            <a:r>
              <a:rPr lang="ru-RU" dirty="0"/>
              <a:t> (</a:t>
            </a:r>
            <a:r>
              <a:rPr lang="en-US" dirty="0"/>
              <a:t>H2S), </a:t>
            </a:r>
            <a:r>
              <a:rPr lang="ru-RU" dirty="0" err="1"/>
              <a:t>ароматичні</a:t>
            </a:r>
            <a:r>
              <a:rPr lang="ru-RU" dirty="0"/>
              <a:t> </a:t>
            </a:r>
            <a:r>
              <a:rPr lang="ru-RU" dirty="0" err="1"/>
              <a:t>вуглеводні</a:t>
            </a:r>
            <a:r>
              <a:rPr lang="ru-RU" dirty="0"/>
              <a:t>, </a:t>
            </a:r>
            <a:r>
              <a:rPr lang="ru-RU" dirty="0" err="1"/>
              <a:t>чадний</a:t>
            </a:r>
            <a:r>
              <a:rPr lang="ru-RU" dirty="0"/>
              <a:t> газ (СО), </a:t>
            </a:r>
            <a:r>
              <a:rPr lang="ru-RU" dirty="0" err="1"/>
              <a:t>ціаністий</a:t>
            </a:r>
            <a:r>
              <a:rPr lang="ru-RU" dirty="0"/>
              <a:t> </a:t>
            </a:r>
            <a:r>
              <a:rPr lang="ru-RU" dirty="0" err="1"/>
              <a:t>водень</a:t>
            </a:r>
            <a:r>
              <a:rPr lang="ru-RU" dirty="0"/>
              <a:t> (</a:t>
            </a:r>
            <a:r>
              <a:rPr lang="en-US" dirty="0"/>
              <a:t>HCN), </a:t>
            </a:r>
            <a:r>
              <a:rPr lang="ru-RU" dirty="0"/>
              <a:t>хлор (</a:t>
            </a:r>
            <a:r>
              <a:rPr lang="en-US" dirty="0"/>
              <a:t>Cl2), </a:t>
            </a:r>
            <a:r>
              <a:rPr lang="ru-RU" dirty="0"/>
              <a:t>бром (</a:t>
            </a:r>
            <a:r>
              <a:rPr lang="en-US" dirty="0"/>
              <a:t>Br2). </a:t>
            </a:r>
            <a:r>
              <a:rPr lang="ru-RU" dirty="0"/>
              <a:t>За </a:t>
            </a:r>
            <a:r>
              <a:rPr lang="ru-RU" dirty="0" err="1"/>
              <a:t>концентрацією</a:t>
            </a:r>
            <a:r>
              <a:rPr lang="ru-RU" dirty="0"/>
              <a:t> </a:t>
            </a:r>
            <a:r>
              <a:rPr lang="ru-RU" dirty="0" err="1"/>
              <a:t>цих</a:t>
            </a:r>
            <a:r>
              <a:rPr lang="ru-RU" dirty="0"/>
              <a:t> </a:t>
            </a:r>
            <a:r>
              <a:rPr lang="ru-RU" dirty="0" err="1"/>
              <a:t>речовин</a:t>
            </a:r>
            <a:r>
              <a:rPr lang="ru-RU" dirty="0"/>
              <a:t> у </a:t>
            </a:r>
            <a:r>
              <a:rPr lang="ru-RU" dirty="0" err="1"/>
              <a:t>повітрі</a:t>
            </a:r>
            <a:r>
              <a:rPr lang="ru-RU" dirty="0"/>
              <a:t> повинен бути </a:t>
            </a:r>
            <a:r>
              <a:rPr lang="ru-RU" dirty="0" err="1"/>
              <a:t>забезпечений</a:t>
            </a:r>
            <a:r>
              <a:rPr lang="ru-RU" dirty="0"/>
              <a:t> </a:t>
            </a:r>
            <a:r>
              <a:rPr lang="ru-RU" dirty="0" err="1"/>
              <a:t>безперервний</a:t>
            </a:r>
            <a:r>
              <a:rPr lang="ru-RU" dirty="0"/>
              <a:t> контроль </a:t>
            </a:r>
            <a:r>
              <a:rPr lang="ru-RU" dirty="0" err="1"/>
              <a:t>із</a:t>
            </a:r>
            <a:r>
              <a:rPr lang="ru-RU" dirty="0"/>
              <a:t> </a:t>
            </a:r>
            <a:r>
              <a:rPr lang="ru-RU" dirty="0" err="1"/>
              <a:t>сигналізацією</a:t>
            </a:r>
            <a:r>
              <a:rPr lang="ru-RU" dirty="0"/>
              <a:t> про </a:t>
            </a:r>
            <a:r>
              <a:rPr lang="ru-RU" dirty="0" err="1"/>
              <a:t>перевищення</a:t>
            </a:r>
            <a:r>
              <a:rPr lang="ru-RU" dirty="0"/>
              <a:t> </a:t>
            </a:r>
            <a:r>
              <a:rPr lang="ru-RU" dirty="0" err="1"/>
              <a:t>гранично</a:t>
            </a:r>
            <a:r>
              <a:rPr lang="ru-RU" dirty="0"/>
              <a:t> </a:t>
            </a:r>
            <a:r>
              <a:rPr lang="ru-RU" dirty="0" err="1"/>
              <a:t>допустимих</a:t>
            </a:r>
            <a:r>
              <a:rPr lang="ru-RU" dirty="0"/>
              <a:t> </a:t>
            </a:r>
            <a:r>
              <a:rPr lang="ru-RU" dirty="0" err="1"/>
              <a:t>концентрацій</a:t>
            </a:r>
            <a:r>
              <a:rPr lang="ru-RU" dirty="0"/>
              <a:t>;</a:t>
            </a:r>
          </a:p>
          <a:p>
            <a:r>
              <a:rPr lang="ru-RU" dirty="0"/>
              <a:t>ІІ – </a:t>
            </a:r>
            <a:r>
              <a:rPr lang="ru-RU" dirty="0" err="1"/>
              <a:t>подразнюючі</a:t>
            </a:r>
            <a:r>
              <a:rPr lang="ru-RU" dirty="0"/>
              <a:t> </a:t>
            </a:r>
            <a:r>
              <a:rPr lang="ru-RU" dirty="0" err="1"/>
              <a:t>речовини</a:t>
            </a:r>
            <a:r>
              <a:rPr lang="ru-RU" dirty="0"/>
              <a:t> – </a:t>
            </a:r>
            <a:r>
              <a:rPr lang="ru-RU" dirty="0" err="1"/>
              <a:t>речовини</a:t>
            </a:r>
            <a:r>
              <a:rPr lang="ru-RU" dirty="0"/>
              <a:t>, </a:t>
            </a:r>
            <a:r>
              <a:rPr lang="ru-RU" dirty="0" err="1"/>
              <a:t>які</a:t>
            </a:r>
            <a:r>
              <a:rPr lang="ru-RU" dirty="0"/>
              <a:t> </a:t>
            </a:r>
            <a:r>
              <a:rPr lang="ru-RU" dirty="0" err="1"/>
              <a:t>діють</a:t>
            </a:r>
            <a:r>
              <a:rPr lang="ru-RU" dirty="0"/>
              <a:t> на </a:t>
            </a:r>
            <a:r>
              <a:rPr lang="ru-RU" dirty="0" err="1"/>
              <a:t>слизові</a:t>
            </a:r>
            <a:r>
              <a:rPr lang="ru-RU" dirty="0"/>
              <a:t> </a:t>
            </a:r>
            <a:r>
              <a:rPr lang="ru-RU" dirty="0" err="1"/>
              <a:t>оболонки</a:t>
            </a:r>
            <a:r>
              <a:rPr lang="ru-RU" dirty="0"/>
              <a:t> очей, носу, </a:t>
            </a:r>
            <a:r>
              <a:rPr lang="ru-RU" dirty="0" err="1"/>
              <a:t>гортані</a:t>
            </a:r>
            <a:r>
              <a:rPr lang="ru-RU" dirty="0"/>
              <a:t>, </a:t>
            </a:r>
            <a:r>
              <a:rPr lang="ru-RU" dirty="0" err="1"/>
              <a:t>шкіри</a:t>
            </a:r>
            <a:r>
              <a:rPr lang="ru-RU" dirty="0"/>
              <a:t> (пари кислот, </a:t>
            </a:r>
            <a:r>
              <a:rPr lang="ru-RU" dirty="0" err="1"/>
              <a:t>лугів</a:t>
            </a:r>
            <a:r>
              <a:rPr lang="ru-RU" dirty="0"/>
              <a:t>, оксид </a:t>
            </a:r>
            <a:r>
              <a:rPr lang="ru-RU" dirty="0" err="1"/>
              <a:t>нітрогену</a:t>
            </a:r>
            <a:r>
              <a:rPr lang="ru-RU" dirty="0"/>
              <a:t> (</a:t>
            </a:r>
            <a:r>
              <a:rPr lang="en-US" dirty="0"/>
              <a:t>NO2), </a:t>
            </a:r>
            <a:r>
              <a:rPr lang="ru-RU" dirty="0" err="1"/>
              <a:t>оксиди</a:t>
            </a:r>
            <a:r>
              <a:rPr lang="ru-RU" dirty="0"/>
              <a:t> </a:t>
            </a:r>
            <a:r>
              <a:rPr lang="ru-RU" dirty="0" err="1"/>
              <a:t>сульфуру</a:t>
            </a:r>
            <a:r>
              <a:rPr lang="ru-RU" dirty="0"/>
              <a:t> (</a:t>
            </a:r>
            <a:r>
              <a:rPr lang="en-US" dirty="0"/>
              <a:t>SO2 </a:t>
            </a:r>
            <a:r>
              <a:rPr lang="ru-RU" dirty="0"/>
              <a:t>і </a:t>
            </a:r>
            <a:r>
              <a:rPr lang="en-US" dirty="0"/>
              <a:t>SO3), </a:t>
            </a:r>
            <a:r>
              <a:rPr lang="ru-RU" dirty="0" err="1"/>
              <a:t>тощо</a:t>
            </a:r>
            <a:r>
              <a:rPr lang="ru-RU" dirty="0"/>
              <a:t>);</a:t>
            </a:r>
          </a:p>
          <a:p>
            <a:r>
              <a:rPr lang="ru-RU" dirty="0"/>
              <a:t>ІІІ – </a:t>
            </a:r>
            <a:r>
              <a:rPr lang="ru-RU" dirty="0" err="1"/>
              <a:t>сенсибілізуючі</a:t>
            </a:r>
            <a:r>
              <a:rPr lang="ru-RU" dirty="0"/>
              <a:t> </a:t>
            </a:r>
            <a:r>
              <a:rPr lang="ru-RU" dirty="0" err="1"/>
              <a:t>або</a:t>
            </a:r>
            <a:r>
              <a:rPr lang="ru-RU" dirty="0"/>
              <a:t> </a:t>
            </a:r>
            <a:r>
              <a:rPr lang="ru-RU" dirty="0" err="1"/>
              <a:t>алергени</a:t>
            </a:r>
            <a:r>
              <a:rPr lang="ru-RU" dirty="0"/>
              <a:t> – </a:t>
            </a:r>
            <a:r>
              <a:rPr lang="ru-RU" dirty="0" err="1"/>
              <a:t>речовини</a:t>
            </a:r>
            <a:r>
              <a:rPr lang="ru-RU" dirty="0"/>
              <a:t>, </a:t>
            </a:r>
            <a:r>
              <a:rPr lang="ru-RU" dirty="0" err="1"/>
              <a:t>які</a:t>
            </a:r>
            <a:r>
              <a:rPr lang="ru-RU" dirty="0"/>
              <a:t> </a:t>
            </a:r>
            <a:r>
              <a:rPr lang="ru-RU" dirty="0" err="1"/>
              <a:t>призводять</a:t>
            </a:r>
            <a:r>
              <a:rPr lang="ru-RU" dirty="0"/>
              <a:t> до </a:t>
            </a:r>
            <a:r>
              <a:rPr lang="ru-RU" dirty="0" err="1"/>
              <a:t>виникнення</a:t>
            </a:r>
            <a:r>
              <a:rPr lang="ru-RU" dirty="0"/>
              <a:t> </a:t>
            </a:r>
            <a:r>
              <a:rPr lang="ru-RU" dirty="0" err="1"/>
              <a:t>алергії</a:t>
            </a:r>
            <a:r>
              <a:rPr lang="ru-RU" dirty="0"/>
              <a:t> (</a:t>
            </a:r>
            <a:r>
              <a:rPr lang="ru-RU" dirty="0" err="1"/>
              <a:t>альдегіди</a:t>
            </a:r>
            <a:r>
              <a:rPr lang="ru-RU" dirty="0"/>
              <a:t>, </a:t>
            </a:r>
            <a:r>
              <a:rPr lang="ru-RU" dirty="0" err="1"/>
              <a:t>аміносполуки</a:t>
            </a:r>
            <a:r>
              <a:rPr lang="ru-RU" dirty="0"/>
              <a:t>, </a:t>
            </a:r>
            <a:r>
              <a:rPr lang="ru-RU" dirty="0" err="1"/>
              <a:t>зокрема</a:t>
            </a:r>
            <a:r>
              <a:rPr lang="ru-RU" dirty="0"/>
              <a:t>, </a:t>
            </a:r>
            <a:r>
              <a:rPr lang="ru-RU" dirty="0" err="1"/>
              <a:t>акрилонітрил</a:t>
            </a:r>
            <a:r>
              <a:rPr lang="ru-RU" dirty="0"/>
              <a:t>, </a:t>
            </a:r>
            <a:r>
              <a:rPr lang="ru-RU" dirty="0" err="1"/>
              <a:t>берилій</a:t>
            </a:r>
            <a:r>
              <a:rPr lang="ru-RU" dirty="0"/>
              <a:t>, </a:t>
            </a:r>
            <a:r>
              <a:rPr lang="ru-RU" dirty="0" err="1"/>
              <a:t>нікель</a:t>
            </a:r>
            <a:r>
              <a:rPr lang="ru-RU" dirty="0"/>
              <a:t>, хлорофос);</a:t>
            </a:r>
          </a:p>
          <a:p>
            <a:r>
              <a:rPr lang="en-US" dirty="0"/>
              <a:t>IV – </a:t>
            </a:r>
            <a:r>
              <a:rPr lang="ru-RU" dirty="0" err="1"/>
              <a:t>канцерогенні</a:t>
            </a:r>
            <a:r>
              <a:rPr lang="ru-RU" dirty="0"/>
              <a:t> </a:t>
            </a:r>
            <a:r>
              <a:rPr lang="ru-RU" dirty="0" err="1"/>
              <a:t>або</a:t>
            </a:r>
            <a:r>
              <a:rPr lang="ru-RU" dirty="0"/>
              <a:t> </a:t>
            </a:r>
            <a:r>
              <a:rPr lang="ru-RU" dirty="0" err="1"/>
              <a:t>бластомогенні</a:t>
            </a:r>
            <a:r>
              <a:rPr lang="ru-RU" dirty="0"/>
              <a:t> </a:t>
            </a:r>
            <a:r>
              <a:rPr lang="ru-RU" dirty="0" err="1"/>
              <a:t>речовини</a:t>
            </a:r>
            <a:r>
              <a:rPr lang="ru-RU" dirty="0"/>
              <a:t> – </a:t>
            </a:r>
            <a:r>
              <a:rPr lang="ru-RU" dirty="0" err="1"/>
              <a:t>речовини</a:t>
            </a:r>
            <a:r>
              <a:rPr lang="ru-RU" dirty="0"/>
              <a:t>, </a:t>
            </a:r>
            <a:r>
              <a:rPr lang="ru-RU" dirty="0" err="1"/>
              <a:t>що</a:t>
            </a:r>
            <a:r>
              <a:rPr lang="ru-RU" dirty="0"/>
              <a:t> </a:t>
            </a:r>
            <a:r>
              <a:rPr lang="ru-RU" dirty="0" err="1"/>
              <a:t>призводять</a:t>
            </a:r>
            <a:r>
              <a:rPr lang="ru-RU" dirty="0"/>
              <a:t> до </a:t>
            </a:r>
            <a:r>
              <a:rPr lang="ru-RU" dirty="0" err="1"/>
              <a:t>виникнення</a:t>
            </a:r>
            <a:r>
              <a:rPr lang="ru-RU" dirty="0"/>
              <a:t> </a:t>
            </a:r>
            <a:r>
              <a:rPr lang="ru-RU" dirty="0" err="1"/>
              <a:t>ракових</a:t>
            </a:r>
            <a:r>
              <a:rPr lang="ru-RU" dirty="0"/>
              <a:t> </a:t>
            </a:r>
            <a:r>
              <a:rPr lang="ru-RU" dirty="0" err="1"/>
              <a:t>пухлин</a:t>
            </a:r>
            <a:r>
              <a:rPr lang="ru-RU" dirty="0"/>
              <a:t>. </a:t>
            </a:r>
            <a:r>
              <a:rPr lang="ru-RU" dirty="0" err="1"/>
              <a:t>Це</a:t>
            </a:r>
            <a:r>
              <a:rPr lang="ru-RU" dirty="0"/>
              <a:t> </a:t>
            </a:r>
            <a:r>
              <a:rPr lang="ru-RU" dirty="0" err="1"/>
              <a:t>продукти</a:t>
            </a:r>
            <a:r>
              <a:rPr lang="ru-RU" dirty="0"/>
              <a:t> перегонки </a:t>
            </a:r>
            <a:r>
              <a:rPr lang="ru-RU" dirty="0" err="1"/>
              <a:t>нафти</a:t>
            </a:r>
            <a:r>
              <a:rPr lang="ru-RU" dirty="0"/>
              <a:t> і </a:t>
            </a:r>
            <a:r>
              <a:rPr lang="ru-RU" dirty="0" err="1"/>
              <a:t>кам’яного</a:t>
            </a:r>
            <a:r>
              <a:rPr lang="ru-RU" dirty="0"/>
              <a:t> </a:t>
            </a:r>
            <a:r>
              <a:rPr lang="ru-RU" dirty="0" err="1"/>
              <a:t>вугілля</a:t>
            </a:r>
            <a:r>
              <a:rPr lang="ru-RU" dirty="0"/>
              <a:t> (</a:t>
            </a:r>
            <a:r>
              <a:rPr lang="ru-RU" dirty="0" err="1"/>
              <a:t>похідні</a:t>
            </a:r>
            <a:r>
              <a:rPr lang="ru-RU" dirty="0"/>
              <a:t> антрацену, </a:t>
            </a:r>
            <a:r>
              <a:rPr lang="ru-RU" dirty="0" err="1"/>
              <a:t>бензпірен</a:t>
            </a:r>
            <a:r>
              <a:rPr lang="ru-RU" dirty="0"/>
              <a:t>, </a:t>
            </a:r>
            <a:r>
              <a:rPr lang="ru-RU" dirty="0" err="1"/>
              <a:t>мазути</a:t>
            </a:r>
            <a:r>
              <a:rPr lang="ru-RU" dirty="0"/>
              <a:t>, </a:t>
            </a:r>
            <a:r>
              <a:rPr lang="ru-RU" dirty="0" err="1"/>
              <a:t>гудрони</a:t>
            </a:r>
            <a:r>
              <a:rPr lang="ru-RU" dirty="0"/>
              <a:t>, </a:t>
            </a:r>
            <a:r>
              <a:rPr lang="ru-RU" dirty="0" err="1"/>
              <a:t>бітуми</a:t>
            </a:r>
            <a:r>
              <a:rPr lang="ru-RU" dirty="0"/>
              <a:t>, </a:t>
            </a:r>
            <a:r>
              <a:rPr lang="ru-RU" dirty="0" err="1"/>
              <a:t>асфальти</a:t>
            </a:r>
            <a:r>
              <a:rPr lang="ru-RU" dirty="0"/>
              <a:t>, </a:t>
            </a:r>
            <a:r>
              <a:rPr lang="ru-RU" dirty="0" err="1"/>
              <a:t>мастила</a:t>
            </a:r>
            <a:r>
              <a:rPr lang="ru-RU" dirty="0"/>
              <a:t>, </a:t>
            </a:r>
            <a:r>
              <a:rPr lang="ru-RU" dirty="0" err="1"/>
              <a:t>дьоготь</a:t>
            </a:r>
            <a:r>
              <a:rPr lang="ru-RU" dirty="0"/>
              <a:t>, бензол, </a:t>
            </a:r>
            <a:r>
              <a:rPr lang="ru-RU" dirty="0" err="1"/>
              <a:t>хлористий</a:t>
            </a:r>
            <a:r>
              <a:rPr lang="ru-RU" dirty="0"/>
              <a:t> </a:t>
            </a:r>
            <a:r>
              <a:rPr lang="ru-RU" dirty="0" err="1"/>
              <a:t>вініл</a:t>
            </a:r>
            <a:r>
              <a:rPr lang="ru-RU" dirty="0"/>
              <a:t>), пил азбесту, </a:t>
            </a:r>
            <a:r>
              <a:rPr lang="ru-RU" dirty="0" err="1"/>
              <a:t>арсен</a:t>
            </a:r>
            <a:r>
              <a:rPr lang="ru-RU" dirty="0"/>
              <a:t> (</a:t>
            </a:r>
            <a:r>
              <a:rPr lang="en-US" dirty="0"/>
              <a:t>As), </a:t>
            </a:r>
            <a:r>
              <a:rPr lang="ru-RU" dirty="0" err="1"/>
              <a:t>меркурій</a:t>
            </a:r>
            <a:r>
              <a:rPr lang="ru-RU" dirty="0"/>
              <a:t> (</a:t>
            </a:r>
            <a:r>
              <a:rPr lang="en-US" dirty="0"/>
              <a:t>Hg), </a:t>
            </a:r>
            <a:r>
              <a:rPr lang="ru-RU" dirty="0" err="1"/>
              <a:t>плюмбум</a:t>
            </a:r>
            <a:r>
              <a:rPr lang="ru-RU" dirty="0"/>
              <a:t> (</a:t>
            </a:r>
            <a:r>
              <a:rPr lang="en-US" dirty="0"/>
              <a:t>Pb), </a:t>
            </a:r>
            <a:r>
              <a:rPr lang="ru-RU" dirty="0"/>
              <a:t>цинк (</a:t>
            </a:r>
            <a:r>
              <a:rPr lang="en-US" dirty="0"/>
              <a:t>Zn), </a:t>
            </a:r>
            <a:r>
              <a:rPr lang="ru-RU" dirty="0" err="1"/>
              <a:t>молібден</a:t>
            </a:r>
            <a:r>
              <a:rPr lang="ru-RU" dirty="0"/>
              <a:t> (</a:t>
            </a:r>
            <a:r>
              <a:rPr lang="en-US" dirty="0"/>
              <a:t>Mo), </a:t>
            </a:r>
            <a:r>
              <a:rPr lang="ru-RU" dirty="0" err="1"/>
              <a:t>нікель</a:t>
            </a:r>
            <a:r>
              <a:rPr lang="ru-RU" dirty="0"/>
              <a:t> (</a:t>
            </a:r>
            <a:r>
              <a:rPr lang="en-US" dirty="0"/>
              <a:t>Ni), </a:t>
            </a:r>
            <a:r>
              <a:rPr lang="ru-RU" dirty="0" err="1"/>
              <a:t>радіоактивні</a:t>
            </a:r>
            <a:r>
              <a:rPr lang="ru-RU" dirty="0"/>
              <a:t> </a:t>
            </a:r>
            <a:r>
              <a:rPr lang="ru-RU" dirty="0" err="1"/>
              <a:t>речовини</a:t>
            </a:r>
            <a:endParaRPr lang="ru-RU" dirty="0"/>
          </a:p>
          <a:p>
            <a:r>
              <a:rPr lang="en-US" dirty="0"/>
              <a:t>V – </a:t>
            </a:r>
            <a:r>
              <a:rPr lang="ru-RU" dirty="0" err="1"/>
              <a:t>мутагенні</a:t>
            </a:r>
            <a:r>
              <a:rPr lang="ru-RU" dirty="0"/>
              <a:t> </a:t>
            </a:r>
            <a:r>
              <a:rPr lang="ru-RU" dirty="0" err="1"/>
              <a:t>речовини</a:t>
            </a:r>
            <a:r>
              <a:rPr lang="ru-RU" dirty="0"/>
              <a:t> – </a:t>
            </a:r>
            <a:r>
              <a:rPr lang="ru-RU" dirty="0" err="1"/>
              <a:t>речовини</a:t>
            </a:r>
            <a:r>
              <a:rPr lang="ru-RU" dirty="0"/>
              <a:t>, </a:t>
            </a:r>
            <a:r>
              <a:rPr lang="ru-RU" dirty="0" err="1"/>
              <a:t>які</a:t>
            </a:r>
            <a:r>
              <a:rPr lang="ru-RU" dirty="0"/>
              <a:t> </a:t>
            </a:r>
            <a:r>
              <a:rPr lang="ru-RU" dirty="0" err="1"/>
              <a:t>призводять</a:t>
            </a:r>
            <a:r>
              <a:rPr lang="ru-RU" dirty="0"/>
              <a:t> до </a:t>
            </a:r>
            <a:r>
              <a:rPr lang="ru-RU" dirty="0" err="1"/>
              <a:t>зміни</a:t>
            </a:r>
            <a:r>
              <a:rPr lang="ru-RU" dirty="0"/>
              <a:t> </a:t>
            </a:r>
            <a:r>
              <a:rPr lang="ru-RU" dirty="0" err="1"/>
              <a:t>спадкової</a:t>
            </a:r>
            <a:r>
              <a:rPr lang="ru-RU" dirty="0"/>
              <a:t> </a:t>
            </a:r>
            <a:r>
              <a:rPr lang="ru-RU" dirty="0" err="1"/>
              <a:t>інформації</a:t>
            </a:r>
            <a:r>
              <a:rPr lang="ru-RU" dirty="0"/>
              <a:t> (</a:t>
            </a:r>
            <a:r>
              <a:rPr lang="en-US" dirty="0"/>
              <a:t>Pb, Mn, </a:t>
            </a:r>
            <a:r>
              <a:rPr lang="ru-RU" dirty="0" err="1"/>
              <a:t>радіоактивні</a:t>
            </a:r>
            <a:r>
              <a:rPr lang="ru-RU" dirty="0"/>
              <a:t> </a:t>
            </a:r>
            <a:r>
              <a:rPr lang="ru-RU" dirty="0" err="1"/>
              <a:t>речовини</a:t>
            </a:r>
            <a:r>
              <a:rPr lang="ru-RU" dirty="0"/>
              <a:t>);</a:t>
            </a:r>
          </a:p>
          <a:p>
            <a:r>
              <a:rPr lang="en-US" dirty="0"/>
              <a:t>VI – </a:t>
            </a:r>
            <a:r>
              <a:rPr lang="ru-RU" dirty="0" err="1"/>
              <a:t>такі</a:t>
            </a:r>
            <a:r>
              <a:rPr lang="ru-RU" dirty="0"/>
              <a:t>, </a:t>
            </a:r>
            <a:r>
              <a:rPr lang="ru-RU" dirty="0" err="1"/>
              <a:t>що</a:t>
            </a:r>
            <a:r>
              <a:rPr lang="ru-RU" dirty="0"/>
              <a:t> </a:t>
            </a:r>
            <a:r>
              <a:rPr lang="ru-RU" dirty="0" err="1"/>
              <a:t>пригнічують</a:t>
            </a:r>
            <a:r>
              <a:rPr lang="ru-RU" dirty="0"/>
              <a:t> </a:t>
            </a:r>
            <a:r>
              <a:rPr lang="ru-RU" dirty="0" err="1"/>
              <a:t>репродуктивну</a:t>
            </a:r>
            <a:r>
              <a:rPr lang="ru-RU" dirty="0"/>
              <a:t> </a:t>
            </a:r>
            <a:r>
              <a:rPr lang="ru-RU" dirty="0" err="1"/>
              <a:t>функцію</a:t>
            </a:r>
            <a:r>
              <a:rPr lang="ru-RU" dirty="0"/>
              <a:t> (</a:t>
            </a:r>
            <a:r>
              <a:rPr lang="ru-RU" dirty="0" err="1"/>
              <a:t>меркурій</a:t>
            </a:r>
            <a:r>
              <a:rPr lang="ru-RU" dirty="0"/>
              <a:t>, </a:t>
            </a:r>
            <a:r>
              <a:rPr lang="ru-RU" dirty="0" err="1"/>
              <a:t>плюмбум</a:t>
            </a:r>
            <a:r>
              <a:rPr lang="ru-RU" dirty="0"/>
              <a:t>, </a:t>
            </a:r>
            <a:r>
              <a:rPr lang="ru-RU" dirty="0" err="1"/>
              <a:t>манган</a:t>
            </a:r>
            <a:r>
              <a:rPr lang="ru-RU" dirty="0"/>
              <a:t> (</a:t>
            </a:r>
            <a:r>
              <a:rPr lang="en-US" dirty="0"/>
              <a:t>Mn), </a:t>
            </a:r>
            <a:r>
              <a:rPr lang="ru-RU" dirty="0" err="1"/>
              <a:t>радіоактивні</a:t>
            </a:r>
            <a:r>
              <a:rPr lang="ru-RU" dirty="0"/>
              <a:t> </a:t>
            </a:r>
            <a:r>
              <a:rPr lang="ru-RU" dirty="0" err="1"/>
              <a:t>сполуки</a:t>
            </a:r>
            <a:r>
              <a:rPr lang="ru-RU" dirty="0"/>
              <a:t>, хлоропрен, </a:t>
            </a:r>
            <a:r>
              <a:rPr lang="ru-RU" dirty="0" err="1"/>
              <a:t>нікотин</a:t>
            </a:r>
            <a:r>
              <a:rPr lang="ru-RU" dirty="0"/>
              <a:t>).</a:t>
            </a:r>
          </a:p>
          <a:p>
            <a:endParaRPr lang="ru-UA" dirty="0"/>
          </a:p>
        </p:txBody>
      </p:sp>
    </p:spTree>
    <p:extLst>
      <p:ext uri="{BB962C8B-B14F-4D97-AF65-F5344CB8AC3E}">
        <p14:creationId xmlns:p14="http://schemas.microsoft.com/office/powerpoint/2010/main" val="63792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F2962A-7ED4-4F80-A255-BDDE20C926CD}"/>
              </a:ext>
            </a:extLst>
          </p:cNvPr>
          <p:cNvSpPr>
            <a:spLocks noGrp="1"/>
          </p:cNvSpPr>
          <p:nvPr>
            <p:ph type="title"/>
          </p:nvPr>
        </p:nvSpPr>
        <p:spPr/>
        <p:txBody>
          <a:bodyPr/>
          <a:lstStyle/>
          <a:p>
            <a:r>
              <a:rPr lang="ru-RU" dirty="0" err="1"/>
              <a:t>Основні</a:t>
            </a:r>
            <a:r>
              <a:rPr lang="ru-RU" dirty="0"/>
              <a:t> </a:t>
            </a:r>
            <a:r>
              <a:rPr lang="ru-RU" dirty="0" err="1"/>
              <a:t>нормативні</a:t>
            </a:r>
            <a:r>
              <a:rPr lang="ru-RU" dirty="0"/>
              <a:t> </a:t>
            </a:r>
            <a:r>
              <a:rPr lang="ru-RU" dirty="0" err="1"/>
              <a:t>документи</a:t>
            </a:r>
            <a:br>
              <a:rPr lang="ru-RU" dirty="0"/>
            </a:br>
            <a:endParaRPr lang="ru-UA" dirty="0"/>
          </a:p>
        </p:txBody>
      </p:sp>
      <p:sp>
        <p:nvSpPr>
          <p:cNvPr id="3" name="Объект 2">
            <a:extLst>
              <a:ext uri="{FF2B5EF4-FFF2-40B4-BE49-F238E27FC236}">
                <a16:creationId xmlns:a16="http://schemas.microsoft.com/office/drawing/2014/main" id="{FBDDF94F-AB6D-4452-96AE-67FC8897595C}"/>
              </a:ext>
            </a:extLst>
          </p:cNvPr>
          <p:cNvSpPr>
            <a:spLocks noGrp="1"/>
          </p:cNvSpPr>
          <p:nvPr>
            <p:ph idx="1"/>
          </p:nvPr>
        </p:nvSpPr>
        <p:spPr/>
        <p:txBody>
          <a:bodyPr>
            <a:normAutofit/>
          </a:bodyPr>
          <a:lstStyle/>
          <a:p>
            <a:r>
              <a:rPr lang="ru-RU" dirty="0"/>
              <a:t>-	</a:t>
            </a:r>
            <a:r>
              <a:rPr lang="ru-RU" dirty="0" err="1"/>
              <a:t>Основи</a:t>
            </a:r>
            <a:r>
              <a:rPr lang="ru-RU" dirty="0"/>
              <a:t> </a:t>
            </a:r>
            <a:r>
              <a:rPr lang="ru-RU" dirty="0" err="1"/>
              <a:t>законодавства</a:t>
            </a:r>
            <a:r>
              <a:rPr lang="ru-RU" dirty="0"/>
              <a:t> про </a:t>
            </a:r>
            <a:r>
              <a:rPr lang="ru-RU" dirty="0" err="1"/>
              <a:t>охорону</a:t>
            </a:r>
            <a:r>
              <a:rPr lang="ru-RU" dirty="0"/>
              <a:t> </a:t>
            </a:r>
            <a:r>
              <a:rPr lang="ru-RU" dirty="0" err="1"/>
              <a:t>здоров'я</a:t>
            </a:r>
            <a:r>
              <a:rPr lang="ru-RU" dirty="0"/>
              <a:t> ( 2801-12); </a:t>
            </a:r>
          </a:p>
          <a:p>
            <a:r>
              <a:rPr lang="ru-RU" dirty="0"/>
              <a:t>-	Закон </a:t>
            </a:r>
            <a:r>
              <a:rPr lang="ru-RU" dirty="0" err="1"/>
              <a:t>України</a:t>
            </a:r>
            <a:r>
              <a:rPr lang="ru-RU" dirty="0"/>
              <a:t> "Про </a:t>
            </a:r>
            <a:r>
              <a:rPr lang="ru-RU" dirty="0" err="1"/>
              <a:t>забезпечення</a:t>
            </a:r>
            <a:r>
              <a:rPr lang="ru-RU" dirty="0"/>
              <a:t> </a:t>
            </a:r>
            <a:r>
              <a:rPr lang="ru-RU" dirty="0" err="1"/>
              <a:t>санітарного</a:t>
            </a:r>
            <a:r>
              <a:rPr lang="ru-RU" dirty="0"/>
              <a:t> та </a:t>
            </a:r>
            <a:r>
              <a:rPr lang="ru-RU" dirty="0" err="1"/>
              <a:t>епідемічного</a:t>
            </a:r>
            <a:r>
              <a:rPr lang="ru-RU" dirty="0"/>
              <a:t> </a:t>
            </a:r>
            <a:r>
              <a:rPr lang="ru-RU" dirty="0" err="1"/>
              <a:t>благополуччя</a:t>
            </a:r>
            <a:r>
              <a:rPr lang="ru-RU" dirty="0"/>
              <a:t> </a:t>
            </a:r>
            <a:r>
              <a:rPr lang="ru-RU" dirty="0" err="1"/>
              <a:t>населення</a:t>
            </a:r>
            <a:r>
              <a:rPr lang="ru-RU" dirty="0"/>
              <a:t>" ( 4004-12 );</a:t>
            </a:r>
          </a:p>
          <a:p>
            <a:r>
              <a:rPr lang="ru-RU" dirty="0"/>
              <a:t>-	Закон </a:t>
            </a:r>
            <a:r>
              <a:rPr lang="ru-RU" dirty="0" err="1"/>
              <a:t>України</a:t>
            </a:r>
            <a:r>
              <a:rPr lang="ru-RU" dirty="0"/>
              <a:t> "Про </a:t>
            </a:r>
            <a:r>
              <a:rPr lang="ru-RU" dirty="0" err="1"/>
              <a:t>охорону</a:t>
            </a:r>
            <a:r>
              <a:rPr lang="ru-RU" dirty="0"/>
              <a:t> </a:t>
            </a:r>
            <a:r>
              <a:rPr lang="ru-RU" dirty="0" err="1"/>
              <a:t>навколишнього</a:t>
            </a:r>
            <a:r>
              <a:rPr lang="ru-RU" dirty="0"/>
              <a:t> природного </a:t>
            </a:r>
            <a:r>
              <a:rPr lang="ru-RU" dirty="0" err="1"/>
              <a:t>середовища</a:t>
            </a:r>
            <a:r>
              <a:rPr lang="ru-RU" dirty="0"/>
              <a:t>" (1264-12);</a:t>
            </a:r>
          </a:p>
          <a:p>
            <a:r>
              <a:rPr lang="ru-RU" dirty="0"/>
              <a:t>-	Закон </a:t>
            </a:r>
            <a:r>
              <a:rPr lang="ru-RU" dirty="0" err="1"/>
              <a:t>України</a:t>
            </a:r>
            <a:r>
              <a:rPr lang="ru-RU" dirty="0"/>
              <a:t> "Про </a:t>
            </a:r>
            <a:r>
              <a:rPr lang="ru-RU" dirty="0" err="1"/>
              <a:t>охорону</a:t>
            </a:r>
            <a:r>
              <a:rPr lang="ru-RU" dirty="0"/>
              <a:t> атмосферного </a:t>
            </a:r>
            <a:r>
              <a:rPr lang="ru-RU" dirty="0" err="1"/>
              <a:t>повітря</a:t>
            </a:r>
            <a:r>
              <a:rPr lang="ru-RU" dirty="0"/>
              <a:t>" ( 2707-12 );</a:t>
            </a:r>
          </a:p>
          <a:p>
            <a:r>
              <a:rPr lang="ru-RU" dirty="0"/>
              <a:t>-	</a:t>
            </a:r>
            <a:r>
              <a:rPr lang="ru-RU" dirty="0" err="1"/>
              <a:t>Державні</a:t>
            </a:r>
            <a:r>
              <a:rPr lang="ru-RU" dirty="0"/>
              <a:t> </a:t>
            </a:r>
            <a:r>
              <a:rPr lang="ru-RU" dirty="0" err="1"/>
              <a:t>санітарні</a:t>
            </a:r>
            <a:r>
              <a:rPr lang="ru-RU" dirty="0"/>
              <a:t> правила  </a:t>
            </a:r>
            <a:r>
              <a:rPr lang="ru-RU" dirty="0" err="1"/>
              <a:t>охорони</a:t>
            </a:r>
            <a:r>
              <a:rPr lang="ru-RU" dirty="0"/>
              <a:t> атмосферного </a:t>
            </a:r>
            <a:r>
              <a:rPr lang="ru-RU" dirty="0" err="1"/>
              <a:t>повітря</a:t>
            </a:r>
            <a:r>
              <a:rPr lang="ru-RU" dirty="0"/>
              <a:t> </a:t>
            </a:r>
            <a:r>
              <a:rPr lang="ru-RU" dirty="0" err="1"/>
              <a:t>населених</a:t>
            </a:r>
            <a:r>
              <a:rPr lang="ru-RU" dirty="0"/>
              <a:t> </a:t>
            </a:r>
            <a:r>
              <a:rPr lang="ru-RU" dirty="0" err="1"/>
              <a:t>місць</a:t>
            </a:r>
            <a:r>
              <a:rPr lang="ru-RU" dirty="0"/>
              <a:t> (</a:t>
            </a:r>
            <a:r>
              <a:rPr lang="ru-RU" dirty="0" err="1"/>
              <a:t>від</a:t>
            </a:r>
            <a:r>
              <a:rPr lang="ru-RU" dirty="0"/>
              <a:t> </a:t>
            </a:r>
            <a:r>
              <a:rPr lang="ru-RU" dirty="0" err="1"/>
              <a:t>забруднення</a:t>
            </a:r>
            <a:r>
              <a:rPr lang="ru-RU" dirty="0"/>
              <a:t> </a:t>
            </a:r>
            <a:r>
              <a:rPr lang="ru-RU" dirty="0" err="1"/>
              <a:t>хімічними</a:t>
            </a:r>
            <a:r>
              <a:rPr lang="ru-RU" dirty="0"/>
              <a:t> та </a:t>
            </a:r>
            <a:r>
              <a:rPr lang="ru-RU" dirty="0" err="1"/>
              <a:t>біологічними</a:t>
            </a:r>
            <a:r>
              <a:rPr lang="ru-RU" dirty="0"/>
              <a:t> </a:t>
            </a:r>
            <a:r>
              <a:rPr lang="ru-RU" dirty="0" err="1"/>
              <a:t>речовинами</a:t>
            </a:r>
            <a:r>
              <a:rPr lang="ru-RU" dirty="0"/>
              <a:t> ( ДСП-201-97 ).</a:t>
            </a:r>
          </a:p>
          <a:p>
            <a:endParaRPr lang="ru-UA" dirty="0"/>
          </a:p>
        </p:txBody>
      </p:sp>
    </p:spTree>
    <p:extLst>
      <p:ext uri="{BB962C8B-B14F-4D97-AF65-F5344CB8AC3E}">
        <p14:creationId xmlns:p14="http://schemas.microsoft.com/office/powerpoint/2010/main" val="254632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28F6AC-2209-40F3-A3F4-52CC54BE6FAB}"/>
              </a:ext>
            </a:extLst>
          </p:cNvPr>
          <p:cNvSpPr>
            <a:spLocks noGrp="1"/>
          </p:cNvSpPr>
          <p:nvPr>
            <p:ph type="title"/>
          </p:nvPr>
        </p:nvSpPr>
        <p:spPr/>
        <p:txBody>
          <a:bodyPr/>
          <a:lstStyle/>
          <a:p>
            <a:r>
              <a:rPr lang="ru-RU" sz="2800" dirty="0" err="1"/>
              <a:t>Гігієнічні</a:t>
            </a:r>
            <a:r>
              <a:rPr lang="ru-RU" sz="2800" dirty="0"/>
              <a:t> </a:t>
            </a:r>
            <a:r>
              <a:rPr lang="ru-RU" sz="2800" dirty="0" err="1"/>
              <a:t>нормативи</a:t>
            </a:r>
            <a:r>
              <a:rPr lang="ru-RU" sz="2800" dirty="0"/>
              <a:t> допустимого </a:t>
            </a:r>
            <a:r>
              <a:rPr lang="ru-RU" sz="2800" dirty="0" err="1"/>
              <a:t>вмісту</a:t>
            </a:r>
            <a:r>
              <a:rPr lang="ru-RU" sz="2800" dirty="0"/>
              <a:t> </a:t>
            </a:r>
            <a:r>
              <a:rPr lang="ru-RU" sz="2800" dirty="0" err="1"/>
              <a:t>хімічних</a:t>
            </a:r>
            <a:r>
              <a:rPr lang="ru-RU" sz="2800" dirty="0"/>
              <a:t> і </a:t>
            </a:r>
            <a:r>
              <a:rPr lang="ru-RU" sz="2800" dirty="0" err="1"/>
              <a:t>біологічних</a:t>
            </a:r>
            <a:r>
              <a:rPr lang="ru-RU" sz="2800" dirty="0"/>
              <a:t>  </a:t>
            </a:r>
            <a:r>
              <a:rPr lang="ru-RU" sz="2800" dirty="0" err="1"/>
              <a:t>речовин</a:t>
            </a:r>
            <a:r>
              <a:rPr lang="ru-RU" sz="2800" dirty="0"/>
              <a:t>  в атмосферному </a:t>
            </a:r>
            <a:r>
              <a:rPr lang="ru-RU" sz="2800" dirty="0" err="1"/>
              <a:t>повітрі</a:t>
            </a:r>
            <a:r>
              <a:rPr lang="ru-RU" sz="2800" dirty="0"/>
              <a:t> </a:t>
            </a:r>
            <a:r>
              <a:rPr lang="ru-RU" sz="2800" dirty="0" err="1"/>
              <a:t>населених</a:t>
            </a:r>
            <a:r>
              <a:rPr lang="ru-RU" sz="2800" dirty="0"/>
              <a:t> </a:t>
            </a:r>
            <a:r>
              <a:rPr lang="ru-RU" sz="2800" dirty="0" err="1"/>
              <a:t>місць</a:t>
            </a:r>
            <a:r>
              <a:rPr lang="ru-RU" sz="2800" dirty="0"/>
              <a:t> (</a:t>
            </a:r>
            <a:r>
              <a:rPr lang="ru-RU" sz="2800" dirty="0" err="1"/>
              <a:t>далі</a:t>
            </a:r>
            <a:r>
              <a:rPr lang="ru-RU" sz="2800" dirty="0"/>
              <a:t> </a:t>
            </a:r>
            <a:r>
              <a:rPr lang="ru-RU" sz="2800" dirty="0" err="1"/>
              <a:t>забруднюючих</a:t>
            </a:r>
            <a:r>
              <a:rPr lang="ru-RU" sz="2800" dirty="0"/>
              <a:t> </a:t>
            </a:r>
            <a:r>
              <a:rPr lang="ru-RU" sz="2800" dirty="0" err="1"/>
              <a:t>речовин</a:t>
            </a:r>
            <a:r>
              <a:rPr lang="ru-RU" sz="2800" dirty="0"/>
              <a:t>)</a:t>
            </a:r>
            <a:endParaRPr lang="ru-UA" sz="2800" dirty="0"/>
          </a:p>
        </p:txBody>
      </p:sp>
      <p:sp>
        <p:nvSpPr>
          <p:cNvPr id="3" name="Объект 2">
            <a:extLst>
              <a:ext uri="{FF2B5EF4-FFF2-40B4-BE49-F238E27FC236}">
                <a16:creationId xmlns:a16="http://schemas.microsoft.com/office/drawing/2014/main" id="{74A19465-87B3-49A5-8367-9478AC7AC0B1}"/>
              </a:ext>
            </a:extLst>
          </p:cNvPr>
          <p:cNvSpPr>
            <a:spLocks noGrp="1"/>
          </p:cNvSpPr>
          <p:nvPr>
            <p:ph idx="1"/>
          </p:nvPr>
        </p:nvSpPr>
        <p:spPr/>
        <p:txBody>
          <a:bodyPr/>
          <a:lstStyle/>
          <a:p>
            <a:r>
              <a:rPr lang="ru-RU" dirty="0" err="1"/>
              <a:t>граничне</a:t>
            </a:r>
            <a:r>
              <a:rPr lang="ru-RU" dirty="0"/>
              <a:t> </a:t>
            </a:r>
            <a:r>
              <a:rPr lang="ru-RU" dirty="0" err="1"/>
              <a:t>допустимі</a:t>
            </a:r>
            <a:r>
              <a:rPr lang="ru-RU" dirty="0"/>
              <a:t> </a:t>
            </a:r>
            <a:r>
              <a:rPr lang="ru-RU" dirty="0" err="1"/>
              <a:t>концентрації</a:t>
            </a:r>
            <a:r>
              <a:rPr lang="ru-RU" dirty="0"/>
              <a:t> (ГДК), </a:t>
            </a:r>
          </a:p>
          <a:p>
            <a:r>
              <a:rPr lang="ru-RU" dirty="0" err="1"/>
              <a:t>орієнтовні</a:t>
            </a:r>
            <a:r>
              <a:rPr lang="ru-RU" dirty="0"/>
              <a:t> </a:t>
            </a:r>
            <a:r>
              <a:rPr lang="ru-RU" dirty="0" err="1"/>
              <a:t>безпечні</a:t>
            </a:r>
            <a:r>
              <a:rPr lang="ru-RU" dirty="0"/>
              <a:t> </a:t>
            </a:r>
            <a:r>
              <a:rPr lang="ru-RU" dirty="0" err="1"/>
              <a:t>рівні</a:t>
            </a:r>
            <a:r>
              <a:rPr lang="ru-RU" dirty="0"/>
              <a:t>  </a:t>
            </a:r>
            <a:r>
              <a:rPr lang="ru-RU" dirty="0" err="1"/>
              <a:t>діяння</a:t>
            </a:r>
            <a:r>
              <a:rPr lang="ru-RU" dirty="0"/>
              <a:t>  (ОБРД),</a:t>
            </a:r>
          </a:p>
          <a:p>
            <a:r>
              <a:rPr lang="ru-RU" dirty="0"/>
              <a:t> </a:t>
            </a:r>
            <a:r>
              <a:rPr lang="ru-RU" dirty="0" err="1"/>
              <a:t>коефіцієнти</a:t>
            </a:r>
            <a:r>
              <a:rPr lang="ru-RU" dirty="0"/>
              <a:t> </a:t>
            </a:r>
            <a:r>
              <a:rPr lang="ru-RU" dirty="0" err="1"/>
              <a:t>комбінованої</a:t>
            </a:r>
            <a:r>
              <a:rPr lang="ru-RU" dirty="0"/>
              <a:t> </a:t>
            </a:r>
            <a:r>
              <a:rPr lang="ru-RU" dirty="0" err="1"/>
              <a:t>дії</a:t>
            </a:r>
            <a:r>
              <a:rPr lang="ru-RU" dirty="0"/>
              <a:t> (</a:t>
            </a:r>
            <a:r>
              <a:rPr lang="ru-RU" dirty="0" err="1"/>
              <a:t>Ккд</a:t>
            </a:r>
            <a:r>
              <a:rPr lang="ru-RU" dirty="0"/>
              <a:t>) </a:t>
            </a:r>
            <a:r>
              <a:rPr lang="ru-RU" dirty="0" err="1"/>
              <a:t>сумісно</a:t>
            </a:r>
            <a:r>
              <a:rPr lang="ru-RU" dirty="0"/>
              <a:t> </a:t>
            </a:r>
            <a:r>
              <a:rPr lang="ru-RU" dirty="0" err="1"/>
              <a:t>присутніх</a:t>
            </a:r>
            <a:r>
              <a:rPr lang="ru-RU" dirty="0"/>
              <a:t> </a:t>
            </a:r>
            <a:r>
              <a:rPr lang="ru-RU" dirty="0" err="1"/>
              <a:t>речовин</a:t>
            </a:r>
            <a:endParaRPr lang="ru-RU" dirty="0"/>
          </a:p>
          <a:p>
            <a:r>
              <a:rPr lang="ru-RU" dirty="0" err="1"/>
              <a:t>показники</a:t>
            </a:r>
            <a:r>
              <a:rPr lang="ru-RU" dirty="0"/>
              <a:t> </a:t>
            </a:r>
            <a:r>
              <a:rPr lang="ru-RU" dirty="0" err="1"/>
              <a:t>гранично</a:t>
            </a:r>
            <a:r>
              <a:rPr lang="ru-RU" dirty="0"/>
              <a:t> допустимого </a:t>
            </a:r>
            <a:r>
              <a:rPr lang="ru-RU" dirty="0" err="1"/>
              <a:t>забруднення</a:t>
            </a:r>
            <a:r>
              <a:rPr lang="ru-RU" dirty="0"/>
              <a:t> (ГДЗ).</a:t>
            </a:r>
            <a:endParaRPr lang="ru-UA" dirty="0"/>
          </a:p>
        </p:txBody>
      </p:sp>
    </p:spTree>
    <p:extLst>
      <p:ext uri="{BB962C8B-B14F-4D97-AF65-F5344CB8AC3E}">
        <p14:creationId xmlns:p14="http://schemas.microsoft.com/office/powerpoint/2010/main" val="43980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F62B5F-B934-4C48-B586-B768EBFCEECC}"/>
              </a:ext>
            </a:extLst>
          </p:cNvPr>
          <p:cNvSpPr>
            <a:spLocks noGrp="1"/>
          </p:cNvSpPr>
          <p:nvPr>
            <p:ph type="title"/>
          </p:nvPr>
        </p:nvSpPr>
        <p:spPr/>
        <p:txBody>
          <a:bodyPr/>
          <a:lstStyle/>
          <a:p>
            <a:r>
              <a:rPr lang="uk-UA" sz="4400" dirty="0">
                <a:latin typeface="Times New Roman" panose="02020603050405020304" pitchFamily="18" charset="0"/>
                <a:ea typeface="Times New Roman" panose="02020603050405020304" pitchFamily="18" charset="0"/>
                <a:cs typeface="Arial" panose="020B0604020202020204" pitchFamily="34" charset="0"/>
              </a:rPr>
              <a:t>Для оцінки якості атмосферного повітря встановлено три категорії ГДК</a:t>
            </a:r>
            <a:endParaRPr lang="ru-UA" dirty="0"/>
          </a:p>
        </p:txBody>
      </p:sp>
      <p:sp>
        <p:nvSpPr>
          <p:cNvPr id="3" name="Объект 2">
            <a:extLst>
              <a:ext uri="{FF2B5EF4-FFF2-40B4-BE49-F238E27FC236}">
                <a16:creationId xmlns:a16="http://schemas.microsoft.com/office/drawing/2014/main" id="{C0994191-FCBB-4320-B0C8-A8D0A9639664}"/>
              </a:ext>
            </a:extLst>
          </p:cNvPr>
          <p:cNvSpPr>
            <a:spLocks noGrp="1"/>
          </p:cNvSpPr>
          <p:nvPr>
            <p:ph idx="1"/>
          </p:nvPr>
        </p:nvSpPr>
        <p:spPr>
          <a:xfrm>
            <a:off x="645130" y="2052918"/>
            <a:ext cx="10268676" cy="4195481"/>
          </a:xfrm>
        </p:spPr>
        <p:txBody>
          <a:bodyPr>
            <a:normAutofit fontScale="85000" lnSpcReduction="20000"/>
          </a:bodyPr>
          <a:lstStyle/>
          <a:p>
            <a:pPr indent="0" algn="just">
              <a:lnSpc>
                <a:spcPct val="150000"/>
              </a:lnSpc>
              <a:spcAft>
                <a:spcPts val="1000"/>
              </a:spcAft>
              <a:buNone/>
            </a:pPr>
            <a:r>
              <a:rPr lang="uk-UA" sz="1800" dirty="0">
                <a:effectLst/>
                <a:latin typeface="Arial" panose="020B0604020202020204" pitchFamily="34" charset="0"/>
                <a:ea typeface="Times New Roman" panose="02020603050405020304" pitchFamily="18" charset="0"/>
                <a:cs typeface="Arial" panose="020B0604020202020204" pitchFamily="34" charset="0"/>
              </a:rPr>
              <a:t>1. </a:t>
            </a:r>
            <a:r>
              <a:rPr lang="uk-UA" sz="1800" dirty="0">
                <a:latin typeface="Arial" panose="020B0604020202020204" pitchFamily="34" charset="0"/>
                <a:ea typeface="Times New Roman" panose="02020603050405020304" pitchFamily="18" charset="0"/>
                <a:cs typeface="Arial" panose="020B0604020202020204" pitchFamily="34" charset="0"/>
              </a:rPr>
              <a:t>С</a:t>
            </a:r>
            <a:r>
              <a:rPr lang="uk-UA" sz="1800" dirty="0">
                <a:effectLst/>
                <a:latin typeface="Arial" panose="020B0604020202020204" pitchFamily="34" charset="0"/>
                <a:ea typeface="Times New Roman" panose="02020603050405020304" pitchFamily="18" charset="0"/>
                <a:cs typeface="Arial" panose="020B0604020202020204" pitchFamily="34" charset="0"/>
              </a:rPr>
              <a:t>ередньодобова (</a:t>
            </a:r>
            <a:r>
              <a:rPr lang="uk-UA" sz="1800" dirty="0" err="1">
                <a:effectLst/>
                <a:latin typeface="Arial" panose="020B0604020202020204" pitchFamily="34" charset="0"/>
                <a:ea typeface="Times New Roman" panose="02020603050405020304" pitchFamily="18" charset="0"/>
                <a:cs typeface="Arial" panose="020B0604020202020204" pitchFamily="34" charset="0"/>
              </a:rPr>
              <a:t>ГДК</a:t>
            </a:r>
            <a:r>
              <a:rPr lang="uk-UA" sz="1800" baseline="-25000" dirty="0" err="1">
                <a:effectLst/>
                <a:latin typeface="Arial" panose="020B0604020202020204" pitchFamily="34" charset="0"/>
                <a:ea typeface="Times New Roman" panose="02020603050405020304" pitchFamily="18" charset="0"/>
                <a:cs typeface="Arial" panose="020B0604020202020204" pitchFamily="34" charset="0"/>
              </a:rPr>
              <a:t>с.д</a:t>
            </a:r>
            <a:r>
              <a:rPr lang="uk-UA" sz="1800" baseline="-25000" dirty="0">
                <a:effectLst/>
                <a:latin typeface="Arial" panose="020B0604020202020204" pitchFamily="34" charset="0"/>
                <a:ea typeface="Times New Roman" panose="02020603050405020304" pitchFamily="18" charset="0"/>
                <a:cs typeface="Arial" panose="020B0604020202020204" pitchFamily="34" charset="0"/>
              </a:rPr>
              <a:t>.</a:t>
            </a:r>
            <a:r>
              <a:rPr lang="uk-UA" sz="1800" dirty="0">
                <a:latin typeface="Arial" panose="020B0604020202020204" pitchFamily="34" charset="0"/>
                <a:ea typeface="Times New Roman" panose="02020603050405020304" pitchFamily="18" charset="0"/>
                <a:cs typeface="Arial" panose="020B0604020202020204" pitchFamily="34" charset="0"/>
              </a:rPr>
              <a:t>) - для попередження загально токсичного, канцерогенного, мутагенного й іншого впливу речовини на організм людини. Речовини, що оцінюються по цьому нормативу, мають здатність тимчасово або постійно накопичуватися в організмі людини.</a:t>
            </a:r>
            <a:endParaRPr lang="ru-UA" sz="1800" dirty="0">
              <a:latin typeface="Arial" panose="020B060402020202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uk-UA" sz="1800" dirty="0">
                <a:latin typeface="Arial" panose="020B0604020202020204" pitchFamily="34" charset="0"/>
                <a:ea typeface="Times New Roman" panose="02020603050405020304" pitchFamily="18" charset="0"/>
                <a:cs typeface="Arial" panose="020B0604020202020204" pitchFamily="34" charset="0"/>
              </a:rPr>
              <a:t>2. М</a:t>
            </a:r>
            <a:r>
              <a:rPr lang="uk-UA" sz="1800" dirty="0">
                <a:effectLst/>
                <a:latin typeface="Arial" panose="020B0604020202020204" pitchFamily="34" charset="0"/>
                <a:ea typeface="Times New Roman" panose="02020603050405020304" pitchFamily="18" charset="0"/>
                <a:cs typeface="Arial" panose="020B0604020202020204" pitchFamily="34" charset="0"/>
              </a:rPr>
              <a:t>аксимально разова (</a:t>
            </a:r>
            <a:r>
              <a:rPr lang="uk-UA" sz="1800" dirty="0" err="1">
                <a:effectLst/>
                <a:latin typeface="Arial" panose="020B0604020202020204" pitchFamily="34" charset="0"/>
                <a:ea typeface="Times New Roman" panose="02020603050405020304" pitchFamily="18" charset="0"/>
                <a:cs typeface="Arial" panose="020B0604020202020204" pitchFamily="34" charset="0"/>
              </a:rPr>
              <a:t>ГДК</a:t>
            </a:r>
            <a:r>
              <a:rPr lang="uk-UA" sz="1800" baseline="-25000" dirty="0" err="1">
                <a:effectLst/>
                <a:latin typeface="Arial" panose="020B0604020202020204" pitchFamily="34" charset="0"/>
                <a:ea typeface="Times New Roman" panose="02020603050405020304" pitchFamily="18" charset="0"/>
                <a:cs typeface="Arial" panose="020B0604020202020204" pitchFamily="34" charset="0"/>
              </a:rPr>
              <a:t>м.р</a:t>
            </a:r>
            <a:r>
              <a:rPr lang="uk-UA" sz="1800" baseline="-25000" dirty="0">
                <a:effectLst/>
                <a:latin typeface="Arial" panose="020B0604020202020204" pitchFamily="34" charset="0"/>
                <a:ea typeface="Times New Roman" panose="02020603050405020304" pitchFamily="18" charset="0"/>
                <a:cs typeface="Arial" panose="020B0604020202020204" pitchFamily="34" charset="0"/>
              </a:rPr>
              <a:t>.</a:t>
            </a:r>
            <a:r>
              <a:rPr lang="uk-UA" sz="1800" dirty="0">
                <a:latin typeface="Arial" panose="020B0604020202020204" pitchFamily="34" charset="0"/>
                <a:ea typeface="Times New Roman" panose="02020603050405020304" pitchFamily="18" charset="0"/>
                <a:cs typeface="Arial" panose="020B0604020202020204" pitchFamily="34" charset="0"/>
              </a:rPr>
              <a:t>)  - основна характеристика небезпеки шкідливої речовини, встановлена для попередження рефлекторних реакцій у людини (відчуття запаху, світловій чутливості, біоелектричній активності головного мозку) при короткочасному впливі атмосферних домішок (до 20 хвилин). По цьому нормативу оцінюються речовини, що мають запах або впливають на інші органи почуттів людини.</a:t>
            </a:r>
            <a:endParaRPr lang="ru-UA" sz="1800" dirty="0">
              <a:latin typeface="Arial" panose="020B060402020202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r>
              <a:rPr lang="uk-UA" sz="1800" dirty="0">
                <a:effectLst/>
                <a:latin typeface="Arial" panose="020B0604020202020204" pitchFamily="34" charset="0"/>
                <a:ea typeface="Times New Roman" panose="02020603050405020304" pitchFamily="18" charset="0"/>
                <a:cs typeface="Arial" panose="020B0604020202020204" pitchFamily="34" charset="0"/>
              </a:rPr>
              <a:t>3. Гранично допустима концентрація в робочій зоні (</a:t>
            </a:r>
            <a:r>
              <a:rPr lang="uk-UA" sz="1800" dirty="0" err="1">
                <a:effectLst/>
                <a:latin typeface="Arial" panose="020B0604020202020204" pitchFamily="34" charset="0"/>
                <a:ea typeface="Times New Roman" panose="02020603050405020304" pitchFamily="18" charset="0"/>
                <a:cs typeface="Arial" panose="020B0604020202020204" pitchFamily="34" charset="0"/>
              </a:rPr>
              <a:t>ГДК</a:t>
            </a:r>
            <a:r>
              <a:rPr lang="uk-UA" sz="1800" baseline="-25000" dirty="0" err="1">
                <a:effectLst/>
                <a:latin typeface="Arial" panose="020B0604020202020204" pitchFamily="34" charset="0"/>
                <a:ea typeface="Times New Roman" panose="02020603050405020304" pitchFamily="18" charset="0"/>
                <a:cs typeface="Arial" panose="020B0604020202020204" pitchFamily="34" charset="0"/>
              </a:rPr>
              <a:t>р.з</a:t>
            </a:r>
            <a:r>
              <a:rPr lang="uk-UA" sz="1800" baseline="-25000" dirty="0">
                <a:effectLst/>
                <a:latin typeface="Arial" panose="020B0604020202020204" pitchFamily="34" charset="0"/>
                <a:ea typeface="Times New Roman" panose="02020603050405020304" pitchFamily="18" charset="0"/>
                <a:cs typeface="Arial" panose="020B0604020202020204" pitchFamily="34" charset="0"/>
              </a:rPr>
              <a:t>.</a:t>
            </a:r>
            <a:r>
              <a:rPr lang="uk-UA" sz="1800" dirty="0">
                <a:effectLst/>
                <a:latin typeface="Arial" panose="020B0604020202020204" pitchFamily="34" charset="0"/>
                <a:ea typeface="Times New Roman" panose="02020603050405020304" pitchFamily="18" charset="0"/>
                <a:cs typeface="Arial" panose="020B0604020202020204" pitchFamily="34" charset="0"/>
              </a:rPr>
              <a:t>) -  це така концентрація, вплив якої на людину в разі її щоденної регламентованої тривалості (щоденна дія при 8-годинній роботі, але не більш ніж 40 годин протягом тижня) не призводить до зниження працездатності чи захворювання в період трудової діяльності та у наступний період життя.</a:t>
            </a:r>
            <a:endParaRPr lang="ru-UA"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50000"/>
              </a:lnSpc>
              <a:spcAft>
                <a:spcPts val="1000"/>
              </a:spcAft>
              <a:buNone/>
            </a:pPr>
            <a:endParaRPr lang="ru-UA" dirty="0"/>
          </a:p>
        </p:txBody>
      </p:sp>
    </p:spTree>
    <p:extLst>
      <p:ext uri="{BB962C8B-B14F-4D97-AF65-F5344CB8AC3E}">
        <p14:creationId xmlns:p14="http://schemas.microsoft.com/office/powerpoint/2010/main" val="3202181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DB0650-95A8-4D84-9297-31F9C0FF70C7}"/>
              </a:ext>
            </a:extLst>
          </p:cNvPr>
          <p:cNvSpPr>
            <a:spLocks noGrp="1"/>
          </p:cNvSpPr>
          <p:nvPr>
            <p:ph type="title"/>
          </p:nvPr>
        </p:nvSpPr>
        <p:spPr/>
        <p:txBody>
          <a:bodyPr/>
          <a:lstStyle/>
          <a:p>
            <a:r>
              <a:rPr lang="ru-RU" dirty="0" err="1"/>
              <a:t>Гранично</a:t>
            </a:r>
            <a:r>
              <a:rPr lang="ru-RU" dirty="0"/>
              <a:t> </a:t>
            </a:r>
            <a:r>
              <a:rPr lang="ru-RU" dirty="0" err="1"/>
              <a:t>допустимі</a:t>
            </a:r>
            <a:r>
              <a:rPr lang="ru-RU" dirty="0"/>
              <a:t> </a:t>
            </a:r>
            <a:r>
              <a:rPr lang="ru-RU" dirty="0" err="1"/>
              <a:t>викиди</a:t>
            </a:r>
            <a:r>
              <a:rPr lang="ru-RU" dirty="0"/>
              <a:t> </a:t>
            </a:r>
            <a:endParaRPr lang="ru-UA" dirty="0"/>
          </a:p>
        </p:txBody>
      </p:sp>
      <p:sp>
        <p:nvSpPr>
          <p:cNvPr id="3" name="Объект 2">
            <a:extLst>
              <a:ext uri="{FF2B5EF4-FFF2-40B4-BE49-F238E27FC236}">
                <a16:creationId xmlns:a16="http://schemas.microsoft.com/office/drawing/2014/main" id="{F49765EF-560C-4DA8-8712-5392FE4D2C4C}"/>
              </a:ext>
            </a:extLst>
          </p:cNvPr>
          <p:cNvSpPr>
            <a:spLocks noGrp="1"/>
          </p:cNvSpPr>
          <p:nvPr>
            <p:ph idx="1"/>
          </p:nvPr>
        </p:nvSpPr>
        <p:spPr>
          <a:xfrm>
            <a:off x="1103312" y="2052918"/>
            <a:ext cx="9637013" cy="4195481"/>
          </a:xfrm>
        </p:spPr>
        <p:txBody>
          <a:bodyPr>
            <a:normAutofit fontScale="85000" lnSpcReduction="20000"/>
          </a:bodyPr>
          <a:lstStyle/>
          <a:p>
            <a:r>
              <a:rPr lang="ru-RU" sz="2800" dirty="0" err="1">
                <a:latin typeface="Arial" panose="020B0604020202020204" pitchFamily="34" charset="0"/>
                <a:cs typeface="Arial" panose="020B0604020202020204" pitchFamily="34" charset="0"/>
              </a:rPr>
              <a:t>Розраховують</a:t>
            </a:r>
            <a:r>
              <a:rPr lang="ru-RU" sz="2800" dirty="0">
                <a:latin typeface="Arial" panose="020B0604020202020204" pitchFamily="34" charset="0"/>
                <a:cs typeface="Arial" panose="020B0604020202020204" pitchFamily="34" charset="0"/>
              </a:rPr>
              <a:t> і </a:t>
            </a:r>
            <a:r>
              <a:rPr lang="ru-RU" sz="2800" dirty="0" err="1">
                <a:latin typeface="Arial" panose="020B0604020202020204" pitchFamily="34" charset="0"/>
                <a:cs typeface="Arial" panose="020B0604020202020204" pitchFamily="34" charset="0"/>
              </a:rPr>
              <a:t>встановлюють</a:t>
            </a:r>
            <a:r>
              <a:rPr lang="ru-RU" sz="2800" dirty="0">
                <a:latin typeface="Arial" panose="020B0604020202020204" pitchFamily="34" charset="0"/>
                <a:cs typeface="Arial" panose="020B0604020202020204" pitchFamily="34" charset="0"/>
              </a:rPr>
              <a:t> для </a:t>
            </a:r>
            <a:r>
              <a:rPr lang="ru-RU" sz="2800" dirty="0" err="1">
                <a:latin typeface="Arial" panose="020B0604020202020204" pitchFamily="34" charset="0"/>
                <a:cs typeface="Arial" panose="020B0604020202020204" pitchFamily="34" charset="0"/>
              </a:rPr>
              <a:t>всіх</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об'єктів</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які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забруднюють</a:t>
            </a:r>
            <a:r>
              <a:rPr lang="ru-RU" sz="2800" dirty="0">
                <a:latin typeface="Arial" panose="020B0604020202020204" pitchFamily="34" charset="0"/>
                <a:cs typeface="Arial" panose="020B0604020202020204" pitchFamily="34" charset="0"/>
              </a:rPr>
              <a:t> атмосферу. </a:t>
            </a:r>
          </a:p>
          <a:p>
            <a:r>
              <a:rPr lang="ru-RU" sz="2800" dirty="0">
                <a:latin typeface="Arial" panose="020B0604020202020204" pitchFamily="34" charset="0"/>
                <a:cs typeface="Arial" panose="020B0604020202020204" pitchFamily="34" charset="0"/>
              </a:rPr>
              <a:t>ГДВ – </a:t>
            </a:r>
            <a:r>
              <a:rPr lang="ru-RU" sz="2800" dirty="0" err="1">
                <a:latin typeface="Arial" panose="020B0604020202020204" pitchFamily="34" charset="0"/>
                <a:cs typeface="Arial" panose="020B0604020202020204" pitchFamily="34" charset="0"/>
              </a:rPr>
              <a:t>це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кількість</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шкідливих</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речовин</a:t>
            </a:r>
            <a:r>
              <a:rPr lang="ru-RU" sz="2800" dirty="0">
                <a:latin typeface="Arial" panose="020B0604020202020204" pitchFamily="34" charset="0"/>
                <a:cs typeface="Arial" panose="020B0604020202020204" pitchFamily="34" charset="0"/>
              </a:rPr>
              <a:t>, яка не повинна </a:t>
            </a:r>
            <a:r>
              <a:rPr lang="ru-RU" sz="2800" dirty="0" err="1">
                <a:latin typeface="Arial" panose="020B0604020202020204" pitchFamily="34" charset="0"/>
                <a:cs typeface="Arial" panose="020B0604020202020204" pitchFamily="34" charset="0"/>
              </a:rPr>
              <a:t>перевищуватися</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під</a:t>
            </a:r>
            <a:r>
              <a:rPr lang="ru-RU" sz="2800" dirty="0">
                <a:latin typeface="Arial" panose="020B0604020202020204" pitchFamily="34" charset="0"/>
                <a:cs typeface="Arial" panose="020B0604020202020204" pitchFamily="34" charset="0"/>
              </a:rPr>
              <a:t> час </a:t>
            </a:r>
            <a:r>
              <a:rPr lang="ru-RU" sz="2800" dirty="0" err="1">
                <a:latin typeface="Arial" panose="020B0604020202020204" pitchFamily="34" charset="0"/>
                <a:cs typeface="Arial" panose="020B0604020202020204" pitchFamily="34" charset="0"/>
              </a:rPr>
              <a:t>викиду</a:t>
            </a:r>
            <a:r>
              <a:rPr lang="ru-RU" sz="2800" dirty="0">
                <a:latin typeface="Arial" panose="020B0604020202020204" pitchFamily="34" charset="0"/>
                <a:cs typeface="Arial" panose="020B0604020202020204" pitchFamily="34" charset="0"/>
              </a:rPr>
              <a:t> в </a:t>
            </a:r>
            <a:r>
              <a:rPr lang="ru-RU" sz="2800" dirty="0" err="1">
                <a:latin typeface="Arial" panose="020B0604020202020204" pitchFamily="34" charset="0"/>
                <a:cs typeface="Arial" panose="020B0604020202020204" pitchFamily="34" charset="0"/>
              </a:rPr>
              <a:t>повітря</a:t>
            </a:r>
            <a:r>
              <a:rPr lang="ru-RU" sz="2800" dirty="0">
                <a:latin typeface="Arial" panose="020B0604020202020204" pitchFamily="34" charset="0"/>
                <a:cs typeface="Arial" panose="020B0604020202020204" pitchFamily="34" charset="0"/>
              </a:rPr>
              <a:t> за </a:t>
            </a:r>
            <a:r>
              <a:rPr lang="ru-RU" sz="2800" dirty="0" err="1">
                <a:latin typeface="Arial" panose="020B0604020202020204" pitchFamily="34" charset="0"/>
                <a:cs typeface="Arial" panose="020B0604020202020204" pitchFamily="34" charset="0"/>
              </a:rPr>
              <a:t>одиницю</a:t>
            </a:r>
            <a:r>
              <a:rPr lang="ru-RU" sz="2800" dirty="0">
                <a:latin typeface="Arial" panose="020B0604020202020204" pitchFamily="34" charset="0"/>
                <a:cs typeface="Arial" panose="020B0604020202020204" pitchFamily="34" charset="0"/>
              </a:rPr>
              <a:t> часу, </a:t>
            </a:r>
            <a:r>
              <a:rPr lang="ru-RU" sz="2800" dirty="0" err="1">
                <a:latin typeface="Arial" panose="020B0604020202020204" pitchFamily="34" charset="0"/>
                <a:cs typeface="Arial" panose="020B0604020202020204" pitchFamily="34" charset="0"/>
              </a:rPr>
              <a:t>щоб</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концентрація</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забруднювачів</a:t>
            </a:r>
            <a:r>
              <a:rPr lang="ru-RU" sz="2800" dirty="0">
                <a:latin typeface="Arial" panose="020B0604020202020204" pitchFamily="34" charset="0"/>
                <a:cs typeface="Arial" panose="020B0604020202020204" pitchFamily="34" charset="0"/>
              </a:rPr>
              <a:t> на </a:t>
            </a:r>
            <a:r>
              <a:rPr lang="ru-RU" sz="2800" dirty="0" err="1">
                <a:latin typeface="Arial" panose="020B0604020202020204" pitchFamily="34" charset="0"/>
                <a:cs typeface="Arial" panose="020B0604020202020204" pitchFamily="34" charset="0"/>
              </a:rPr>
              <a:t>межі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санітарної</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зони</a:t>
            </a:r>
            <a:r>
              <a:rPr lang="ru-RU" sz="2800" dirty="0">
                <a:latin typeface="Arial" panose="020B0604020202020204" pitchFamily="34" charset="0"/>
                <a:cs typeface="Arial" panose="020B0604020202020204" pitchFamily="34" charset="0"/>
              </a:rPr>
              <a:t> не </a:t>
            </a:r>
            <a:r>
              <a:rPr lang="ru-RU" sz="2800" dirty="0" err="1">
                <a:latin typeface="Arial" panose="020B0604020202020204" pitchFamily="34" charset="0"/>
                <a:cs typeface="Arial" panose="020B0604020202020204" pitchFamily="34" charset="0"/>
              </a:rPr>
              <a:t>була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вищою</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ніж</a:t>
            </a:r>
            <a:r>
              <a:rPr lang="ru-RU" sz="2800" dirty="0">
                <a:latin typeface="Arial" panose="020B0604020202020204" pitchFamily="34" charset="0"/>
                <a:cs typeface="Arial" panose="020B0604020202020204" pitchFamily="34" charset="0"/>
              </a:rPr>
              <a:t> ГДК .</a:t>
            </a:r>
          </a:p>
          <a:p>
            <a:r>
              <a:rPr lang="ru-RU" sz="2800" dirty="0" err="1">
                <a:latin typeface="Arial" panose="020B0604020202020204" pitchFamily="34" charset="0"/>
                <a:cs typeface="Arial" panose="020B0604020202020204" pitchFamily="34" charset="0"/>
              </a:rPr>
              <a:t>Нормативи</a:t>
            </a:r>
            <a:r>
              <a:rPr lang="ru-RU" sz="2800" dirty="0">
                <a:latin typeface="Arial" panose="020B0604020202020204" pitchFamily="34" charset="0"/>
                <a:cs typeface="Arial" panose="020B0604020202020204" pitchFamily="34" charset="0"/>
              </a:rPr>
              <a:t> ГДВ  </a:t>
            </a:r>
            <a:r>
              <a:rPr lang="ru-RU" sz="2800" dirty="0" err="1">
                <a:latin typeface="Arial" panose="020B0604020202020204" pitchFamily="34" charset="0"/>
                <a:cs typeface="Arial" panose="020B0604020202020204" pitchFamily="34" charset="0"/>
              </a:rPr>
              <a:t>повинні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забезпечувати</a:t>
            </a:r>
            <a:r>
              <a:rPr lang="ru-RU" sz="2800" dirty="0">
                <a:latin typeface="Arial" panose="020B0604020202020204" pitchFamily="34" charset="0"/>
                <a:cs typeface="Arial" panose="020B0604020202020204" pitchFamily="34" charset="0"/>
              </a:rPr>
              <a:t> в </a:t>
            </a:r>
            <a:r>
              <a:rPr lang="ru-RU" sz="2800" dirty="0" err="1">
                <a:latin typeface="Arial" panose="020B0604020202020204" pitchFamily="34" charset="0"/>
                <a:cs typeface="Arial" panose="020B0604020202020204" pitchFamily="34" charset="0"/>
              </a:rPr>
              <a:t>зоні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впливу</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підприємства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такий</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рівень</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вмісту</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антропогенних</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домішок</a:t>
            </a:r>
            <a:r>
              <a:rPr lang="ru-RU" sz="2800" dirty="0">
                <a:latin typeface="Arial" panose="020B0604020202020204" pitchFamily="34" charset="0"/>
                <a:cs typeface="Arial" panose="020B0604020202020204" pitchFamily="34" charset="0"/>
              </a:rPr>
              <a:t> в атмосферному </a:t>
            </a:r>
            <a:r>
              <a:rPr lang="ru-RU" sz="2800" dirty="0" err="1">
                <a:latin typeface="Arial" panose="020B0604020202020204" pitchFamily="34" charset="0"/>
                <a:cs typeface="Arial" panose="020B0604020202020204" pitchFamily="34" charset="0"/>
              </a:rPr>
              <a:t>повітрі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який</a:t>
            </a:r>
            <a:r>
              <a:rPr lang="ru-RU" sz="2800" dirty="0">
                <a:latin typeface="Arial" panose="020B0604020202020204" pitchFamily="34" charset="0"/>
                <a:cs typeface="Arial" panose="020B0604020202020204" pitchFamily="34" charset="0"/>
              </a:rPr>
              <a:t> разом з </a:t>
            </a:r>
            <a:r>
              <a:rPr lang="ru-RU" sz="2800" dirty="0" err="1">
                <a:latin typeface="Arial" panose="020B0604020202020204" pitchFamily="34" charset="0"/>
                <a:cs typeface="Arial" panose="020B0604020202020204" pitchFamily="34" charset="0"/>
              </a:rPr>
              <a:t>існуючим</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фоновим</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забрудненням</a:t>
            </a:r>
            <a:r>
              <a:rPr lang="ru-RU" sz="2800" dirty="0">
                <a:latin typeface="Arial" panose="020B0604020202020204" pitchFamily="34" charset="0"/>
                <a:cs typeface="Arial" panose="020B0604020202020204" pitchFamily="34" charset="0"/>
              </a:rPr>
              <a:t> не </a:t>
            </a:r>
            <a:r>
              <a:rPr lang="ru-RU" sz="2800" dirty="0" err="1">
                <a:latin typeface="Arial" panose="020B0604020202020204" pitchFamily="34" charset="0"/>
                <a:cs typeface="Arial" panose="020B0604020202020204" pitchFamily="34" charset="0"/>
              </a:rPr>
              <a:t>перевищує</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значень</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гігієнічних</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нормативів</a:t>
            </a:r>
            <a:r>
              <a:rPr lang="ru-RU" sz="2800" dirty="0">
                <a:latin typeface="Arial" panose="020B0604020202020204" pitchFamily="34" charset="0"/>
                <a:cs typeface="Arial" panose="020B0604020202020204" pitchFamily="34" charset="0"/>
              </a:rPr>
              <a:t>.</a:t>
            </a:r>
          </a:p>
          <a:p>
            <a:r>
              <a:rPr lang="uk-UA" sz="2800" dirty="0">
                <a:effectLst/>
                <a:latin typeface="Arial" panose="020B0604020202020204" pitchFamily="34" charset="0"/>
                <a:ea typeface="Times New Roman" panose="02020603050405020304" pitchFamily="18" charset="0"/>
                <a:cs typeface="Arial" panose="020B0604020202020204" pitchFamily="34" charset="0"/>
              </a:rPr>
              <a:t>При розрахунку ГДВ необхідно враховувати ефект розсіювання викидів шкідливих речовин в атмосфері. </a:t>
            </a:r>
            <a:endParaRPr lang="ru-RU" sz="2800"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p>
            <a:endParaRPr lang="ru-UA" dirty="0"/>
          </a:p>
        </p:txBody>
      </p:sp>
    </p:spTree>
    <p:extLst>
      <p:ext uri="{BB962C8B-B14F-4D97-AF65-F5344CB8AC3E}">
        <p14:creationId xmlns:p14="http://schemas.microsoft.com/office/powerpoint/2010/main" val="361190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A7699-291B-4A71-B9A4-50C5C7CDF090}"/>
              </a:ext>
            </a:extLst>
          </p:cNvPr>
          <p:cNvSpPr>
            <a:spLocks noGrp="1"/>
          </p:cNvSpPr>
          <p:nvPr>
            <p:ph type="title"/>
          </p:nvPr>
        </p:nvSpPr>
        <p:spPr/>
        <p:txBody>
          <a:bodyPr/>
          <a:lstStyle/>
          <a:p>
            <a:r>
              <a:rPr lang="uk-UA" sz="2400" dirty="0"/>
              <a:t>Оцінювання вмісту в атмосферному повітрі декількох речових, які здатні діяти спільно </a:t>
            </a:r>
            <a:endParaRPr lang="ru-UA" sz="2400" dirty="0"/>
          </a:p>
        </p:txBody>
      </p:sp>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C67E163F-2A94-4629-AF77-1DC87CF7E8C1}"/>
                  </a:ext>
                </a:extLst>
              </p:cNvPr>
              <p:cNvSpPr>
                <a:spLocks noGrp="1"/>
              </p:cNvSpPr>
              <p:nvPr>
                <p:ph idx="1"/>
              </p:nvPr>
            </p:nvSpPr>
            <p:spPr>
              <a:xfrm>
                <a:off x="646112" y="1735810"/>
                <a:ext cx="10899778" cy="4974956"/>
              </a:xfrm>
            </p:spPr>
            <p:txBody>
              <a:bodyPr>
                <a:normAutofit fontScale="62500" lnSpcReduction="20000"/>
              </a:bodyPr>
              <a:lstStyle/>
              <a:p>
                <a:r>
                  <a:rPr lang="ru-RU" sz="2400" dirty="0">
                    <a:latin typeface="Times New Roman" panose="02020603050405020304" pitchFamily="18" charset="0"/>
                    <a:cs typeface="Times New Roman" panose="02020603050405020304" pitchFamily="18" charset="0"/>
                  </a:rPr>
                  <a:t>За </a:t>
                </a:r>
                <a:r>
                  <a:rPr lang="ru-RU" sz="2400" dirty="0" err="1">
                    <a:latin typeface="Times New Roman" panose="02020603050405020304" pitchFamily="18" charset="0"/>
                    <a:cs typeface="Times New Roman" panose="02020603050405020304" pitchFamily="18" charset="0"/>
                  </a:rPr>
                  <a:t>наявності</a:t>
                </a:r>
                <a:r>
                  <a:rPr lang="ru-RU" sz="2400" dirty="0">
                    <a:latin typeface="Times New Roman" panose="02020603050405020304" pitchFamily="18" charset="0"/>
                    <a:cs typeface="Times New Roman" panose="02020603050405020304" pitchFamily="18" charset="0"/>
                  </a:rPr>
                  <a:t> в атмосферному </a:t>
                </a:r>
                <a:r>
                  <a:rPr lang="ru-RU" sz="2400" dirty="0" err="1">
                    <a:latin typeface="Times New Roman" panose="02020603050405020304" pitchFamily="18" charset="0"/>
                    <a:cs typeface="Times New Roman" panose="02020603050405020304" pitchFamily="18" charset="0"/>
                  </a:rPr>
                  <a:t>повітрі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декількох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речовин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здатні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діяти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спільно</a:t>
                </a:r>
                <a:r>
                  <a:rPr lang="ru-RU" sz="2400" dirty="0">
                    <a:latin typeface="Times New Roman" panose="02020603050405020304" pitchFamily="18" charset="0"/>
                    <a:cs typeface="Times New Roman" panose="02020603050405020304" pitchFamily="18" charset="0"/>
                  </a:rPr>
                  <a:t>, сума </a:t>
                </a:r>
                <a:r>
                  <a:rPr lang="ru-RU" sz="2400" dirty="0" err="1">
                    <a:latin typeface="Times New Roman" panose="02020603050405020304" pitchFamily="18" charset="0"/>
                    <a:cs typeface="Times New Roman" panose="02020603050405020304" pitchFamily="18" charset="0"/>
                  </a:rPr>
                  <a:t>їхньої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концентрації</a:t>
                </a:r>
                <a:r>
                  <a:rPr lang="ru-RU" sz="2400" dirty="0">
                    <a:latin typeface="Times New Roman" panose="02020603050405020304" pitchFamily="18" charset="0"/>
                    <a:cs typeface="Times New Roman" panose="02020603050405020304" pitchFamily="18" charset="0"/>
                  </a:rPr>
                  <a:t> не повинна </a:t>
                </a:r>
                <a:r>
                  <a:rPr lang="ru-RU" sz="2400" dirty="0" err="1">
                    <a:latin typeface="Times New Roman" panose="02020603050405020304" pitchFamily="18" charset="0"/>
                    <a:cs typeface="Times New Roman" panose="02020603050405020304" pitchFamily="18" charset="0"/>
                  </a:rPr>
                  <a:t>перевищувати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одиниці</a:t>
                </a:r>
                <a:r>
                  <a:rPr lang="ru-RU" sz="2400" dirty="0">
                    <a:latin typeface="Times New Roman" panose="02020603050405020304" pitchFamily="18" charset="0"/>
                    <a:cs typeface="Times New Roman" panose="02020603050405020304" pitchFamily="18" charset="0"/>
                  </a:rPr>
                  <a:t>: </a:t>
                </a:r>
              </a:p>
              <a:p>
                <a:endParaRPr lang="ru-RU" sz="2400"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f>
                        <m:fPr>
                          <m:ctrlPr>
                            <a:rPr lang="ru-UA" sz="2400" i="1" smtClean="0">
                              <a:effectLst/>
                              <a:latin typeface="Cambria Math" panose="02040503050406030204" pitchFamily="18" charset="0"/>
                              <a:ea typeface="Times New Roman" panose="02020603050405020304" pitchFamily="18" charset="0"/>
                              <a:cs typeface="Arial" panose="020B0604020202020204" pitchFamily="34" charset="0"/>
                            </a:rPr>
                          </m:ctrlPr>
                        </m:fPr>
                        <m:num>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С</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1</m:t>
                              </m:r>
                            </m:sub>
                          </m:sSub>
                        </m:num>
                        <m:den>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ГДК</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1</m:t>
                              </m:r>
                            </m:sub>
                          </m:sSub>
                        </m:den>
                      </m:f>
                      <m:r>
                        <a:rPr lang="uk-UA" sz="2400" i="1">
                          <a:effectLst/>
                          <a:latin typeface="Cambria Math" panose="02040503050406030204" pitchFamily="18" charset="0"/>
                          <a:ea typeface="Times New Roman" panose="02020603050405020304" pitchFamily="18" charset="0"/>
                          <a:cs typeface="Arial" panose="020B0604020202020204" pitchFamily="34" charset="0"/>
                        </a:rPr>
                        <m:t>+</m:t>
                      </m:r>
                      <m:f>
                        <m:f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fPr>
                        <m:num>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С</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2</m:t>
                              </m:r>
                            </m:sub>
                          </m:sSub>
                        </m:num>
                        <m:den>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ГДК</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2</m:t>
                              </m:r>
                            </m:sub>
                          </m:sSub>
                        </m:den>
                      </m:f>
                      <m:r>
                        <a:rPr lang="uk-UA" sz="2400" i="1">
                          <a:effectLst/>
                          <a:latin typeface="Cambria Math" panose="02040503050406030204" pitchFamily="18" charset="0"/>
                          <a:ea typeface="Times New Roman" panose="02020603050405020304" pitchFamily="18" charset="0"/>
                          <a:cs typeface="Arial" panose="020B0604020202020204" pitchFamily="34" charset="0"/>
                        </a:rPr>
                        <m:t>+</m:t>
                      </m:r>
                      <m:f>
                        <m:f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fPr>
                        <m:num>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С</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3</m:t>
                              </m:r>
                            </m:sub>
                          </m:sSub>
                        </m:num>
                        <m:den>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ГДК</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3</m:t>
                              </m:r>
                            </m:sub>
                          </m:sSub>
                        </m:den>
                      </m:f>
                      <m:r>
                        <a:rPr lang="uk-UA" sz="2400" i="1">
                          <a:effectLst/>
                          <a:latin typeface="Cambria Math" panose="02040503050406030204" pitchFamily="18" charset="0"/>
                          <a:ea typeface="Times New Roman" panose="02020603050405020304" pitchFamily="18" charset="0"/>
                          <a:cs typeface="Arial" panose="020B0604020202020204" pitchFamily="34" charset="0"/>
                        </a:rPr>
                        <m:t>+…</m:t>
                      </m:r>
                      <m:f>
                        <m:f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fPr>
                        <m:num>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С</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𝑛</m:t>
                              </m:r>
                            </m:sub>
                          </m:sSub>
                        </m:num>
                        <m:den>
                          <m:sSub>
                            <m:sSubPr>
                              <m:ctrlPr>
                                <a:rPr lang="ru-UA" sz="2400" i="1">
                                  <a:effectLst/>
                                  <a:latin typeface="Cambria Math" panose="02040503050406030204" pitchFamily="18" charset="0"/>
                                  <a:ea typeface="Times New Roman" panose="02020603050405020304" pitchFamily="18" charset="0"/>
                                  <a:cs typeface="Arial" panose="020B0604020202020204" pitchFamily="34" charset="0"/>
                                </a:rPr>
                              </m:ctrlPr>
                            </m:sSubPr>
                            <m:e>
                              <m:r>
                                <a:rPr lang="uk-UA" sz="2400" i="1">
                                  <a:effectLst/>
                                  <a:latin typeface="Cambria Math" panose="02040503050406030204" pitchFamily="18" charset="0"/>
                                  <a:ea typeface="Times New Roman" panose="02020603050405020304" pitchFamily="18" charset="0"/>
                                  <a:cs typeface="Arial" panose="020B0604020202020204" pitchFamily="34" charset="0"/>
                                </a:rPr>
                                <m:t>ГДК</m:t>
                              </m:r>
                            </m:e>
                            <m:sub>
                              <m:r>
                                <a:rPr lang="uk-UA" sz="2400" i="1">
                                  <a:effectLst/>
                                  <a:latin typeface="Cambria Math" panose="02040503050406030204" pitchFamily="18" charset="0"/>
                                  <a:ea typeface="Times New Roman" panose="02020603050405020304" pitchFamily="18" charset="0"/>
                                  <a:cs typeface="Arial" panose="020B0604020202020204" pitchFamily="34" charset="0"/>
                                </a:rPr>
                                <m:t>𝑛</m:t>
                              </m:r>
                            </m:sub>
                          </m:sSub>
                        </m:den>
                      </m:f>
                      <m:r>
                        <a:rPr lang="uk-UA" sz="2400" i="1">
                          <a:effectLst/>
                          <a:latin typeface="Cambria Math" panose="02040503050406030204" pitchFamily="18" charset="0"/>
                          <a:ea typeface="Times New Roman" panose="02020603050405020304" pitchFamily="18" charset="0"/>
                          <a:cs typeface="Arial" panose="020B0604020202020204" pitchFamily="34" charset="0"/>
                        </a:rPr>
                        <m:t>≤1</m:t>
                      </m:r>
                    </m:oMath>
                  </m:oMathPara>
                </a14:m>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49263" indent="-263525">
                  <a:buNone/>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де С1, С2, С3,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Сn</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фактичні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концентрації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речовин</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повітрі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ГДК1,ГДК2 , ГДК3,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ГДКn</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їх</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відповідні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гранично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допустимі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концентрації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185738" indent="171450">
                  <a:buNone/>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Ефект сумації мають:</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ацетон та фенол; </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озон, діоксид азоту та формальдегід; </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оксид вуглецю, діоксид азоту, гексан; </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сірчистий ангідрид та аерозоль сірчаної кислоти; сірководень; </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сірчистий ангідрид і діоксид азоту;</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сірчистий ангідрид, окис вуглецю, пил;</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сірчистий ангідрид, оксид вуглецю, діоксид азоту та фенол;</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аміак та оксиди азоту;</a:t>
                </a:r>
              </a:p>
              <a:p>
                <a:pPr marL="528638">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сильні мінеральні кислоти (сірчана, соляна та азотна.</a:t>
                </a:r>
                <a:endParaRPr lang="ru-UA"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85738" indent="0">
                  <a:buNone/>
                </a:pPr>
                <a:endParaRPr lang="ru-UA" sz="2800" dirty="0">
                  <a:effectLst/>
                  <a:latin typeface="Arial" panose="020B0604020202020204" pitchFamily="34" charset="0"/>
                  <a:ea typeface="Calibri" panose="020F0502020204030204" pitchFamily="34" charset="0"/>
                  <a:cs typeface="Arial" panose="020B0604020202020204" pitchFamily="34" charset="0"/>
                </a:endParaRPr>
              </a:p>
              <a:p>
                <a:endParaRPr lang="ru-UA" dirty="0"/>
              </a:p>
            </p:txBody>
          </p:sp>
        </mc:Choice>
        <mc:Fallback>
          <p:sp>
            <p:nvSpPr>
              <p:cNvPr id="3" name="Объект 2">
                <a:extLst>
                  <a:ext uri="{FF2B5EF4-FFF2-40B4-BE49-F238E27FC236}">
                    <a16:creationId xmlns:a16="http://schemas.microsoft.com/office/drawing/2014/main" id="{C67E163F-2A94-4629-AF77-1DC87CF7E8C1}"/>
                  </a:ext>
                </a:extLst>
              </p:cNvPr>
              <p:cNvSpPr>
                <a:spLocks noGrp="1" noRot="1" noChangeAspect="1" noMove="1" noResize="1" noEditPoints="1" noAdjustHandles="1" noChangeArrowheads="1" noChangeShapeType="1" noTextEdit="1"/>
              </p:cNvSpPr>
              <p:nvPr>
                <p:ph idx="1"/>
              </p:nvPr>
            </p:nvSpPr>
            <p:spPr>
              <a:xfrm>
                <a:off x="646112" y="1735810"/>
                <a:ext cx="10899778" cy="4974956"/>
              </a:xfrm>
              <a:blipFill>
                <a:blip r:embed="rId2"/>
                <a:stretch>
                  <a:fillRect t="-1225"/>
                </a:stretch>
              </a:blipFill>
            </p:spPr>
            <p:txBody>
              <a:bodyPr/>
              <a:lstStyle/>
              <a:p>
                <a:r>
                  <a:rPr lang="ru-UA">
                    <a:noFill/>
                  </a:rPr>
                  <a:t> </a:t>
                </a:r>
              </a:p>
            </p:txBody>
          </p:sp>
        </mc:Fallback>
      </mc:AlternateContent>
    </p:spTree>
    <p:extLst>
      <p:ext uri="{BB962C8B-B14F-4D97-AF65-F5344CB8AC3E}">
        <p14:creationId xmlns:p14="http://schemas.microsoft.com/office/powerpoint/2010/main" val="1859778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64</TotalTime>
  <Words>1538</Words>
  <Application>Microsoft Office PowerPoint</Application>
  <PresentationFormat>Широкоэкранный</PresentationFormat>
  <Paragraphs>106</Paragraphs>
  <Slides>17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Calibri</vt:lpstr>
      <vt:lpstr>Cambria Math</vt:lpstr>
      <vt:lpstr>Century Gothic</vt:lpstr>
      <vt:lpstr>Times New Roman</vt:lpstr>
      <vt:lpstr>Wingdings</vt:lpstr>
      <vt:lpstr>Wingdings 3</vt:lpstr>
      <vt:lpstr>Ион</vt:lpstr>
      <vt:lpstr>Санітарно-епідеміологічний нагляд у сфері охорони атмосферного повітря населених місць від забруднення хімічними та біологічними речовинами </vt:lpstr>
      <vt:lpstr>Зміст </vt:lpstr>
      <vt:lpstr>Мета санітарно-епідеміологічного нагляду у сфері охорони атмосферного повітря населених місць</vt:lpstr>
      <vt:lpstr>Класифікація шкідливих речовин за характером дії на організм людини </vt:lpstr>
      <vt:lpstr>Основні нормативні документи </vt:lpstr>
      <vt:lpstr>Гігієнічні нормативи допустимого вмісту хімічних і біологічних  речовин  в атмосферному повітрі населених місць (далі забруднюючих речовин)</vt:lpstr>
      <vt:lpstr>Для оцінки якості атмосферного повітря встановлено три категорії ГДК</vt:lpstr>
      <vt:lpstr>Гранично допустимі викиди </vt:lpstr>
      <vt:lpstr>Оцінювання вмісту в атмосферному повітрі декількох речових, які здатні діяти спільно </vt:lpstr>
      <vt:lpstr>Орієнтовний безпечний рівень дії (ОБРД)</vt:lpstr>
      <vt:lpstr>Коефіцієнт комбінованої дії (Ккд) </vt:lpstr>
      <vt:lpstr>Показник гранично допустимого забруднення (ГДЗ) атмосферного повітря</vt:lpstr>
      <vt:lpstr>Інтерпретація результатів гігієнічної оцінки повітря населених місць</vt:lpstr>
      <vt:lpstr>Крітерії оцінювання забруднення повітря</vt:lpstr>
      <vt:lpstr>Запобігання забруднення викидами транспортних засобів з двигунами внутрішнього згоряння </vt:lpstr>
      <vt:lpstr>Запобігання забруднення викидами транспортних засобів з двигунами внутрішнього згоряння (продовження)</vt:lpstr>
      <vt:lpstr>Запобігання забруднення викидами транспортних засобів з двигунами внутрішнього згоряння (продовження)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Санітарно-епідеміологічний нагляд у сфері охорони атмосферного повітря населених місць від забруднення хімічними та біологічними речовинами </dc:title>
  <dc:creator>Пользователь Windows</dc:creator>
  <cp:lastModifiedBy>Пользователь Windows</cp:lastModifiedBy>
  <cp:revision>8</cp:revision>
  <dcterms:created xsi:type="dcterms:W3CDTF">2020-09-22T18:02:03Z</dcterms:created>
  <dcterms:modified xsi:type="dcterms:W3CDTF">2020-09-22T19:06:55Z</dcterms:modified>
</cp:coreProperties>
</file>