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9" autoAdjust="0"/>
    <p:restoredTop sz="94660"/>
  </p:normalViewPr>
  <p:slideViewPr>
    <p:cSldViewPr snapToGrid="0">
      <p:cViewPr varScale="1">
        <p:scale>
          <a:sx n="74" d="100"/>
          <a:sy n="74"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E1BD43-3FA9-4EB7-BCEC-EAA9648E3877}"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277664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E1BD43-3FA9-4EB7-BCEC-EAA9648E3877}"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174014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E1BD43-3FA9-4EB7-BCEC-EAA9648E3877}"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2851951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E1BD43-3FA9-4EB7-BCEC-EAA9648E3877}"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115052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FE1BD43-3FA9-4EB7-BCEC-EAA9648E3877}" type="datetimeFigureOut">
              <a:rPr lang="ru-RU" smtClean="0"/>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262843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E1BD43-3FA9-4EB7-BCEC-EAA9648E3877}" type="datetimeFigureOut">
              <a:rPr lang="ru-RU" smtClean="0"/>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106109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FE1BD43-3FA9-4EB7-BCEC-EAA9648E3877}" type="datetimeFigureOut">
              <a:rPr lang="ru-RU" smtClean="0"/>
              <a:t>18.11.2020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49475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FE1BD43-3FA9-4EB7-BCEC-EAA9648E3877}" type="datetimeFigureOut">
              <a:rPr lang="ru-RU" smtClean="0"/>
              <a:t>18.11.2020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259595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E1BD43-3FA9-4EB7-BCEC-EAA9648E3877}" type="datetimeFigureOut">
              <a:rPr lang="ru-RU" smtClean="0"/>
              <a:t>18.11.2020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376864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FE1BD43-3FA9-4EB7-BCEC-EAA9648E3877}" type="datetimeFigureOut">
              <a:rPr lang="ru-RU" smtClean="0"/>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45543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FE1BD43-3FA9-4EB7-BCEC-EAA9648E3877}" type="datetimeFigureOut">
              <a:rPr lang="ru-RU" smtClean="0"/>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BA3CC4-1A7F-4E03-AF00-C7909D288AE6}" type="slidenum">
              <a:rPr lang="ru-RU" smtClean="0"/>
              <a:t>‹#›</a:t>
            </a:fld>
            <a:endParaRPr lang="ru-RU"/>
          </a:p>
        </p:txBody>
      </p:sp>
    </p:spTree>
    <p:extLst>
      <p:ext uri="{BB962C8B-B14F-4D97-AF65-F5344CB8AC3E}">
        <p14:creationId xmlns:p14="http://schemas.microsoft.com/office/powerpoint/2010/main" val="227021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1BD43-3FA9-4EB7-BCEC-EAA9648E3877}" type="datetimeFigureOut">
              <a:rPr lang="ru-RU" smtClean="0"/>
              <a:t>18.11.2020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A3CC4-1A7F-4E03-AF00-C7909D288AE6}" type="slidenum">
              <a:rPr lang="ru-RU" smtClean="0"/>
              <a:t>‹#›</a:t>
            </a:fld>
            <a:endParaRPr lang="ru-RU"/>
          </a:p>
        </p:txBody>
      </p:sp>
    </p:spTree>
    <p:extLst>
      <p:ext uri="{BB962C8B-B14F-4D97-AF65-F5344CB8AC3E}">
        <p14:creationId xmlns:p14="http://schemas.microsoft.com/office/powerpoint/2010/main" val="451872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9070" y="0"/>
            <a:ext cx="10753859" cy="2625389"/>
          </a:xfrm>
        </p:spPr>
        <p:txBody>
          <a:bodyPr>
            <a:normAutofit/>
          </a:bodyPr>
          <a:lstStyle/>
          <a:p>
            <a:r>
              <a:rPr lang="uk-UA" b="1" dirty="0" smtClean="0">
                <a:latin typeface="Arial Narrow" panose="020B0606020202030204" pitchFamily="34" charset="0"/>
              </a:rPr>
              <a:t>Витрати як </a:t>
            </a:r>
            <a:r>
              <a:rPr lang="uk-UA" b="1" dirty="0" err="1" smtClean="0">
                <a:latin typeface="Arial Narrow" panose="020B0606020202030204" pitchFamily="34" charset="0"/>
              </a:rPr>
              <a:t>фармакоекономічна</a:t>
            </a:r>
            <a:r>
              <a:rPr lang="uk-UA" b="1" dirty="0" smtClean="0">
                <a:latin typeface="Arial Narrow" panose="020B0606020202030204" pitchFamily="34" charset="0"/>
              </a:rPr>
              <a:t> категорія</a:t>
            </a:r>
            <a:endParaRPr lang="uk-UA" dirty="0">
              <a:latin typeface="Arial Narrow" panose="020B0606020202030204" pitchFamily="34" charset="0"/>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99351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i="1" dirty="0" smtClean="0">
                <a:latin typeface="Arial Narrow" panose="020B0606020202030204" pitchFamily="34" charset="0"/>
              </a:rPr>
              <a:t>Етапи розрахунку витрат при проведенні </a:t>
            </a:r>
            <a:r>
              <a:rPr lang="uk-UA" b="1" i="1" dirty="0" err="1" smtClean="0">
                <a:latin typeface="Arial Narrow" panose="020B0606020202030204" pitchFamily="34" charset="0"/>
              </a:rPr>
              <a:t>фармакоекономічних</a:t>
            </a:r>
            <a:r>
              <a:rPr lang="uk-UA" b="1" i="1" dirty="0" smtClean="0">
                <a:latin typeface="Arial Narrow" panose="020B0606020202030204" pitchFamily="34" charset="0"/>
              </a:rPr>
              <a:t> досліджень</a:t>
            </a:r>
            <a:endParaRPr lang="uk-UA" i="1" dirty="0">
              <a:latin typeface="Arial Narrow" panose="020B0606020202030204" pitchFamily="34" charset="0"/>
            </a:endParaRPr>
          </a:p>
        </p:txBody>
      </p:sp>
      <p:sp>
        <p:nvSpPr>
          <p:cNvPr id="5" name="Прямоугольник 4"/>
          <p:cNvSpPr/>
          <p:nvPr/>
        </p:nvSpPr>
        <p:spPr>
          <a:xfrm>
            <a:off x="309093" y="2160104"/>
            <a:ext cx="2846231" cy="381569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 Ідентифікація і опис всіх ресурсів, які супроводжували лікування захворювання (складання переліку методів діагностики і лікування, лікарських засобів, визначення часу, що потрачено медичним, адміністративним і допоміжним персоналом і </a:t>
            </a:r>
            <a:r>
              <a:rPr lang="uk-UA" sz="2000" dirty="0" err="1" smtClean="0">
                <a:solidFill>
                  <a:schemeClr val="tx1"/>
                </a:solidFill>
                <a:latin typeface="Arial Narrow" panose="020B0606020202030204" pitchFamily="34" charset="0"/>
              </a:rPr>
              <a:t>т.д</a:t>
            </a:r>
            <a:r>
              <a:rPr lang="uk-UA" sz="2000" dirty="0" smtClean="0">
                <a:solidFill>
                  <a:schemeClr val="tx1"/>
                </a:solidFill>
                <a:latin typeface="Arial Narrow" panose="020B0606020202030204" pitchFamily="34" charset="0"/>
              </a:rPr>
              <a:t>.).</a:t>
            </a:r>
            <a:endParaRPr lang="uk-UA" sz="2000" dirty="0">
              <a:solidFill>
                <a:schemeClr val="tx1"/>
              </a:solidFill>
              <a:latin typeface="Arial Narrow" panose="020B0606020202030204" pitchFamily="34" charset="0"/>
            </a:endParaRPr>
          </a:p>
        </p:txBody>
      </p:sp>
      <p:sp>
        <p:nvSpPr>
          <p:cNvPr id="7" name="Прямоугольник 6"/>
          <p:cNvSpPr/>
          <p:nvPr/>
        </p:nvSpPr>
        <p:spPr>
          <a:xfrm>
            <a:off x="3453581" y="2160101"/>
            <a:ext cx="2378129" cy="38156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  Кількісна оцінка встановлених ресурсів у фізичних одиницях (кількість ліжко-днів, число медичних маніпуляцій, використаних предметів медичного догляду, обстежень хворого лікарем і </a:t>
            </a:r>
            <a:r>
              <a:rPr lang="uk-UA" sz="2000" dirty="0" err="1" smtClean="0">
                <a:solidFill>
                  <a:schemeClr val="tx1"/>
                </a:solidFill>
                <a:latin typeface="Arial Narrow" panose="020B0606020202030204" pitchFamily="34" charset="0"/>
              </a:rPr>
              <a:t>т.д</a:t>
            </a:r>
            <a:r>
              <a:rPr lang="uk-UA" sz="2000" dirty="0" smtClean="0">
                <a:solidFill>
                  <a:schemeClr val="tx1"/>
                </a:solidFill>
                <a:latin typeface="Arial Narrow" panose="020B0606020202030204" pitchFamily="34" charset="0"/>
              </a:rPr>
              <a:t>.).</a:t>
            </a:r>
            <a:endParaRPr lang="uk-UA" sz="2000" dirty="0">
              <a:solidFill>
                <a:schemeClr val="tx1"/>
              </a:solidFill>
              <a:latin typeface="Arial Narrow" panose="020B0606020202030204" pitchFamily="34" charset="0"/>
            </a:endParaRPr>
          </a:p>
        </p:txBody>
      </p:sp>
      <p:sp>
        <p:nvSpPr>
          <p:cNvPr id="8" name="Прямоугольник 7"/>
          <p:cNvSpPr/>
          <p:nvPr/>
        </p:nvSpPr>
        <p:spPr>
          <a:xfrm>
            <a:off x="8622679" y="2143671"/>
            <a:ext cx="1371327" cy="38321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 Внесення поправок на невизначеність і час (дисконтування).</a:t>
            </a:r>
            <a:endParaRPr lang="uk-UA" sz="2000" dirty="0">
              <a:solidFill>
                <a:schemeClr val="tx1"/>
              </a:solidFill>
              <a:latin typeface="Arial Narrow" panose="020B0606020202030204" pitchFamily="34" charset="0"/>
            </a:endParaRPr>
          </a:p>
        </p:txBody>
      </p:sp>
      <p:sp>
        <p:nvSpPr>
          <p:cNvPr id="9" name="Прямоугольник 8"/>
          <p:cNvSpPr/>
          <p:nvPr/>
        </p:nvSpPr>
        <p:spPr>
          <a:xfrm>
            <a:off x="6096000" y="2143672"/>
            <a:ext cx="2262389" cy="38321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Оцінка кожного з використаних ресурсів у грошовому виразі (вартості одного ліжко-дня, одного обстеження лікаря, одного діагностичного обстеження і </a:t>
            </a:r>
            <a:r>
              <a:rPr lang="uk-UA" sz="2000" dirty="0" err="1" smtClean="0">
                <a:solidFill>
                  <a:schemeClr val="tx1"/>
                </a:solidFill>
                <a:latin typeface="Arial Narrow" panose="020B0606020202030204" pitchFamily="34" charset="0"/>
              </a:rPr>
              <a:t>т.д</a:t>
            </a:r>
            <a:r>
              <a:rPr lang="uk-UA" sz="2000" dirty="0" smtClean="0">
                <a:solidFill>
                  <a:schemeClr val="tx1"/>
                </a:solidFill>
                <a:latin typeface="Arial Narrow" panose="020B0606020202030204" pitchFamily="34" charset="0"/>
              </a:rPr>
              <a:t>.).</a:t>
            </a:r>
            <a:endParaRPr lang="uk-UA" sz="2000" dirty="0">
              <a:solidFill>
                <a:schemeClr val="tx1"/>
              </a:solidFill>
              <a:latin typeface="Arial Narrow" panose="020B0606020202030204" pitchFamily="34" charset="0"/>
            </a:endParaRPr>
          </a:p>
        </p:txBody>
      </p:sp>
      <p:sp>
        <p:nvSpPr>
          <p:cNvPr id="10" name="Прямоугольник 9"/>
          <p:cNvSpPr/>
          <p:nvPr/>
        </p:nvSpPr>
        <p:spPr>
          <a:xfrm>
            <a:off x="10258296" y="2143672"/>
            <a:ext cx="1800999" cy="38321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Підрахунок суми витрат.</a:t>
            </a:r>
            <a:endParaRPr lang="uk-UA" sz="2000" dirty="0">
              <a:solidFill>
                <a:schemeClr val="tx1"/>
              </a:solidFill>
              <a:latin typeface="Arial Narrow" panose="020B0606020202030204" pitchFamily="34" charset="0"/>
            </a:endParaRPr>
          </a:p>
        </p:txBody>
      </p:sp>
      <p:sp>
        <p:nvSpPr>
          <p:cNvPr id="11" name="Стрелка вправо 10"/>
          <p:cNvSpPr/>
          <p:nvPr/>
        </p:nvSpPr>
        <p:spPr>
          <a:xfrm>
            <a:off x="3258355" y="3129566"/>
            <a:ext cx="154546" cy="1506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5930618" y="3129566"/>
            <a:ext cx="154546" cy="1506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8416617" y="3129566"/>
            <a:ext cx="154546" cy="1506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10103750" y="3129566"/>
            <a:ext cx="154546" cy="1506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1305048" y="1509896"/>
            <a:ext cx="497252" cy="830997"/>
          </a:xfrm>
          <a:prstGeom prst="rect">
            <a:avLst/>
          </a:prstGeom>
          <a:noFill/>
        </p:spPr>
        <p:txBody>
          <a:bodyPr wrap="none" rtlCol="0">
            <a:spAutoFit/>
          </a:bodyPr>
          <a:lstStyle/>
          <a:p>
            <a:r>
              <a:rPr lang="uk-UA" sz="4800" dirty="0" smtClean="0"/>
              <a:t>1</a:t>
            </a:r>
            <a:endParaRPr lang="ru-RU" sz="4800" dirty="0"/>
          </a:p>
        </p:txBody>
      </p:sp>
      <p:sp>
        <p:nvSpPr>
          <p:cNvPr id="16" name="TextBox 15"/>
          <p:cNvSpPr txBox="1"/>
          <p:nvPr/>
        </p:nvSpPr>
        <p:spPr>
          <a:xfrm>
            <a:off x="4196093" y="1501681"/>
            <a:ext cx="497252" cy="830997"/>
          </a:xfrm>
          <a:prstGeom prst="rect">
            <a:avLst/>
          </a:prstGeom>
          <a:noFill/>
        </p:spPr>
        <p:txBody>
          <a:bodyPr wrap="none" rtlCol="0">
            <a:spAutoFit/>
          </a:bodyPr>
          <a:lstStyle/>
          <a:p>
            <a:r>
              <a:rPr lang="uk-UA" sz="4800" dirty="0"/>
              <a:t>2</a:t>
            </a:r>
            <a:endParaRPr lang="ru-RU" sz="4800" dirty="0"/>
          </a:p>
        </p:txBody>
      </p:sp>
      <p:sp>
        <p:nvSpPr>
          <p:cNvPr id="17" name="TextBox 16"/>
          <p:cNvSpPr txBox="1"/>
          <p:nvPr/>
        </p:nvSpPr>
        <p:spPr>
          <a:xfrm>
            <a:off x="6836032" y="1501680"/>
            <a:ext cx="497252" cy="830997"/>
          </a:xfrm>
          <a:prstGeom prst="rect">
            <a:avLst/>
          </a:prstGeom>
          <a:noFill/>
        </p:spPr>
        <p:txBody>
          <a:bodyPr wrap="none" rtlCol="0">
            <a:spAutoFit/>
          </a:bodyPr>
          <a:lstStyle/>
          <a:p>
            <a:r>
              <a:rPr lang="uk-UA" sz="4800" dirty="0"/>
              <a:t>3</a:t>
            </a:r>
            <a:endParaRPr lang="ru-RU" sz="4800" dirty="0"/>
          </a:p>
        </p:txBody>
      </p:sp>
      <p:sp>
        <p:nvSpPr>
          <p:cNvPr id="18" name="TextBox 17"/>
          <p:cNvSpPr txBox="1"/>
          <p:nvPr/>
        </p:nvSpPr>
        <p:spPr>
          <a:xfrm>
            <a:off x="9075017" y="1404603"/>
            <a:ext cx="497252" cy="830997"/>
          </a:xfrm>
          <a:prstGeom prst="rect">
            <a:avLst/>
          </a:prstGeom>
          <a:noFill/>
        </p:spPr>
        <p:txBody>
          <a:bodyPr wrap="none" rtlCol="0">
            <a:spAutoFit/>
          </a:bodyPr>
          <a:lstStyle/>
          <a:p>
            <a:r>
              <a:rPr lang="uk-UA" sz="4800" dirty="0"/>
              <a:t>4</a:t>
            </a:r>
            <a:endParaRPr lang="ru-RU" sz="4800" dirty="0"/>
          </a:p>
        </p:txBody>
      </p:sp>
      <p:sp>
        <p:nvSpPr>
          <p:cNvPr id="20" name="TextBox 19"/>
          <p:cNvSpPr txBox="1"/>
          <p:nvPr/>
        </p:nvSpPr>
        <p:spPr>
          <a:xfrm>
            <a:off x="10963071" y="1404603"/>
            <a:ext cx="497252" cy="830997"/>
          </a:xfrm>
          <a:prstGeom prst="rect">
            <a:avLst/>
          </a:prstGeom>
          <a:noFill/>
        </p:spPr>
        <p:txBody>
          <a:bodyPr wrap="none" rtlCol="0">
            <a:spAutoFit/>
          </a:bodyPr>
          <a:lstStyle/>
          <a:p>
            <a:r>
              <a:rPr lang="uk-UA" sz="4800" dirty="0"/>
              <a:t>5</a:t>
            </a:r>
            <a:endParaRPr lang="ru-RU" sz="4800" dirty="0"/>
          </a:p>
        </p:txBody>
      </p:sp>
    </p:spTree>
    <p:extLst>
      <p:ext uri="{BB962C8B-B14F-4D97-AF65-F5344CB8AC3E}">
        <p14:creationId xmlns:p14="http://schemas.microsoft.com/office/powerpoint/2010/main" val="708086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50761" y="4919"/>
            <a:ext cx="11157024"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Джерелами одержання інформації для підрахунку витрат</a:t>
            </a: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можуть бути:</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реєстраційна картка хворого (кількість лікарських оглядів, аналізів, маніпуляцій, прийом лікарського препарату і ін.);</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історії хвороби;</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бази даних, що використовуються в стаціонарі;</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результати опитування пацієнтів;</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тарифи на медичні послуги, які використовуються для взаєморозрахунків між медичними закладами;</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тарифи страхових компаній;</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a:t>
            </a:r>
            <a:r>
              <a:rPr kumimoji="0" lang="uk-UA" b="0" i="0" u="none" strike="noStrike" cap="none" normalizeH="0" baseline="0" dirty="0" err="1" smtClean="0">
                <a:ln>
                  <a:noFill/>
                </a:ln>
                <a:solidFill>
                  <a:srgbClr val="000000"/>
                </a:solidFill>
                <a:effectLst/>
                <a:latin typeface="Arial Narrow" panose="020B0606020202030204" pitchFamily="34" charset="0"/>
                <a:cs typeface="Times New Roman" panose="02020603050405020304" pitchFamily="18" charset="0"/>
              </a:rPr>
              <a:t>прайс</a:t>
            </a: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-листи про вартість лікарських препаратів;</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бухгалтерські розрахунки ЛПУ;</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дані про заробітну плату пацієнта та інших грошово-фінансових документів.</a:t>
            </a:r>
            <a:endParaRPr kumimoji="0" lang="uk-UA" b="0" i="0" u="none" strike="noStrike" cap="none" normalizeH="0" baseline="0" dirty="0" smtClean="0">
              <a:ln>
                <a:noFill/>
              </a:ln>
              <a:solidFill>
                <a:schemeClr val="tx1"/>
              </a:solidFill>
              <a:effectLst/>
              <a:latin typeface="Arial Narrow" panose="020B0606020202030204" pitchFamily="34" charset="0"/>
            </a:endParaRPr>
          </a:p>
        </p:txBody>
      </p:sp>
    </p:spTree>
    <p:extLst>
      <p:ext uri="{BB962C8B-B14F-4D97-AF65-F5344CB8AC3E}">
        <p14:creationId xmlns:p14="http://schemas.microsoft.com/office/powerpoint/2010/main" val="155211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246" y="0"/>
            <a:ext cx="11808853" cy="6339582"/>
          </a:xfrm>
        </p:spPr>
        <p:txBody>
          <a:bodyPr/>
          <a:lstStyle/>
          <a:p>
            <a:pPr marL="0" indent="0" algn="just">
              <a:buNone/>
            </a:pPr>
            <a:r>
              <a:rPr lang="uk-UA" dirty="0" smtClean="0">
                <a:latin typeface="Arial Narrow" panose="020B0606020202030204" pitchFamily="34" charset="0"/>
              </a:rPr>
              <a:t>Основним об’єктом вивчення </a:t>
            </a:r>
            <a:r>
              <a:rPr lang="uk-UA" dirty="0" err="1" smtClean="0">
                <a:latin typeface="Arial Narrow" panose="020B0606020202030204" pitchFamily="34" charset="0"/>
              </a:rPr>
              <a:t>фармакоекономіки</a:t>
            </a:r>
            <a:r>
              <a:rPr lang="uk-UA" dirty="0" smtClean="0">
                <a:latin typeface="Arial Narrow" panose="020B0606020202030204" pitchFamily="34" charset="0"/>
              </a:rPr>
              <a:t> – це  витрати (в цінових показниках) на ефективну фармакотерапію. </a:t>
            </a:r>
          </a:p>
          <a:p>
            <a:pPr marL="0" indent="0" algn="ctr">
              <a:buNone/>
            </a:pPr>
            <a:r>
              <a:rPr lang="uk-UA" dirty="0" err="1" smtClean="0">
                <a:latin typeface="Arial Narrow" panose="020B0606020202030204" pitchFamily="34" charset="0"/>
              </a:rPr>
              <a:t>Фармакоекономічні</a:t>
            </a:r>
            <a:r>
              <a:rPr lang="uk-UA" dirty="0" smtClean="0">
                <a:latin typeface="Arial Narrow" panose="020B0606020202030204" pitchFamily="34" charset="0"/>
              </a:rPr>
              <a:t> витрати </a:t>
            </a:r>
          </a:p>
          <a:p>
            <a:pPr marL="0" indent="0" algn="just">
              <a:buNone/>
            </a:pPr>
            <a:endParaRPr lang="uk-UA" dirty="0">
              <a:latin typeface="Arial Narrow" panose="020B0606020202030204" pitchFamily="34" charset="0"/>
            </a:endParaRPr>
          </a:p>
          <a:p>
            <a:pPr marL="0" indent="0" algn="just">
              <a:buNone/>
            </a:pPr>
            <a:endParaRPr lang="uk-UA" dirty="0" smtClean="0">
              <a:latin typeface="Arial Narrow" panose="020B0606020202030204" pitchFamily="34" charset="0"/>
            </a:endParaRPr>
          </a:p>
          <a:p>
            <a:pPr marL="0" indent="0" algn="just">
              <a:buNone/>
            </a:pPr>
            <a:endParaRPr lang="uk-UA" dirty="0">
              <a:latin typeface="Arial Narrow" panose="020B0606020202030204" pitchFamily="34" charset="0"/>
            </a:endParaRPr>
          </a:p>
          <a:p>
            <a:pPr marL="0" indent="0" algn="just">
              <a:buNone/>
            </a:pPr>
            <a:endParaRPr lang="uk-UA" dirty="0" smtClean="0">
              <a:latin typeface="Arial Narrow" panose="020B0606020202030204" pitchFamily="34" charset="0"/>
            </a:endParaRPr>
          </a:p>
        </p:txBody>
      </p:sp>
      <p:sp>
        <p:nvSpPr>
          <p:cNvPr id="5" name="Овал 4"/>
          <p:cNvSpPr/>
          <p:nvPr/>
        </p:nvSpPr>
        <p:spPr>
          <a:xfrm>
            <a:off x="105175" y="1468192"/>
            <a:ext cx="3232597" cy="463639"/>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400" dirty="0" smtClean="0">
                <a:solidFill>
                  <a:schemeClr val="tx1"/>
                </a:solidFill>
                <a:latin typeface="Arial Narrow" panose="020B0606020202030204" pitchFamily="34" charset="0"/>
              </a:rPr>
              <a:t>прямі</a:t>
            </a:r>
            <a:endParaRPr lang="ru-RU" sz="2400" dirty="0">
              <a:solidFill>
                <a:schemeClr val="tx1"/>
              </a:solidFill>
              <a:latin typeface="Arial Narrow" panose="020B0606020202030204" pitchFamily="34" charset="0"/>
            </a:endParaRPr>
          </a:p>
        </p:txBody>
      </p:sp>
      <p:sp>
        <p:nvSpPr>
          <p:cNvPr id="6" name="Овал 5"/>
          <p:cNvSpPr/>
          <p:nvPr/>
        </p:nvSpPr>
        <p:spPr>
          <a:xfrm>
            <a:off x="5303413" y="1519707"/>
            <a:ext cx="3232597" cy="360608"/>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400" dirty="0" smtClean="0">
                <a:solidFill>
                  <a:schemeClr val="tx1"/>
                </a:solidFill>
                <a:latin typeface="Arial Narrow" panose="020B0606020202030204" pitchFamily="34" charset="0"/>
              </a:rPr>
              <a:t>непрямі</a:t>
            </a:r>
            <a:endParaRPr lang="ru-RU" sz="2400" dirty="0">
              <a:solidFill>
                <a:schemeClr val="tx1"/>
              </a:solidFill>
              <a:latin typeface="Arial Narrow" panose="020B0606020202030204" pitchFamily="34" charset="0"/>
            </a:endParaRPr>
          </a:p>
        </p:txBody>
      </p:sp>
      <p:sp>
        <p:nvSpPr>
          <p:cNvPr id="7" name="Овал 6"/>
          <p:cNvSpPr/>
          <p:nvPr/>
        </p:nvSpPr>
        <p:spPr>
          <a:xfrm>
            <a:off x="8706117" y="1519707"/>
            <a:ext cx="3232597" cy="360608"/>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400" dirty="0" smtClean="0">
                <a:solidFill>
                  <a:schemeClr val="tx1"/>
                </a:solidFill>
                <a:latin typeface="Arial Narrow" panose="020B0606020202030204" pitchFamily="34" charset="0"/>
              </a:rPr>
              <a:t>нематеріальні</a:t>
            </a:r>
            <a:endParaRPr lang="ru-RU" sz="2400" dirty="0">
              <a:solidFill>
                <a:schemeClr val="tx1"/>
              </a:solidFill>
              <a:latin typeface="Arial Narrow" panose="020B0606020202030204" pitchFamily="34" charset="0"/>
            </a:endParaRPr>
          </a:p>
        </p:txBody>
      </p:sp>
      <p:sp>
        <p:nvSpPr>
          <p:cNvPr id="8" name="Овал 7"/>
          <p:cNvSpPr/>
          <p:nvPr/>
        </p:nvSpPr>
        <p:spPr>
          <a:xfrm>
            <a:off x="211697" y="2047742"/>
            <a:ext cx="425003" cy="4810258"/>
          </a:xfrm>
          <a:prstGeom prst="ellipse">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uk-UA" sz="2400" dirty="0" smtClean="0">
                <a:solidFill>
                  <a:schemeClr val="tx1"/>
                </a:solidFill>
                <a:latin typeface="Arial Narrow" panose="020B0606020202030204" pitchFamily="34" charset="0"/>
              </a:rPr>
              <a:t>Медичні (</a:t>
            </a:r>
            <a:r>
              <a:rPr lang="en-US" sz="1600" dirty="0" smtClean="0">
                <a:solidFill>
                  <a:schemeClr val="tx1"/>
                </a:solidFill>
                <a:latin typeface="Arial Narrow" panose="020B0606020202030204" pitchFamily="34" charset="0"/>
              </a:rPr>
              <a:t>direct medical costs </a:t>
            </a:r>
            <a:r>
              <a:rPr lang="uk-UA" sz="1600" dirty="0" smtClean="0">
                <a:solidFill>
                  <a:schemeClr val="tx1"/>
                </a:solidFill>
                <a:latin typeface="Arial Narrow" panose="020B0606020202030204" pitchFamily="34" charset="0"/>
              </a:rPr>
              <a:t>)</a:t>
            </a:r>
            <a:endParaRPr lang="ru-RU" sz="1600" dirty="0">
              <a:solidFill>
                <a:schemeClr val="tx1"/>
              </a:solidFill>
              <a:latin typeface="Arial Narrow" panose="020B0606020202030204" pitchFamily="34" charset="0"/>
            </a:endParaRPr>
          </a:p>
        </p:txBody>
      </p:sp>
      <p:sp>
        <p:nvSpPr>
          <p:cNvPr id="9" name="Овал 8"/>
          <p:cNvSpPr/>
          <p:nvPr/>
        </p:nvSpPr>
        <p:spPr>
          <a:xfrm>
            <a:off x="2643520" y="2047741"/>
            <a:ext cx="425003" cy="4810258"/>
          </a:xfrm>
          <a:prstGeom prst="ellipse">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uk-UA" sz="2400" dirty="0" smtClean="0">
                <a:solidFill>
                  <a:schemeClr val="tx1"/>
                </a:solidFill>
                <a:latin typeface="Arial Narrow" panose="020B0606020202030204" pitchFamily="34" charset="0"/>
              </a:rPr>
              <a:t>Немедичні (</a:t>
            </a:r>
            <a:r>
              <a:rPr lang="en-US" sz="1600" dirty="0" smtClean="0">
                <a:solidFill>
                  <a:schemeClr val="tx1"/>
                </a:solidFill>
                <a:latin typeface="Arial Narrow" panose="020B0606020202030204" pitchFamily="34" charset="0"/>
              </a:rPr>
              <a:t>direct nonmedical costs </a:t>
            </a:r>
            <a:r>
              <a:rPr lang="uk-UA" sz="1600" dirty="0" smtClean="0">
                <a:solidFill>
                  <a:schemeClr val="tx1"/>
                </a:solidFill>
                <a:latin typeface="Arial Narrow" panose="020B0606020202030204" pitchFamily="34" charset="0"/>
              </a:rPr>
              <a:t>)</a:t>
            </a:r>
            <a:endParaRPr lang="ru-RU" sz="1600" dirty="0">
              <a:solidFill>
                <a:schemeClr val="tx1"/>
              </a:solidFill>
              <a:latin typeface="Arial Narrow" panose="020B0606020202030204" pitchFamily="34" charset="0"/>
            </a:endParaRPr>
          </a:p>
        </p:txBody>
      </p:sp>
      <p:sp>
        <p:nvSpPr>
          <p:cNvPr id="10" name="Прямоугольник 9"/>
          <p:cNvSpPr/>
          <p:nvPr/>
        </p:nvSpPr>
        <p:spPr>
          <a:xfrm>
            <a:off x="825293" y="2218386"/>
            <a:ext cx="1625178" cy="3847564"/>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uk-UA" sz="1200" dirty="0" smtClean="0">
                <a:latin typeface="Arial Narrow" panose="020B0606020202030204" pitchFamily="34" charset="0"/>
              </a:rPr>
              <a:t>це характерні витрати, що безпосередньо стосуються лікування захворювання і відшкодовуються з джерел, які виділяє держава чи страхові фонди. Прямі медичні витрати несе система охорони здоров’я при лікуванні захворювання. У розвинених країнах вони відшкодовуються з джерел, які держава виділяє на страхову медицину, в Україні – безкоштовна медична допомога з боку держави.</a:t>
            </a:r>
            <a:r>
              <a:rPr lang="ru-RU" sz="1400" dirty="0">
                <a:latin typeface="Arial Narrow" panose="020B0606020202030204" pitchFamily="34" charset="0"/>
              </a:rPr>
              <a:t> </a:t>
            </a:r>
            <a:endParaRPr lang="uk-UA" sz="1400" dirty="0">
              <a:solidFill>
                <a:schemeClr val="tx1"/>
              </a:solidFill>
              <a:latin typeface="Arial Narrow" panose="020B0606020202030204" pitchFamily="34" charset="0"/>
            </a:endParaRPr>
          </a:p>
        </p:txBody>
      </p:sp>
      <p:sp>
        <p:nvSpPr>
          <p:cNvPr id="11" name="TextBox 10"/>
          <p:cNvSpPr txBox="1"/>
          <p:nvPr/>
        </p:nvSpPr>
        <p:spPr>
          <a:xfrm>
            <a:off x="1429555" y="3400023"/>
            <a:ext cx="45719" cy="369332"/>
          </a:xfrm>
          <a:prstGeom prst="rect">
            <a:avLst/>
          </a:prstGeom>
          <a:noFill/>
        </p:spPr>
        <p:txBody>
          <a:bodyPr wrap="square" rtlCol="0">
            <a:spAutoFit/>
          </a:bodyPr>
          <a:lstStyle/>
          <a:p>
            <a:endParaRPr lang="ru-RU" dirty="0"/>
          </a:p>
        </p:txBody>
      </p:sp>
      <p:sp>
        <p:nvSpPr>
          <p:cNvPr id="12" name="Прямоугольник 11"/>
          <p:cNvSpPr/>
          <p:nvPr/>
        </p:nvSpPr>
        <p:spPr>
          <a:xfrm>
            <a:off x="3277371" y="2218385"/>
            <a:ext cx="1717616" cy="3847565"/>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uk-UA" sz="1350" dirty="0" smtClean="0">
                <a:solidFill>
                  <a:schemeClr val="tx1"/>
                </a:solidFill>
                <a:latin typeface="Arial Narrow" panose="020B0606020202030204" pitchFamily="34" charset="0"/>
              </a:rPr>
              <a:t>витрати на лікування хворого, які відшкодовуються безпосередньо хворим, наприклад, вартість </a:t>
            </a:r>
            <a:r>
              <a:rPr lang="uk-UA" sz="1350" dirty="0" err="1" smtClean="0">
                <a:solidFill>
                  <a:schemeClr val="tx1"/>
                </a:solidFill>
                <a:latin typeface="Arial Narrow" panose="020B0606020202030204" pitchFamily="34" charset="0"/>
              </a:rPr>
              <a:t>безрецептурних</a:t>
            </a:r>
            <a:r>
              <a:rPr lang="uk-UA" sz="1350" dirty="0" smtClean="0">
                <a:solidFill>
                  <a:schemeClr val="tx1"/>
                </a:solidFill>
                <a:latin typeface="Arial Narrow" panose="020B0606020202030204" pitchFamily="34" charset="0"/>
              </a:rPr>
              <a:t> ліків, витрати на доставку лікарських засобів, харчування хворого, а також витрати у зв’язку з непрацездатністю </a:t>
            </a:r>
            <a:endParaRPr lang="uk-UA" sz="1350" dirty="0">
              <a:solidFill>
                <a:schemeClr val="tx1"/>
              </a:solidFill>
              <a:latin typeface="Arial Narrow" panose="020B0606020202030204" pitchFamily="34" charset="0"/>
            </a:endParaRPr>
          </a:p>
        </p:txBody>
      </p:sp>
      <p:sp>
        <p:nvSpPr>
          <p:cNvPr id="13" name="Стрелка вправо 12"/>
          <p:cNvSpPr/>
          <p:nvPr/>
        </p:nvSpPr>
        <p:spPr>
          <a:xfrm>
            <a:off x="636700" y="3769355"/>
            <a:ext cx="193049" cy="1717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3076422" y="3483246"/>
            <a:ext cx="193049" cy="1717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6" name="Прямая со стрелкой 15"/>
          <p:cNvCxnSpPr>
            <a:endCxn id="8" idx="0"/>
          </p:cNvCxnSpPr>
          <p:nvPr/>
        </p:nvCxnSpPr>
        <p:spPr>
          <a:xfrm flipH="1">
            <a:off x="424199" y="1931831"/>
            <a:ext cx="1005356" cy="11591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endCxn id="9" idx="0"/>
          </p:cNvCxnSpPr>
          <p:nvPr/>
        </p:nvCxnSpPr>
        <p:spPr>
          <a:xfrm>
            <a:off x="2473413" y="1931830"/>
            <a:ext cx="382609" cy="11591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5528792" y="2091183"/>
            <a:ext cx="2781837" cy="107860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uk-UA" sz="1350" dirty="0" smtClean="0">
                <a:solidFill>
                  <a:schemeClr val="tx1"/>
                </a:solidFill>
                <a:latin typeface="Arial Narrow" panose="020B0606020202030204" pitchFamily="34" charset="0"/>
              </a:rPr>
              <a:t>Витрати, пов’язані з неможливістю громадянина бути корисним суспільству під час хвороби, брати участь у виробничому процесі</a:t>
            </a:r>
            <a:endParaRPr lang="uk-UA" sz="1350" dirty="0">
              <a:solidFill>
                <a:schemeClr val="tx1"/>
              </a:solidFill>
              <a:latin typeface="Arial Narrow" panose="020B0606020202030204" pitchFamily="34" charset="0"/>
            </a:endParaRPr>
          </a:p>
        </p:txBody>
      </p:sp>
      <p:cxnSp>
        <p:nvCxnSpPr>
          <p:cNvPr id="21" name="Прямая со стрелкой 20"/>
          <p:cNvCxnSpPr/>
          <p:nvPr/>
        </p:nvCxnSpPr>
        <p:spPr>
          <a:xfrm flipH="1">
            <a:off x="6800045" y="1931830"/>
            <a:ext cx="90152" cy="15935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06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8955" y="51515"/>
            <a:ext cx="10515600" cy="4351338"/>
          </a:xfrm>
        </p:spPr>
        <p:txBody>
          <a:bodyPr/>
          <a:lstStyle/>
          <a:p>
            <a:pPr marL="0" indent="0" algn="ctr">
              <a:buNone/>
            </a:pPr>
            <a:r>
              <a:rPr lang="uk-UA" dirty="0" smtClean="0">
                <a:latin typeface="Arial Narrow" panose="020B0606020202030204" pitchFamily="34" charset="0"/>
              </a:rPr>
              <a:t>Витрати </a:t>
            </a:r>
            <a:endParaRPr lang="ru-RU" dirty="0">
              <a:latin typeface="Arial Narrow" panose="020B0606020202030204" pitchFamily="34" charset="0"/>
            </a:endParaRPr>
          </a:p>
        </p:txBody>
      </p:sp>
      <p:sp>
        <p:nvSpPr>
          <p:cNvPr id="4" name="Овал 3"/>
          <p:cNvSpPr/>
          <p:nvPr/>
        </p:nvSpPr>
        <p:spPr>
          <a:xfrm>
            <a:off x="1547609" y="579550"/>
            <a:ext cx="3232597" cy="463639"/>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400" dirty="0" smtClean="0">
                <a:solidFill>
                  <a:schemeClr val="tx1"/>
                </a:solidFill>
                <a:latin typeface="Arial Narrow" panose="020B0606020202030204" pitchFamily="34" charset="0"/>
              </a:rPr>
              <a:t>релевантні</a:t>
            </a:r>
            <a:endParaRPr lang="ru-RU" sz="2400" dirty="0">
              <a:solidFill>
                <a:schemeClr val="tx1"/>
              </a:solidFill>
              <a:latin typeface="Arial Narrow" panose="020B0606020202030204" pitchFamily="34" charset="0"/>
            </a:endParaRPr>
          </a:p>
        </p:txBody>
      </p:sp>
      <p:sp>
        <p:nvSpPr>
          <p:cNvPr id="5" name="Овал 4"/>
          <p:cNvSpPr/>
          <p:nvPr/>
        </p:nvSpPr>
        <p:spPr>
          <a:xfrm>
            <a:off x="6745847" y="605307"/>
            <a:ext cx="3232597" cy="360608"/>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400" dirty="0">
                <a:solidFill>
                  <a:schemeClr val="tx1"/>
                </a:solidFill>
                <a:latin typeface="Arial Narrow" panose="020B0606020202030204" pitchFamily="34" charset="0"/>
              </a:rPr>
              <a:t>н</a:t>
            </a:r>
            <a:r>
              <a:rPr lang="uk-UA" sz="2400" dirty="0" smtClean="0">
                <a:solidFill>
                  <a:schemeClr val="tx1"/>
                </a:solidFill>
                <a:latin typeface="Arial Narrow" panose="020B0606020202030204" pitchFamily="34" charset="0"/>
              </a:rPr>
              <a:t>ерелевантні </a:t>
            </a:r>
            <a:endParaRPr lang="ru-RU" sz="2400" dirty="0">
              <a:solidFill>
                <a:schemeClr val="tx1"/>
              </a:solidFill>
              <a:latin typeface="Arial Narrow" panose="020B0606020202030204" pitchFamily="34" charset="0"/>
            </a:endParaRPr>
          </a:p>
        </p:txBody>
      </p:sp>
      <p:sp>
        <p:nvSpPr>
          <p:cNvPr id="6" name="Прямоугольник 5"/>
          <p:cNvSpPr/>
          <p:nvPr/>
        </p:nvSpPr>
        <p:spPr>
          <a:xfrm>
            <a:off x="669702" y="1171976"/>
            <a:ext cx="4314422" cy="543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latin typeface="Arial Narrow" panose="020B0606020202030204" pitchFamily="34" charset="0"/>
              </a:rPr>
              <a:t>До релевантних витрат відносяться витрати, які самостійно сплачує </a:t>
            </a:r>
            <a:r>
              <a:rPr lang="uk-UA" sz="2400" b="1" dirty="0" smtClean="0">
                <a:solidFill>
                  <a:schemeClr val="tx1"/>
                </a:solidFill>
                <a:latin typeface="Arial Narrow" panose="020B0606020202030204" pitchFamily="34" charset="0"/>
              </a:rPr>
              <a:t>замовник</a:t>
            </a:r>
            <a:r>
              <a:rPr lang="uk-UA" dirty="0" smtClean="0">
                <a:solidFill>
                  <a:schemeClr val="tx1"/>
                </a:solidFill>
                <a:latin typeface="Arial Narrow" panose="020B0606020202030204" pitchFamily="34" charset="0"/>
              </a:rPr>
              <a:t> або такі витрати впливають на споживання ліків (що важливо для виробника), або відповідні </a:t>
            </a:r>
            <a:r>
              <a:rPr lang="uk-UA" sz="2400" b="1" dirty="0" smtClean="0">
                <a:solidFill>
                  <a:schemeClr val="tx1"/>
                </a:solidFill>
                <a:latin typeface="Arial Narrow" panose="020B0606020202030204" pitchFamily="34" charset="0"/>
              </a:rPr>
              <a:t>служби страхової медицини </a:t>
            </a:r>
            <a:r>
              <a:rPr lang="uk-UA" dirty="0" smtClean="0">
                <a:solidFill>
                  <a:schemeClr val="tx1"/>
                </a:solidFill>
                <a:latin typeface="Arial Narrow" panose="020B0606020202030204" pitchFamily="34" charset="0"/>
              </a:rPr>
              <a:t>(що важливо для лікаря і медичних страхових служб). Релевантні витрати є значимі для виробника ЛЗ. Підвищення витрат на лікування для споживача спричиняє падіння збуту ліків на ринку, тому виробник повинен обґрунтувати, що вищі витрати будуть компенсовані внаслідок економії повного курсу лікування новим препаратом. </a:t>
            </a:r>
          </a:p>
          <a:p>
            <a:pPr algn="just"/>
            <a:endParaRPr lang="uk-UA" dirty="0">
              <a:solidFill>
                <a:schemeClr val="tx1"/>
              </a:solidFill>
              <a:latin typeface="Arial Narrow" panose="020B0606020202030204" pitchFamily="34" charset="0"/>
            </a:endParaRPr>
          </a:p>
          <a:p>
            <a:pPr algn="just"/>
            <a:r>
              <a:rPr lang="uk-UA" sz="2400" b="1" dirty="0" smtClean="0">
                <a:solidFill>
                  <a:schemeClr val="tx1"/>
                </a:solidFill>
                <a:latin typeface="Arial Narrow" panose="020B0606020202030204" pitchFamily="34" charset="0"/>
              </a:rPr>
              <a:t>Для хворого </a:t>
            </a:r>
            <a:r>
              <a:rPr lang="uk-UA" dirty="0" err="1" smtClean="0">
                <a:solidFill>
                  <a:schemeClr val="tx1"/>
                </a:solidFill>
                <a:latin typeface="Arial Narrow" panose="020B0606020202030204" pitchFamily="34" charset="0"/>
              </a:rPr>
              <a:t>релевантність</a:t>
            </a:r>
            <a:r>
              <a:rPr lang="uk-UA" dirty="0" smtClean="0">
                <a:solidFill>
                  <a:schemeClr val="tx1"/>
                </a:solidFill>
                <a:latin typeface="Arial Narrow" panose="020B0606020202030204" pitchFamily="34" charset="0"/>
              </a:rPr>
              <a:t> витрат означає, чи буде хворий мати можливість обрати форму страхування здоров’я, і як воно буде оплачуватись.</a:t>
            </a:r>
            <a:endParaRPr lang="uk-UA" dirty="0">
              <a:solidFill>
                <a:schemeClr val="tx1"/>
              </a:solidFill>
              <a:latin typeface="Arial Narrow" panose="020B0606020202030204" pitchFamily="34" charset="0"/>
            </a:endParaRPr>
          </a:p>
        </p:txBody>
      </p:sp>
      <p:sp>
        <p:nvSpPr>
          <p:cNvPr id="7" name="Прямоугольник 6"/>
          <p:cNvSpPr/>
          <p:nvPr/>
        </p:nvSpPr>
        <p:spPr>
          <a:xfrm>
            <a:off x="6204934" y="1171975"/>
            <a:ext cx="4314422" cy="543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latin typeface="Arial Narrow" panose="020B0606020202030204" pitchFamily="34" charset="0"/>
              </a:rPr>
              <a:t>витрати, які не залежать від прийняття рішення</a:t>
            </a:r>
            <a:r>
              <a:rPr lang="ru-RU" dirty="0" smtClean="0">
                <a:solidFill>
                  <a:schemeClr val="tx1"/>
                </a:solidFill>
                <a:latin typeface="Arial Narrow" panose="020B0606020202030204" pitchFamily="34" charset="0"/>
              </a:rPr>
              <a:t>.</a:t>
            </a:r>
            <a:endParaRPr lang="uk-UA"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69303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789" y="115910"/>
            <a:ext cx="11225011" cy="6061053"/>
          </a:xfrm>
        </p:spPr>
        <p:txBody>
          <a:bodyPr/>
          <a:lstStyle/>
          <a:p>
            <a:pPr marL="0" indent="0" algn="ctr">
              <a:buNone/>
            </a:pPr>
            <a:r>
              <a:rPr lang="uk-UA" sz="3200" dirty="0" smtClean="0">
                <a:latin typeface="Arial Narrow" panose="020B0606020202030204" pitchFamily="34" charset="0"/>
              </a:rPr>
              <a:t>Прямі медичні витрати включають в себе : </a:t>
            </a:r>
          </a:p>
          <a:p>
            <a:pPr marL="0" indent="0">
              <a:buNone/>
            </a:pPr>
            <a:endParaRPr lang="ru-RU" dirty="0"/>
          </a:p>
        </p:txBody>
      </p:sp>
      <p:sp>
        <p:nvSpPr>
          <p:cNvPr id="4" name="Rectangle 1"/>
          <p:cNvSpPr>
            <a:spLocks noChangeArrowheads="1"/>
          </p:cNvSpPr>
          <p:nvPr/>
        </p:nvSpPr>
        <p:spPr bwMode="auto">
          <a:xfrm>
            <a:off x="459307" y="645597"/>
            <a:ext cx="1114959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витрати на діагностику захворювання (лабораторні та інструментальні дослідження),</a:t>
            </a:r>
            <a:endParaRPr kumimoji="0" lang="uk-UA" sz="24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вартість лікарських засобів на курс лікування,</a:t>
            </a:r>
            <a:endParaRPr kumimoji="0" lang="uk-UA" sz="24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вартість терапевтичного моніторингу, а саме тестів, аналізів ефективності та безпечності прийнятих препаратів,</a:t>
            </a:r>
            <a:endParaRPr kumimoji="0" lang="uk-UA" sz="24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витрати на усунення побічної дії ліків,</a:t>
            </a:r>
            <a:endParaRPr kumimoji="0" lang="uk-UA" sz="24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вартість ліжко-дня при стаціонарному лікуванні чи витрат, що надаються вдома, у тому числі й медичними сестрами,</a:t>
            </a:r>
            <a:endParaRPr kumimoji="0" lang="uk-UA" sz="24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вартість професійних медичних послуг (заробітна плата медичних працівників, платня за лікарські консультації),</a:t>
            </a:r>
            <a:endParaRPr kumimoji="0" lang="uk-UA" sz="24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вартість медичних процедур (хірургічні операції, реабілітаційні маніпуляції).</a:t>
            </a:r>
            <a:endParaRPr kumimoji="0" lang="uk-UA" sz="2400" b="0" i="0" u="none" strike="noStrike" cap="none" normalizeH="0" baseline="0" dirty="0" smtClean="0">
              <a:ln>
                <a:noFill/>
              </a:ln>
              <a:solidFill>
                <a:schemeClr val="tx1"/>
              </a:solidFill>
              <a:effectLst/>
              <a:latin typeface="Arial Narrow" panose="020B0606020202030204" pitchFamily="34" charset="0"/>
            </a:endParaRPr>
          </a:p>
        </p:txBody>
      </p:sp>
    </p:spTree>
    <p:extLst>
      <p:ext uri="{BB962C8B-B14F-4D97-AF65-F5344CB8AC3E}">
        <p14:creationId xmlns:p14="http://schemas.microsoft.com/office/powerpoint/2010/main" val="392856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9563" y="119537"/>
            <a:ext cx="10515600" cy="467044"/>
          </a:xfrm>
        </p:spPr>
        <p:txBody>
          <a:bodyPr>
            <a:normAutofit fontScale="90000"/>
          </a:bodyPr>
          <a:lstStyle/>
          <a:p>
            <a:r>
              <a:rPr lang="uk-UA" b="1" dirty="0" smtClean="0">
                <a:latin typeface="Arial Narrow" panose="020B0606020202030204" pitchFamily="34" charset="0"/>
              </a:rPr>
              <a:t>Класифікація прямих медичних витрат</a:t>
            </a:r>
            <a:endParaRPr lang="ru-RU" b="1" dirty="0">
              <a:latin typeface="Arial Narrow" panose="020B0606020202030204" pitchFamily="34" charset="0"/>
            </a:endParaRPr>
          </a:p>
        </p:txBody>
      </p:sp>
      <p:sp>
        <p:nvSpPr>
          <p:cNvPr id="4" name="Овал 3"/>
          <p:cNvSpPr/>
          <p:nvPr/>
        </p:nvSpPr>
        <p:spPr>
          <a:xfrm>
            <a:off x="654674" y="650975"/>
            <a:ext cx="2987899" cy="46364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000" dirty="0">
                <a:solidFill>
                  <a:schemeClr val="tx1"/>
                </a:solidFill>
                <a:latin typeface="Arial Narrow" panose="020B0606020202030204" pitchFamily="34" charset="0"/>
              </a:rPr>
              <a:t> </a:t>
            </a:r>
            <a:r>
              <a:rPr lang="ru-RU" sz="2000" dirty="0" err="1">
                <a:solidFill>
                  <a:schemeClr val="tx1"/>
                </a:solidFill>
                <a:latin typeface="Arial Narrow" panose="020B0606020202030204" pitchFamily="34" charset="0"/>
              </a:rPr>
              <a:t>фіксовані</a:t>
            </a:r>
            <a:r>
              <a:rPr lang="ru-RU" sz="2000" dirty="0">
                <a:solidFill>
                  <a:schemeClr val="tx1"/>
                </a:solidFill>
                <a:latin typeface="Arial Narrow" panose="020B0606020202030204" pitchFamily="34" charset="0"/>
              </a:rPr>
              <a:t> (</a:t>
            </a:r>
            <a:r>
              <a:rPr lang="en-US" sz="2000" dirty="0">
                <a:solidFill>
                  <a:schemeClr val="tx1"/>
                </a:solidFill>
                <a:latin typeface="Arial Narrow" panose="020B0606020202030204" pitchFamily="34" charset="0"/>
              </a:rPr>
              <a:t>f</a:t>
            </a:r>
            <a:r>
              <a:rPr lang="ru-RU" sz="2000" dirty="0" err="1">
                <a:solidFill>
                  <a:schemeClr val="tx1"/>
                </a:solidFill>
                <a:latin typeface="Arial Narrow" panose="020B0606020202030204" pitchFamily="34" charset="0"/>
              </a:rPr>
              <a:t>іх</a:t>
            </a:r>
            <a:r>
              <a:rPr lang="ru-RU" sz="2000" dirty="0">
                <a:solidFill>
                  <a:schemeClr val="tx1"/>
                </a:solidFill>
                <a:latin typeface="Arial Narrow" panose="020B0606020202030204" pitchFamily="34" charset="0"/>
              </a:rPr>
              <a:t> со</a:t>
            </a:r>
            <a:r>
              <a:rPr lang="en-US" sz="2000" dirty="0" err="1" smtClean="0">
                <a:solidFill>
                  <a:schemeClr val="tx1"/>
                </a:solidFill>
                <a:latin typeface="Arial Narrow" panose="020B0606020202030204" pitchFamily="34" charset="0"/>
              </a:rPr>
              <a:t>sts</a:t>
            </a:r>
            <a:r>
              <a:rPr lang="uk-UA" sz="2000" dirty="0" smtClean="0">
                <a:solidFill>
                  <a:schemeClr val="tx1"/>
                </a:solidFill>
                <a:latin typeface="Arial Narrow" panose="020B0606020202030204" pitchFamily="34" charset="0"/>
              </a:rPr>
              <a:t>)</a:t>
            </a:r>
            <a:endParaRPr lang="ru-RU" sz="2000" dirty="0">
              <a:solidFill>
                <a:schemeClr val="tx1"/>
              </a:solidFill>
              <a:latin typeface="Arial Narrow" panose="020B0606020202030204" pitchFamily="34" charset="0"/>
            </a:endParaRPr>
          </a:p>
        </p:txBody>
      </p:sp>
      <p:sp>
        <p:nvSpPr>
          <p:cNvPr id="5" name="Овал 4"/>
          <p:cNvSpPr/>
          <p:nvPr/>
        </p:nvSpPr>
        <p:spPr>
          <a:xfrm>
            <a:off x="5954339" y="618453"/>
            <a:ext cx="2987899" cy="46364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 варіабельні</a:t>
            </a:r>
            <a:endParaRPr lang="uk-UA" sz="2000" dirty="0">
              <a:solidFill>
                <a:schemeClr val="tx1"/>
              </a:solidFill>
              <a:latin typeface="Arial Narrow" panose="020B0606020202030204" pitchFamily="34" charset="0"/>
            </a:endParaRPr>
          </a:p>
        </p:txBody>
      </p:sp>
      <p:sp>
        <p:nvSpPr>
          <p:cNvPr id="6" name="Овал 5"/>
          <p:cNvSpPr/>
          <p:nvPr/>
        </p:nvSpPr>
        <p:spPr>
          <a:xfrm>
            <a:off x="5975798" y="2226512"/>
            <a:ext cx="2987899" cy="2604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 середні </a:t>
            </a:r>
            <a:endParaRPr lang="uk-UA" sz="2000" dirty="0">
              <a:solidFill>
                <a:schemeClr val="tx1"/>
              </a:solidFill>
              <a:latin typeface="Arial Narrow" panose="020B0606020202030204" pitchFamily="34" charset="0"/>
            </a:endParaRPr>
          </a:p>
        </p:txBody>
      </p:sp>
      <p:sp>
        <p:nvSpPr>
          <p:cNvPr id="7" name="Овал 6"/>
          <p:cNvSpPr/>
          <p:nvPr/>
        </p:nvSpPr>
        <p:spPr>
          <a:xfrm>
            <a:off x="5975798" y="4038542"/>
            <a:ext cx="2987899" cy="31433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000" dirty="0">
                <a:solidFill>
                  <a:schemeClr val="tx1"/>
                </a:solidFill>
                <a:latin typeface="Arial Narrow" panose="020B0606020202030204" pitchFamily="34" charset="0"/>
              </a:rPr>
              <a:t> </a:t>
            </a:r>
            <a:r>
              <a:rPr lang="ru-RU" sz="2000" dirty="0" err="1">
                <a:latin typeface="Arial Narrow" panose="020B0606020202030204" pitchFamily="34" charset="0"/>
              </a:rPr>
              <a:t>м</a:t>
            </a:r>
            <a:r>
              <a:rPr lang="ru-RU" sz="2000" dirty="0" err="1" smtClean="0">
                <a:latin typeface="Arial Narrow" panose="020B0606020202030204" pitchFamily="34" charset="0"/>
              </a:rPr>
              <a:t>аксимальні</a:t>
            </a:r>
            <a:endParaRPr lang="ru-RU" sz="2000" dirty="0">
              <a:solidFill>
                <a:schemeClr val="tx1"/>
              </a:solidFill>
              <a:latin typeface="Arial Narrow" panose="020B0606020202030204" pitchFamily="34" charset="0"/>
            </a:endParaRPr>
          </a:p>
        </p:txBody>
      </p:sp>
      <p:sp>
        <p:nvSpPr>
          <p:cNvPr id="8" name="Прямоугольник 7"/>
          <p:cNvSpPr/>
          <p:nvPr/>
        </p:nvSpPr>
        <p:spPr>
          <a:xfrm>
            <a:off x="570960" y="1249419"/>
            <a:ext cx="3155326" cy="924652"/>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solidFill>
                  <a:schemeClr val="tx1"/>
                </a:solidFill>
                <a:latin typeface="Arial Narrow" panose="020B0606020202030204" pitchFamily="34" charset="0"/>
              </a:rPr>
              <a:t>є незмінні і не залежать від результатів лікування, вони пов'язані з конкретною медичною технологією</a:t>
            </a:r>
            <a:endParaRPr lang="uk-UA" sz="1600" dirty="0">
              <a:solidFill>
                <a:schemeClr val="tx1"/>
              </a:solidFill>
              <a:latin typeface="Arial Narrow" panose="020B0606020202030204" pitchFamily="34" charset="0"/>
            </a:endParaRPr>
          </a:p>
        </p:txBody>
      </p:sp>
      <p:sp>
        <p:nvSpPr>
          <p:cNvPr id="9" name="Скругленный прямоугольник 8"/>
          <p:cNvSpPr/>
          <p:nvPr/>
        </p:nvSpPr>
        <p:spPr>
          <a:xfrm>
            <a:off x="321970" y="2454315"/>
            <a:ext cx="1738649" cy="37348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uk-UA" dirty="0">
                <a:solidFill>
                  <a:schemeClr val="tx1"/>
                </a:solidFill>
                <a:latin typeface="Arial Narrow" panose="020B0606020202030204" pitchFamily="34" charset="0"/>
              </a:rPr>
              <a:t>с</a:t>
            </a:r>
            <a:r>
              <a:rPr lang="uk-UA" dirty="0" smtClean="0">
                <a:solidFill>
                  <a:schemeClr val="tx1"/>
                </a:solidFill>
                <a:latin typeface="Arial Narrow" panose="020B0606020202030204" pitchFamily="34" charset="0"/>
              </a:rPr>
              <a:t>табільні </a:t>
            </a:r>
            <a:endParaRPr lang="ru-RU" dirty="0">
              <a:solidFill>
                <a:schemeClr val="tx1"/>
              </a:solidFill>
              <a:latin typeface="Arial Narrow" panose="020B0606020202030204" pitchFamily="34" charset="0"/>
            </a:endParaRPr>
          </a:p>
        </p:txBody>
      </p:sp>
      <p:sp>
        <p:nvSpPr>
          <p:cNvPr id="10" name="Скругленный прямоугольник 9"/>
          <p:cNvSpPr/>
          <p:nvPr/>
        </p:nvSpPr>
        <p:spPr>
          <a:xfrm>
            <a:off x="2807594" y="2444991"/>
            <a:ext cx="1738649" cy="37348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uk-UA" dirty="0" smtClean="0">
                <a:solidFill>
                  <a:schemeClr val="tx1"/>
                </a:solidFill>
                <a:latin typeface="Arial Narrow" panose="020B0606020202030204" pitchFamily="34" charset="0"/>
              </a:rPr>
              <a:t>стандартні</a:t>
            </a:r>
            <a:endParaRPr lang="ru-RU" dirty="0">
              <a:solidFill>
                <a:schemeClr val="tx1"/>
              </a:solidFill>
              <a:latin typeface="Arial Narrow" panose="020B0606020202030204" pitchFamily="34" charset="0"/>
            </a:endParaRPr>
          </a:p>
        </p:txBody>
      </p:sp>
      <p:sp>
        <p:nvSpPr>
          <p:cNvPr id="11" name="Прямоугольник 10"/>
          <p:cNvSpPr/>
          <p:nvPr/>
        </p:nvSpPr>
        <p:spPr>
          <a:xfrm>
            <a:off x="187815" y="3098723"/>
            <a:ext cx="2006958" cy="2967226"/>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uk-UA" sz="1600" dirty="0" smtClean="0">
                <a:solidFill>
                  <a:schemeClr val="tx1"/>
                </a:solidFill>
                <a:latin typeface="Arial Narrow" panose="020B0606020202030204" pitchFamily="34" charset="0"/>
              </a:rPr>
              <a:t>це витрати закладу, які будуть навіть, якщо не застосовуватиметься конкретна технологія, наприклад, опалення, водопостачання, освітлення для лікувального закладу, ремонт приладів, періодична література;</a:t>
            </a:r>
            <a:endParaRPr lang="uk-UA" sz="1600" dirty="0">
              <a:solidFill>
                <a:schemeClr val="tx1"/>
              </a:solidFill>
              <a:latin typeface="Arial Narrow" panose="020B0606020202030204" pitchFamily="34" charset="0"/>
            </a:endParaRPr>
          </a:p>
        </p:txBody>
      </p:sp>
      <p:sp>
        <p:nvSpPr>
          <p:cNvPr id="12" name="Стрелка вниз 11"/>
          <p:cNvSpPr/>
          <p:nvPr/>
        </p:nvSpPr>
        <p:spPr>
          <a:xfrm>
            <a:off x="1468192" y="1114615"/>
            <a:ext cx="1339402" cy="16348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cxnSp>
        <p:nvCxnSpPr>
          <p:cNvPr id="14" name="Прямая со стрелкой 13"/>
          <p:cNvCxnSpPr>
            <a:endCxn id="9" idx="0"/>
          </p:cNvCxnSpPr>
          <p:nvPr/>
        </p:nvCxnSpPr>
        <p:spPr>
          <a:xfrm flipH="1">
            <a:off x="1191295" y="2164964"/>
            <a:ext cx="804930" cy="28935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10" idx="0"/>
          </p:cNvCxnSpPr>
          <p:nvPr/>
        </p:nvCxnSpPr>
        <p:spPr>
          <a:xfrm>
            <a:off x="2807594" y="2155641"/>
            <a:ext cx="869325" cy="2893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2516744" y="3098723"/>
            <a:ext cx="2441622" cy="361117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uk-UA" sz="1600" dirty="0" smtClean="0">
                <a:solidFill>
                  <a:schemeClr val="tx1"/>
                </a:solidFill>
                <a:latin typeface="Arial Narrow" panose="020B0606020202030204" pitchFamily="34" charset="0"/>
              </a:rPr>
              <a:t>це встановлені (стандартизовані) витрати на конкретну медичну технологію. Вони включають вартість лікарських засобів, які призначаються за встановленою схемою лікування: </a:t>
            </a:r>
            <a:r>
              <a:rPr lang="uk-UA" sz="1600" dirty="0" err="1" smtClean="0">
                <a:solidFill>
                  <a:schemeClr val="tx1"/>
                </a:solidFill>
                <a:latin typeface="Arial Narrow" panose="020B0606020202030204" pitchFamily="34" charset="0"/>
              </a:rPr>
              <a:t>середньотерапевтична</a:t>
            </a:r>
            <a:r>
              <a:rPr lang="uk-UA" sz="1600" dirty="0" smtClean="0">
                <a:solidFill>
                  <a:schemeClr val="tx1"/>
                </a:solidFill>
                <a:latin typeface="Arial Narrow" panose="020B0606020202030204" pitchFamily="34" charset="0"/>
              </a:rPr>
              <a:t> доза у даній популяції хворих, тести ефективності та безпечності відповідних препаратів, які належать до стандартних заходів даної фармакотерапії. </a:t>
            </a:r>
          </a:p>
          <a:p>
            <a:pPr algn="ctr"/>
            <a:endParaRPr lang="uk-UA" sz="1600" dirty="0">
              <a:solidFill>
                <a:schemeClr val="tx1"/>
              </a:solidFill>
              <a:latin typeface="Arial Narrow" panose="020B0606020202030204" pitchFamily="34" charset="0"/>
            </a:endParaRPr>
          </a:p>
        </p:txBody>
      </p:sp>
      <p:sp>
        <p:nvSpPr>
          <p:cNvPr id="19" name="Стрелка вниз 18"/>
          <p:cNvSpPr/>
          <p:nvPr/>
        </p:nvSpPr>
        <p:spPr>
          <a:xfrm>
            <a:off x="654674" y="2836910"/>
            <a:ext cx="980943" cy="252489"/>
          </a:xfrm>
          <a:prstGeom prst="down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0" name="Стрелка вниз 19"/>
          <p:cNvSpPr/>
          <p:nvPr/>
        </p:nvSpPr>
        <p:spPr>
          <a:xfrm>
            <a:off x="3197179" y="2847115"/>
            <a:ext cx="980943" cy="252489"/>
          </a:xfrm>
          <a:prstGeom prst="downArrow">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1" name="Прямоугольник 20"/>
          <p:cNvSpPr/>
          <p:nvPr/>
        </p:nvSpPr>
        <p:spPr>
          <a:xfrm>
            <a:off x="5199841" y="1278101"/>
            <a:ext cx="6912740" cy="886864"/>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solidFill>
                  <a:schemeClr val="tx1"/>
                </a:solidFill>
                <a:latin typeface="Arial Narrow" panose="020B0606020202030204" pitchFamily="34" charset="0"/>
              </a:rPr>
              <a:t>витрати, які зумовлені біологічною різнорідністю хворих у даній популяції, їх індивідуальною реакцією на прийнятий препарат. Найчастіше варіабельні витрати пов’язані з необхідністю змінити дозу лікарського засобу (залежно від віку, маси тощо) або витрати на усунення побічних реакцій на препарат.</a:t>
            </a:r>
            <a:endParaRPr lang="uk-UA" sz="1600" dirty="0">
              <a:solidFill>
                <a:schemeClr val="tx1"/>
              </a:solidFill>
              <a:latin typeface="Arial Narrow" panose="020B0606020202030204" pitchFamily="34" charset="0"/>
            </a:endParaRPr>
          </a:p>
        </p:txBody>
      </p:sp>
      <p:sp>
        <p:nvSpPr>
          <p:cNvPr id="22" name="Стрелка вниз 21"/>
          <p:cNvSpPr/>
          <p:nvPr/>
        </p:nvSpPr>
        <p:spPr>
          <a:xfrm>
            <a:off x="5975799" y="1082093"/>
            <a:ext cx="2820030" cy="16348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3" name="Прямоугольник 22"/>
          <p:cNvSpPr/>
          <p:nvPr/>
        </p:nvSpPr>
        <p:spPr>
          <a:xfrm>
            <a:off x="5178381" y="2732482"/>
            <a:ext cx="6912740" cy="1252653"/>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Arial Narrow" panose="020B0606020202030204" pitchFamily="34" charset="0"/>
              </a:rPr>
              <a:t>це комплексна стаття витрат на лікування та діагностику при певній медичній технології чи для популяції хворих, яка виражена як середня вартість. </a:t>
            </a:r>
            <a:endParaRPr lang="uk-UA" sz="1600" dirty="0">
              <a:solidFill>
                <a:schemeClr val="tx1"/>
              </a:solidFill>
              <a:latin typeface="Arial Narrow" panose="020B0606020202030204" pitchFamily="34" charset="0"/>
            </a:endParaRPr>
          </a:p>
          <a:p>
            <a:pPr algn="just"/>
            <a:r>
              <a:rPr lang="uk-UA" sz="1600" dirty="0" smtClean="0">
                <a:solidFill>
                  <a:schemeClr val="tx1"/>
                </a:solidFill>
                <a:latin typeface="Arial Narrow" panose="020B0606020202030204" pitchFamily="34" charset="0"/>
              </a:rPr>
              <a:t>Наприклад, </a:t>
            </a:r>
            <a:r>
              <a:rPr lang="uk-UA" sz="1600" dirty="0" err="1" smtClean="0">
                <a:solidFill>
                  <a:schemeClr val="tx1"/>
                </a:solidFill>
                <a:latin typeface="Arial Narrow" panose="020B0606020202030204" pitchFamily="34" charset="0"/>
              </a:rPr>
              <a:t>витратина</a:t>
            </a:r>
            <a:r>
              <a:rPr lang="uk-UA" sz="1600" dirty="0" smtClean="0">
                <a:solidFill>
                  <a:schemeClr val="tx1"/>
                </a:solidFill>
                <a:latin typeface="Arial Narrow" panose="020B0606020202030204" pitchFamily="34" charset="0"/>
              </a:rPr>
              <a:t> </a:t>
            </a:r>
            <a:r>
              <a:rPr lang="uk-UA" sz="1600" dirty="0" err="1" smtClean="0">
                <a:solidFill>
                  <a:schemeClr val="tx1"/>
                </a:solidFill>
                <a:latin typeface="Arial Narrow" panose="020B0606020202030204" pitchFamily="34" charset="0"/>
              </a:rPr>
              <a:t>антибіотикотерапію</a:t>
            </a:r>
            <a:r>
              <a:rPr lang="uk-UA" sz="1600" dirty="0" smtClean="0">
                <a:solidFill>
                  <a:schemeClr val="tx1"/>
                </a:solidFill>
                <a:latin typeface="Arial Narrow" panose="020B0606020202030204" pitchFamily="34" charset="0"/>
              </a:rPr>
              <a:t> пневмонії для хворих похилого віку становлять при лікуванні </a:t>
            </a:r>
            <a:r>
              <a:rPr lang="uk-UA" sz="1600" dirty="0" err="1" smtClean="0">
                <a:solidFill>
                  <a:schemeClr val="tx1"/>
                </a:solidFill>
                <a:latin typeface="Arial Narrow" panose="020B0606020202030204" pitchFamily="34" charset="0"/>
              </a:rPr>
              <a:t>ампіциліном</a:t>
            </a:r>
            <a:r>
              <a:rPr lang="uk-UA" sz="1600" dirty="0" smtClean="0">
                <a:solidFill>
                  <a:schemeClr val="tx1"/>
                </a:solidFill>
                <a:latin typeface="Arial Narrow" panose="020B0606020202030204" pitchFamily="34" charset="0"/>
              </a:rPr>
              <a:t> 2,5 долара на 7 днів, а при застосуванні антибіотика </a:t>
            </a:r>
            <a:r>
              <a:rPr lang="uk-UA" sz="1600" dirty="0" err="1" smtClean="0">
                <a:solidFill>
                  <a:schemeClr val="tx1"/>
                </a:solidFill>
                <a:latin typeface="Arial Narrow" panose="020B0606020202030204" pitchFamily="34" charset="0"/>
              </a:rPr>
              <a:t>меропінем</a:t>
            </a:r>
            <a:r>
              <a:rPr lang="uk-UA" sz="1600" dirty="0" smtClean="0">
                <a:solidFill>
                  <a:schemeClr val="tx1"/>
                </a:solidFill>
                <a:latin typeface="Arial Narrow" panose="020B0606020202030204" pitchFamily="34" charset="0"/>
              </a:rPr>
              <a:t> – 255 доларів на 7 днів.</a:t>
            </a:r>
            <a:endParaRPr lang="uk-UA" sz="1600" dirty="0">
              <a:solidFill>
                <a:schemeClr val="tx1"/>
              </a:solidFill>
              <a:latin typeface="Arial Narrow" panose="020B0606020202030204" pitchFamily="34" charset="0"/>
            </a:endParaRPr>
          </a:p>
        </p:txBody>
      </p:sp>
      <p:sp>
        <p:nvSpPr>
          <p:cNvPr id="24" name="Прямоугольник 23"/>
          <p:cNvSpPr/>
          <p:nvPr/>
        </p:nvSpPr>
        <p:spPr>
          <a:xfrm>
            <a:off x="5178381" y="4561059"/>
            <a:ext cx="6912740" cy="420663"/>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Arial Narrow" panose="020B0606020202030204" pitchFamily="34" charset="0"/>
              </a:rPr>
              <a:t>характеризують максимальну вартість схеми лікування, враховуючи максимальну ціну препарату на ринку на момент дослідження</a:t>
            </a:r>
            <a:endParaRPr lang="uk-UA" sz="1600" dirty="0">
              <a:solidFill>
                <a:schemeClr val="tx1"/>
              </a:solidFill>
              <a:latin typeface="Arial Narrow" panose="020B0606020202030204" pitchFamily="34" charset="0"/>
            </a:endParaRPr>
          </a:p>
        </p:txBody>
      </p:sp>
      <p:sp>
        <p:nvSpPr>
          <p:cNvPr id="25" name="Стрелка вниз 24"/>
          <p:cNvSpPr/>
          <p:nvPr/>
        </p:nvSpPr>
        <p:spPr>
          <a:xfrm>
            <a:off x="6059733" y="2522065"/>
            <a:ext cx="2820030" cy="16348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6" name="Стрелка вниз 25"/>
          <p:cNvSpPr/>
          <p:nvPr/>
        </p:nvSpPr>
        <p:spPr>
          <a:xfrm>
            <a:off x="6122208" y="4374175"/>
            <a:ext cx="2820030" cy="16348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8" name="Овал 27"/>
          <p:cNvSpPr/>
          <p:nvPr/>
        </p:nvSpPr>
        <p:spPr>
          <a:xfrm>
            <a:off x="5954338" y="5147544"/>
            <a:ext cx="2987899" cy="31433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000" dirty="0" err="1" smtClean="0">
                <a:solidFill>
                  <a:schemeClr val="tx1"/>
                </a:solidFill>
                <a:latin typeface="Arial Narrow" panose="020B0606020202030204" pitchFamily="34" charset="0"/>
              </a:rPr>
              <a:t>приріст</a:t>
            </a:r>
            <a:r>
              <a:rPr lang="ru-RU" sz="2000" dirty="0" smtClean="0">
                <a:solidFill>
                  <a:schemeClr val="tx1"/>
                </a:solidFill>
                <a:latin typeface="Arial Narrow" panose="020B0606020202030204" pitchFamily="34" charset="0"/>
              </a:rPr>
              <a:t> </a:t>
            </a:r>
            <a:endParaRPr lang="ru-RU" sz="2000" dirty="0">
              <a:solidFill>
                <a:schemeClr val="tx1"/>
              </a:solidFill>
              <a:latin typeface="Arial Narrow" panose="020B0606020202030204" pitchFamily="34" charset="0"/>
            </a:endParaRPr>
          </a:p>
        </p:txBody>
      </p:sp>
      <p:sp>
        <p:nvSpPr>
          <p:cNvPr id="29" name="Стрелка вниз 28"/>
          <p:cNvSpPr/>
          <p:nvPr/>
        </p:nvSpPr>
        <p:spPr>
          <a:xfrm>
            <a:off x="5975799" y="5492663"/>
            <a:ext cx="2820030" cy="16348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30" name="Прямоугольник 29"/>
          <p:cNvSpPr/>
          <p:nvPr/>
        </p:nvSpPr>
        <p:spPr>
          <a:xfrm>
            <a:off x="5199841" y="5656148"/>
            <a:ext cx="3386070" cy="1053745"/>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Arial Narrow" panose="020B0606020202030204" pitchFamily="34" charset="0"/>
              </a:rPr>
              <a:t>відображають зміну у витратах при використанні різних технологій лікування і характеризують, наскільки зростає вартість фармакотерапії при застосуванні сучасного препарату.</a:t>
            </a:r>
            <a:endParaRPr lang="uk-UA" sz="1600" dirty="0">
              <a:solidFill>
                <a:schemeClr val="tx1"/>
              </a:solidFill>
              <a:latin typeface="Arial Narrow" panose="020B0606020202030204" pitchFamily="34" charset="0"/>
            </a:endParaRPr>
          </a:p>
        </p:txBody>
      </p:sp>
      <p:sp>
        <p:nvSpPr>
          <p:cNvPr id="31" name="Овал 30"/>
          <p:cNvSpPr/>
          <p:nvPr/>
        </p:nvSpPr>
        <p:spPr>
          <a:xfrm>
            <a:off x="8963697" y="5147544"/>
            <a:ext cx="2987899" cy="31433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000" dirty="0" err="1" smtClean="0">
                <a:solidFill>
                  <a:schemeClr val="tx1"/>
                </a:solidFill>
                <a:latin typeface="Arial Narrow" panose="020B0606020202030204" pitchFamily="34" charset="0"/>
              </a:rPr>
              <a:t>можливі</a:t>
            </a:r>
            <a:r>
              <a:rPr lang="ru-RU" sz="2000" dirty="0" smtClean="0">
                <a:solidFill>
                  <a:schemeClr val="tx1"/>
                </a:solidFill>
                <a:latin typeface="Arial Narrow" panose="020B0606020202030204" pitchFamily="34" charset="0"/>
              </a:rPr>
              <a:t> </a:t>
            </a:r>
            <a:endParaRPr lang="ru-RU" sz="2000" dirty="0">
              <a:solidFill>
                <a:schemeClr val="tx1"/>
              </a:solidFill>
              <a:latin typeface="Arial Narrow" panose="020B0606020202030204" pitchFamily="34" charset="0"/>
            </a:endParaRPr>
          </a:p>
        </p:txBody>
      </p:sp>
      <p:sp>
        <p:nvSpPr>
          <p:cNvPr id="32" name="Стрелка вниз 31"/>
          <p:cNvSpPr/>
          <p:nvPr/>
        </p:nvSpPr>
        <p:spPr>
          <a:xfrm>
            <a:off x="8985158" y="5492663"/>
            <a:ext cx="2820030" cy="16348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35" name="Прямоугольник 34"/>
          <p:cNvSpPr/>
          <p:nvPr/>
        </p:nvSpPr>
        <p:spPr>
          <a:xfrm>
            <a:off x="8805930" y="5686936"/>
            <a:ext cx="3386070" cy="1022957"/>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Arial Narrow" panose="020B0606020202030204" pitchFamily="34" charset="0"/>
              </a:rPr>
              <a:t>підлягають оптимізації завдяки функціонуванню ринку. Лікар може вибрати такий лікарський засіб, що має значно нижчу вартість</a:t>
            </a:r>
            <a:endParaRPr lang="uk-UA" sz="16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8783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381093"/>
            <a:ext cx="1200647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19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1950" algn="just" defTabSz="914400" rtl="0" eaLnBrk="0" fontAlgn="base" latinLnBrk="0" hangingPunct="0">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Прямі немедичні витрати </a:t>
            </a:r>
            <a:r>
              <a:rPr kumimoji="0" lang="uk-UA" sz="2800"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це витрати, пов'язані з лікуванням даного хворого, які відшкодовуються безпосередньо хворим або, як виключення, із джерел соціального страхування чи інших джерел, наприклад, за рахунок спонсора.</a:t>
            </a:r>
            <a:endParaRPr kumimoji="0" lang="uk-UA" sz="2800" b="0" i="0" u="none" strike="noStrike" cap="none" normalizeH="0" baseline="0" dirty="0" smtClean="0">
              <a:ln>
                <a:noFill/>
              </a:ln>
              <a:solidFill>
                <a:schemeClr val="tx1"/>
              </a:solidFill>
              <a:effectLst/>
              <a:latin typeface="Arial Narrow" panose="020B0606020202030204" pitchFamily="34" charset="0"/>
            </a:endParaRPr>
          </a:p>
          <a:p>
            <a:pPr indent="0" algn="just"/>
            <a:r>
              <a:rPr lang="uk-UA" sz="2800" dirty="0" smtClean="0">
                <a:solidFill>
                  <a:srgbClr val="000000"/>
                </a:solidFill>
                <a:latin typeface="Arial Narrow" panose="020B0606020202030204" pitchFamily="34" charset="0"/>
                <a:cs typeface="Times New Roman" panose="02020603050405020304" pitchFamily="18" charset="0"/>
              </a:rPr>
              <a:t>Серед прямих немедичних виділяють витрати, які залежать від участі хворого у відшкодуванні вартості лікування:</a:t>
            </a:r>
          </a:p>
          <a:p>
            <a:pPr indent="0" algn="just"/>
            <a:r>
              <a:rPr lang="uk-UA" sz="2800" dirty="0" smtClean="0">
                <a:solidFill>
                  <a:srgbClr val="000000"/>
                </a:solidFill>
                <a:latin typeface="Arial Narrow" panose="020B0606020202030204" pitchFamily="34" charset="0"/>
                <a:cs typeface="Times New Roman" panose="02020603050405020304" pitchFamily="18" charset="0"/>
              </a:rPr>
              <a:t>- витрати на індивідуальну доставку хворого до медичного закладу особистим або суспільним (несанітарним) транспортом, окрім швидкої медичної допомоги;</a:t>
            </a:r>
          </a:p>
          <a:p>
            <a:pPr indent="0" algn="just"/>
            <a:r>
              <a:rPr lang="uk-UA" sz="2800" dirty="0" smtClean="0">
                <a:solidFill>
                  <a:srgbClr val="000000"/>
                </a:solidFill>
                <a:latin typeface="Arial Narrow" panose="020B0606020202030204" pitchFamily="34" charset="0"/>
                <a:cs typeface="Times New Roman" panose="02020603050405020304" pitchFamily="18" charset="0"/>
              </a:rPr>
              <a:t>- вартість </a:t>
            </a:r>
            <a:r>
              <a:rPr lang="uk-UA" sz="2800" dirty="0" err="1" smtClean="0">
                <a:solidFill>
                  <a:srgbClr val="000000"/>
                </a:solidFill>
                <a:latin typeface="Arial Narrow" panose="020B0606020202030204" pitchFamily="34" charset="0"/>
                <a:cs typeface="Times New Roman" panose="02020603050405020304" pitchFamily="18" charset="0"/>
              </a:rPr>
              <a:t>безрецептурних</a:t>
            </a:r>
            <a:r>
              <a:rPr lang="uk-UA" sz="2800" dirty="0" smtClean="0">
                <a:solidFill>
                  <a:srgbClr val="000000"/>
                </a:solidFill>
                <a:latin typeface="Arial Narrow" panose="020B0606020202030204" pitchFamily="34" charset="0"/>
                <a:cs typeface="Times New Roman" panose="02020603050405020304" pitchFamily="18" charset="0"/>
              </a:rPr>
              <a:t> лікарських засобів;</a:t>
            </a:r>
          </a:p>
          <a:p>
            <a:pPr indent="0" algn="just"/>
            <a:r>
              <a:rPr lang="uk-UA" sz="2800" dirty="0" smtClean="0">
                <a:solidFill>
                  <a:srgbClr val="000000"/>
                </a:solidFill>
                <a:latin typeface="Arial Narrow" panose="020B0606020202030204" pitchFamily="34" charset="0"/>
                <a:cs typeface="Times New Roman" panose="02020603050405020304" pitchFamily="18" charset="0"/>
              </a:rPr>
              <a:t>- витрати на додаткові медичні послуги, матеріали, що не включені у Стандарти;</a:t>
            </a:r>
          </a:p>
          <a:p>
            <a:pPr indent="0" algn="just"/>
            <a:r>
              <a:rPr lang="uk-UA" sz="2800" dirty="0" smtClean="0">
                <a:solidFill>
                  <a:srgbClr val="000000"/>
                </a:solidFill>
                <a:latin typeface="Arial Narrow" panose="020B0606020202030204" pitchFamily="34" charset="0"/>
                <a:cs typeface="Times New Roman" panose="02020603050405020304" pitchFamily="18" charset="0"/>
              </a:rPr>
              <a:t>- витрати на дієту;</a:t>
            </a:r>
          </a:p>
          <a:p>
            <a:pPr indent="0" algn="just"/>
            <a:r>
              <a:rPr lang="uk-UA" sz="2800" dirty="0" smtClean="0">
                <a:solidFill>
                  <a:srgbClr val="000000"/>
                </a:solidFill>
                <a:latin typeface="Arial Narrow" panose="020B0606020202030204" pitchFamily="34" charset="0"/>
                <a:cs typeface="Times New Roman" panose="02020603050405020304" pitchFamily="18" charset="0"/>
              </a:rPr>
              <a:t>- витрати на медичне взуття, одяг</a:t>
            </a:r>
          </a:p>
          <a:p>
            <a:pPr indent="0" algn="just"/>
            <a:r>
              <a:rPr lang="uk-UA" sz="2800" dirty="0" smtClean="0">
                <a:solidFill>
                  <a:srgbClr val="000000"/>
                </a:solidFill>
                <a:latin typeface="Arial Narrow" panose="020B0606020202030204" pitchFamily="34" charset="0"/>
                <a:cs typeface="Times New Roman" panose="02020603050405020304" pitchFamily="18" charset="0"/>
              </a:rPr>
              <a:t>- витрати на допомогу по непрацездатності.</a:t>
            </a:r>
          </a:p>
          <a:p>
            <a:pPr indent="0" algn="just"/>
            <a:r>
              <a:rPr lang="uk-UA" sz="2800" dirty="0" smtClean="0">
                <a:solidFill>
                  <a:srgbClr val="000000"/>
                </a:solidFill>
                <a:latin typeface="Arial Narrow" panose="020B0606020202030204" pitchFamily="34" charset="0"/>
                <a:cs typeface="Times New Roman" panose="02020603050405020304" pitchFamily="18" charset="0"/>
              </a:rPr>
              <a:t>Ці прямі немедичні витрати є нерелевантними для страхових фондів.</a:t>
            </a:r>
            <a:endParaRPr lang="uk-UA" sz="2800" dirty="0">
              <a:solidFill>
                <a:srgbClr val="000000"/>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72990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5618" y="99855"/>
            <a:ext cx="11757339" cy="6635795"/>
          </a:xfrm>
        </p:spPr>
        <p:txBody>
          <a:bodyPr/>
          <a:lstStyle/>
          <a:p>
            <a:pPr marL="0" indent="0" algn="just">
              <a:buNone/>
            </a:pPr>
            <a:r>
              <a:rPr lang="uk-UA" b="1" dirty="0" smtClean="0">
                <a:latin typeface="Arial Narrow" panose="020B0606020202030204" pitchFamily="34" charset="0"/>
              </a:rPr>
              <a:t>Непрямі витрати </a:t>
            </a:r>
            <a:r>
              <a:rPr lang="uk-UA" dirty="0" smtClean="0">
                <a:latin typeface="Arial Narrow" panose="020B0606020202030204" pitchFamily="34" charset="0"/>
              </a:rPr>
              <a:t>- це витрати, що виникають у зв'язку з неможливістю громадянина при хворобі бути корисним суспільству, виробничому процесу.</a:t>
            </a:r>
          </a:p>
          <a:p>
            <a:pPr marL="0" indent="0" algn="just">
              <a:buNone/>
            </a:pPr>
            <a:endParaRPr lang="uk-UA" dirty="0">
              <a:latin typeface="Arial Narrow" panose="020B0606020202030204" pitchFamily="34" charset="0"/>
            </a:endParaRPr>
          </a:p>
          <a:p>
            <a:pPr marL="0" indent="0" algn="just">
              <a:buNone/>
            </a:pPr>
            <a:endParaRPr lang="uk-UA" dirty="0" smtClean="0">
              <a:latin typeface="Arial Narrow" panose="020B0606020202030204" pitchFamily="34" charset="0"/>
            </a:endParaRPr>
          </a:p>
          <a:p>
            <a:pPr marL="0" indent="0" algn="ctr">
              <a:buNone/>
            </a:pPr>
            <a:r>
              <a:rPr lang="uk-UA" dirty="0" smtClean="0">
                <a:latin typeface="Arial Narrow" panose="020B0606020202030204" pitchFamily="34" charset="0"/>
              </a:rPr>
              <a:t>Непрямі витрати релевантні по відношенню до хво­рого:</a:t>
            </a:r>
          </a:p>
          <a:p>
            <a:pPr marL="0" indent="0" algn="just">
              <a:buNone/>
            </a:pPr>
            <a:r>
              <a:rPr lang="uk-UA" dirty="0" smtClean="0">
                <a:latin typeface="Arial Narrow" panose="020B0606020202030204" pitchFamily="34" charset="0"/>
              </a:rPr>
              <a:t> </a:t>
            </a:r>
            <a:endParaRPr lang="uk-UA" dirty="0" smtClean="0"/>
          </a:p>
          <a:p>
            <a:pPr marL="0" indent="0">
              <a:buNone/>
            </a:pPr>
            <a:endParaRPr lang="ru-RU" dirty="0"/>
          </a:p>
        </p:txBody>
      </p:sp>
      <p:sp>
        <p:nvSpPr>
          <p:cNvPr id="8" name="Прямоугольник 7"/>
          <p:cNvSpPr/>
          <p:nvPr/>
        </p:nvSpPr>
        <p:spPr>
          <a:xfrm>
            <a:off x="273675" y="3681212"/>
            <a:ext cx="2140846" cy="1483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solidFill>
                  <a:schemeClr val="tx1"/>
                </a:solidFill>
                <a:latin typeface="Arial Narrow" panose="020B0606020202030204" pitchFamily="34" charset="0"/>
              </a:rPr>
              <a:t>відбувається зменшення зарплати</a:t>
            </a:r>
            <a:endParaRPr lang="ru-RU" sz="2800" dirty="0">
              <a:solidFill>
                <a:schemeClr val="tx1"/>
              </a:solidFill>
            </a:endParaRPr>
          </a:p>
        </p:txBody>
      </p:sp>
      <p:sp>
        <p:nvSpPr>
          <p:cNvPr id="9" name="Прямоугольник 8"/>
          <p:cNvSpPr/>
          <p:nvPr/>
        </p:nvSpPr>
        <p:spPr>
          <a:xfrm>
            <a:off x="3051755" y="3681212"/>
            <a:ext cx="2140846" cy="1483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solidFill>
                  <a:schemeClr val="tx1"/>
                </a:solidFill>
                <a:latin typeface="Arial Narrow" panose="020B0606020202030204" pitchFamily="34" charset="0"/>
              </a:rPr>
              <a:t>зниження рівня життя</a:t>
            </a:r>
            <a:endParaRPr lang="ru-RU" sz="2800" dirty="0">
              <a:solidFill>
                <a:schemeClr val="tx1"/>
              </a:solidFill>
            </a:endParaRPr>
          </a:p>
        </p:txBody>
      </p:sp>
      <p:sp>
        <p:nvSpPr>
          <p:cNvPr id="10" name="Прямоугольник 9"/>
          <p:cNvSpPr/>
          <p:nvPr/>
        </p:nvSpPr>
        <p:spPr>
          <a:xfrm>
            <a:off x="6034287" y="3681212"/>
            <a:ext cx="2140846" cy="1483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solidFill>
                  <a:schemeClr val="tx1"/>
                </a:solidFill>
                <a:latin typeface="Arial Narrow" panose="020B0606020202030204" pitchFamily="34" charset="0"/>
              </a:rPr>
              <a:t>зниження валового національного доходу</a:t>
            </a:r>
            <a:endParaRPr lang="ru-RU" sz="2800" dirty="0">
              <a:solidFill>
                <a:schemeClr val="tx1"/>
              </a:solidFill>
            </a:endParaRPr>
          </a:p>
        </p:txBody>
      </p:sp>
      <p:sp>
        <p:nvSpPr>
          <p:cNvPr id="11" name="Прямоугольник 10"/>
          <p:cNvSpPr/>
          <p:nvPr/>
        </p:nvSpPr>
        <p:spPr>
          <a:xfrm>
            <a:off x="8973621" y="3681212"/>
            <a:ext cx="2939335" cy="1483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solidFill>
                  <a:schemeClr val="tx1"/>
                </a:solidFill>
                <a:latin typeface="Arial Narrow" panose="020B0606020202030204" pitchFamily="34" charset="0"/>
              </a:rPr>
              <a:t>зменшення виплат з соціального й медичного страхування</a:t>
            </a:r>
            <a:endParaRPr lang="ru-RU" sz="2800" dirty="0">
              <a:solidFill>
                <a:schemeClr val="tx1"/>
              </a:solidFill>
            </a:endParaRPr>
          </a:p>
        </p:txBody>
      </p:sp>
      <p:sp>
        <p:nvSpPr>
          <p:cNvPr id="12" name="Стрелка вправо 11"/>
          <p:cNvSpPr/>
          <p:nvPr/>
        </p:nvSpPr>
        <p:spPr>
          <a:xfrm>
            <a:off x="2532578" y="3940935"/>
            <a:ext cx="352290" cy="8886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5570448" y="3978500"/>
            <a:ext cx="352290" cy="8886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p:cNvSpPr/>
          <p:nvPr/>
        </p:nvSpPr>
        <p:spPr>
          <a:xfrm>
            <a:off x="8398232" y="3889419"/>
            <a:ext cx="352290" cy="8886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4851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31819" y="1380365"/>
            <a:ext cx="11462198"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1950" algn="ctr"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До непрямих витрат частіше відносять:</a:t>
            </a:r>
          </a:p>
          <a:p>
            <a:pPr marL="0" marR="0" lvl="0" indent="361950" algn="ctr" defTabSz="914400" rtl="0" eaLnBrk="0" fontAlgn="base" latinLnBrk="0" hangingPunct="0">
              <a:lnSpc>
                <a:spcPct val="100000"/>
              </a:lnSpc>
              <a:spcBef>
                <a:spcPct val="0"/>
              </a:spcBef>
              <a:spcAft>
                <a:spcPct val="0"/>
              </a:spcAft>
              <a:buClrTx/>
              <a:buSzTx/>
              <a:buFontTx/>
              <a:buNone/>
              <a:tabLst/>
            </a:pP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витрати, викликані відсутністю пацієнта на робочому місці;</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витрати, викликані відсутністю на робочому місці родичів пацієнта;</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витрати на виробництві (зниження продуктивності праці на підприємстві або витрати на тимчасове заміщення хворого працівника);</a:t>
            </a:r>
            <a:endParaRPr kumimoji="0" lang="uk-UA"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  витрати від інвалідності або передчасної смерті в працездатному віці</a:t>
            </a:r>
            <a:r>
              <a:rPr kumimoji="0" lang="ru-RU" b="0" i="0" u="none" strike="noStrike" cap="none" normalizeH="0" baseline="0" dirty="0" smtClean="0">
                <a:ln>
                  <a:noFill/>
                </a:ln>
                <a:solidFill>
                  <a:srgbClr val="000000"/>
                </a:solidFill>
                <a:effectLst/>
                <a:latin typeface="Arial Narrow" panose="020B0606020202030204" pitchFamily="34" charset="0"/>
                <a:cs typeface="Times New Roman" panose="02020603050405020304" pitchFamily="18" charset="0"/>
              </a:rPr>
              <a:t>.</a:t>
            </a:r>
            <a:endParaRPr kumimoji="0" lang="ru-RU" b="0" i="0" u="none" strike="noStrike" cap="none" normalizeH="0" baseline="0" dirty="0" smtClean="0">
              <a:ln>
                <a:noFill/>
              </a:ln>
              <a:solidFill>
                <a:schemeClr val="tx1"/>
              </a:solidFill>
              <a:effectLst/>
              <a:latin typeface="Arial Narrow" panose="020B0606020202030204" pitchFamily="34" charset="0"/>
            </a:endParaRPr>
          </a:p>
        </p:txBody>
      </p:sp>
    </p:spTree>
    <p:extLst>
      <p:ext uri="{BB962C8B-B14F-4D97-AF65-F5344CB8AC3E}">
        <p14:creationId xmlns:p14="http://schemas.microsoft.com/office/powerpoint/2010/main" val="14932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837" y="236336"/>
            <a:ext cx="10515600" cy="665185"/>
          </a:xfrm>
        </p:spPr>
        <p:txBody>
          <a:bodyPr>
            <a:normAutofit/>
          </a:bodyPr>
          <a:lstStyle/>
          <a:p>
            <a:r>
              <a:rPr lang="uk-UA" sz="2800" dirty="0" smtClean="0">
                <a:latin typeface="Arial Narrow" panose="020B0606020202030204" pitchFamily="34" charset="0"/>
              </a:rPr>
              <a:t>Для розгляду втрат продуктивності праці застосовують два методи: </a:t>
            </a:r>
            <a:endParaRPr lang="uk-UA" sz="2800" dirty="0">
              <a:latin typeface="Arial Narrow" panose="020B0606020202030204" pitchFamily="34" charset="0"/>
            </a:endParaRPr>
          </a:p>
        </p:txBody>
      </p:sp>
      <p:sp>
        <p:nvSpPr>
          <p:cNvPr id="4" name="Прямоугольник 3"/>
          <p:cNvSpPr/>
          <p:nvPr/>
        </p:nvSpPr>
        <p:spPr>
          <a:xfrm>
            <a:off x="991672" y="1099366"/>
            <a:ext cx="4224271" cy="1069453"/>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solidFill>
                  <a:schemeClr val="tx1"/>
                </a:solidFill>
                <a:latin typeface="Arial Narrow" panose="020B0606020202030204" pitchFamily="34" charset="0"/>
              </a:rPr>
              <a:t>Метод </a:t>
            </a:r>
            <a:r>
              <a:rPr lang="uk-UA" sz="2400" b="1" i="1" dirty="0" smtClean="0">
                <a:solidFill>
                  <a:schemeClr val="tx1"/>
                </a:solidFill>
                <a:latin typeface="Arial Narrow" panose="020B0606020202030204" pitchFamily="34" charset="0"/>
              </a:rPr>
              <a:t>«людського капіталу», </a:t>
            </a:r>
            <a:r>
              <a:rPr lang="uk-UA" sz="2000" dirty="0" smtClean="0">
                <a:solidFill>
                  <a:schemeClr val="tx1"/>
                </a:solidFill>
                <a:latin typeface="Arial Narrow" panose="020B0606020202030204" pitchFamily="34" charset="0"/>
              </a:rPr>
              <a:t>який ґрунтується на підрахунку потенційних втрат виробництва.</a:t>
            </a:r>
            <a:endParaRPr lang="uk-UA" sz="2000" dirty="0">
              <a:solidFill>
                <a:schemeClr val="tx1"/>
              </a:solidFill>
              <a:latin typeface="Arial Narrow" panose="020B0606020202030204" pitchFamily="34" charset="0"/>
            </a:endParaRPr>
          </a:p>
        </p:txBody>
      </p:sp>
      <p:sp>
        <p:nvSpPr>
          <p:cNvPr id="5" name="TextBox 4"/>
          <p:cNvSpPr txBox="1"/>
          <p:nvPr/>
        </p:nvSpPr>
        <p:spPr>
          <a:xfrm>
            <a:off x="2318197" y="2446986"/>
            <a:ext cx="45719" cy="369332"/>
          </a:xfrm>
          <a:prstGeom prst="rect">
            <a:avLst/>
          </a:prstGeom>
          <a:noFill/>
        </p:spPr>
        <p:txBody>
          <a:bodyPr wrap="square" rtlCol="0">
            <a:spAutoFit/>
          </a:bodyPr>
          <a:lstStyle/>
          <a:p>
            <a:endParaRPr lang="ru-RU" dirty="0"/>
          </a:p>
        </p:txBody>
      </p:sp>
      <p:sp>
        <p:nvSpPr>
          <p:cNvPr id="6" name="Прямоугольник 5"/>
          <p:cNvSpPr/>
          <p:nvPr/>
        </p:nvSpPr>
        <p:spPr>
          <a:xfrm>
            <a:off x="701899" y="2590773"/>
            <a:ext cx="5164428" cy="2047234"/>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solidFill>
                  <a:schemeClr val="tx1"/>
                </a:solidFill>
                <a:latin typeface="Arial Narrow" panose="020B0606020202030204" pitchFamily="34" charset="0"/>
              </a:rPr>
              <a:t>використовується середня нарахована зарплата.</a:t>
            </a:r>
            <a:endParaRPr lang="en-US" dirty="0" smtClean="0">
              <a:solidFill>
                <a:schemeClr val="tx1"/>
              </a:solidFill>
              <a:latin typeface="Arial Narrow" panose="020B0606020202030204" pitchFamily="34" charset="0"/>
            </a:endParaRPr>
          </a:p>
          <a:p>
            <a:pPr algn="ctr"/>
            <a:endParaRPr lang="en-US" dirty="0">
              <a:solidFill>
                <a:schemeClr val="tx1"/>
              </a:solidFill>
              <a:latin typeface="Arial Narrow" panose="020B0606020202030204" pitchFamily="34" charset="0"/>
            </a:endParaRPr>
          </a:p>
          <a:p>
            <a:pPr algn="ctr"/>
            <a:r>
              <a:rPr lang="uk-UA" dirty="0" smtClean="0">
                <a:solidFill>
                  <a:schemeClr val="tx1"/>
                </a:solidFill>
                <a:latin typeface="Arial Narrow" panose="020B0606020202030204" pitchFamily="34" charset="0"/>
              </a:rPr>
              <a:t> У разі повної непрацездатності за витрати виробництва приймається загальний об’єм доходів від віку настання повної непрацездатності до виходу на пенсію.</a:t>
            </a:r>
            <a:endParaRPr lang="uk-UA" dirty="0">
              <a:solidFill>
                <a:schemeClr val="tx1"/>
              </a:solidFill>
              <a:latin typeface="Arial Narrow" panose="020B0606020202030204" pitchFamily="34" charset="0"/>
            </a:endParaRPr>
          </a:p>
        </p:txBody>
      </p:sp>
      <p:sp>
        <p:nvSpPr>
          <p:cNvPr id="7" name="Скругленный прямоугольник 6"/>
          <p:cNvSpPr/>
          <p:nvPr/>
        </p:nvSpPr>
        <p:spPr>
          <a:xfrm>
            <a:off x="521595" y="5059961"/>
            <a:ext cx="5164428" cy="179803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smtClean="0">
                <a:solidFill>
                  <a:schemeClr val="tx1"/>
                </a:solidFill>
                <a:latin typeface="Arial Narrow" panose="020B0606020202030204" pitchFamily="34" charset="0"/>
              </a:rPr>
              <a:t>Недолік методу: </a:t>
            </a:r>
            <a:r>
              <a:rPr lang="uk-UA" dirty="0" smtClean="0">
                <a:solidFill>
                  <a:schemeClr val="tx1"/>
                </a:solidFill>
                <a:latin typeface="Arial Narrow" panose="020B0606020202030204" pitchFamily="34" charset="0"/>
              </a:rPr>
              <a:t>у разі довгострокової відсутності працівника або настання повної непрацездатності витрати можуть бути компенсовані прийомом іншого працівника, а при недовготривалих пропусках робота може бути виконана іншими співробітниками або хворим після його виходу на роботу. </a:t>
            </a:r>
            <a:endParaRPr lang="uk-UA" dirty="0">
              <a:solidFill>
                <a:schemeClr val="tx1"/>
              </a:solidFill>
              <a:latin typeface="Arial Narrow" panose="020B0606020202030204" pitchFamily="34" charset="0"/>
            </a:endParaRPr>
          </a:p>
        </p:txBody>
      </p:sp>
      <p:sp>
        <p:nvSpPr>
          <p:cNvPr id="8" name="Прямоугольник 7"/>
          <p:cNvSpPr/>
          <p:nvPr/>
        </p:nvSpPr>
        <p:spPr>
          <a:xfrm>
            <a:off x="6878390" y="1099366"/>
            <a:ext cx="4224271" cy="1069453"/>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solidFill>
                  <a:schemeClr val="tx1"/>
                </a:solidFill>
                <a:latin typeface="Arial Narrow" panose="020B0606020202030204" pitchFamily="34" charset="0"/>
              </a:rPr>
              <a:t>Метод </a:t>
            </a:r>
            <a:r>
              <a:rPr lang="ru-RU" dirty="0" smtClean="0">
                <a:solidFill>
                  <a:schemeClr val="tx1"/>
                </a:solidFill>
                <a:latin typeface="Arial Narrow" panose="020B0606020202030204" pitchFamily="34" charset="0"/>
              </a:rPr>
              <a:t>«</a:t>
            </a:r>
            <a:r>
              <a:rPr lang="uk-UA" sz="2400" b="1" i="1" dirty="0" smtClean="0">
                <a:solidFill>
                  <a:schemeClr val="tx1"/>
                </a:solidFill>
                <a:latin typeface="Arial Narrow" panose="020B0606020202030204" pitchFamily="34" charset="0"/>
              </a:rPr>
              <a:t>фрикційної вартості</a:t>
            </a:r>
            <a:r>
              <a:rPr lang="ru-RU" dirty="0" smtClean="0">
                <a:solidFill>
                  <a:schemeClr val="tx1"/>
                </a:solidFill>
                <a:latin typeface="Arial Narrow" panose="020B0606020202030204" pitchFamily="34" charset="0"/>
              </a:rPr>
              <a:t>». </a:t>
            </a:r>
            <a:r>
              <a:rPr lang="uk-UA" dirty="0">
                <a:solidFill>
                  <a:schemeClr val="tx1"/>
                </a:solidFill>
                <a:latin typeface="Arial Narrow" panose="020B0606020202030204" pitchFamily="34" charset="0"/>
              </a:rPr>
              <a:t>.</a:t>
            </a:r>
          </a:p>
        </p:txBody>
      </p:sp>
      <p:sp>
        <p:nvSpPr>
          <p:cNvPr id="9" name="Прямоугольник 8"/>
          <p:cNvSpPr/>
          <p:nvPr/>
        </p:nvSpPr>
        <p:spPr>
          <a:xfrm>
            <a:off x="6228008" y="2590773"/>
            <a:ext cx="5684949" cy="2047234"/>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solidFill>
                  <a:schemeClr val="tx1"/>
                </a:solidFill>
                <a:latin typeface="Arial Narrow" panose="020B0606020202030204" pitchFamily="34" charset="0"/>
              </a:rPr>
              <a:t>витрати продуктивності праці як результат захворювання залежить від тимчасового періоду, необхідного організації для відновлення початкової продуктивності</a:t>
            </a:r>
            <a:r>
              <a:rPr lang="en-US" dirty="0" smtClean="0">
                <a:solidFill>
                  <a:schemeClr val="tx1"/>
                </a:solidFill>
                <a:latin typeface="Arial Narrow" panose="020B0606020202030204" pitchFamily="34" charset="0"/>
              </a:rPr>
              <a:t> - </a:t>
            </a:r>
            <a:r>
              <a:rPr lang="uk-UA" dirty="0" smtClean="0">
                <a:solidFill>
                  <a:schemeClr val="tx1"/>
                </a:solidFill>
                <a:latin typeface="Arial Narrow" panose="020B0606020202030204" pitchFamily="34" charset="0"/>
              </a:rPr>
              <a:t> фрикційний часовий період. Для цього необхідно знати частоту фракційних періодів, їх тривалість, зв’язок пропусків роботи по хворобі з продуктивністю, втрати (придбання) продуктивності праці і середньостроковий вплив на економіку</a:t>
            </a:r>
            <a:endParaRPr lang="uk-UA" dirty="0">
              <a:solidFill>
                <a:schemeClr val="tx1"/>
              </a:solidFill>
              <a:latin typeface="Arial Narrow" panose="020B0606020202030204" pitchFamily="34" charset="0"/>
            </a:endParaRPr>
          </a:p>
        </p:txBody>
      </p:sp>
      <p:sp>
        <p:nvSpPr>
          <p:cNvPr id="10" name="Скругленный прямоугольник 9"/>
          <p:cNvSpPr/>
          <p:nvPr/>
        </p:nvSpPr>
        <p:spPr>
          <a:xfrm>
            <a:off x="6228009" y="5059961"/>
            <a:ext cx="5684948" cy="1798039"/>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uk-UA" b="1" dirty="0">
                <a:solidFill>
                  <a:schemeClr val="tx1"/>
                </a:solidFill>
                <a:latin typeface="Arial Narrow" panose="020B0606020202030204" pitchFamily="34" charset="0"/>
              </a:rPr>
              <a:t>Недолік методу</a:t>
            </a:r>
            <a:r>
              <a:rPr lang="uk-UA" dirty="0">
                <a:solidFill>
                  <a:schemeClr val="tx1"/>
                </a:solidFill>
                <a:latin typeface="Arial Narrow" panose="020B0606020202030204" pitchFamily="34" charset="0"/>
              </a:rPr>
              <a:t>: </a:t>
            </a:r>
            <a:r>
              <a:rPr lang="uk-UA" dirty="0" smtClean="0">
                <a:solidFill>
                  <a:schemeClr val="tx1"/>
                </a:solidFill>
                <a:latin typeface="Arial Narrow" panose="020B0606020202030204" pitchFamily="34" charset="0"/>
              </a:rPr>
              <a:t>складність визначення фрикційних періодів і пов’язаних з ними витратами.. </a:t>
            </a:r>
            <a:endParaRPr lang="uk-UA" dirty="0">
              <a:solidFill>
                <a:schemeClr val="tx1"/>
              </a:solidFill>
              <a:latin typeface="Arial Narrow" panose="020B0606020202030204" pitchFamily="34" charset="0"/>
            </a:endParaRPr>
          </a:p>
        </p:txBody>
      </p:sp>
      <p:sp>
        <p:nvSpPr>
          <p:cNvPr id="12" name="Стрелка вниз 11"/>
          <p:cNvSpPr/>
          <p:nvPr/>
        </p:nvSpPr>
        <p:spPr>
          <a:xfrm>
            <a:off x="2363916" y="746975"/>
            <a:ext cx="1177774" cy="352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8298930" y="746974"/>
            <a:ext cx="1177774" cy="352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2318197" y="2203600"/>
            <a:ext cx="1177774" cy="352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2405451" y="4672788"/>
            <a:ext cx="1177774" cy="352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a:off x="8401638" y="2196696"/>
            <a:ext cx="1177774" cy="352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8481595" y="4679693"/>
            <a:ext cx="1177774" cy="352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746071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TotalTime>
  <Words>704</Words>
  <Application>Microsoft Office PowerPoint</Application>
  <PresentationFormat>Широкоэкранный</PresentationFormat>
  <Paragraphs>101</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Arial Narrow</vt:lpstr>
      <vt:lpstr>Calibri</vt:lpstr>
      <vt:lpstr>Calibri Light</vt:lpstr>
      <vt:lpstr>Times New Roman</vt:lpstr>
      <vt:lpstr>Тема Office</vt:lpstr>
      <vt:lpstr>Витрати як фармакоекономічна категорія</vt:lpstr>
      <vt:lpstr>Презентация PowerPoint</vt:lpstr>
      <vt:lpstr>Презентация PowerPoint</vt:lpstr>
      <vt:lpstr>Презентация PowerPoint</vt:lpstr>
      <vt:lpstr>Класифікація прямих медичних витрат</vt:lpstr>
      <vt:lpstr>Презентация PowerPoint</vt:lpstr>
      <vt:lpstr>Презентация PowerPoint</vt:lpstr>
      <vt:lpstr>Презентация PowerPoint</vt:lpstr>
      <vt:lpstr>Для розгляду втрат продуктивності праці застосовують два методи: </vt:lpstr>
      <vt:lpstr>Етапи розрахунку витрат при проведенні фармакоекономічних досліджень</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Витрати як фармакоекономічна категорія</dc:title>
  <dc:creator>1</dc:creator>
  <cp:lastModifiedBy>1</cp:lastModifiedBy>
  <cp:revision>19</cp:revision>
  <dcterms:created xsi:type="dcterms:W3CDTF">2020-02-17T10:54:27Z</dcterms:created>
  <dcterms:modified xsi:type="dcterms:W3CDTF">2020-11-18T10:13:18Z</dcterms:modified>
</cp:coreProperties>
</file>