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A21"/>
    <a:srgbClr val="83B44D"/>
    <a:srgbClr val="88C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4B00D-865B-4B49-9097-CF77CF4859E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FFD44E-9EC0-4F93-A1AF-3AB5044AF858}">
      <dgm:prSet phldrT="[Текст]" custT="1"/>
      <dgm:spPr/>
      <dgm:t>
        <a:bodyPr/>
        <a:lstStyle/>
        <a:p>
          <a:pPr algn="ctr"/>
          <a:r>
            <a:rPr lang="ru-RU" sz="2000" b="1" dirty="0" err="1" smtClean="0"/>
            <a:t>Усунення</a:t>
          </a:r>
          <a:r>
            <a:rPr lang="ru-RU" sz="2000" b="1" dirty="0" smtClean="0"/>
            <a:t> </a:t>
          </a:r>
          <a:r>
            <a:rPr lang="ru-RU" sz="2000" b="1" dirty="0" err="1" smtClean="0"/>
            <a:t>змін</a:t>
          </a:r>
          <a:r>
            <a:rPr lang="ru-RU" sz="2000" b="1" dirty="0" smtClean="0"/>
            <a:t> і </a:t>
          </a:r>
          <a:r>
            <a:rPr lang="ru-RU" sz="2000" b="1" dirty="0" err="1" smtClean="0"/>
            <a:t>порушень</a:t>
          </a:r>
          <a:r>
            <a:rPr lang="ru-RU" sz="2000" b="1" dirty="0" smtClean="0"/>
            <a:t> в системах нейрогуморального </a:t>
          </a:r>
          <a:r>
            <a:rPr lang="ru-RU" sz="2000" b="1" dirty="0" err="1" smtClean="0"/>
            <a:t>регулювання</a:t>
          </a:r>
          <a:r>
            <a:rPr lang="ru-RU" sz="2000" b="1" dirty="0" smtClean="0"/>
            <a:t>; </a:t>
          </a:r>
          <a:endParaRPr lang="ru-RU" sz="2000" b="1" dirty="0"/>
        </a:p>
      </dgm:t>
    </dgm:pt>
    <dgm:pt modelId="{E13701B9-A187-41EC-8C29-074B1BC0EF54}" type="parTrans" cxnId="{B1426E63-5957-4537-BD58-F2FB1A8BCFA9}">
      <dgm:prSet/>
      <dgm:spPr/>
      <dgm:t>
        <a:bodyPr/>
        <a:lstStyle/>
        <a:p>
          <a:endParaRPr lang="ru-RU"/>
        </a:p>
      </dgm:t>
    </dgm:pt>
    <dgm:pt modelId="{2B403CBA-9C98-4F89-A382-148674C00A4C}" type="sibTrans" cxnId="{B1426E63-5957-4537-BD58-F2FB1A8BCFA9}">
      <dgm:prSet/>
      <dgm:spPr/>
      <dgm:t>
        <a:bodyPr/>
        <a:lstStyle/>
        <a:p>
          <a:endParaRPr lang="ru-RU"/>
        </a:p>
      </dgm:t>
    </dgm:pt>
    <dgm:pt modelId="{8E89F26E-63ED-442D-AC67-8022A1706EAC}">
      <dgm:prSet custT="1"/>
      <dgm:spPr/>
      <dgm:t>
        <a:bodyPr/>
        <a:lstStyle/>
        <a:p>
          <a:pPr algn="ctr"/>
          <a:r>
            <a:rPr lang="ru-RU" sz="2000" b="1" dirty="0" err="1" smtClean="0"/>
            <a:t>Виведення</a:t>
          </a:r>
          <a:r>
            <a:rPr lang="ru-RU" sz="2000" b="1" dirty="0" smtClean="0"/>
            <a:t> </a:t>
          </a:r>
          <a:r>
            <a:rPr lang="ru-RU" sz="2000" b="1" dirty="0" err="1" smtClean="0"/>
            <a:t>продуктів</a:t>
          </a:r>
          <a:r>
            <a:rPr lang="ru-RU" sz="2000" b="1" dirty="0" smtClean="0"/>
            <a:t> </a:t>
          </a:r>
          <a:r>
            <a:rPr lang="ru-RU" sz="2000" b="1" dirty="0" err="1" smtClean="0"/>
            <a:t>розпаду</a:t>
          </a:r>
          <a:r>
            <a:rPr lang="ru-RU" sz="2000" b="1" dirty="0" smtClean="0"/>
            <a:t>, </a:t>
          </a:r>
          <a:r>
            <a:rPr lang="ru-RU" sz="2000" b="1" dirty="0" err="1" smtClean="0"/>
            <a:t>які</a:t>
          </a:r>
          <a:r>
            <a:rPr lang="ru-RU" sz="2000" b="1" dirty="0" smtClean="0"/>
            <a:t> </a:t>
          </a:r>
          <a:r>
            <a:rPr lang="ru-RU" sz="2000" b="1" dirty="0" err="1" smtClean="0"/>
            <a:t>виникли</a:t>
          </a:r>
          <a:r>
            <a:rPr lang="ru-RU" sz="2000" b="1" dirty="0" smtClean="0"/>
            <a:t> в тканинах і </a:t>
          </a:r>
          <a:r>
            <a:rPr lang="ru-RU" sz="2000" b="1" dirty="0" err="1" smtClean="0"/>
            <a:t>клітинах</a:t>
          </a:r>
          <a:r>
            <a:rPr lang="ru-RU" sz="2000" b="1" dirty="0" smtClean="0"/>
            <a:t> </a:t>
          </a:r>
          <a:r>
            <a:rPr lang="ru-RU" sz="2000" b="1" dirty="0" err="1" smtClean="0"/>
            <a:t>працюючих</a:t>
          </a:r>
          <a:r>
            <a:rPr lang="ru-RU" sz="2000" b="1" dirty="0" smtClean="0"/>
            <a:t> </a:t>
          </a:r>
          <a:r>
            <a:rPr lang="ru-RU" sz="2000" b="1" dirty="0" err="1" smtClean="0"/>
            <a:t>органів</a:t>
          </a:r>
          <a:r>
            <a:rPr lang="ru-RU" sz="2000" b="1" dirty="0" smtClean="0"/>
            <a:t>,  з </a:t>
          </a:r>
          <a:r>
            <a:rPr lang="ru-RU" sz="2000" b="1" dirty="0" err="1" smtClean="0"/>
            <a:t>місць</a:t>
          </a:r>
          <a:r>
            <a:rPr lang="ru-RU" sz="2000" b="1" dirty="0" smtClean="0"/>
            <a:t> </a:t>
          </a:r>
          <a:r>
            <a:rPr lang="ru-RU" sz="2000" b="1" dirty="0" err="1" smtClean="0"/>
            <a:t>їх</a:t>
          </a:r>
          <a:r>
            <a:rPr lang="ru-RU" sz="2000" b="1" dirty="0" smtClean="0"/>
            <a:t> </a:t>
          </a:r>
          <a:r>
            <a:rPr lang="ru-RU" sz="2000" b="1" dirty="0" err="1" smtClean="0"/>
            <a:t>виникнення</a:t>
          </a:r>
          <a:r>
            <a:rPr lang="ru-RU" sz="2000" b="1" dirty="0" smtClean="0"/>
            <a:t>; </a:t>
          </a:r>
          <a:endParaRPr lang="ru-RU" sz="2000" b="1" dirty="0"/>
        </a:p>
      </dgm:t>
    </dgm:pt>
    <dgm:pt modelId="{B165AA96-6CF8-4CF6-9F4F-D279355071E8}" type="parTrans" cxnId="{5A076B17-B718-463A-8443-CFB1596F0A84}">
      <dgm:prSet/>
      <dgm:spPr/>
      <dgm:t>
        <a:bodyPr/>
        <a:lstStyle/>
        <a:p>
          <a:endParaRPr lang="ru-RU"/>
        </a:p>
      </dgm:t>
    </dgm:pt>
    <dgm:pt modelId="{825F171B-4F81-47FF-8C6B-728A0EAD2645}" type="sibTrans" cxnId="{5A076B17-B718-463A-8443-CFB1596F0A84}">
      <dgm:prSet/>
      <dgm:spPr/>
      <dgm:t>
        <a:bodyPr/>
        <a:lstStyle/>
        <a:p>
          <a:endParaRPr lang="ru-RU"/>
        </a:p>
      </dgm:t>
    </dgm:pt>
    <dgm:pt modelId="{880DC471-B279-4BC8-BCD0-EF1801298167}">
      <dgm:prSet custT="1"/>
      <dgm:spPr/>
      <dgm:t>
        <a:bodyPr/>
        <a:lstStyle/>
        <a:p>
          <a:pPr algn="ctr"/>
          <a:r>
            <a:rPr lang="ru-RU" sz="2000" b="1" dirty="0" err="1" smtClean="0"/>
            <a:t>Усунення</a:t>
          </a:r>
          <a:r>
            <a:rPr lang="ru-RU" sz="2000" b="1" dirty="0" smtClean="0"/>
            <a:t> </a:t>
          </a:r>
          <a:r>
            <a:rPr lang="ru-RU" sz="2000" b="1" dirty="0" err="1" smtClean="0"/>
            <a:t>продуктів</a:t>
          </a:r>
          <a:r>
            <a:rPr lang="ru-RU" sz="2000" b="1" dirty="0" smtClean="0"/>
            <a:t> </a:t>
          </a:r>
          <a:r>
            <a:rPr lang="ru-RU" sz="2000" b="1" dirty="0" err="1" smtClean="0"/>
            <a:t>розпаду</a:t>
          </a:r>
          <a:r>
            <a:rPr lang="ru-RU" sz="2000" b="1" dirty="0" smtClean="0"/>
            <a:t> з </a:t>
          </a:r>
          <a:r>
            <a:rPr lang="ru-RU" sz="2000" b="1" dirty="0" err="1" smtClean="0"/>
            <a:t>внутрішнього</a:t>
          </a:r>
          <a:r>
            <a:rPr lang="ru-RU" sz="2000" b="1" dirty="0" smtClean="0"/>
            <a:t> </a:t>
          </a:r>
          <a:r>
            <a:rPr lang="ru-RU" sz="2000" b="1" dirty="0" err="1" smtClean="0"/>
            <a:t>середовища</a:t>
          </a:r>
          <a:r>
            <a:rPr lang="ru-RU" sz="2000" b="1" dirty="0" smtClean="0"/>
            <a:t> </a:t>
          </a:r>
          <a:r>
            <a:rPr lang="ru-RU" sz="2000" b="1" dirty="0" err="1" smtClean="0"/>
            <a:t>організму</a:t>
          </a:r>
          <a:r>
            <a:rPr lang="ru-RU" sz="2000" b="1" dirty="0" smtClean="0"/>
            <a:t>. </a:t>
          </a:r>
          <a:endParaRPr lang="ru-RU" sz="2000" b="1" dirty="0"/>
        </a:p>
      </dgm:t>
    </dgm:pt>
    <dgm:pt modelId="{A0242D58-F678-44BD-ABDA-B74AE45ADFDC}" type="parTrans" cxnId="{5E73683C-20C2-4AF6-9789-744E7F4D61BF}">
      <dgm:prSet/>
      <dgm:spPr/>
      <dgm:t>
        <a:bodyPr/>
        <a:lstStyle/>
        <a:p>
          <a:endParaRPr lang="ru-RU"/>
        </a:p>
      </dgm:t>
    </dgm:pt>
    <dgm:pt modelId="{F6967173-3F36-4361-8033-74843AD4AD1B}" type="sibTrans" cxnId="{5E73683C-20C2-4AF6-9789-744E7F4D61BF}">
      <dgm:prSet/>
      <dgm:spPr/>
      <dgm:t>
        <a:bodyPr/>
        <a:lstStyle/>
        <a:p>
          <a:endParaRPr lang="ru-RU"/>
        </a:p>
      </dgm:t>
    </dgm:pt>
    <dgm:pt modelId="{A59D764D-79E2-4D08-928B-B98511E258C6}" type="pres">
      <dgm:prSet presAssocID="{87F4B00D-865B-4B49-9097-CF77CF4859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D9960-BBC8-4319-AB61-EFF72E8E3844}" type="pres">
      <dgm:prSet presAssocID="{DCFFD44E-9EC0-4F93-A1AF-3AB5044AF858}" presName="compositeNode" presStyleCnt="0">
        <dgm:presLayoutVars>
          <dgm:bulletEnabled val="1"/>
        </dgm:presLayoutVars>
      </dgm:prSet>
      <dgm:spPr/>
    </dgm:pt>
    <dgm:pt modelId="{1B54D674-1B1B-487F-A6E1-8A996E879671}" type="pres">
      <dgm:prSet presAssocID="{DCFFD44E-9EC0-4F93-A1AF-3AB5044AF858}" presName="bgRect" presStyleLbl="node1" presStyleIdx="0" presStyleCnt="3" custAng="5400000" custScaleX="18896" custScaleY="87750" custLinFactNeighborX="-13039" custLinFactNeighborY="-11273"/>
      <dgm:spPr/>
      <dgm:t>
        <a:bodyPr/>
        <a:lstStyle/>
        <a:p>
          <a:endParaRPr lang="ru-RU"/>
        </a:p>
      </dgm:t>
    </dgm:pt>
    <dgm:pt modelId="{496A63B9-DD0F-4B36-903D-C594EF1E00E0}" type="pres">
      <dgm:prSet presAssocID="{DCFFD44E-9EC0-4F93-A1AF-3AB5044AF85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6DCB6-4CE2-4D1F-9647-B4603DE82D36}" type="pres">
      <dgm:prSet presAssocID="{2B403CBA-9C98-4F89-A382-148674C00A4C}" presName="hSp" presStyleCnt="0"/>
      <dgm:spPr/>
    </dgm:pt>
    <dgm:pt modelId="{D227D2F3-B9DD-457E-80B4-F7C81AB3B1FE}" type="pres">
      <dgm:prSet presAssocID="{2B403CBA-9C98-4F89-A382-148674C00A4C}" presName="vProcSp" presStyleCnt="0"/>
      <dgm:spPr/>
    </dgm:pt>
    <dgm:pt modelId="{16992068-5969-4377-8A62-3E70B5199BFD}" type="pres">
      <dgm:prSet presAssocID="{2B403CBA-9C98-4F89-A382-148674C00A4C}" presName="vSp1" presStyleCnt="0"/>
      <dgm:spPr/>
    </dgm:pt>
    <dgm:pt modelId="{DBD47E53-156F-4C22-878D-04F5D3729A19}" type="pres">
      <dgm:prSet presAssocID="{2B403CBA-9C98-4F89-A382-148674C00A4C}" presName="simulatedConn" presStyleLbl="solidFgAcc1" presStyleIdx="0" presStyleCnt="2" custLinFactY="-155201" custLinFactNeighborX="-33818" custLinFactNeighborY="-200000"/>
      <dgm:spPr/>
    </dgm:pt>
    <dgm:pt modelId="{5B26F423-E43A-4A34-8888-4A11D1F9D557}" type="pres">
      <dgm:prSet presAssocID="{2B403CBA-9C98-4F89-A382-148674C00A4C}" presName="vSp2" presStyleCnt="0"/>
      <dgm:spPr/>
    </dgm:pt>
    <dgm:pt modelId="{0C75FC7E-67F2-4FE3-BB48-AFE4448C52E1}" type="pres">
      <dgm:prSet presAssocID="{2B403CBA-9C98-4F89-A382-148674C00A4C}" presName="sibTrans" presStyleCnt="0"/>
      <dgm:spPr/>
    </dgm:pt>
    <dgm:pt modelId="{76C4E06B-F73F-4D4E-85E9-71B9582C1890}" type="pres">
      <dgm:prSet presAssocID="{8E89F26E-63ED-442D-AC67-8022A1706EAC}" presName="compositeNode" presStyleCnt="0">
        <dgm:presLayoutVars>
          <dgm:bulletEnabled val="1"/>
        </dgm:presLayoutVars>
      </dgm:prSet>
      <dgm:spPr/>
    </dgm:pt>
    <dgm:pt modelId="{FD533E6D-1156-4A8A-8A9B-F58FF9DDB71E}" type="pres">
      <dgm:prSet presAssocID="{8E89F26E-63ED-442D-AC67-8022A1706EAC}" presName="bgRect" presStyleLbl="node1" presStyleIdx="1" presStyleCnt="3" custAng="5400000" custScaleX="18963" custScaleY="90480" custLinFactNeighborX="98" custLinFactNeighborY="-12363"/>
      <dgm:spPr/>
      <dgm:t>
        <a:bodyPr/>
        <a:lstStyle/>
        <a:p>
          <a:endParaRPr lang="ru-RU"/>
        </a:p>
      </dgm:t>
    </dgm:pt>
    <dgm:pt modelId="{95C73FE2-5CA4-4609-A794-A8B02DF50B73}" type="pres">
      <dgm:prSet presAssocID="{8E89F26E-63ED-442D-AC67-8022A1706EA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D5FE8-0E5D-4EB8-9A9B-098BD3AF4125}" type="pres">
      <dgm:prSet presAssocID="{825F171B-4F81-47FF-8C6B-728A0EAD2645}" presName="hSp" presStyleCnt="0"/>
      <dgm:spPr/>
    </dgm:pt>
    <dgm:pt modelId="{B18F108A-492F-4175-A308-C0B01F8B8844}" type="pres">
      <dgm:prSet presAssocID="{825F171B-4F81-47FF-8C6B-728A0EAD2645}" presName="vProcSp" presStyleCnt="0"/>
      <dgm:spPr/>
    </dgm:pt>
    <dgm:pt modelId="{04DF0AD0-3C16-4853-8945-BE0192F5AFDC}" type="pres">
      <dgm:prSet presAssocID="{825F171B-4F81-47FF-8C6B-728A0EAD2645}" presName="vSp1" presStyleCnt="0"/>
      <dgm:spPr/>
    </dgm:pt>
    <dgm:pt modelId="{7A7C5A12-DF60-47D4-9EEF-6202E2CCD917}" type="pres">
      <dgm:prSet presAssocID="{825F171B-4F81-47FF-8C6B-728A0EAD2645}" presName="simulatedConn" presStyleLbl="solidFgAcc1" presStyleIdx="1" presStyleCnt="2" custLinFactY="-142781" custLinFactNeighborX="52197" custLinFactNeighborY="-200000"/>
      <dgm:spPr/>
    </dgm:pt>
    <dgm:pt modelId="{FB893F78-4D15-4123-8FC5-33B92F628A4A}" type="pres">
      <dgm:prSet presAssocID="{825F171B-4F81-47FF-8C6B-728A0EAD2645}" presName="vSp2" presStyleCnt="0"/>
      <dgm:spPr/>
    </dgm:pt>
    <dgm:pt modelId="{D3F2E6D8-3340-42E4-84C2-75A47F5ED375}" type="pres">
      <dgm:prSet presAssocID="{825F171B-4F81-47FF-8C6B-728A0EAD2645}" presName="sibTrans" presStyleCnt="0"/>
      <dgm:spPr/>
    </dgm:pt>
    <dgm:pt modelId="{FFB3D465-7754-449F-9395-74D5D93D7CC9}" type="pres">
      <dgm:prSet presAssocID="{880DC471-B279-4BC8-BCD0-EF1801298167}" presName="compositeNode" presStyleCnt="0">
        <dgm:presLayoutVars>
          <dgm:bulletEnabled val="1"/>
        </dgm:presLayoutVars>
      </dgm:prSet>
      <dgm:spPr/>
    </dgm:pt>
    <dgm:pt modelId="{AFD88598-8B90-4084-98AA-3261DE7CDA8B}" type="pres">
      <dgm:prSet presAssocID="{880DC471-B279-4BC8-BCD0-EF1801298167}" presName="bgRect" presStyleLbl="node1" presStyleIdx="2" presStyleCnt="3" custAng="5400000" custScaleX="18716" custScaleY="88272" custLinFactNeighborX="14576" custLinFactNeighborY="-11273"/>
      <dgm:spPr/>
      <dgm:t>
        <a:bodyPr/>
        <a:lstStyle/>
        <a:p>
          <a:endParaRPr lang="ru-RU"/>
        </a:p>
      </dgm:t>
    </dgm:pt>
    <dgm:pt modelId="{A7A28118-5D5A-46F4-8AC7-3011AF588E40}" type="pres">
      <dgm:prSet presAssocID="{880DC471-B279-4BC8-BCD0-EF180129816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B9EE7D-946E-4990-A468-C70719891E6A}" type="presOf" srcId="{880DC471-B279-4BC8-BCD0-EF1801298167}" destId="{A7A28118-5D5A-46F4-8AC7-3011AF588E40}" srcOrd="1" destOrd="0" presId="urn:microsoft.com/office/officeart/2005/8/layout/hProcess7"/>
    <dgm:cxn modelId="{58CF6458-A11D-4FFC-8E40-2D77EC790F89}" type="presOf" srcId="{DCFFD44E-9EC0-4F93-A1AF-3AB5044AF858}" destId="{496A63B9-DD0F-4B36-903D-C594EF1E00E0}" srcOrd="1" destOrd="0" presId="urn:microsoft.com/office/officeart/2005/8/layout/hProcess7"/>
    <dgm:cxn modelId="{B1426E63-5957-4537-BD58-F2FB1A8BCFA9}" srcId="{87F4B00D-865B-4B49-9097-CF77CF4859EE}" destId="{DCFFD44E-9EC0-4F93-A1AF-3AB5044AF858}" srcOrd="0" destOrd="0" parTransId="{E13701B9-A187-41EC-8C29-074B1BC0EF54}" sibTransId="{2B403CBA-9C98-4F89-A382-148674C00A4C}"/>
    <dgm:cxn modelId="{5A076B17-B718-463A-8443-CFB1596F0A84}" srcId="{87F4B00D-865B-4B49-9097-CF77CF4859EE}" destId="{8E89F26E-63ED-442D-AC67-8022A1706EAC}" srcOrd="1" destOrd="0" parTransId="{B165AA96-6CF8-4CF6-9F4F-D279355071E8}" sibTransId="{825F171B-4F81-47FF-8C6B-728A0EAD2645}"/>
    <dgm:cxn modelId="{B0B925CD-2C4D-4F5E-A8A7-2A15E1ADD4DB}" type="presOf" srcId="{87F4B00D-865B-4B49-9097-CF77CF4859EE}" destId="{A59D764D-79E2-4D08-928B-B98511E258C6}" srcOrd="0" destOrd="0" presId="urn:microsoft.com/office/officeart/2005/8/layout/hProcess7"/>
    <dgm:cxn modelId="{4A0F8860-A828-43D8-9D92-EAECF6B2EEA0}" type="presOf" srcId="{8E89F26E-63ED-442D-AC67-8022A1706EAC}" destId="{95C73FE2-5CA4-4609-A794-A8B02DF50B73}" srcOrd="1" destOrd="0" presId="urn:microsoft.com/office/officeart/2005/8/layout/hProcess7"/>
    <dgm:cxn modelId="{CD05B4F9-28A4-4208-9AE3-B19A829229EB}" type="presOf" srcId="{DCFFD44E-9EC0-4F93-A1AF-3AB5044AF858}" destId="{1B54D674-1B1B-487F-A6E1-8A996E879671}" srcOrd="0" destOrd="0" presId="urn:microsoft.com/office/officeart/2005/8/layout/hProcess7"/>
    <dgm:cxn modelId="{5E73683C-20C2-4AF6-9789-744E7F4D61BF}" srcId="{87F4B00D-865B-4B49-9097-CF77CF4859EE}" destId="{880DC471-B279-4BC8-BCD0-EF1801298167}" srcOrd="2" destOrd="0" parTransId="{A0242D58-F678-44BD-ABDA-B74AE45ADFDC}" sibTransId="{F6967173-3F36-4361-8033-74843AD4AD1B}"/>
    <dgm:cxn modelId="{E29ED5B1-4D9A-45ED-A142-32133AC081A2}" type="presOf" srcId="{880DC471-B279-4BC8-BCD0-EF1801298167}" destId="{AFD88598-8B90-4084-98AA-3261DE7CDA8B}" srcOrd="0" destOrd="0" presId="urn:microsoft.com/office/officeart/2005/8/layout/hProcess7"/>
    <dgm:cxn modelId="{BF8AE434-481D-4D5F-A0A5-17D99DB17939}" type="presOf" srcId="{8E89F26E-63ED-442D-AC67-8022A1706EAC}" destId="{FD533E6D-1156-4A8A-8A9B-F58FF9DDB71E}" srcOrd="0" destOrd="0" presId="urn:microsoft.com/office/officeart/2005/8/layout/hProcess7"/>
    <dgm:cxn modelId="{2DA3ED98-6B0C-4A6D-955C-D8C2665F291A}" type="presParOf" srcId="{A59D764D-79E2-4D08-928B-B98511E258C6}" destId="{2F0D9960-BBC8-4319-AB61-EFF72E8E3844}" srcOrd="0" destOrd="0" presId="urn:microsoft.com/office/officeart/2005/8/layout/hProcess7"/>
    <dgm:cxn modelId="{5EE15D6C-4077-48B1-8206-2942E89358B3}" type="presParOf" srcId="{2F0D9960-BBC8-4319-AB61-EFF72E8E3844}" destId="{1B54D674-1B1B-487F-A6E1-8A996E879671}" srcOrd="0" destOrd="0" presId="urn:microsoft.com/office/officeart/2005/8/layout/hProcess7"/>
    <dgm:cxn modelId="{507D8960-4A3E-41B2-B20A-CF1E2A99B804}" type="presParOf" srcId="{2F0D9960-BBC8-4319-AB61-EFF72E8E3844}" destId="{496A63B9-DD0F-4B36-903D-C594EF1E00E0}" srcOrd="1" destOrd="0" presId="urn:microsoft.com/office/officeart/2005/8/layout/hProcess7"/>
    <dgm:cxn modelId="{E4654A1E-6C00-4DB6-92CD-F32BEC13B70A}" type="presParOf" srcId="{A59D764D-79E2-4D08-928B-B98511E258C6}" destId="{E436DCB6-4CE2-4D1F-9647-B4603DE82D36}" srcOrd="1" destOrd="0" presId="urn:microsoft.com/office/officeart/2005/8/layout/hProcess7"/>
    <dgm:cxn modelId="{6E8DFCA0-782D-4618-B602-1D583AD66570}" type="presParOf" srcId="{A59D764D-79E2-4D08-928B-B98511E258C6}" destId="{D227D2F3-B9DD-457E-80B4-F7C81AB3B1FE}" srcOrd="2" destOrd="0" presId="urn:microsoft.com/office/officeart/2005/8/layout/hProcess7"/>
    <dgm:cxn modelId="{882C7376-61BF-41EF-8FD3-CCB8040BB5A2}" type="presParOf" srcId="{D227D2F3-B9DD-457E-80B4-F7C81AB3B1FE}" destId="{16992068-5969-4377-8A62-3E70B5199BFD}" srcOrd="0" destOrd="0" presId="urn:microsoft.com/office/officeart/2005/8/layout/hProcess7"/>
    <dgm:cxn modelId="{D85E84EC-3703-4FA0-93C1-11ED7BC615DF}" type="presParOf" srcId="{D227D2F3-B9DD-457E-80B4-F7C81AB3B1FE}" destId="{DBD47E53-156F-4C22-878D-04F5D3729A19}" srcOrd="1" destOrd="0" presId="urn:microsoft.com/office/officeart/2005/8/layout/hProcess7"/>
    <dgm:cxn modelId="{8E483761-6538-4226-A14A-A2CDD20B2D81}" type="presParOf" srcId="{D227D2F3-B9DD-457E-80B4-F7C81AB3B1FE}" destId="{5B26F423-E43A-4A34-8888-4A11D1F9D557}" srcOrd="2" destOrd="0" presId="urn:microsoft.com/office/officeart/2005/8/layout/hProcess7"/>
    <dgm:cxn modelId="{DD52E55F-BCF8-49C3-A509-63AEC3A1CE2D}" type="presParOf" srcId="{A59D764D-79E2-4D08-928B-B98511E258C6}" destId="{0C75FC7E-67F2-4FE3-BB48-AFE4448C52E1}" srcOrd="3" destOrd="0" presId="urn:microsoft.com/office/officeart/2005/8/layout/hProcess7"/>
    <dgm:cxn modelId="{27BC3006-86DC-4971-9BEB-DD08F6D5B552}" type="presParOf" srcId="{A59D764D-79E2-4D08-928B-B98511E258C6}" destId="{76C4E06B-F73F-4D4E-85E9-71B9582C1890}" srcOrd="4" destOrd="0" presId="urn:microsoft.com/office/officeart/2005/8/layout/hProcess7"/>
    <dgm:cxn modelId="{736606AB-70D5-416F-B65F-4E7D8CEF8D17}" type="presParOf" srcId="{76C4E06B-F73F-4D4E-85E9-71B9582C1890}" destId="{FD533E6D-1156-4A8A-8A9B-F58FF9DDB71E}" srcOrd="0" destOrd="0" presId="urn:microsoft.com/office/officeart/2005/8/layout/hProcess7"/>
    <dgm:cxn modelId="{DB201506-AC75-47E8-B928-2D07D5A51B67}" type="presParOf" srcId="{76C4E06B-F73F-4D4E-85E9-71B9582C1890}" destId="{95C73FE2-5CA4-4609-A794-A8B02DF50B73}" srcOrd="1" destOrd="0" presId="urn:microsoft.com/office/officeart/2005/8/layout/hProcess7"/>
    <dgm:cxn modelId="{01AF17BE-F826-489B-98A2-909373BE64FA}" type="presParOf" srcId="{A59D764D-79E2-4D08-928B-B98511E258C6}" destId="{2F8D5FE8-0E5D-4EB8-9A9B-098BD3AF4125}" srcOrd="5" destOrd="0" presId="urn:microsoft.com/office/officeart/2005/8/layout/hProcess7"/>
    <dgm:cxn modelId="{39149EB5-9A8E-4942-BF16-B97ACA9BD95E}" type="presParOf" srcId="{A59D764D-79E2-4D08-928B-B98511E258C6}" destId="{B18F108A-492F-4175-A308-C0B01F8B8844}" srcOrd="6" destOrd="0" presId="urn:microsoft.com/office/officeart/2005/8/layout/hProcess7"/>
    <dgm:cxn modelId="{65F4A909-6493-40CE-9427-0AE94F91968C}" type="presParOf" srcId="{B18F108A-492F-4175-A308-C0B01F8B8844}" destId="{04DF0AD0-3C16-4853-8945-BE0192F5AFDC}" srcOrd="0" destOrd="0" presId="urn:microsoft.com/office/officeart/2005/8/layout/hProcess7"/>
    <dgm:cxn modelId="{A1153CAC-6F3F-4814-A0E6-1BC0F20E45D7}" type="presParOf" srcId="{B18F108A-492F-4175-A308-C0B01F8B8844}" destId="{7A7C5A12-DF60-47D4-9EEF-6202E2CCD917}" srcOrd="1" destOrd="0" presId="urn:microsoft.com/office/officeart/2005/8/layout/hProcess7"/>
    <dgm:cxn modelId="{37A964AA-E812-4AAD-8125-2699940D94EF}" type="presParOf" srcId="{B18F108A-492F-4175-A308-C0B01F8B8844}" destId="{FB893F78-4D15-4123-8FC5-33B92F628A4A}" srcOrd="2" destOrd="0" presId="urn:microsoft.com/office/officeart/2005/8/layout/hProcess7"/>
    <dgm:cxn modelId="{B98AF075-6CF8-499D-926D-3614F5C2CEF2}" type="presParOf" srcId="{A59D764D-79E2-4D08-928B-B98511E258C6}" destId="{D3F2E6D8-3340-42E4-84C2-75A47F5ED375}" srcOrd="7" destOrd="0" presId="urn:microsoft.com/office/officeart/2005/8/layout/hProcess7"/>
    <dgm:cxn modelId="{99DB3BD9-7001-4693-9E37-0884C195F0A5}" type="presParOf" srcId="{A59D764D-79E2-4D08-928B-B98511E258C6}" destId="{FFB3D465-7754-449F-9395-74D5D93D7CC9}" srcOrd="8" destOrd="0" presId="urn:microsoft.com/office/officeart/2005/8/layout/hProcess7"/>
    <dgm:cxn modelId="{95C84118-6FD7-4B6B-A56B-8A6F40E7630D}" type="presParOf" srcId="{FFB3D465-7754-449F-9395-74D5D93D7CC9}" destId="{AFD88598-8B90-4084-98AA-3261DE7CDA8B}" srcOrd="0" destOrd="0" presId="urn:microsoft.com/office/officeart/2005/8/layout/hProcess7"/>
    <dgm:cxn modelId="{443ED91C-6E50-41AD-AB80-75C6D4BAEDFB}" type="presParOf" srcId="{FFB3D465-7754-449F-9395-74D5D93D7CC9}" destId="{A7A28118-5D5A-46F4-8AC7-3011AF588E40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804" y="2446986"/>
            <a:ext cx="9646075" cy="40140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Фізіологічні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механізми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та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закономірності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що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забезпечують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вдосконалення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окремих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систем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організму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при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фізичній</a:t>
            </a: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4700" b="1" cap="none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активності</a:t>
            </a:r>
            <a:r>
              <a:rPr lang="ru-RU" sz="47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br>
              <a:rPr lang="ru-RU" sz="47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47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к. мед. н., доцент кафедри громадського </a:t>
            </a:r>
            <a:r>
              <a:rPr lang="uk-UA" sz="3100" b="1" cap="none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здоров</a:t>
            </a:r>
            <a:r>
              <a:rPr lang="en-US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  <a:r>
              <a:rPr lang="uk-UA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</a:t>
            </a:r>
            <a:br>
              <a:rPr lang="uk-UA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Ясенок Вікторія Олександрівна</a:t>
            </a:r>
            <a:r>
              <a:rPr lang="ru-RU" sz="31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/>
            </a:r>
            <a:br>
              <a:rPr lang="ru-RU" sz="31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sz="31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5925" y="6465193"/>
            <a:ext cx="8439954" cy="26079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dirty="0" smtClean="0"/>
              <a:t>2020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028" y="225379"/>
            <a:ext cx="3236857" cy="2221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389" y="287579"/>
            <a:ext cx="4999153" cy="1048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710" y="187301"/>
            <a:ext cx="920679" cy="11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245031"/>
            <a:ext cx="9905998" cy="823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127" y="1190222"/>
            <a:ext cx="8860665" cy="49272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Систематична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гуморальних</a:t>
            </a:r>
            <a:r>
              <a:rPr lang="ru-RU" dirty="0"/>
              <a:t> та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,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стану Т - і В - систем </a:t>
            </a:r>
            <a:r>
              <a:rPr lang="ru-RU" dirty="0" err="1"/>
              <a:t>лімфоцитів</a:t>
            </a:r>
            <a:r>
              <a:rPr lang="ru-RU" dirty="0"/>
              <a:t> та синтез </a:t>
            </a:r>
            <a:r>
              <a:rPr lang="ru-RU" dirty="0" err="1"/>
              <a:t>антитіл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спалаху</a:t>
            </a:r>
            <a:r>
              <a:rPr lang="ru-RU" dirty="0"/>
              <a:t> </a:t>
            </a:r>
            <a:r>
              <a:rPr lang="ru-RU" dirty="0" err="1"/>
              <a:t>грипу</a:t>
            </a:r>
            <a:r>
              <a:rPr lang="ru-RU" dirty="0"/>
              <a:t> у </a:t>
            </a:r>
            <a:r>
              <a:rPr lang="ru-RU" dirty="0" err="1"/>
              <a:t>спортсменів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реєструється</a:t>
            </a:r>
            <a:r>
              <a:rPr lang="ru-RU" dirty="0"/>
              <a:t> у 11 % </a:t>
            </a:r>
            <a:r>
              <a:rPr lang="ru-RU" dirty="0" err="1"/>
              <a:t>випадків</a:t>
            </a:r>
            <a:r>
              <a:rPr lang="ru-RU" dirty="0"/>
              <a:t>, а у </a:t>
            </a:r>
            <a:r>
              <a:rPr lang="ru-RU" dirty="0" err="1"/>
              <a:t>нетренованих</a:t>
            </a:r>
            <a:r>
              <a:rPr lang="ru-RU" dirty="0"/>
              <a:t> людей ‒ до 80 </a:t>
            </a:r>
            <a:r>
              <a:rPr lang="ru-RU" dirty="0" smtClean="0"/>
              <a:t>%.</a:t>
            </a:r>
          </a:p>
          <a:p>
            <a:r>
              <a:rPr lang="uk-UA" dirty="0"/>
              <a:t>Проте </a:t>
            </a:r>
            <a:r>
              <a:rPr lang="uk-UA" dirty="0" smtClean="0"/>
              <a:t>надмірне </a:t>
            </a:r>
            <a:r>
              <a:rPr lang="uk-UA" dirty="0"/>
              <a:t>тренування та перевантаження знижують стійкість організму, тому що вичерпуються енергетичні резерви та функціональні можливості забезпечення їх швидкого </a:t>
            </a:r>
            <a:r>
              <a:rPr lang="uk-UA" dirty="0" smtClean="0"/>
              <a:t>відновлення.</a:t>
            </a:r>
            <a:endParaRPr lang="uk-UA" dirty="0"/>
          </a:p>
          <a:p>
            <a:r>
              <a:rPr lang="ru-RU" dirty="0"/>
              <a:t>При </a:t>
            </a:r>
            <a:r>
              <a:rPr lang="ru-RU" dirty="0" err="1"/>
              <a:t>гіподинамії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знижується</a:t>
            </a:r>
            <a:r>
              <a:rPr lang="ru-RU" dirty="0"/>
              <a:t> у 5 ‒ 8 </a:t>
            </a:r>
            <a:r>
              <a:rPr lang="ru-RU" dirty="0" err="1"/>
              <a:t>разів</a:t>
            </a:r>
            <a:r>
              <a:rPr lang="ru-RU" dirty="0"/>
              <a:t>, особливо </a:t>
            </a:r>
            <a:r>
              <a:rPr lang="ru-RU" dirty="0" err="1"/>
              <a:t>фагоцитарна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лейкоцитів</a:t>
            </a:r>
            <a:r>
              <a:rPr lang="ru-RU" dirty="0"/>
              <a:t>, </a:t>
            </a:r>
            <a:r>
              <a:rPr lang="ru-RU" dirty="0" err="1"/>
              <a:t>бактерицидна</a:t>
            </a:r>
            <a:r>
              <a:rPr lang="ru-RU" dirty="0"/>
              <a:t> та </a:t>
            </a:r>
            <a:r>
              <a:rPr lang="ru-RU" dirty="0" err="1"/>
              <a:t>лізоцимна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Причинами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сповільнення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 та </a:t>
            </a:r>
            <a:r>
              <a:rPr lang="ru-RU" dirty="0" err="1"/>
              <a:t>гірше</a:t>
            </a:r>
            <a:r>
              <a:rPr lang="ru-RU" dirty="0"/>
              <a:t> </a:t>
            </a:r>
            <a:r>
              <a:rPr lang="ru-RU" dirty="0" err="1"/>
              <a:t>енергетичне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22" y="191076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594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1" y="180636"/>
            <a:ext cx="9905998" cy="695127"/>
          </a:xfrm>
        </p:spPr>
        <p:txBody>
          <a:bodyPr/>
          <a:lstStyle/>
          <a:p>
            <a:pPr algn="ctr"/>
            <a:r>
              <a:rPr lang="uk-UA" dirty="0" smtClean="0"/>
              <a:t>Фізичні якості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875763"/>
            <a:ext cx="11204620" cy="5628068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b="1" dirty="0"/>
              <a:t>Сила </a:t>
            </a:r>
            <a:r>
              <a:rPr lang="ru-RU" sz="1800" dirty="0"/>
              <a:t>‒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здатність</a:t>
            </a:r>
            <a:r>
              <a:rPr lang="ru-RU" sz="1800" dirty="0"/>
              <a:t> </a:t>
            </a:r>
            <a:r>
              <a:rPr lang="ru-RU" sz="1800" dirty="0" err="1"/>
              <a:t>переборювати</a:t>
            </a:r>
            <a:r>
              <a:rPr lang="ru-RU" sz="1800" dirty="0"/>
              <a:t> </a:t>
            </a:r>
            <a:r>
              <a:rPr lang="ru-RU" sz="1800" dirty="0" err="1"/>
              <a:t>певний</a:t>
            </a:r>
            <a:r>
              <a:rPr lang="ru-RU" sz="1800" dirty="0"/>
              <a:t> </a:t>
            </a:r>
            <a:r>
              <a:rPr lang="ru-RU" sz="1800" dirty="0" err="1"/>
              <a:t>опір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протидіяти</a:t>
            </a:r>
            <a:r>
              <a:rPr lang="ru-RU" sz="1800" dirty="0"/>
              <a:t> </a:t>
            </a:r>
            <a:r>
              <a:rPr lang="ru-RU" sz="1800" dirty="0" err="1"/>
              <a:t>йому</a:t>
            </a:r>
            <a:r>
              <a:rPr lang="ru-RU" sz="1800" dirty="0"/>
              <a:t>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</a:t>
            </a:r>
            <a:r>
              <a:rPr lang="ru-RU" sz="1800" dirty="0" err="1"/>
              <a:t>м’язів</a:t>
            </a:r>
            <a:r>
              <a:rPr lang="ru-RU" sz="1800" dirty="0"/>
              <a:t>. Величина </a:t>
            </a:r>
            <a:r>
              <a:rPr lang="ru-RU" sz="1800" dirty="0" err="1"/>
              <a:t>сили</a:t>
            </a:r>
            <a:r>
              <a:rPr lang="ru-RU" sz="1800" dirty="0"/>
              <a:t> </a:t>
            </a:r>
            <a:r>
              <a:rPr lang="ru-RU" sz="1800" dirty="0" err="1"/>
              <a:t>визначаються</a:t>
            </a:r>
            <a:r>
              <a:rPr lang="ru-RU" sz="1800" dirty="0"/>
              <a:t> у </a:t>
            </a:r>
            <a:r>
              <a:rPr lang="ru-RU" sz="1800" dirty="0" err="1"/>
              <a:t>кілограмах</a:t>
            </a:r>
            <a:r>
              <a:rPr lang="ru-RU" sz="1800" dirty="0"/>
              <a:t>. Вона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рухових</a:t>
            </a:r>
            <a:r>
              <a:rPr lang="ru-RU" sz="1800" dirty="0"/>
              <a:t> </a:t>
            </a:r>
            <a:r>
              <a:rPr lang="ru-RU" sz="1800" dirty="0" err="1"/>
              <a:t>навичок</a:t>
            </a:r>
            <a:r>
              <a:rPr lang="ru-RU" sz="1800" dirty="0"/>
              <a:t> і </a:t>
            </a:r>
            <a:r>
              <a:rPr lang="ru-RU" sz="1800" dirty="0" err="1"/>
              <a:t>координації</a:t>
            </a:r>
            <a:r>
              <a:rPr lang="ru-RU" sz="1800" dirty="0"/>
              <a:t> </a:t>
            </a:r>
            <a:r>
              <a:rPr lang="ru-RU" sz="1800" dirty="0" err="1"/>
              <a:t>рухів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можливість</a:t>
            </a:r>
            <a:r>
              <a:rPr lang="ru-RU" sz="1800" dirty="0"/>
              <a:t> </a:t>
            </a:r>
            <a:r>
              <a:rPr lang="ru-RU" sz="1800" dirty="0" err="1"/>
              <a:t>участі</a:t>
            </a:r>
            <a:r>
              <a:rPr lang="ru-RU" sz="1800" dirty="0"/>
              <a:t> </a:t>
            </a:r>
            <a:r>
              <a:rPr lang="ru-RU" sz="1800" dirty="0" err="1"/>
              <a:t>максимальної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м’язів</a:t>
            </a:r>
            <a:r>
              <a:rPr lang="ru-RU" sz="1800" dirty="0"/>
              <a:t> у тому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іншому</a:t>
            </a:r>
            <a:r>
              <a:rPr lang="ru-RU" sz="1800" dirty="0"/>
              <a:t> </a:t>
            </a:r>
            <a:r>
              <a:rPr lang="ru-RU" sz="1800" dirty="0" err="1"/>
              <a:t>русі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Сила </a:t>
            </a:r>
            <a:r>
              <a:rPr lang="ru-RU" sz="1800" dirty="0"/>
              <a:t>кожного </a:t>
            </a:r>
            <a:r>
              <a:rPr lang="ru-RU" sz="1800" dirty="0" err="1"/>
              <a:t>м’яза</a:t>
            </a:r>
            <a:r>
              <a:rPr lang="ru-RU" sz="1800" dirty="0"/>
              <a:t>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розвитку</a:t>
            </a:r>
            <a:r>
              <a:rPr lang="ru-RU" sz="1800" dirty="0"/>
              <a:t> </a:t>
            </a:r>
            <a:r>
              <a:rPr lang="ru-RU" sz="1800" dirty="0" err="1"/>
              <a:t>внутрішньом’язової</a:t>
            </a:r>
            <a:r>
              <a:rPr lang="ru-RU" sz="1800" dirty="0"/>
              <a:t> </a:t>
            </a:r>
            <a:r>
              <a:rPr lang="ru-RU" sz="1800" dirty="0" err="1"/>
              <a:t>координації</a:t>
            </a:r>
            <a:r>
              <a:rPr lang="ru-RU" sz="1800" dirty="0"/>
              <a:t> </a:t>
            </a:r>
            <a:r>
              <a:rPr lang="ru-RU" sz="1800" dirty="0" err="1"/>
              <a:t>рухових</a:t>
            </a:r>
            <a:r>
              <a:rPr lang="ru-RU" sz="1800" dirty="0"/>
              <a:t> </a:t>
            </a:r>
            <a:r>
              <a:rPr lang="ru-RU" sz="1800" dirty="0" err="1"/>
              <a:t>одиниць</a:t>
            </a:r>
            <a:r>
              <a:rPr lang="ru-RU" sz="1800" dirty="0"/>
              <a:t>, за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забезпечується</a:t>
            </a:r>
            <a:r>
              <a:rPr lang="ru-RU" sz="1800" dirty="0"/>
              <a:t> </a:t>
            </a:r>
            <a:r>
              <a:rPr lang="ru-RU" sz="1800" dirty="0" err="1"/>
              <a:t>їхнє</a:t>
            </a:r>
            <a:r>
              <a:rPr lang="ru-RU" sz="1800" dirty="0"/>
              <a:t> </a:t>
            </a:r>
            <a:r>
              <a:rPr lang="ru-RU" sz="1800" dirty="0" err="1"/>
              <a:t>одночасне</a:t>
            </a:r>
            <a:r>
              <a:rPr lang="ru-RU" sz="1800" dirty="0"/>
              <a:t> </a:t>
            </a:r>
            <a:r>
              <a:rPr lang="ru-RU" sz="1800" dirty="0" err="1"/>
              <a:t>скорочення</a:t>
            </a:r>
            <a:r>
              <a:rPr lang="ru-RU" sz="1800" dirty="0"/>
              <a:t>. Сила </a:t>
            </a:r>
            <a:r>
              <a:rPr lang="ru-RU" sz="1800" dirty="0" err="1" smtClean="0"/>
              <a:t>м’язових</a:t>
            </a:r>
            <a:r>
              <a:rPr lang="ru-RU" sz="1800" dirty="0" smtClean="0"/>
              <a:t> </a:t>
            </a:r>
            <a:r>
              <a:rPr lang="ru-RU" sz="1800" dirty="0"/>
              <a:t>волокон </a:t>
            </a:r>
            <a:r>
              <a:rPr lang="ru-RU" sz="1800" dirty="0" err="1"/>
              <a:t>пов’язана</a:t>
            </a:r>
            <a:r>
              <a:rPr lang="ru-RU" sz="1800" dirty="0"/>
              <a:t> з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будовою</a:t>
            </a:r>
            <a:r>
              <a:rPr lang="ru-RU" sz="1800" dirty="0"/>
              <a:t> і </a:t>
            </a:r>
            <a:r>
              <a:rPr lang="ru-RU" sz="1800" dirty="0" err="1"/>
              <a:t>біомеханічним</a:t>
            </a:r>
            <a:r>
              <a:rPr lang="ru-RU" sz="1800" dirty="0"/>
              <a:t> складом. </a:t>
            </a:r>
            <a:endParaRPr lang="ru-RU" sz="1800" dirty="0" smtClean="0"/>
          </a:p>
          <a:p>
            <a:r>
              <a:rPr lang="ru-RU" b="1" dirty="0" err="1" smtClean="0"/>
              <a:t>Відновлення</a:t>
            </a:r>
            <a:r>
              <a:rPr lang="ru-RU" sz="1800" dirty="0" smtClean="0"/>
              <a:t>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зусилля</a:t>
            </a:r>
            <a:r>
              <a:rPr lang="ru-RU" sz="1800" dirty="0"/>
              <a:t> </a:t>
            </a:r>
            <a:r>
              <a:rPr lang="ru-RU" sz="1800" dirty="0" err="1"/>
              <a:t>пов’язано</a:t>
            </a:r>
            <a:r>
              <a:rPr lang="ru-RU" sz="1800" dirty="0"/>
              <a:t> з </a:t>
            </a:r>
            <a:r>
              <a:rPr lang="ru-RU" sz="1800" dirty="0" err="1"/>
              <a:t>активним</a:t>
            </a:r>
            <a:r>
              <a:rPr lang="ru-RU" sz="1800" dirty="0"/>
              <a:t> </a:t>
            </a:r>
            <a:r>
              <a:rPr lang="ru-RU" sz="1800" dirty="0" err="1"/>
              <a:t>переключенням</a:t>
            </a:r>
            <a:r>
              <a:rPr lang="ru-RU" sz="1800" dirty="0"/>
              <a:t> до </a:t>
            </a:r>
            <a:r>
              <a:rPr lang="ru-RU" sz="1800" dirty="0" err="1"/>
              <a:t>гальмівних</a:t>
            </a:r>
            <a:r>
              <a:rPr lang="ru-RU" sz="1800" dirty="0"/>
              <a:t> </a:t>
            </a:r>
            <a:r>
              <a:rPr lang="ru-RU" sz="1800" dirty="0" err="1"/>
              <a:t>процесів</a:t>
            </a:r>
            <a:r>
              <a:rPr lang="ru-RU" sz="1800" dirty="0"/>
              <a:t> в ЦНС і </a:t>
            </a:r>
            <a:r>
              <a:rPr lang="ru-RU" sz="1800" dirty="0" err="1"/>
              <a:t>розслаблення</a:t>
            </a:r>
            <a:r>
              <a:rPr lang="ru-RU" sz="1800" dirty="0"/>
              <a:t> </a:t>
            </a:r>
            <a:r>
              <a:rPr lang="ru-RU" sz="1800" dirty="0" err="1"/>
              <a:t>напружених</a:t>
            </a:r>
            <a:r>
              <a:rPr lang="ru-RU" sz="1800" dirty="0"/>
              <a:t> </a:t>
            </a:r>
            <a:r>
              <a:rPr lang="ru-RU" sz="1800" dirty="0" err="1"/>
              <a:t>м’язів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b="1" dirty="0" err="1" smtClean="0"/>
              <a:t>Витривалість</a:t>
            </a:r>
            <a:r>
              <a:rPr lang="ru-RU" sz="1800" dirty="0" smtClean="0"/>
              <a:t> - </a:t>
            </a:r>
            <a:r>
              <a:rPr lang="ru-RU" sz="1800" dirty="0" err="1" smtClean="0"/>
              <a:t>здатність</a:t>
            </a:r>
            <a:r>
              <a:rPr lang="ru-RU" sz="1800" dirty="0" smtClean="0"/>
              <a:t> </a:t>
            </a:r>
            <a:r>
              <a:rPr lang="ru-RU" sz="1800" dirty="0" err="1"/>
              <a:t>тривалий</a:t>
            </a:r>
            <a:r>
              <a:rPr lang="ru-RU" sz="1800" dirty="0"/>
              <a:t> час </a:t>
            </a:r>
            <a:r>
              <a:rPr lang="ru-RU" sz="1800" dirty="0" err="1"/>
              <a:t>виконувати</a:t>
            </a:r>
            <a:r>
              <a:rPr lang="ru-RU" sz="1800" dirty="0"/>
              <a:t> роботу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визначеною</a:t>
            </a:r>
            <a:r>
              <a:rPr lang="ru-RU" sz="1800" dirty="0"/>
              <a:t> </a:t>
            </a:r>
            <a:r>
              <a:rPr lang="ru-RU" sz="1800" dirty="0" err="1"/>
              <a:t>інтенсивністю</a:t>
            </a:r>
            <a:r>
              <a:rPr lang="ru-RU" sz="1800" dirty="0"/>
              <a:t>. Вона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рухової</a:t>
            </a:r>
            <a:r>
              <a:rPr lang="ru-RU" sz="1800" dirty="0"/>
              <a:t> </a:t>
            </a:r>
            <a:r>
              <a:rPr lang="ru-RU" sz="1800" dirty="0" err="1"/>
              <a:t>навички</a:t>
            </a:r>
            <a:r>
              <a:rPr lang="ru-RU" sz="1800" dirty="0"/>
              <a:t> і </a:t>
            </a:r>
            <a:r>
              <a:rPr lang="ru-RU" sz="1800" dirty="0" err="1"/>
              <a:t>координації</a:t>
            </a:r>
            <a:r>
              <a:rPr lang="ru-RU" sz="1800" dirty="0"/>
              <a:t> </a:t>
            </a:r>
            <a:r>
              <a:rPr lang="ru-RU" sz="1800" dirty="0" err="1"/>
              <a:t>рухів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забезпечують</a:t>
            </a:r>
            <a:r>
              <a:rPr lang="ru-RU" sz="1800" dirty="0"/>
              <a:t> </a:t>
            </a:r>
            <a:r>
              <a:rPr lang="ru-RU" sz="1800" dirty="0" err="1"/>
              <a:t>оптимальну</a:t>
            </a:r>
            <a:r>
              <a:rPr lang="ru-RU" sz="1800" dirty="0"/>
              <a:t> </a:t>
            </a: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задіяних</a:t>
            </a:r>
            <a:r>
              <a:rPr lang="ru-RU" sz="1800" dirty="0"/>
              <a:t> у </a:t>
            </a:r>
            <a:r>
              <a:rPr lang="ru-RU" sz="1800" dirty="0" err="1"/>
              <a:t>роботі</a:t>
            </a:r>
            <a:r>
              <a:rPr lang="ru-RU" sz="1800" dirty="0"/>
              <a:t> </a:t>
            </a:r>
            <a:r>
              <a:rPr lang="ru-RU" sz="1800" dirty="0" err="1"/>
              <a:t>м’язів</a:t>
            </a:r>
            <a:r>
              <a:rPr lang="ru-RU" sz="1800" dirty="0"/>
              <a:t> за </a:t>
            </a:r>
            <a:r>
              <a:rPr lang="ru-RU" sz="1800" dirty="0" err="1"/>
              <a:t>оптимальної</a:t>
            </a:r>
            <a:r>
              <a:rPr lang="ru-RU" sz="1800" dirty="0"/>
              <a:t> </a:t>
            </a:r>
            <a:r>
              <a:rPr lang="ru-RU" sz="1800" dirty="0" err="1"/>
              <a:t>динаміки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скорочення</a:t>
            </a:r>
            <a:r>
              <a:rPr lang="ru-RU" sz="1800" dirty="0"/>
              <a:t> і </a:t>
            </a:r>
            <a:r>
              <a:rPr lang="ru-RU" sz="1800" dirty="0" err="1"/>
              <a:t>розслаблення</a:t>
            </a:r>
            <a:r>
              <a:rPr lang="ru-RU" sz="1800" dirty="0"/>
              <a:t>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/>
              <a:t>час </a:t>
            </a:r>
            <a:r>
              <a:rPr lang="ru-RU" sz="1800" dirty="0" err="1"/>
              <a:t>тренування</a:t>
            </a:r>
            <a:r>
              <a:rPr lang="ru-RU" sz="1800" dirty="0"/>
              <a:t> у </a:t>
            </a:r>
            <a:r>
              <a:rPr lang="ru-RU" sz="1800" dirty="0" err="1"/>
              <a:t>циклічних</a:t>
            </a:r>
            <a:r>
              <a:rPr lang="ru-RU" sz="1800" dirty="0"/>
              <a:t> видах спорту </a:t>
            </a:r>
            <a:r>
              <a:rPr lang="ru-RU" sz="1800" dirty="0" err="1"/>
              <a:t>витривалість</a:t>
            </a:r>
            <a:r>
              <a:rPr lang="ru-RU" sz="1800" dirty="0"/>
              <a:t> </a:t>
            </a:r>
            <a:r>
              <a:rPr lang="ru-RU" sz="1800" dirty="0" err="1"/>
              <a:t>тісно</a:t>
            </a:r>
            <a:r>
              <a:rPr lang="ru-RU" sz="1800" dirty="0"/>
              <a:t> </a:t>
            </a:r>
            <a:r>
              <a:rPr lang="ru-RU" sz="1800" dirty="0" err="1"/>
              <a:t>пов’язана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функцією</a:t>
            </a:r>
            <a:r>
              <a:rPr lang="ru-RU" sz="1800" dirty="0"/>
              <a:t> </a:t>
            </a:r>
            <a:r>
              <a:rPr lang="ru-RU" sz="1800" dirty="0" err="1"/>
              <a:t>дихання</a:t>
            </a:r>
            <a:r>
              <a:rPr lang="ru-RU" sz="1800" dirty="0"/>
              <a:t> (перш за все </a:t>
            </a:r>
            <a:r>
              <a:rPr lang="ru-RU" sz="1800" dirty="0" err="1"/>
              <a:t>тканинного</a:t>
            </a:r>
            <a:r>
              <a:rPr lang="ru-RU" sz="1800" dirty="0"/>
              <a:t>), </a:t>
            </a:r>
            <a:r>
              <a:rPr lang="ru-RU" sz="1800" dirty="0" err="1"/>
              <a:t>кровообігу</a:t>
            </a:r>
            <a:r>
              <a:rPr lang="ru-RU" sz="1800" dirty="0"/>
              <a:t>, </a:t>
            </a:r>
            <a:r>
              <a:rPr lang="ru-RU" sz="1800" dirty="0" err="1"/>
              <a:t>виділення</a:t>
            </a:r>
            <a:r>
              <a:rPr lang="ru-RU" sz="1800" dirty="0"/>
              <a:t> та </a:t>
            </a:r>
            <a:r>
              <a:rPr lang="ru-RU" sz="1800" dirty="0" err="1"/>
              <a:t>терморегуляції</a:t>
            </a:r>
            <a:r>
              <a:rPr lang="ru-RU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2026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491" y="697656"/>
            <a:ext cx="9134340" cy="51482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Фізичні якості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5" y="1910468"/>
            <a:ext cx="11565228" cy="477806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b="1" dirty="0" err="1"/>
              <a:t>Швидкість</a:t>
            </a:r>
            <a:r>
              <a:rPr lang="ru-RU" dirty="0"/>
              <a:t> </a:t>
            </a:r>
            <a:r>
              <a:rPr lang="ru-RU" sz="2000" dirty="0"/>
              <a:t>‒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до </a:t>
            </a:r>
            <a:r>
              <a:rPr lang="ru-RU" sz="2000" dirty="0" err="1"/>
              <a:t>термінового</a:t>
            </a:r>
            <a:r>
              <a:rPr lang="ru-RU" sz="2000" dirty="0"/>
              <a:t> </a:t>
            </a:r>
            <a:r>
              <a:rPr lang="ru-RU" sz="2000" dirty="0" err="1"/>
              <a:t>реагування</a:t>
            </a:r>
            <a:r>
              <a:rPr lang="ru-RU" sz="2000" dirty="0"/>
              <a:t> на </a:t>
            </a:r>
            <a:r>
              <a:rPr lang="ru-RU" sz="2000" dirty="0" err="1"/>
              <a:t>подразники</a:t>
            </a:r>
            <a:r>
              <a:rPr lang="ru-RU" sz="2000" dirty="0"/>
              <a:t> та до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швидкості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виконуються</a:t>
            </a:r>
            <a:r>
              <a:rPr lang="ru-RU" sz="2000" dirty="0"/>
              <a:t> за </a:t>
            </a:r>
            <a:r>
              <a:rPr lang="ru-RU" sz="2000" dirty="0" err="1"/>
              <a:t>відсутності</a:t>
            </a:r>
            <a:r>
              <a:rPr lang="ru-RU" sz="2000" dirty="0"/>
              <a:t> </a:t>
            </a:r>
            <a:r>
              <a:rPr lang="ru-RU" sz="2000" dirty="0" err="1"/>
              <a:t>значного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опору. </a:t>
            </a:r>
          </a:p>
          <a:p>
            <a:r>
              <a:rPr lang="ru-RU" b="1" dirty="0" err="1"/>
              <a:t>С</a:t>
            </a:r>
            <a:r>
              <a:rPr lang="ru-RU" b="1" dirty="0" err="1" smtClean="0"/>
              <a:t>притність</a:t>
            </a:r>
            <a:r>
              <a:rPr lang="ru-RU" b="1" dirty="0" smtClean="0"/>
              <a:t> - </a:t>
            </a:r>
            <a:r>
              <a:rPr lang="ru-RU" sz="2000" dirty="0" err="1" smtClean="0"/>
              <a:t>здатність</a:t>
            </a:r>
            <a:r>
              <a:rPr lang="ru-RU" sz="2000" dirty="0" smtClean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складні</a:t>
            </a:r>
            <a:r>
              <a:rPr lang="ru-RU" sz="2000" dirty="0"/>
              <a:t> за </a:t>
            </a:r>
            <a:r>
              <a:rPr lang="ru-RU" sz="2000" dirty="0" err="1"/>
              <a:t>координацією</a:t>
            </a:r>
            <a:r>
              <a:rPr lang="ru-RU" sz="2000" dirty="0"/>
              <a:t> </a:t>
            </a:r>
            <a:r>
              <a:rPr lang="ru-RU" sz="2000" dirty="0" err="1"/>
              <a:t>рухи</a:t>
            </a:r>
            <a:r>
              <a:rPr lang="ru-RU" sz="2000" dirty="0"/>
              <a:t> при </a:t>
            </a:r>
            <a:r>
              <a:rPr lang="ru-RU" sz="2000" dirty="0" err="1"/>
              <a:t>зміні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і у </a:t>
            </a:r>
            <a:r>
              <a:rPr lang="ru-RU" sz="2000" dirty="0" err="1"/>
              <a:t>оточуючих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змінюються</a:t>
            </a:r>
            <a:r>
              <a:rPr lang="ru-RU" sz="20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smtClean="0"/>
              <a:t> </a:t>
            </a:r>
            <a:r>
              <a:rPr lang="ru-RU" sz="2000" dirty="0" err="1"/>
              <a:t>Фізіологічною</a:t>
            </a:r>
            <a:r>
              <a:rPr lang="ru-RU" sz="2000" dirty="0"/>
              <a:t> основою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є </a:t>
            </a:r>
            <a:r>
              <a:rPr lang="ru-RU" sz="2000" dirty="0" err="1"/>
              <a:t>координаційно</a:t>
            </a:r>
            <a:r>
              <a:rPr lang="ru-RU" sz="2000" dirty="0"/>
              <a:t> - </a:t>
            </a:r>
            <a:r>
              <a:rPr lang="ru-RU" sz="2000" dirty="0" err="1"/>
              <a:t>рефлекторні</a:t>
            </a:r>
            <a:r>
              <a:rPr lang="ru-RU" sz="2000" dirty="0"/>
              <a:t> </a:t>
            </a:r>
            <a:r>
              <a:rPr lang="ru-RU" sz="2000" dirty="0" err="1"/>
              <a:t>механізми</a:t>
            </a:r>
            <a:r>
              <a:rPr lang="ru-RU" sz="2000" dirty="0"/>
              <a:t>, </a:t>
            </a:r>
            <a:r>
              <a:rPr lang="ru-RU" sz="2000" dirty="0" err="1"/>
              <a:t>сформовані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постійних</a:t>
            </a:r>
            <a:r>
              <a:rPr lang="ru-RU" sz="2000" dirty="0"/>
              <a:t> </a:t>
            </a:r>
            <a:r>
              <a:rPr lang="ru-RU" sz="2000" dirty="0" err="1"/>
              <a:t>корекцій</a:t>
            </a:r>
            <a:r>
              <a:rPr lang="ru-RU" sz="2000" dirty="0"/>
              <a:t> у </a:t>
            </a:r>
            <a:r>
              <a:rPr lang="ru-RU" sz="2000" dirty="0" err="1"/>
              <a:t>зв’язку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умов </a:t>
            </a:r>
            <a:r>
              <a:rPr lang="ru-RU" sz="2000" dirty="0" err="1"/>
              <a:t>виконання</a:t>
            </a:r>
            <a:r>
              <a:rPr lang="ru-RU" sz="2000" dirty="0"/>
              <a:t> тих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вправ</a:t>
            </a:r>
            <a:r>
              <a:rPr lang="ru-RU" sz="2000" dirty="0"/>
              <a:t>. </a:t>
            </a:r>
            <a:r>
              <a:rPr lang="ru-RU" sz="2000" dirty="0" err="1"/>
              <a:t>Ця</a:t>
            </a:r>
            <a:r>
              <a:rPr lang="ru-RU" sz="2000" dirty="0"/>
              <a:t> </a:t>
            </a:r>
            <a:r>
              <a:rPr lang="ru-RU" sz="2000" dirty="0" err="1"/>
              <a:t>якість</a:t>
            </a:r>
            <a:r>
              <a:rPr lang="ru-RU" sz="2000" dirty="0"/>
              <a:t> </a:t>
            </a:r>
            <a:r>
              <a:rPr lang="ru-RU" sz="2000" dirty="0" err="1"/>
              <a:t>погіршується</a:t>
            </a:r>
            <a:r>
              <a:rPr lang="ru-RU" sz="2000" dirty="0"/>
              <a:t> при </a:t>
            </a:r>
            <a:r>
              <a:rPr lang="ru-RU" sz="2000" dirty="0" err="1"/>
              <a:t>стомленні</a:t>
            </a:r>
            <a:r>
              <a:rPr lang="ru-RU" sz="2000" dirty="0"/>
              <a:t> і тому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у </a:t>
            </a:r>
            <a:r>
              <a:rPr lang="ru-RU" sz="2000" dirty="0" err="1"/>
              <a:t>спорті</a:t>
            </a:r>
            <a:r>
              <a:rPr lang="ru-RU" sz="2000" dirty="0"/>
              <a:t> </a:t>
            </a:r>
            <a:r>
              <a:rPr lang="ru-RU" sz="2000" dirty="0" err="1"/>
              <a:t>вимагає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витривалості</a:t>
            </a:r>
            <a:r>
              <a:rPr lang="ru-RU" sz="2000" dirty="0"/>
              <a:t>.</a:t>
            </a:r>
          </a:p>
          <a:p>
            <a:r>
              <a:rPr lang="ru-RU" b="1" dirty="0" err="1"/>
              <a:t>Гнучкість</a:t>
            </a:r>
            <a:r>
              <a:rPr lang="ru-RU" sz="2000" dirty="0"/>
              <a:t> ‒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рухи</a:t>
            </a:r>
            <a:r>
              <a:rPr lang="ru-RU" sz="2000" dirty="0"/>
              <a:t> в </a:t>
            </a:r>
            <a:r>
              <a:rPr lang="ru-RU" sz="2000" dirty="0" err="1"/>
              <a:t>суглобах</a:t>
            </a:r>
            <a:r>
              <a:rPr lang="ru-RU" sz="2000" dirty="0"/>
              <a:t> за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більшої</a:t>
            </a:r>
            <a:r>
              <a:rPr lang="ru-RU" sz="2000" dirty="0"/>
              <a:t> </a:t>
            </a:r>
            <a:r>
              <a:rPr lang="ru-RU" sz="2000" dirty="0" err="1"/>
              <a:t>амплітуди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/>
              <a:t>гнучкості</a:t>
            </a:r>
            <a:r>
              <a:rPr lang="ru-RU" sz="2000" dirty="0"/>
              <a:t> </a:t>
            </a:r>
            <a:r>
              <a:rPr lang="ru-RU" sz="2000" dirty="0" err="1"/>
              <a:t>пов’язано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підвищенням</a:t>
            </a:r>
            <a:r>
              <a:rPr lang="ru-RU" sz="2000" dirty="0"/>
              <a:t> </a:t>
            </a:r>
            <a:r>
              <a:rPr lang="ru-RU" sz="2000" dirty="0" err="1"/>
              <a:t>еластичності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, </a:t>
            </a:r>
            <a:r>
              <a:rPr lang="ru-RU" sz="2000" dirty="0" err="1"/>
              <a:t>м’язових</a:t>
            </a:r>
            <a:r>
              <a:rPr lang="ru-RU" sz="2000" dirty="0"/>
              <a:t> </a:t>
            </a:r>
            <a:r>
              <a:rPr lang="ru-RU" sz="2000" dirty="0" err="1"/>
              <a:t>суглобів</a:t>
            </a:r>
            <a:r>
              <a:rPr lang="ru-RU" sz="2000" dirty="0"/>
              <a:t> і </a:t>
            </a:r>
            <a:r>
              <a:rPr lang="ru-RU" sz="2000" dirty="0" err="1"/>
              <a:t>зв’язок</a:t>
            </a:r>
            <a:r>
              <a:rPr lang="ru-RU" sz="2000" dirty="0"/>
              <a:t>,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удосконаленням</a:t>
            </a:r>
            <a:r>
              <a:rPr lang="ru-RU" sz="2000" dirty="0"/>
              <a:t> </a:t>
            </a:r>
            <a:r>
              <a:rPr lang="ru-RU" sz="2000" dirty="0" err="1"/>
              <a:t>координації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м’язів</a:t>
            </a:r>
            <a:r>
              <a:rPr lang="ru-RU" sz="2000" dirty="0"/>
              <a:t> - </a:t>
            </a:r>
            <a:r>
              <a:rPr lang="ru-RU" sz="2000" dirty="0" err="1"/>
              <a:t>антогоністів</a:t>
            </a:r>
            <a:r>
              <a:rPr lang="ru-RU" sz="2000" dirty="0"/>
              <a:t> і при </a:t>
            </a:r>
            <a:r>
              <a:rPr lang="ru-RU" sz="2000" dirty="0" err="1"/>
              <a:t>багаторічних</a:t>
            </a:r>
            <a:r>
              <a:rPr lang="ru-RU" sz="2000" dirty="0"/>
              <a:t> </a:t>
            </a:r>
            <a:r>
              <a:rPr lang="ru-RU" sz="2000" dirty="0" err="1"/>
              <a:t>заняттях</a:t>
            </a:r>
            <a:r>
              <a:rPr lang="ru-RU" sz="2000" dirty="0"/>
              <a:t> ‒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зміною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з’єднуючих</a:t>
            </a:r>
            <a:r>
              <a:rPr lang="ru-RU" sz="2000" dirty="0"/>
              <a:t> </a:t>
            </a:r>
            <a:r>
              <a:rPr lang="ru-RU" sz="2000" dirty="0" err="1"/>
              <a:t>кісткових</a:t>
            </a:r>
            <a:r>
              <a:rPr lang="ru-RU" sz="2000" dirty="0"/>
              <a:t> </a:t>
            </a:r>
            <a:r>
              <a:rPr lang="ru-RU" sz="2000" dirty="0" err="1"/>
              <a:t>поверхонь</a:t>
            </a:r>
            <a:endParaRPr lang="ru-RU" sz="2000" dirty="0"/>
          </a:p>
          <a:p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98" t="23666" r="3127" b="7054"/>
          <a:stretch/>
        </p:blipFill>
        <p:spPr>
          <a:xfrm>
            <a:off x="1278227" y="90152"/>
            <a:ext cx="3125273" cy="172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660" y="167559"/>
            <a:ext cx="1575015" cy="1575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4079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220" y="0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взаємозв'язок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077" y="1296450"/>
            <a:ext cx="11333923" cy="354600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Функціональна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руховими</a:t>
            </a:r>
            <a:r>
              <a:rPr lang="ru-RU" dirty="0"/>
              <a:t> актами: </a:t>
            </a:r>
            <a:r>
              <a:rPr lang="ru-RU" dirty="0" err="1"/>
              <a:t>скороченням</a:t>
            </a:r>
            <a:r>
              <a:rPr lang="ru-RU" dirty="0"/>
              <a:t> </a:t>
            </a:r>
            <a:r>
              <a:rPr lang="ru-RU" dirty="0" err="1"/>
              <a:t>м’яза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пересуванням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очних</a:t>
            </a:r>
            <a:r>
              <a:rPr lang="ru-RU" dirty="0"/>
              <a:t> </a:t>
            </a:r>
            <a:r>
              <a:rPr lang="ru-RU" dirty="0" err="1"/>
              <a:t>яблук</a:t>
            </a:r>
            <a:r>
              <a:rPr lang="ru-RU" dirty="0"/>
              <a:t>, </a:t>
            </a:r>
            <a:r>
              <a:rPr lang="ru-RU" dirty="0" err="1"/>
              <a:t>ковтанням</a:t>
            </a:r>
            <a:r>
              <a:rPr lang="ru-RU" dirty="0"/>
              <a:t>, </a:t>
            </a:r>
            <a:r>
              <a:rPr lang="ru-RU" dirty="0" err="1"/>
              <a:t>диханням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руховим</a:t>
            </a:r>
            <a:r>
              <a:rPr lang="ru-RU" dirty="0"/>
              <a:t> компонентом </a:t>
            </a:r>
            <a:r>
              <a:rPr lang="ru-RU" dirty="0" err="1"/>
              <a:t>мови</a:t>
            </a:r>
            <a:r>
              <a:rPr lang="ru-RU" dirty="0"/>
              <a:t>, </a:t>
            </a:r>
            <a:r>
              <a:rPr lang="ru-RU" dirty="0" err="1"/>
              <a:t>міміки</a:t>
            </a:r>
            <a:r>
              <a:rPr lang="ru-RU" dirty="0"/>
              <a:t>.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м'язів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гравітації</a:t>
            </a:r>
            <a:r>
              <a:rPr lang="ru-RU" dirty="0"/>
              <a:t> та </a:t>
            </a:r>
            <a:r>
              <a:rPr lang="ru-RU" dirty="0" err="1"/>
              <a:t>інерції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м'яз</a:t>
            </a:r>
            <a:r>
              <a:rPr lang="ru-RU" dirty="0"/>
              <a:t> </a:t>
            </a:r>
            <a:r>
              <a:rPr lang="ru-RU" dirty="0" err="1"/>
              <a:t>змушена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. </a:t>
            </a:r>
            <a:r>
              <a:rPr lang="ru-RU" dirty="0" err="1"/>
              <a:t>Важливу</a:t>
            </a:r>
            <a:r>
              <a:rPr lang="ru-RU" dirty="0"/>
              <a:t> роль </a:t>
            </a:r>
            <a:r>
              <a:rPr lang="ru-RU" dirty="0" err="1"/>
              <a:t>відіграють</a:t>
            </a:r>
            <a:r>
              <a:rPr lang="ru-RU" dirty="0"/>
              <a:t> час,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розгортається</a:t>
            </a:r>
            <a:r>
              <a:rPr lang="ru-RU" dirty="0"/>
              <a:t> </a:t>
            </a:r>
            <a:r>
              <a:rPr lang="ru-RU" dirty="0" err="1"/>
              <a:t>м'язове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, і </a:t>
            </a:r>
            <a:r>
              <a:rPr lang="ru-RU" dirty="0" err="1"/>
              <a:t>простір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два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фізична</a:t>
            </a:r>
            <a:r>
              <a:rPr lang="ru-RU" dirty="0"/>
              <a:t> і </a:t>
            </a: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проміжні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93" y="4957323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85" y="4957323"/>
            <a:ext cx="3133054" cy="175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096" y="4546739"/>
            <a:ext cx="2213857" cy="216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9502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0" y="237242"/>
            <a:ext cx="9906000" cy="2952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Фізична та розумова діяльність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882" y="727955"/>
            <a:ext cx="5422005" cy="2002366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err="1">
                <a:effectLst/>
              </a:rPr>
              <a:t>Фізична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діяльність</a:t>
            </a:r>
            <a:r>
              <a:rPr lang="ru-RU" b="1" dirty="0">
                <a:effectLst/>
              </a:rPr>
              <a:t> </a:t>
            </a:r>
            <a:r>
              <a:rPr lang="ru-RU" dirty="0"/>
              <a:t>- </a:t>
            </a:r>
            <a:r>
              <a:rPr lang="ru-RU" cap="none" dirty="0" err="1" smtClean="0"/>
              <a:t>це</a:t>
            </a:r>
            <a:r>
              <a:rPr lang="ru-RU" cap="none" dirty="0" smtClean="0"/>
              <a:t> вид </a:t>
            </a:r>
            <a:r>
              <a:rPr lang="ru-RU" cap="none" dirty="0" err="1" smtClean="0"/>
              <a:t>діяльності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людини</a:t>
            </a:r>
            <a:r>
              <a:rPr lang="ru-RU" cap="none" dirty="0" smtClean="0"/>
              <a:t>, </a:t>
            </a:r>
            <a:r>
              <a:rPr lang="ru-RU" cap="none" dirty="0" err="1" smtClean="0"/>
              <a:t>особливості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якої</a:t>
            </a:r>
            <a:r>
              <a:rPr lang="ru-RU" cap="none" dirty="0" smtClean="0"/>
              <a:t> </a:t>
            </a:r>
            <a:r>
              <a:rPr lang="ru-RU" cap="none" dirty="0" err="1" smtClean="0"/>
              <a:t>визначаються</a:t>
            </a:r>
            <a:r>
              <a:rPr lang="ru-RU" cap="none" dirty="0" smtClean="0"/>
              <a:t> комплексом </a:t>
            </a:r>
            <a:r>
              <a:rPr lang="ru-RU" cap="none" dirty="0" err="1" smtClean="0"/>
              <a:t>факторів</a:t>
            </a:r>
            <a:r>
              <a:rPr lang="ru-RU" cap="none" dirty="0" smtClean="0"/>
              <a:t>, </a:t>
            </a:r>
            <a:r>
              <a:rPr lang="ru-RU" cap="none" dirty="0" err="1" smtClean="0"/>
              <a:t>що</a:t>
            </a:r>
            <a:r>
              <a:rPr lang="ru-RU" cap="none" dirty="0" smtClean="0"/>
              <a:t> </a:t>
            </a:r>
            <a:r>
              <a:rPr lang="ru-RU" cap="none" dirty="0" err="1" smtClean="0"/>
              <a:t>відрізняють</a:t>
            </a:r>
            <a:r>
              <a:rPr lang="ru-RU" cap="none" dirty="0" smtClean="0"/>
              <a:t> один вид </a:t>
            </a:r>
            <a:r>
              <a:rPr lang="ru-RU" cap="none" dirty="0" err="1" smtClean="0"/>
              <a:t>діяльності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від</a:t>
            </a:r>
            <a:r>
              <a:rPr lang="ru-RU" cap="none" dirty="0" smtClean="0"/>
              <a:t> </a:t>
            </a:r>
            <a:r>
              <a:rPr lang="ru-RU" cap="none" dirty="0" err="1" smtClean="0"/>
              <a:t>іншого</a:t>
            </a:r>
            <a:r>
              <a:rPr lang="ru-RU" cap="none" dirty="0" smtClean="0"/>
              <a:t>, </a:t>
            </a:r>
            <a:r>
              <a:rPr lang="ru-RU" cap="none" dirty="0" err="1" smtClean="0"/>
              <a:t>пов'язаного</a:t>
            </a:r>
            <a:r>
              <a:rPr lang="ru-RU" cap="none" dirty="0" smtClean="0"/>
              <a:t> з </a:t>
            </a:r>
            <a:r>
              <a:rPr lang="ru-RU" cap="none" dirty="0" err="1" smtClean="0"/>
              <a:t>наявністю</a:t>
            </a:r>
            <a:r>
              <a:rPr lang="ru-RU" cap="none" dirty="0" smtClean="0"/>
              <a:t> будь-</a:t>
            </a:r>
            <a:r>
              <a:rPr lang="ru-RU" cap="none" dirty="0" err="1" smtClean="0"/>
              <a:t>яких</a:t>
            </a:r>
            <a:r>
              <a:rPr lang="ru-RU" cap="none" dirty="0" smtClean="0"/>
              <a:t> </a:t>
            </a:r>
            <a:r>
              <a:rPr lang="ru-RU" cap="none" dirty="0" err="1" smtClean="0"/>
              <a:t>кліматичних</a:t>
            </a:r>
            <a:r>
              <a:rPr lang="ru-RU" cap="none" dirty="0" smtClean="0"/>
              <a:t>, </a:t>
            </a:r>
            <a:r>
              <a:rPr lang="ru-RU" cap="none" dirty="0" err="1" smtClean="0"/>
              <a:t>виробничих</a:t>
            </a:r>
            <a:r>
              <a:rPr lang="ru-RU" cap="none" dirty="0" smtClean="0"/>
              <a:t>, </a:t>
            </a:r>
            <a:r>
              <a:rPr lang="ru-RU" cap="none" dirty="0" err="1" smtClean="0"/>
              <a:t>фізичних</a:t>
            </a:r>
            <a:r>
              <a:rPr lang="ru-RU" cap="none" dirty="0" smtClean="0"/>
              <a:t>, </a:t>
            </a:r>
            <a:r>
              <a:rPr lang="ru-RU" cap="none" dirty="0" err="1" smtClean="0"/>
              <a:t>інформаційних</a:t>
            </a:r>
            <a:r>
              <a:rPr lang="ru-RU" cap="none" dirty="0" smtClean="0"/>
              <a:t> і тому </a:t>
            </a:r>
            <a:r>
              <a:rPr lang="ru-RU" cap="none" dirty="0" err="1" smtClean="0"/>
              <a:t>подібних</a:t>
            </a:r>
            <a:r>
              <a:rPr lang="ru-RU" cap="none" dirty="0" smtClean="0"/>
              <a:t> </a:t>
            </a:r>
            <a:r>
              <a:rPr lang="ru-RU" cap="none" dirty="0" err="1" smtClean="0"/>
              <a:t>факторів</a:t>
            </a:r>
            <a:r>
              <a:rPr lang="ru-RU" cap="none" dirty="0"/>
              <a:t>. За </a:t>
            </a:r>
            <a:r>
              <a:rPr lang="ru-RU" cap="none" dirty="0" err="1"/>
              <a:t>ступенем</a:t>
            </a:r>
            <a:r>
              <a:rPr lang="ru-RU" cap="none" dirty="0"/>
              <a:t> </a:t>
            </a:r>
            <a:r>
              <a:rPr lang="ru-RU" cap="none" dirty="0" err="1"/>
              <a:t>важкості</a:t>
            </a:r>
            <a:r>
              <a:rPr lang="ru-RU" cap="none" dirty="0"/>
              <a:t> </a:t>
            </a:r>
            <a:r>
              <a:rPr lang="ru-RU" cap="none" dirty="0" err="1"/>
              <a:t>розрізняють</a:t>
            </a:r>
            <a:r>
              <a:rPr lang="ru-RU" cap="none" dirty="0"/>
              <a:t> </a:t>
            </a:r>
            <a:r>
              <a:rPr lang="ru-RU" cap="none" dirty="0" err="1"/>
              <a:t>легку</a:t>
            </a:r>
            <a:r>
              <a:rPr lang="ru-RU" cap="none" dirty="0"/>
              <a:t> </a:t>
            </a:r>
            <a:r>
              <a:rPr lang="ru-RU" cap="none" dirty="0" err="1"/>
              <a:t>працю</a:t>
            </a:r>
            <a:r>
              <a:rPr lang="ru-RU" cap="none" dirty="0"/>
              <a:t>, </a:t>
            </a:r>
            <a:r>
              <a:rPr lang="ru-RU" cap="none" dirty="0" err="1"/>
              <a:t>середньої</a:t>
            </a:r>
            <a:r>
              <a:rPr lang="ru-RU" cap="none" dirty="0"/>
              <a:t> </a:t>
            </a:r>
            <a:r>
              <a:rPr lang="ru-RU" cap="none" dirty="0" err="1"/>
              <a:t>тяжкості</a:t>
            </a:r>
            <a:r>
              <a:rPr lang="ru-RU" cap="none" dirty="0"/>
              <a:t>, </a:t>
            </a:r>
            <a:r>
              <a:rPr lang="ru-RU" cap="none" dirty="0" err="1"/>
              <a:t>важку</a:t>
            </a:r>
            <a:r>
              <a:rPr lang="ru-RU" cap="none" dirty="0"/>
              <a:t> і </a:t>
            </a:r>
            <a:r>
              <a:rPr lang="ru-RU" cap="none" dirty="0" err="1"/>
              <a:t>дуже</a:t>
            </a:r>
            <a:r>
              <a:rPr lang="ru-RU" cap="none" dirty="0"/>
              <a:t> </a:t>
            </a:r>
            <a:r>
              <a:rPr lang="ru-RU" cap="none" dirty="0" err="1"/>
              <a:t>важку</a:t>
            </a:r>
            <a:r>
              <a:rPr lang="ru-RU" cap="none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7925" y="2902229"/>
            <a:ext cx="5283022" cy="14681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Критеріями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важкості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ергометричні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(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і </a:t>
            </a:r>
            <a:r>
              <a:rPr lang="ru-RU" dirty="0" err="1"/>
              <a:t>фізіологічні</a:t>
            </a:r>
            <a:r>
              <a:rPr lang="ru-RU" dirty="0"/>
              <a:t> (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, частота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скороченні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).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727955"/>
            <a:ext cx="5569597" cy="2002366"/>
          </a:xfrm>
          <a:solidFill>
            <a:schemeClr val="accent5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Розумова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cap="none" dirty="0" err="1" smtClean="0"/>
              <a:t>це</a:t>
            </a:r>
            <a:r>
              <a:rPr lang="ru-RU" cap="none" dirty="0" smtClean="0"/>
              <a:t> </a:t>
            </a:r>
            <a:r>
              <a:rPr lang="ru-RU" cap="none" dirty="0" err="1" smtClean="0"/>
              <a:t>діяльність</a:t>
            </a:r>
            <a:r>
              <a:rPr lang="ru-RU" cap="none" dirty="0" smtClean="0"/>
              <a:t> </a:t>
            </a:r>
            <a:r>
              <a:rPr lang="ru-RU" cap="none" dirty="0" err="1" smtClean="0"/>
              <a:t>людини</a:t>
            </a:r>
            <a:r>
              <a:rPr lang="ru-RU" cap="none" dirty="0" smtClean="0"/>
              <a:t> з </a:t>
            </a:r>
            <a:r>
              <a:rPr lang="ru-RU" cap="none" dirty="0" err="1" smtClean="0"/>
              <a:t>перетворення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сформованої</a:t>
            </a:r>
            <a:r>
              <a:rPr lang="ru-RU" cap="none" dirty="0" smtClean="0"/>
              <a:t> в </a:t>
            </a:r>
            <a:r>
              <a:rPr lang="ru-RU" cap="none" dirty="0" err="1" smtClean="0"/>
              <a:t>його</a:t>
            </a:r>
            <a:r>
              <a:rPr lang="ru-RU" cap="none" dirty="0" smtClean="0"/>
              <a:t> </a:t>
            </a:r>
            <a:r>
              <a:rPr lang="ru-RU" cap="none" dirty="0" err="1" smtClean="0"/>
              <a:t>свідомості</a:t>
            </a:r>
            <a:r>
              <a:rPr lang="ru-RU" cap="none" dirty="0" smtClean="0"/>
              <a:t> </a:t>
            </a:r>
            <a:r>
              <a:rPr lang="ru-RU" cap="none" dirty="0" err="1" smtClean="0"/>
              <a:t>концептуальної</a:t>
            </a:r>
            <a:r>
              <a:rPr lang="ru-RU" cap="none" dirty="0" smtClean="0"/>
              <a:t> </a:t>
            </a:r>
            <a:r>
              <a:rPr lang="ru-RU" cap="none" dirty="0" err="1" smtClean="0"/>
              <a:t>моделі</a:t>
            </a:r>
            <a:r>
              <a:rPr lang="ru-RU" cap="none" dirty="0" smtClean="0"/>
              <a:t> </a:t>
            </a:r>
            <a:r>
              <a:rPr lang="ru-RU" cap="none" dirty="0" err="1" smtClean="0"/>
              <a:t>дійсності</a:t>
            </a:r>
            <a:r>
              <a:rPr lang="ru-RU" cap="none" dirty="0" smtClean="0"/>
              <a:t> шляхом </a:t>
            </a:r>
            <a:r>
              <a:rPr lang="ru-RU" cap="none" dirty="0" err="1" smtClean="0"/>
              <a:t>створення</a:t>
            </a:r>
            <a:r>
              <a:rPr lang="ru-RU" cap="none" dirty="0" smtClean="0"/>
              <a:t> </a:t>
            </a:r>
            <a:r>
              <a:rPr lang="ru-RU" cap="none" dirty="0" err="1" smtClean="0"/>
              <a:t>нових</a:t>
            </a:r>
            <a:r>
              <a:rPr lang="ru-RU" cap="none" dirty="0" smtClean="0"/>
              <a:t> понять, </a:t>
            </a:r>
            <a:r>
              <a:rPr lang="ru-RU" cap="none" dirty="0" err="1" smtClean="0"/>
              <a:t>суджень</a:t>
            </a:r>
            <a:r>
              <a:rPr lang="ru-RU" cap="none" dirty="0" smtClean="0"/>
              <a:t>, </a:t>
            </a:r>
            <a:r>
              <a:rPr lang="ru-RU" cap="none" dirty="0" err="1" smtClean="0"/>
              <a:t>умозаключень</a:t>
            </a:r>
            <a:r>
              <a:rPr lang="ru-RU" cap="none" dirty="0" smtClean="0"/>
              <a:t>, а на </a:t>
            </a:r>
            <a:r>
              <a:rPr lang="ru-RU" cap="none" dirty="0" err="1" smtClean="0"/>
              <a:t>їх</a:t>
            </a:r>
            <a:r>
              <a:rPr lang="ru-RU" cap="none" dirty="0" smtClean="0"/>
              <a:t> </a:t>
            </a:r>
            <a:r>
              <a:rPr lang="ru-RU" cap="none" dirty="0" err="1" smtClean="0"/>
              <a:t>основі</a:t>
            </a:r>
            <a:r>
              <a:rPr lang="ru-RU" cap="none" dirty="0" smtClean="0"/>
              <a:t> - </a:t>
            </a:r>
            <a:r>
              <a:rPr lang="ru-RU" cap="none" dirty="0" err="1" smtClean="0"/>
              <a:t>гіпотез</a:t>
            </a:r>
            <a:r>
              <a:rPr lang="ru-RU" cap="none" dirty="0" smtClean="0"/>
              <a:t> і </a:t>
            </a:r>
            <a:r>
              <a:rPr lang="ru-RU" cap="none" dirty="0" err="1" smtClean="0"/>
              <a:t>теорій</a:t>
            </a:r>
            <a:r>
              <a:rPr lang="ru-RU" cap="none" dirty="0"/>
              <a:t>. Результат </a:t>
            </a:r>
            <a:r>
              <a:rPr lang="ru-RU" cap="none" dirty="0" err="1"/>
              <a:t>розумової</a:t>
            </a:r>
            <a:r>
              <a:rPr lang="ru-RU" cap="none" dirty="0"/>
              <a:t> </a:t>
            </a:r>
            <a:r>
              <a:rPr lang="ru-RU" cap="none" dirty="0" err="1"/>
              <a:t>праці</a:t>
            </a:r>
            <a:r>
              <a:rPr lang="ru-RU" cap="none" dirty="0"/>
              <a:t> – </a:t>
            </a:r>
            <a:r>
              <a:rPr lang="ru-RU" cap="none" dirty="0" err="1"/>
              <a:t>наукові</a:t>
            </a:r>
            <a:r>
              <a:rPr lang="ru-RU" cap="none" dirty="0"/>
              <a:t> і </a:t>
            </a:r>
            <a:r>
              <a:rPr lang="ru-RU" cap="none" dirty="0" err="1"/>
              <a:t>духовні</a:t>
            </a:r>
            <a:r>
              <a:rPr lang="ru-RU" cap="none" dirty="0"/>
              <a:t> </a:t>
            </a:r>
            <a:r>
              <a:rPr lang="ru-RU" cap="none" dirty="0" err="1"/>
              <a:t>цінності</a:t>
            </a:r>
            <a:r>
              <a:rPr lang="ru-RU" cap="none" dirty="0"/>
              <a:t> </a:t>
            </a:r>
            <a:r>
              <a:rPr lang="ru-RU" cap="none" dirty="0" err="1"/>
              <a:t>або</a:t>
            </a:r>
            <a:r>
              <a:rPr lang="ru-RU" cap="none" dirty="0"/>
              <a:t> </a:t>
            </a:r>
            <a:r>
              <a:rPr lang="ru-RU" cap="none" dirty="0" err="1"/>
              <a:t>рішення</a:t>
            </a:r>
            <a:r>
              <a:rPr lang="ru-RU" cap="none" dirty="0"/>
              <a:t>, </a:t>
            </a:r>
            <a:r>
              <a:rPr lang="ru-RU" cap="none" dirty="0" err="1"/>
              <a:t>які</a:t>
            </a:r>
            <a:r>
              <a:rPr lang="ru-RU" cap="none" dirty="0"/>
              <a:t> за </a:t>
            </a:r>
            <a:r>
              <a:rPr lang="ru-RU" cap="none" dirty="0" err="1"/>
              <a:t>допомогою</a:t>
            </a:r>
            <a:r>
              <a:rPr lang="ru-RU" cap="none" dirty="0"/>
              <a:t> </a:t>
            </a:r>
            <a:r>
              <a:rPr lang="ru-RU" cap="none" dirty="0" err="1"/>
              <a:t>керуючих</a:t>
            </a:r>
            <a:r>
              <a:rPr lang="ru-RU" cap="none" dirty="0"/>
              <a:t> </a:t>
            </a:r>
            <a:r>
              <a:rPr lang="ru-RU" cap="none" dirty="0" err="1"/>
              <a:t>впливів</a:t>
            </a:r>
            <a:r>
              <a:rPr lang="ru-RU" cap="none" dirty="0"/>
              <a:t> на </a:t>
            </a:r>
            <a:r>
              <a:rPr lang="ru-RU" cap="none" dirty="0" err="1"/>
              <a:t>знаряддя</a:t>
            </a:r>
            <a:r>
              <a:rPr lang="ru-RU" cap="none" dirty="0"/>
              <a:t> </a:t>
            </a:r>
            <a:r>
              <a:rPr lang="ru-RU" cap="none" dirty="0" err="1"/>
              <a:t>праці</a:t>
            </a:r>
            <a:r>
              <a:rPr lang="ru-RU" cap="none" dirty="0"/>
              <a:t> </a:t>
            </a:r>
            <a:r>
              <a:rPr lang="ru-RU" cap="none" dirty="0" err="1"/>
              <a:t>використовуються</a:t>
            </a:r>
            <a:r>
              <a:rPr lang="ru-RU" cap="none" dirty="0"/>
              <a:t> для </a:t>
            </a:r>
            <a:r>
              <a:rPr lang="ru-RU" cap="none" dirty="0" err="1"/>
              <a:t>задоволення</a:t>
            </a:r>
            <a:r>
              <a:rPr lang="ru-RU" cap="none" dirty="0"/>
              <a:t> </a:t>
            </a:r>
            <a:r>
              <a:rPr lang="ru-RU" cap="none" dirty="0" err="1"/>
              <a:t>суспільних</a:t>
            </a:r>
            <a:r>
              <a:rPr lang="ru-RU" cap="none" dirty="0"/>
              <a:t> </a:t>
            </a:r>
            <a:r>
              <a:rPr lang="ru-RU" cap="none" dirty="0" err="1"/>
              <a:t>чи</a:t>
            </a:r>
            <a:r>
              <a:rPr lang="ru-RU" cap="none" dirty="0"/>
              <a:t> </a:t>
            </a:r>
            <a:r>
              <a:rPr lang="ru-RU" cap="none" dirty="0" err="1"/>
              <a:t>особистих</a:t>
            </a:r>
            <a:r>
              <a:rPr lang="ru-RU" cap="none" dirty="0"/>
              <a:t> </a:t>
            </a:r>
            <a:r>
              <a:rPr lang="ru-RU" cap="none" dirty="0" smtClean="0"/>
              <a:t>потреб.</a:t>
            </a:r>
            <a:endParaRPr lang="ru-RU" cap="none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40946" y="3026535"/>
            <a:ext cx="6272011" cy="3580327"/>
          </a:xfrm>
          <a:solidFill>
            <a:schemeClr val="accent5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Розумова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формах,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</a:t>
            </a:r>
            <a:r>
              <a:rPr lang="ru-RU" dirty="0" err="1"/>
              <a:t>концептуальної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і </a:t>
            </a:r>
            <a:r>
              <a:rPr lang="ru-RU" dirty="0" err="1"/>
              <a:t>цілей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стоять перед </a:t>
            </a:r>
            <a:r>
              <a:rPr lang="ru-RU" dirty="0" err="1" smtClean="0"/>
              <a:t>людиною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 err="1"/>
              <a:t>неспецифічних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належать </a:t>
            </a:r>
            <a:r>
              <a:rPr lang="ru-RU" dirty="0" err="1"/>
              <a:t>отримання</a:t>
            </a:r>
            <a:r>
              <a:rPr lang="ru-RU" dirty="0"/>
              <a:t> та </a:t>
            </a:r>
            <a:r>
              <a:rPr lang="ru-RU" dirty="0" err="1"/>
              <a:t>переробка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отриманої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яка </a:t>
            </a:r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проблемної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мети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виду і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та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репродуктивні</a:t>
            </a:r>
            <a:r>
              <a:rPr lang="ru-RU" dirty="0"/>
              <a:t> і </a:t>
            </a:r>
            <a:r>
              <a:rPr lang="ru-RU" dirty="0" err="1"/>
              <a:t>продуктивні</a:t>
            </a:r>
            <a:r>
              <a:rPr lang="ru-RU" dirty="0"/>
              <a:t> (</a:t>
            </a:r>
            <a:r>
              <a:rPr lang="ru-RU" dirty="0" err="1"/>
              <a:t>творчі</a:t>
            </a:r>
            <a:r>
              <a:rPr lang="ru-RU" dirty="0"/>
              <a:t>)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21" y="4454461"/>
            <a:ext cx="3318725" cy="2068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22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860" y="265559"/>
            <a:ext cx="9360279" cy="3606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репродуктивні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продуктивні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творчі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види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розумової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</a:rPr>
              <a:t>праці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0305" y="626168"/>
            <a:ext cx="7894750" cy="2529155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У </a:t>
            </a:r>
            <a:r>
              <a:rPr lang="ru-RU" dirty="0" err="1"/>
              <a:t>репродуктивних</a:t>
            </a:r>
            <a:r>
              <a:rPr lang="ru-RU" dirty="0"/>
              <a:t> видах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з </a:t>
            </a:r>
            <a:r>
              <a:rPr lang="ru-RU" dirty="0" err="1"/>
              <a:t>фіксованими</a:t>
            </a:r>
            <a:r>
              <a:rPr lang="ru-RU" dirty="0"/>
              <a:t> алгоритмами </a:t>
            </a:r>
            <a:r>
              <a:rPr lang="ru-RU" dirty="0" err="1"/>
              <a:t>дій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рахункові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), у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у </a:t>
            </a:r>
            <a:r>
              <a:rPr lang="ru-RU" dirty="0" err="1"/>
              <a:t>незрозумілому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вона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дефіцитом</a:t>
            </a:r>
            <a:r>
              <a:rPr lang="ru-RU" dirty="0"/>
              <a:t> часу,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блокади</a:t>
            </a:r>
            <a:r>
              <a:rPr lang="ru-RU" dirty="0"/>
              <a:t> (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гальмування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).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4885" y="4485651"/>
            <a:ext cx="6757115" cy="2185604"/>
          </a:xfrm>
          <a:solidFill>
            <a:schemeClr val="accent5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200" b="1" dirty="0" smtClean="0"/>
              <a:t>Емоційно-вольова сфера</a:t>
            </a:r>
            <a:r>
              <a:rPr lang="uk-UA" sz="3200" b="1" dirty="0"/>
              <a:t>. </a:t>
            </a:r>
            <a:r>
              <a:rPr lang="uk-UA" sz="2900" dirty="0"/>
              <a:t>Можливість регулювати формування особистості досягається тренуванням, вправами і вихованням. Систематичні заняття фізичними вправами, і тим більше навчально-тренувальні заняття спортом надають позитивну дію на психічні функції, з дитячого віку формують розумову та емоційну стійкість до напруженої діяльності.</a:t>
            </a:r>
            <a:endParaRPr lang="uk-UA" sz="2900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7780"/>
          <a:stretch/>
        </p:blipFill>
        <p:spPr>
          <a:xfrm>
            <a:off x="8458491" y="626168"/>
            <a:ext cx="3277922" cy="245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52878" y="3405570"/>
            <a:ext cx="6886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ВЗАЄМОЗВ'ЯЗОК ФІЗИЧНОЇ І РОЗУМОВОЇ ДІЯЛЬНОСТІ ЛЮДИНИ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9831" y="4116318"/>
            <a:ext cx="455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Найважливіші</a:t>
            </a:r>
            <a:r>
              <a:rPr lang="ru-RU" dirty="0" smtClean="0"/>
              <a:t> характеристики </a:t>
            </a:r>
            <a:r>
              <a:rPr lang="ru-RU" dirty="0" err="1"/>
              <a:t>особистості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0305" y="4485650"/>
            <a:ext cx="5164427" cy="21856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Інтелект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900" dirty="0" err="1"/>
              <a:t>Умовою</a:t>
            </a:r>
            <a:r>
              <a:rPr lang="ru-RU" sz="1900" dirty="0"/>
              <a:t> </a:t>
            </a:r>
            <a:r>
              <a:rPr lang="ru-RU" sz="1900" dirty="0" err="1"/>
              <a:t>інтелектуальної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та </a:t>
            </a:r>
            <a:r>
              <a:rPr lang="ru-RU" sz="1900" dirty="0" err="1"/>
              <a:t>її</a:t>
            </a:r>
            <a:r>
              <a:rPr lang="ru-RU" sz="1900" dirty="0"/>
              <a:t> характеристикою </a:t>
            </a:r>
            <a:r>
              <a:rPr lang="ru-RU" sz="1900" dirty="0" err="1"/>
              <a:t>служать</a:t>
            </a:r>
            <a:r>
              <a:rPr lang="ru-RU" sz="1900" dirty="0"/>
              <a:t> </a:t>
            </a:r>
            <a:r>
              <a:rPr lang="ru-RU" sz="1900" dirty="0" err="1"/>
              <a:t>розумові</a:t>
            </a:r>
            <a:r>
              <a:rPr lang="ru-RU" sz="1900" dirty="0"/>
              <a:t> </a:t>
            </a:r>
            <a:r>
              <a:rPr lang="ru-RU" sz="1900" dirty="0" err="1"/>
              <a:t>здібності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формуються</a:t>
            </a:r>
            <a:r>
              <a:rPr lang="ru-RU" sz="1900" dirty="0"/>
              <a:t> і </a:t>
            </a:r>
            <a:r>
              <a:rPr lang="ru-RU" sz="1900" dirty="0" err="1"/>
              <a:t>розвиваються</a:t>
            </a:r>
            <a:r>
              <a:rPr lang="ru-RU" sz="1900" dirty="0"/>
              <a:t> </a:t>
            </a:r>
            <a:r>
              <a:rPr lang="ru-RU" sz="1900" dirty="0" err="1"/>
              <a:t>протягом</a:t>
            </a:r>
            <a:r>
              <a:rPr lang="ru-RU" sz="1900" dirty="0"/>
              <a:t> </a:t>
            </a:r>
            <a:r>
              <a:rPr lang="ru-RU" sz="1900" dirty="0" err="1"/>
              <a:t>усього</a:t>
            </a:r>
            <a:r>
              <a:rPr lang="ru-RU" sz="1900" dirty="0"/>
              <a:t> </a:t>
            </a:r>
            <a:r>
              <a:rPr lang="ru-RU" sz="1900" dirty="0" err="1"/>
              <a:t>життя</a:t>
            </a:r>
            <a:r>
              <a:rPr lang="ru-RU" sz="1900" dirty="0"/>
              <a:t>. </a:t>
            </a:r>
            <a:r>
              <a:rPr lang="ru-RU" sz="1900" dirty="0" err="1"/>
              <a:t>Інтелект</a:t>
            </a:r>
            <a:r>
              <a:rPr lang="ru-RU" sz="1900" dirty="0"/>
              <a:t> </a:t>
            </a:r>
            <a:r>
              <a:rPr lang="ru-RU" sz="1900" dirty="0" err="1"/>
              <a:t>проявляється</a:t>
            </a:r>
            <a:r>
              <a:rPr lang="ru-RU" sz="1900" dirty="0"/>
              <a:t> в </a:t>
            </a:r>
            <a:r>
              <a:rPr lang="ru-RU" sz="1900" dirty="0" err="1"/>
              <a:t>пізнавальній</a:t>
            </a:r>
            <a:r>
              <a:rPr lang="ru-RU" sz="1900" dirty="0"/>
              <a:t> і </a:t>
            </a:r>
            <a:r>
              <a:rPr lang="ru-RU" sz="1900" dirty="0" err="1"/>
              <a:t>творчій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, </a:t>
            </a:r>
            <a:r>
              <a:rPr lang="ru-RU" sz="1900" dirty="0" err="1"/>
              <a:t>включає</a:t>
            </a:r>
            <a:r>
              <a:rPr lang="ru-RU" sz="1900" dirty="0"/>
              <a:t> </a:t>
            </a:r>
            <a:r>
              <a:rPr lang="ru-RU" sz="1900" dirty="0" err="1"/>
              <a:t>процес</a:t>
            </a:r>
            <a:r>
              <a:rPr lang="ru-RU" sz="1900" dirty="0"/>
              <a:t> </a:t>
            </a:r>
            <a:r>
              <a:rPr lang="ru-RU" sz="1900" dirty="0" err="1"/>
              <a:t>придбання</a:t>
            </a:r>
            <a:r>
              <a:rPr lang="ru-RU" sz="1900" dirty="0"/>
              <a:t> </a:t>
            </a:r>
            <a:r>
              <a:rPr lang="ru-RU" sz="1900" dirty="0" err="1"/>
              <a:t>знань</a:t>
            </a:r>
            <a:r>
              <a:rPr lang="ru-RU" sz="1900" dirty="0"/>
              <a:t>, </a:t>
            </a:r>
            <a:r>
              <a:rPr lang="ru-RU" sz="1900" dirty="0" err="1"/>
              <a:t>досвід</a:t>
            </a:r>
            <a:r>
              <a:rPr lang="ru-RU" sz="1900" dirty="0"/>
              <a:t> і </a:t>
            </a:r>
            <a:r>
              <a:rPr lang="ru-RU" sz="1900" dirty="0" err="1"/>
              <a:t>здатність</a:t>
            </a:r>
            <a:r>
              <a:rPr lang="ru-RU" sz="1900" dirty="0"/>
              <a:t>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err="1"/>
              <a:t>їх</a:t>
            </a:r>
            <a:r>
              <a:rPr lang="ru-RU" sz="1900" dirty="0"/>
              <a:t> на </a:t>
            </a:r>
            <a:r>
              <a:rPr lang="ru-RU" sz="1900" dirty="0" err="1"/>
              <a:t>практиці</a:t>
            </a:r>
            <a:r>
              <a:rPr lang="ru-RU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18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859" y="149237"/>
            <a:ext cx="10162248" cy="61841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/>
              <a:t>ВЗАЄМОЗВ'ЯЗОК ФІЗИЧНОЇ І РОЗУМОВОЇ ДІЯЛЬНОСТІ </a:t>
            </a:r>
            <a:r>
              <a:rPr lang="ru-RU" sz="2000" dirty="0" smtClean="0"/>
              <a:t>ЛЮДИНИ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1668" y="1202189"/>
            <a:ext cx="11745532" cy="2622836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з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адаптованих</a:t>
            </a:r>
            <a:r>
              <a:rPr lang="ru-RU" dirty="0"/>
              <a:t> (</a:t>
            </a:r>
            <a:r>
              <a:rPr lang="ru-RU" dirty="0" err="1"/>
              <a:t>тренованих</a:t>
            </a:r>
            <a:r>
              <a:rPr lang="ru-RU" dirty="0"/>
              <a:t>) до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і у </a:t>
            </a:r>
            <a:r>
              <a:rPr lang="ru-RU" dirty="0" err="1"/>
              <a:t>неадаптованих</a:t>
            </a:r>
            <a:r>
              <a:rPr lang="ru-RU" dirty="0"/>
              <a:t> (</a:t>
            </a:r>
            <a:r>
              <a:rPr lang="ru-RU" dirty="0" err="1"/>
              <a:t>нетренованих</a:t>
            </a:r>
            <a:r>
              <a:rPr lang="ru-RU" dirty="0"/>
              <a:t>)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прямо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та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підготовленості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/>
              <a:t>Розумова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буде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схильна</a:t>
            </a:r>
            <a:r>
              <a:rPr lang="ru-RU" dirty="0"/>
              <a:t> до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направленого</a:t>
            </a:r>
            <a:r>
              <a:rPr lang="ru-RU" dirty="0"/>
              <a:t> </a:t>
            </a:r>
            <a:r>
              <a:rPr lang="ru-RU" dirty="0" err="1"/>
              <a:t>застосовування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фізкультурні</a:t>
            </a:r>
            <a:r>
              <a:rPr lang="ru-RU" dirty="0"/>
              <a:t> паузи,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56845" y="3992451"/>
            <a:ext cx="7907628" cy="2665925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1800" dirty="0" err="1"/>
              <a:t>Навчальний</a:t>
            </a:r>
            <a:r>
              <a:rPr lang="ru-RU" sz="1800" dirty="0"/>
              <a:t> день </a:t>
            </a:r>
            <a:r>
              <a:rPr lang="ru-RU" sz="1800" dirty="0" err="1"/>
              <a:t>студентів</a:t>
            </a:r>
            <a:r>
              <a:rPr lang="ru-RU" sz="1800" dirty="0"/>
              <a:t> </a:t>
            </a:r>
            <a:r>
              <a:rPr lang="ru-RU" sz="1800" dirty="0" err="1"/>
              <a:t>насичений</a:t>
            </a:r>
            <a:r>
              <a:rPr lang="ru-RU" sz="1800" dirty="0"/>
              <a:t> </a:t>
            </a:r>
            <a:r>
              <a:rPr lang="ru-RU" sz="1800" dirty="0" err="1"/>
              <a:t>значними</a:t>
            </a:r>
            <a:r>
              <a:rPr lang="ru-RU" sz="1800" dirty="0"/>
              <a:t> </a:t>
            </a:r>
            <a:r>
              <a:rPr lang="ru-RU" sz="1800" dirty="0" err="1"/>
              <a:t>розумовими</a:t>
            </a:r>
            <a:r>
              <a:rPr lang="ru-RU" sz="1800" dirty="0"/>
              <a:t> та </a:t>
            </a:r>
            <a:r>
              <a:rPr lang="ru-RU" sz="1800" dirty="0" err="1"/>
              <a:t>емоційними</a:t>
            </a:r>
            <a:r>
              <a:rPr lang="ru-RU" sz="1800" dirty="0"/>
              <a:t> </a:t>
            </a:r>
            <a:r>
              <a:rPr lang="ru-RU" sz="1800" dirty="0" err="1"/>
              <a:t>навантаженнями</a:t>
            </a:r>
            <a:r>
              <a:rPr lang="ru-RU" sz="1800" dirty="0"/>
              <a:t>. </a:t>
            </a:r>
            <a:r>
              <a:rPr lang="ru-RU" sz="1800" dirty="0" err="1"/>
              <a:t>Вимушена</a:t>
            </a:r>
            <a:r>
              <a:rPr lang="ru-RU" sz="1800" dirty="0"/>
              <a:t> </a:t>
            </a:r>
            <a:r>
              <a:rPr lang="ru-RU" sz="1800" dirty="0" err="1"/>
              <a:t>робоча</a:t>
            </a:r>
            <a:r>
              <a:rPr lang="ru-RU" sz="1800" dirty="0"/>
              <a:t> </a:t>
            </a:r>
            <a:r>
              <a:rPr lang="ru-RU" sz="1800" dirty="0" smtClean="0"/>
              <a:t>поза, </a:t>
            </a:r>
            <a:r>
              <a:rPr lang="ru-RU" sz="1800" dirty="0" err="1"/>
              <a:t>часті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 режиму </a:t>
            </a:r>
            <a:r>
              <a:rPr lang="ru-RU" sz="1800" dirty="0" err="1"/>
              <a:t>праці</a:t>
            </a:r>
            <a:r>
              <a:rPr lang="ru-RU" sz="1800" dirty="0"/>
              <a:t> та </a:t>
            </a:r>
            <a:r>
              <a:rPr lang="ru-RU" sz="1800" dirty="0" err="1"/>
              <a:t>відпочинку</a:t>
            </a:r>
            <a:r>
              <a:rPr lang="ru-RU" sz="1800" dirty="0"/>
              <a:t>, </a:t>
            </a:r>
            <a:r>
              <a:rPr lang="ru-RU" sz="1800" dirty="0" err="1"/>
              <a:t>неадекватні</a:t>
            </a:r>
            <a:r>
              <a:rPr lang="ru-RU" sz="1800" dirty="0"/>
              <a:t> </a:t>
            </a:r>
            <a:r>
              <a:rPr lang="ru-RU" sz="1800" dirty="0" err="1"/>
              <a:t>фізичні</a:t>
            </a:r>
            <a:r>
              <a:rPr lang="ru-RU" sz="1800" dirty="0"/>
              <a:t> </a:t>
            </a:r>
            <a:r>
              <a:rPr lang="ru-RU" sz="1800" dirty="0" err="1"/>
              <a:t>навантаження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служити</a:t>
            </a:r>
            <a:r>
              <a:rPr lang="ru-RU" sz="1800" dirty="0"/>
              <a:t> причиною </a:t>
            </a:r>
            <a:r>
              <a:rPr lang="ru-RU" sz="1800" dirty="0" err="1"/>
              <a:t>втоми</a:t>
            </a:r>
            <a:r>
              <a:rPr lang="ru-RU" sz="1800" dirty="0"/>
              <a:t>, яка </a:t>
            </a:r>
            <a:r>
              <a:rPr lang="ru-RU" sz="1800" dirty="0" err="1"/>
              <a:t>накопичується</a:t>
            </a:r>
            <a:r>
              <a:rPr lang="ru-RU" sz="1800" dirty="0"/>
              <a:t> і переходить у </a:t>
            </a:r>
            <a:r>
              <a:rPr lang="ru-RU" sz="1800" dirty="0" err="1"/>
              <a:t>перевтому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/>
              <a:t>ефективна</a:t>
            </a:r>
            <a:r>
              <a:rPr lang="ru-RU" sz="1800" dirty="0"/>
              <a:t> форма </a:t>
            </a:r>
            <a:r>
              <a:rPr lang="ru-RU" sz="1800" dirty="0" err="1"/>
              <a:t>відпочинку</a:t>
            </a:r>
            <a:r>
              <a:rPr lang="ru-RU" sz="1800" dirty="0"/>
              <a:t> при </a:t>
            </a:r>
            <a:r>
              <a:rPr lang="ru-RU" sz="1800" dirty="0" err="1"/>
              <a:t>розумовій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- </a:t>
            </a:r>
            <a:r>
              <a:rPr lang="ru-RU" sz="1800" dirty="0" err="1"/>
              <a:t>активний</a:t>
            </a:r>
            <a:r>
              <a:rPr lang="ru-RU" sz="1800" dirty="0"/>
              <a:t> </a:t>
            </a:r>
            <a:r>
              <a:rPr lang="ru-RU" sz="1800" dirty="0" err="1"/>
              <a:t>відпочинок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помірної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 </a:t>
            </a:r>
            <a:r>
              <a:rPr lang="ru-RU" sz="1800" dirty="0" err="1"/>
              <a:t>праці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занять </a:t>
            </a:r>
            <a:r>
              <a:rPr lang="ru-RU" sz="1800" dirty="0" err="1"/>
              <a:t>фізичними</a:t>
            </a:r>
            <a:r>
              <a:rPr lang="ru-RU" sz="1800" dirty="0"/>
              <a:t> </a:t>
            </a:r>
            <a:r>
              <a:rPr lang="ru-RU" sz="1800" dirty="0" err="1"/>
              <a:t>вправами</a:t>
            </a:r>
            <a:r>
              <a:rPr lang="ru-RU" sz="1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65" y="3992451"/>
            <a:ext cx="3431818" cy="2234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444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859" y="149237"/>
            <a:ext cx="10162248" cy="618417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dirty="0"/>
              <a:t>ВЗАЄМОЗВ'ЯЗОК ФІЗИЧНОЇ І РОЗУМОВОЇ ДІЯЛЬНОСТІ </a:t>
            </a:r>
            <a:r>
              <a:rPr lang="ru-RU" sz="2000" dirty="0" smtClean="0"/>
              <a:t>ЛЮДИНИ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96991" y="888642"/>
            <a:ext cx="8667481" cy="5847964"/>
          </a:xfrm>
          <a:solidFill>
            <a:schemeClr val="accent5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і </a:t>
            </a:r>
            <a:r>
              <a:rPr lang="ru-RU" dirty="0" err="1"/>
              <a:t>сенсомоторики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та </a:t>
            </a:r>
            <a:r>
              <a:rPr lang="ru-RU" dirty="0" err="1"/>
              <a:t>студентів</a:t>
            </a:r>
            <a:r>
              <a:rPr lang="ru-RU" dirty="0"/>
              <a:t>, тому для них </a:t>
            </a:r>
            <a:r>
              <a:rPr lang="ru-RU" dirty="0" err="1"/>
              <a:t>заняття</a:t>
            </a:r>
            <a:r>
              <a:rPr lang="ru-RU" dirty="0"/>
              <a:t> з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є один з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  до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профілактичне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і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дня. </a:t>
            </a:r>
            <a:r>
              <a:rPr lang="ru-RU" dirty="0" err="1"/>
              <a:t>Щоденна</a:t>
            </a:r>
            <a:r>
              <a:rPr lang="ru-RU" dirty="0"/>
              <a:t> </a:t>
            </a:r>
            <a:r>
              <a:rPr lang="ru-RU" dirty="0" err="1"/>
              <a:t>ранкова</a:t>
            </a:r>
            <a:r>
              <a:rPr lang="ru-RU" dirty="0"/>
              <a:t> зарядка, </a:t>
            </a:r>
            <a:r>
              <a:rPr lang="ru-RU" dirty="0" err="1"/>
              <a:t>прогулянка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пробіжка</a:t>
            </a:r>
            <a:r>
              <a:rPr lang="ru-RU" dirty="0"/>
              <a:t> на </a:t>
            </a:r>
            <a:r>
              <a:rPr lang="ru-RU" dirty="0" err="1"/>
              <a:t>свіжому</a:t>
            </a:r>
            <a:r>
              <a:rPr lang="ru-RU" dirty="0"/>
              <a:t>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сприятливо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тонус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покращують</a:t>
            </a:r>
            <a:r>
              <a:rPr lang="ru-RU" dirty="0"/>
              <a:t> </a:t>
            </a:r>
            <a:r>
              <a:rPr lang="ru-RU" dirty="0" err="1"/>
              <a:t>кровообіг</a:t>
            </a:r>
            <a:r>
              <a:rPr lang="ru-RU" dirty="0"/>
              <a:t> і </a:t>
            </a:r>
            <a:r>
              <a:rPr lang="ru-RU" dirty="0" err="1"/>
              <a:t>газообмін</a:t>
            </a:r>
            <a:r>
              <a:rPr lang="ru-RU" dirty="0"/>
              <a:t>, а </a:t>
            </a:r>
            <a:r>
              <a:rPr lang="ru-RU" dirty="0" err="1"/>
              <a:t>це</a:t>
            </a:r>
            <a:r>
              <a:rPr lang="ru-RU" dirty="0"/>
              <a:t> позитивно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/>
              <a:t>М’язова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заняття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вправами</a:t>
            </a:r>
            <a:r>
              <a:rPr lang="ru-RU" dirty="0"/>
              <a:t>, спортом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обмінних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тренують</a:t>
            </a:r>
            <a:r>
              <a:rPr lang="ru-RU" dirty="0"/>
              <a:t> і </a:t>
            </a:r>
            <a:r>
              <a:rPr lang="ru-RU" dirty="0" err="1"/>
              <a:t>підтримують</a:t>
            </a:r>
            <a:r>
              <a:rPr lang="ru-RU" dirty="0"/>
              <a:t> на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позитивним</a:t>
            </a:r>
            <a:r>
              <a:rPr lang="ru-RU" dirty="0"/>
              <a:t> чином </a:t>
            </a:r>
            <a:r>
              <a:rPr lang="ru-RU" dirty="0" err="1"/>
              <a:t>позначається</a:t>
            </a:r>
            <a:r>
              <a:rPr lang="ru-RU" dirty="0"/>
              <a:t> на </a:t>
            </a:r>
            <a:r>
              <a:rPr lang="ru-RU" dirty="0" err="1"/>
              <a:t>розумовій</a:t>
            </a:r>
            <a:r>
              <a:rPr lang="ru-RU" dirty="0"/>
              <a:t> та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розумового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інтенсифікації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стан –  </a:t>
            </a:r>
            <a:r>
              <a:rPr lang="ru-RU" dirty="0" err="1"/>
              <a:t>втома</a:t>
            </a:r>
            <a:r>
              <a:rPr lang="ru-RU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4" y="888642"/>
            <a:ext cx="3052291" cy="2031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07" y="3040791"/>
            <a:ext cx="2846228" cy="181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1" y="4926528"/>
            <a:ext cx="2949259" cy="18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19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"/>
            <a:ext cx="9604977" cy="5022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Втома . Стомлення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37" y="502277"/>
            <a:ext cx="11809926" cy="635572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err="1"/>
              <a:t>Втома</a:t>
            </a:r>
            <a:r>
              <a:rPr lang="ru-RU" sz="2000" dirty="0"/>
              <a:t>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функціональний</a:t>
            </a:r>
            <a:r>
              <a:rPr lang="ru-RU" sz="2000" dirty="0"/>
              <a:t> стан,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тимчасово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тривалої</a:t>
            </a:r>
            <a:r>
              <a:rPr lang="ru-RU" sz="2000" dirty="0"/>
              <a:t> та </a:t>
            </a:r>
            <a:r>
              <a:rPr lang="ru-RU" sz="2000" dirty="0" err="1"/>
              <a:t>інтенсивної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</a:t>
            </a:r>
            <a:r>
              <a:rPr lang="ru-RU" sz="2000" dirty="0" err="1"/>
              <a:t>призводить</a:t>
            </a:r>
            <a:r>
              <a:rPr lang="ru-RU" sz="2000" dirty="0"/>
              <a:t> до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. </a:t>
            </a:r>
            <a:r>
              <a:rPr lang="ru-RU" sz="2000" dirty="0" err="1"/>
              <a:t>Стомлення</a:t>
            </a:r>
            <a:r>
              <a:rPr lang="ru-RU" sz="2000" dirty="0"/>
              <a:t> </a:t>
            </a:r>
            <a:r>
              <a:rPr lang="ru-RU" sz="2000" dirty="0" err="1"/>
              <a:t>проявляється</a:t>
            </a:r>
            <a:r>
              <a:rPr lang="ru-RU" sz="2000" dirty="0"/>
              <a:t> в тому,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зменшується</a:t>
            </a:r>
            <a:r>
              <a:rPr lang="ru-RU" sz="2000" dirty="0"/>
              <a:t> сила і </a:t>
            </a:r>
            <a:r>
              <a:rPr lang="ru-RU" sz="2000" dirty="0" err="1"/>
              <a:t>витривалість</a:t>
            </a:r>
            <a:r>
              <a:rPr lang="ru-RU" sz="2000" dirty="0"/>
              <a:t> </a:t>
            </a:r>
            <a:r>
              <a:rPr lang="ru-RU" sz="2000" dirty="0" err="1"/>
              <a:t>м'язів</a:t>
            </a:r>
            <a:r>
              <a:rPr lang="ru-RU" sz="2000" dirty="0"/>
              <a:t>, </a:t>
            </a:r>
            <a:r>
              <a:rPr lang="ru-RU" sz="2000" dirty="0" err="1"/>
              <a:t>погіршується</a:t>
            </a:r>
            <a:r>
              <a:rPr lang="ru-RU" sz="2000" dirty="0"/>
              <a:t> </a:t>
            </a:r>
            <a:r>
              <a:rPr lang="ru-RU" sz="2000" dirty="0" err="1"/>
              <a:t>координація</a:t>
            </a:r>
            <a:r>
              <a:rPr lang="ru-RU" sz="2000" dirty="0"/>
              <a:t> </a:t>
            </a:r>
            <a:r>
              <a:rPr lang="ru-RU" sz="2000" dirty="0" err="1"/>
              <a:t>рухів</a:t>
            </a:r>
            <a:r>
              <a:rPr lang="ru-RU" sz="2000" dirty="0"/>
              <a:t>, </a:t>
            </a:r>
            <a:r>
              <a:rPr lang="ru-RU" sz="2000" dirty="0" err="1"/>
              <a:t>зростають</a:t>
            </a:r>
            <a:r>
              <a:rPr lang="ru-RU" sz="2000" dirty="0"/>
              <a:t> </a:t>
            </a:r>
            <a:r>
              <a:rPr lang="ru-RU" sz="2000" dirty="0" err="1"/>
              <a:t>витрати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при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однакового</a:t>
            </a:r>
            <a:r>
              <a:rPr lang="ru-RU" sz="2000" dirty="0"/>
              <a:t> характеру, </a:t>
            </a:r>
            <a:r>
              <a:rPr lang="ru-RU" sz="2000" dirty="0" err="1"/>
              <a:t>сповільнюється</a:t>
            </a:r>
            <a:r>
              <a:rPr lang="ru-RU" sz="2000" dirty="0"/>
              <a:t> </a:t>
            </a:r>
            <a:r>
              <a:rPr lang="ru-RU" sz="2000" dirty="0" err="1"/>
              <a:t>швидкість</a:t>
            </a:r>
            <a:r>
              <a:rPr lang="ru-RU" sz="2000" dirty="0"/>
              <a:t> </a:t>
            </a:r>
            <a:r>
              <a:rPr lang="ru-RU" sz="2000" dirty="0" err="1"/>
              <a:t>переробки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погіршується</a:t>
            </a:r>
            <a:r>
              <a:rPr lang="ru-RU" sz="2000" dirty="0"/>
              <a:t> </a:t>
            </a:r>
            <a:r>
              <a:rPr lang="ru-RU" sz="2000" dirty="0" err="1"/>
              <a:t>пам'ять</a:t>
            </a:r>
            <a:r>
              <a:rPr lang="ru-RU" sz="2000" dirty="0"/>
              <a:t>, </a:t>
            </a:r>
            <a:r>
              <a:rPr lang="ru-RU" sz="2000" dirty="0" err="1"/>
              <a:t>ускладнюється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</a:t>
            </a:r>
            <a:r>
              <a:rPr lang="ru-RU" sz="2000" dirty="0" err="1"/>
              <a:t>цілеспрямованості</a:t>
            </a:r>
            <a:r>
              <a:rPr lang="ru-RU" sz="2000" dirty="0"/>
              <a:t> та </a:t>
            </a:r>
            <a:r>
              <a:rPr lang="ru-RU" sz="2000" dirty="0" err="1"/>
              <a:t>перемикання</a:t>
            </a:r>
            <a:r>
              <a:rPr lang="ru-RU" sz="2000" dirty="0"/>
              <a:t> </a:t>
            </a:r>
            <a:r>
              <a:rPr lang="ru-RU" sz="2000" dirty="0" err="1"/>
              <a:t>уваги</a:t>
            </a:r>
            <a:r>
              <a:rPr lang="ru-RU" sz="2000" dirty="0"/>
              <a:t>, </a:t>
            </a:r>
            <a:r>
              <a:rPr lang="ru-RU" sz="2000" dirty="0" err="1"/>
              <a:t>засвоєння</a:t>
            </a:r>
            <a:r>
              <a:rPr lang="ru-RU" sz="2000" dirty="0"/>
              <a:t> теоретичного </a:t>
            </a:r>
            <a:r>
              <a:rPr lang="ru-RU" sz="2000" dirty="0" err="1"/>
              <a:t>матеріалу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Стомлення</a:t>
            </a:r>
            <a:r>
              <a:rPr lang="ru-RU" sz="2000" dirty="0"/>
              <a:t> </a:t>
            </a:r>
            <a:r>
              <a:rPr lang="ru-RU" sz="2000" dirty="0" err="1"/>
              <a:t>пов’язано</a:t>
            </a:r>
            <a:r>
              <a:rPr lang="ru-RU" sz="2000" dirty="0"/>
              <a:t> з </a:t>
            </a:r>
            <a:r>
              <a:rPr lang="ru-RU" sz="2000" dirty="0" err="1"/>
              <a:t>відчуттям</a:t>
            </a:r>
            <a:r>
              <a:rPr lang="ru-RU" sz="2000" dirty="0"/>
              <a:t> </a:t>
            </a:r>
            <a:r>
              <a:rPr lang="ru-RU" sz="2000" dirty="0" err="1"/>
              <a:t>втоми</a:t>
            </a:r>
            <a:r>
              <a:rPr lang="ru-RU" sz="2000" dirty="0"/>
              <a:t>, і в той же час </a:t>
            </a:r>
            <a:r>
              <a:rPr lang="ru-RU" sz="2000" dirty="0" err="1"/>
              <a:t>воно</a:t>
            </a:r>
            <a:r>
              <a:rPr lang="ru-RU" sz="2000" dirty="0"/>
              <a:t> служить </a:t>
            </a:r>
            <a:r>
              <a:rPr lang="ru-RU" sz="2000" dirty="0" err="1"/>
              <a:t>природним</a:t>
            </a:r>
            <a:r>
              <a:rPr lang="ru-RU" sz="2000" dirty="0"/>
              <a:t> сигналом </a:t>
            </a:r>
            <a:r>
              <a:rPr lang="ru-RU" sz="2000" dirty="0" err="1"/>
              <a:t>можливого</a:t>
            </a:r>
            <a:r>
              <a:rPr lang="ru-RU" sz="2000" dirty="0"/>
              <a:t> </a:t>
            </a:r>
            <a:r>
              <a:rPr lang="ru-RU" sz="2000" dirty="0" err="1"/>
              <a:t>виснаження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та </a:t>
            </a:r>
            <a:r>
              <a:rPr lang="ru-RU" sz="2000" dirty="0" err="1"/>
              <a:t>запобіжним</a:t>
            </a:r>
            <a:r>
              <a:rPr lang="ru-RU" sz="2000" dirty="0"/>
              <a:t> </a:t>
            </a:r>
            <a:r>
              <a:rPr lang="ru-RU" sz="2000" dirty="0" err="1"/>
              <a:t>біологічним</a:t>
            </a:r>
            <a:r>
              <a:rPr lang="ru-RU" sz="2000" dirty="0"/>
              <a:t> </a:t>
            </a:r>
            <a:r>
              <a:rPr lang="ru-RU" sz="2000" dirty="0" err="1"/>
              <a:t>механізмом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захищає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перенапруги</a:t>
            </a:r>
            <a:r>
              <a:rPr lang="ru-RU" sz="2000" dirty="0"/>
              <a:t>. </a:t>
            </a:r>
            <a:r>
              <a:rPr lang="ru-RU" sz="2000" dirty="0" err="1"/>
              <a:t>Втома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є стимулятором,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мобілізує</a:t>
            </a:r>
            <a:r>
              <a:rPr lang="ru-RU" sz="2000" dirty="0"/>
              <a:t> як </a:t>
            </a:r>
            <a:r>
              <a:rPr lang="ru-RU" sz="2000" dirty="0" err="1"/>
              <a:t>резерви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органів</a:t>
            </a:r>
            <a:r>
              <a:rPr lang="ru-RU" sz="2000" dirty="0"/>
              <a:t> і систем, так і </a:t>
            </a:r>
            <a:r>
              <a:rPr lang="ru-RU" sz="2000" dirty="0" err="1"/>
              <a:t>відновні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.</a:t>
            </a:r>
          </a:p>
          <a:p>
            <a:r>
              <a:rPr lang="ru-RU" sz="2000" dirty="0" err="1" smtClean="0"/>
              <a:t>Стомлення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гострим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проявлятися</a:t>
            </a:r>
            <a:r>
              <a:rPr lang="ru-RU" sz="2000" dirty="0" smtClean="0"/>
              <a:t> в короткий </a:t>
            </a:r>
            <a:r>
              <a:rPr lang="ru-RU" sz="2000" dirty="0" err="1" smtClean="0"/>
              <a:t>проміжок</a:t>
            </a:r>
            <a:r>
              <a:rPr lang="ru-RU" sz="2000" dirty="0" smtClean="0"/>
              <a:t> часу, і </a:t>
            </a:r>
            <a:r>
              <a:rPr lang="ru-RU" sz="2000" dirty="0" err="1" smtClean="0"/>
              <a:t>хронічним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носити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характер (до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місяців</a:t>
            </a:r>
            <a:r>
              <a:rPr lang="ru-RU" sz="2000" dirty="0" smtClean="0"/>
              <a:t>); </a:t>
            </a:r>
            <a:r>
              <a:rPr lang="ru-RU" sz="2000" dirty="0" err="1" smtClean="0"/>
              <a:t>загальним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характеризує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зміну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, та </a:t>
            </a:r>
            <a:r>
              <a:rPr lang="ru-RU" sz="2000" dirty="0" err="1" smtClean="0"/>
              <a:t>локальним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зачіпає</a:t>
            </a:r>
            <a:r>
              <a:rPr lang="ru-RU" sz="2000" dirty="0" smtClean="0"/>
              <a:t> будь-яку </a:t>
            </a:r>
            <a:r>
              <a:rPr lang="ru-RU" sz="2000" dirty="0" err="1" smtClean="0"/>
              <a:t>обмежену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групу</a:t>
            </a:r>
            <a:r>
              <a:rPr lang="ru-RU" sz="2000" dirty="0" smtClean="0"/>
              <a:t> </a:t>
            </a:r>
            <a:r>
              <a:rPr lang="ru-RU" sz="2000" dirty="0" err="1" smtClean="0"/>
              <a:t>м’язів</a:t>
            </a:r>
            <a:r>
              <a:rPr lang="ru-RU" sz="2000" dirty="0" smtClean="0"/>
              <a:t>, орган, </a:t>
            </a:r>
            <a:r>
              <a:rPr lang="ru-RU" sz="2000" dirty="0" err="1" smtClean="0"/>
              <a:t>аналізатор</a:t>
            </a:r>
            <a:r>
              <a:rPr lang="ru-RU" sz="2000" dirty="0" smtClean="0"/>
              <a:t>. </a:t>
            </a:r>
          </a:p>
          <a:p>
            <a:r>
              <a:rPr lang="ru-RU" sz="2000" b="1" u="sng" dirty="0" err="1" smtClean="0"/>
              <a:t>Розрізняють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дві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фази</a:t>
            </a:r>
            <a:r>
              <a:rPr lang="ru-RU" sz="2000" b="1" u="sng" dirty="0" smtClean="0"/>
              <a:t> </a:t>
            </a:r>
            <a:r>
              <a:rPr lang="ru-RU" sz="2000" b="1" u="sng" dirty="0" err="1" smtClean="0"/>
              <a:t>стомлення</a:t>
            </a:r>
            <a:r>
              <a:rPr lang="ru-RU" sz="2000" dirty="0" smtClean="0"/>
              <a:t>: </a:t>
            </a:r>
            <a:r>
              <a:rPr lang="ru-RU" sz="2000" u="sng" dirty="0" err="1" smtClean="0"/>
              <a:t>компенсовану</a:t>
            </a:r>
            <a:r>
              <a:rPr lang="ru-RU" sz="2000" u="sng" dirty="0" smtClean="0"/>
              <a:t> </a:t>
            </a:r>
            <a:r>
              <a:rPr lang="ru-RU" sz="2000" dirty="0" smtClean="0"/>
              <a:t>(коли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явно </a:t>
            </a:r>
            <a:r>
              <a:rPr lang="ru-RU" sz="2000" dirty="0" err="1" smtClean="0"/>
              <a:t>вираженого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працездатності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резервні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) і </a:t>
            </a:r>
            <a:r>
              <a:rPr lang="ru-RU" sz="2000" u="sng" dirty="0" err="1" smtClean="0"/>
              <a:t>некомпенсовану</a:t>
            </a:r>
            <a:r>
              <a:rPr lang="ru-RU" sz="2000" dirty="0" smtClean="0"/>
              <a:t> (коли </a:t>
            </a:r>
            <a:r>
              <a:rPr lang="ru-RU" sz="2000" dirty="0" err="1" smtClean="0"/>
              <a:t>резервні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вичерпані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працездатність</a:t>
            </a:r>
            <a:r>
              <a:rPr lang="ru-RU" sz="2000" dirty="0" smtClean="0"/>
              <a:t> явно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). </a:t>
            </a:r>
            <a:r>
              <a:rPr lang="ru-RU" sz="2000" dirty="0" err="1" smtClean="0"/>
              <a:t>Фізіологічною</a:t>
            </a:r>
            <a:r>
              <a:rPr lang="ru-RU" sz="2000" dirty="0" smtClean="0"/>
              <a:t> основою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</a:t>
            </a:r>
            <a:r>
              <a:rPr lang="ru-RU" sz="2000" dirty="0" smtClean="0"/>
              <a:t> є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балансу </a:t>
            </a:r>
            <a:r>
              <a:rPr lang="ru-RU" sz="2000" dirty="0" err="1" smtClean="0"/>
              <a:t>збудливо-гальмівних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. </a:t>
            </a:r>
          </a:p>
          <a:p>
            <a:r>
              <a:rPr lang="ru-RU" b="1" dirty="0" err="1" smtClean="0"/>
              <a:t>Розумова</a:t>
            </a:r>
            <a:r>
              <a:rPr lang="ru-RU" b="1" dirty="0" smtClean="0"/>
              <a:t> </a:t>
            </a:r>
            <a:r>
              <a:rPr lang="ru-RU" b="1" dirty="0" err="1" smtClean="0"/>
              <a:t>перевтома</a:t>
            </a:r>
            <a:r>
              <a:rPr lang="ru-RU" b="1" dirty="0" smtClean="0"/>
              <a:t> </a:t>
            </a:r>
            <a:r>
              <a:rPr lang="ru-RU" sz="2000" dirty="0" smtClean="0"/>
              <a:t>особливо </a:t>
            </a:r>
            <a:r>
              <a:rPr lang="ru-RU" sz="2000" dirty="0" err="1" smtClean="0"/>
              <a:t>небезпечна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психічного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здоров'я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. Вона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 з </a:t>
            </a:r>
            <a:r>
              <a:rPr lang="ru-RU" sz="2000" dirty="0" err="1" smtClean="0"/>
              <a:t>перевантаженнями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кінцевому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підсумку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призвести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позамежного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гальмування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злагодженості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вегетативних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функцій</a:t>
            </a:r>
            <a:r>
              <a:rPr lang="ru-RU" sz="2000" dirty="0" smtClean="0"/>
              <a:t>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8595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0788"/>
            <a:ext cx="9604977" cy="4246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Відновлення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2" y="798489"/>
            <a:ext cx="11809926" cy="5937161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err="1" smtClean="0"/>
              <a:t>Розумова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перевтома</a:t>
            </a:r>
            <a:r>
              <a:rPr lang="ru-RU" sz="2000" b="1" dirty="0" smtClean="0"/>
              <a:t> </a:t>
            </a:r>
            <a:r>
              <a:rPr lang="ru-RU" sz="1800" dirty="0" smtClean="0"/>
              <a:t>особливо </a:t>
            </a:r>
            <a:r>
              <a:rPr lang="ru-RU" sz="1800" dirty="0" err="1" smtClean="0"/>
              <a:t>небезпечна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психічного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здоров'я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людини</a:t>
            </a:r>
            <a:r>
              <a:rPr lang="ru-RU" sz="1800" dirty="0" smtClean="0"/>
              <a:t>. Вона </a:t>
            </a:r>
            <a:r>
              <a:rPr lang="ru-RU" sz="1800" dirty="0" err="1" smtClean="0"/>
              <a:t>пов’язана</a:t>
            </a:r>
            <a:r>
              <a:rPr lang="ru-RU" sz="1800" dirty="0" smtClean="0"/>
              <a:t> </a:t>
            </a:r>
            <a:r>
              <a:rPr lang="ru-RU" sz="1800" dirty="0" err="1" smtClean="0"/>
              <a:t>зі</a:t>
            </a:r>
            <a:r>
              <a:rPr lang="ru-RU" sz="1800" dirty="0" smtClean="0"/>
              <a:t> </a:t>
            </a:r>
            <a:r>
              <a:rPr lang="ru-RU" sz="1800" dirty="0" err="1" smtClean="0"/>
              <a:t>здатністю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центральної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нервової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системи</a:t>
            </a:r>
            <a:r>
              <a:rPr lang="ru-RU" sz="1800" dirty="0" smtClean="0"/>
              <a:t> </a:t>
            </a:r>
            <a:r>
              <a:rPr lang="ru-RU" sz="1800" dirty="0" err="1" smtClean="0"/>
              <a:t>довго</a:t>
            </a:r>
            <a:r>
              <a:rPr lang="ru-RU" sz="1800" dirty="0" smtClean="0"/>
              <a:t> </a:t>
            </a:r>
            <a:r>
              <a:rPr lang="ru-RU" sz="1800" dirty="0" err="1" smtClean="0"/>
              <a:t>працювати</a:t>
            </a:r>
            <a:r>
              <a:rPr lang="ru-RU" sz="1800" dirty="0" smtClean="0"/>
              <a:t> з </a:t>
            </a:r>
            <a:r>
              <a:rPr lang="ru-RU" sz="1800" dirty="0" err="1" smtClean="0"/>
              <a:t>перевантаженнями</a:t>
            </a:r>
            <a:r>
              <a:rPr lang="ru-RU" sz="1800" dirty="0" smtClean="0"/>
              <a:t>, а </a:t>
            </a:r>
            <a:r>
              <a:rPr lang="ru-RU" sz="1800" dirty="0" err="1" smtClean="0"/>
              <a:t>це</a:t>
            </a:r>
            <a:r>
              <a:rPr lang="ru-RU" sz="1800" dirty="0" smtClean="0"/>
              <a:t> в </a:t>
            </a:r>
            <a:r>
              <a:rPr lang="ru-RU" sz="1800" dirty="0" err="1" smtClean="0"/>
              <a:t>кінцевому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підсумку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призвести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розвитку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позамежного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гальмування</a:t>
            </a:r>
            <a:r>
              <a:rPr lang="ru-RU" sz="1800" dirty="0" smtClean="0"/>
              <a:t>, до </a:t>
            </a:r>
            <a:r>
              <a:rPr lang="ru-RU" sz="1800" dirty="0" err="1" smtClean="0"/>
              <a:t>порушення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злагодженості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взаємодії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вегетативних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функцій</a:t>
            </a:r>
            <a:r>
              <a:rPr lang="ru-RU" sz="1800" dirty="0"/>
              <a:t>. </a:t>
            </a:r>
            <a:r>
              <a:rPr lang="ru-RU" sz="1800" dirty="0" err="1"/>
              <a:t>Усунути</a:t>
            </a:r>
            <a:r>
              <a:rPr lang="ru-RU" sz="1800" dirty="0"/>
              <a:t> </a:t>
            </a:r>
            <a:r>
              <a:rPr lang="ru-RU" sz="1800" dirty="0" err="1"/>
              <a:t>стомлення</a:t>
            </a:r>
            <a:r>
              <a:rPr lang="ru-RU" sz="1800" dirty="0"/>
              <a:t> </a:t>
            </a:r>
            <a:r>
              <a:rPr lang="ru-RU" sz="1800" dirty="0" err="1"/>
              <a:t>можливо</a:t>
            </a:r>
            <a:r>
              <a:rPr lang="ru-RU" sz="1800" dirty="0"/>
              <a:t> шляхом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загальної</a:t>
            </a:r>
            <a:r>
              <a:rPr lang="ru-RU" sz="1800" dirty="0"/>
              <a:t> та </a:t>
            </a:r>
            <a:r>
              <a:rPr lang="ru-RU" sz="1800" dirty="0" err="1"/>
              <a:t>спеціальної</a:t>
            </a:r>
            <a:r>
              <a:rPr lang="ru-RU" sz="1800" dirty="0"/>
              <a:t> </a:t>
            </a:r>
            <a:r>
              <a:rPr lang="ru-RU" sz="1800" dirty="0" err="1"/>
              <a:t>тренованості</a:t>
            </a:r>
            <a:r>
              <a:rPr lang="ru-RU" sz="1800" dirty="0"/>
              <a:t> </a:t>
            </a:r>
            <a:r>
              <a:rPr lang="ru-RU" sz="1800" dirty="0" err="1"/>
              <a:t>організму</a:t>
            </a:r>
            <a:r>
              <a:rPr lang="ru-RU" sz="1800" dirty="0"/>
              <a:t>, </a:t>
            </a:r>
            <a:r>
              <a:rPr lang="ru-RU" sz="1800" dirty="0" err="1"/>
              <a:t>оптимізації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фізичної</a:t>
            </a:r>
            <a:r>
              <a:rPr lang="ru-RU" sz="1800" dirty="0"/>
              <a:t>, </a:t>
            </a:r>
            <a:r>
              <a:rPr lang="ru-RU" sz="1800" dirty="0" err="1"/>
              <a:t>розумової</a:t>
            </a:r>
            <a:r>
              <a:rPr lang="ru-RU" sz="1800" dirty="0"/>
              <a:t> та </a:t>
            </a:r>
            <a:r>
              <a:rPr lang="ru-RU" sz="1800" dirty="0" err="1"/>
              <a:t>емоційної</a:t>
            </a:r>
            <a:r>
              <a:rPr lang="ru-RU" sz="1800" dirty="0"/>
              <a:t> </a:t>
            </a:r>
            <a:r>
              <a:rPr lang="ru-RU" sz="1800" dirty="0" err="1" smtClean="0"/>
              <a:t>активності</a:t>
            </a:r>
            <a:r>
              <a:rPr lang="ru-RU" sz="1800" dirty="0" smtClean="0"/>
              <a:t>. </a:t>
            </a:r>
            <a:r>
              <a:rPr lang="ru-RU" sz="1800" dirty="0" err="1" smtClean="0"/>
              <a:t>Необхідно</a:t>
            </a:r>
            <a:r>
              <a:rPr lang="ru-RU" sz="1800" dirty="0" smtClean="0"/>
              <a:t> </a:t>
            </a:r>
            <a:r>
              <a:rPr lang="ru-RU" sz="1800" dirty="0"/>
              <a:t>активно </a:t>
            </a:r>
            <a:r>
              <a:rPr lang="ru-RU" sz="1800" dirty="0" err="1"/>
              <a:t>відпочивати</a:t>
            </a:r>
            <a:r>
              <a:rPr lang="ru-RU" sz="1800" dirty="0"/>
              <a:t>, </a:t>
            </a:r>
            <a:r>
              <a:rPr lang="ru-RU" sz="1800" dirty="0" err="1"/>
              <a:t>перемикатися</a:t>
            </a:r>
            <a:r>
              <a:rPr lang="ru-RU" sz="1800" dirty="0"/>
              <a:t> на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види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, </a:t>
            </a:r>
            <a:r>
              <a:rPr lang="ru-RU" sz="1800" dirty="0" err="1"/>
              <a:t>використовувати</a:t>
            </a:r>
            <a:r>
              <a:rPr lang="ru-RU" sz="1800" dirty="0"/>
              <a:t> арсенал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відновлення</a:t>
            </a:r>
            <a:r>
              <a:rPr lang="ru-RU" sz="1800" dirty="0" smtClean="0"/>
              <a:t>.</a:t>
            </a:r>
          </a:p>
          <a:p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процес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в </a:t>
            </a:r>
            <a:r>
              <a:rPr lang="ru-RU" sz="2000" dirty="0" err="1"/>
              <a:t>організмі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та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поступовому</a:t>
            </a:r>
            <a:r>
              <a:rPr lang="ru-RU" sz="2000" dirty="0"/>
              <a:t> </a:t>
            </a:r>
            <a:r>
              <a:rPr lang="ru-RU" sz="2000" dirty="0" err="1"/>
              <a:t>переході</a:t>
            </a:r>
            <a:r>
              <a:rPr lang="ru-RU" sz="2000" dirty="0"/>
              <a:t> </a:t>
            </a:r>
            <a:r>
              <a:rPr lang="ru-RU" sz="2000" dirty="0" err="1"/>
              <a:t>фізіологічних</a:t>
            </a:r>
            <a:r>
              <a:rPr lang="ru-RU" sz="2000" dirty="0"/>
              <a:t> і </a:t>
            </a:r>
            <a:r>
              <a:rPr lang="ru-RU" sz="2000" dirty="0" err="1"/>
              <a:t>біохімічних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до </a:t>
            </a:r>
            <a:r>
              <a:rPr lang="ru-RU" sz="2000" dirty="0" err="1"/>
              <a:t>вихідного</a:t>
            </a:r>
            <a:r>
              <a:rPr lang="ru-RU" sz="2000" dirty="0"/>
              <a:t> стану. Час,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якого</a:t>
            </a:r>
            <a:r>
              <a:rPr lang="ru-RU" sz="2000" dirty="0"/>
              <a:t> проходить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фізіологічного</a:t>
            </a:r>
            <a:r>
              <a:rPr lang="ru-RU" sz="2000" dirty="0"/>
              <a:t> статусу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визначеної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називають</a:t>
            </a:r>
            <a:r>
              <a:rPr lang="ru-RU" sz="2000" dirty="0"/>
              <a:t> </a:t>
            </a:r>
            <a:r>
              <a:rPr lang="ru-RU" sz="2000" dirty="0" err="1"/>
              <a:t>відновним</a:t>
            </a:r>
            <a:r>
              <a:rPr lang="ru-RU" sz="2000" dirty="0"/>
              <a:t> </a:t>
            </a:r>
            <a:r>
              <a:rPr lang="ru-RU" sz="2000" dirty="0" err="1"/>
              <a:t>періодом</a:t>
            </a:r>
            <a:r>
              <a:rPr lang="ru-RU" sz="2000" dirty="0"/>
              <a:t>.</a:t>
            </a:r>
            <a:endParaRPr lang="ru-RU" sz="2000" dirty="0" smtClean="0"/>
          </a:p>
          <a:p>
            <a:r>
              <a:rPr lang="ru-RU" sz="2000" dirty="0"/>
              <a:t>У </a:t>
            </a:r>
            <a:r>
              <a:rPr lang="ru-RU" sz="2000" dirty="0" err="1"/>
              <a:t>відновному</a:t>
            </a:r>
            <a:r>
              <a:rPr lang="ru-RU" sz="2000" dirty="0"/>
              <a:t> </a:t>
            </a:r>
            <a:r>
              <a:rPr lang="ru-RU" sz="2000" dirty="0" err="1"/>
              <a:t>періоді</a:t>
            </a:r>
            <a:r>
              <a:rPr lang="ru-RU" sz="2000" dirty="0"/>
              <a:t> </a:t>
            </a:r>
            <a:r>
              <a:rPr lang="ru-RU" sz="2000" dirty="0" err="1"/>
              <a:t>переважають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асиміляції</a:t>
            </a:r>
            <a:r>
              <a:rPr lang="ru-RU" sz="2000" dirty="0"/>
              <a:t>, а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енергетичних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відбувається</a:t>
            </a:r>
            <a:r>
              <a:rPr lang="ru-RU" sz="2000" dirty="0"/>
              <a:t> з </a:t>
            </a:r>
            <a:r>
              <a:rPr lang="ru-RU" sz="2000" dirty="0" err="1"/>
              <a:t>перевищенням</a:t>
            </a:r>
            <a:r>
              <a:rPr lang="ru-RU" sz="2000" dirty="0"/>
              <a:t> початкового </a:t>
            </a:r>
            <a:r>
              <a:rPr lang="ru-RU" sz="2000" dirty="0" err="1"/>
              <a:t>рівня</a:t>
            </a:r>
            <a:r>
              <a:rPr lang="ru-RU" sz="2000" dirty="0"/>
              <a:t> (</a:t>
            </a:r>
            <a:r>
              <a:rPr lang="ru-RU" sz="2000" dirty="0" err="1"/>
              <a:t>понадвідновлення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суперкомпенсація</a:t>
            </a:r>
            <a:r>
              <a:rPr lang="ru-RU" sz="2000" dirty="0"/>
              <a:t>).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величезне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для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тренованості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фізіологічних</a:t>
            </a:r>
            <a:r>
              <a:rPr lang="ru-RU" sz="2000" dirty="0"/>
              <a:t> систем,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00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46" y="124640"/>
            <a:ext cx="9905998" cy="42467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9846" y="549311"/>
            <a:ext cx="103894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Профілактичний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посиленням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опорно-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апарата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активізацією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організмі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порушує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природою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розладу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регуляції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серцево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судинної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порушення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дегенеративних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захворювань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6" y="2987898"/>
            <a:ext cx="4330158" cy="303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087155" y="2857635"/>
            <a:ext cx="6572003" cy="37363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rgbClr val="83B44D"/>
                </a:solidFill>
              </a:rPr>
              <a:t>Загальна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маса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скелетних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м’язів</a:t>
            </a:r>
            <a:r>
              <a:rPr lang="ru-RU" b="1" dirty="0">
                <a:solidFill>
                  <a:srgbClr val="83B44D"/>
                </a:solidFill>
              </a:rPr>
              <a:t> у </a:t>
            </a:r>
            <a:r>
              <a:rPr lang="ru-RU" b="1" dirty="0" err="1">
                <a:solidFill>
                  <a:srgbClr val="83B44D"/>
                </a:solidFill>
              </a:rPr>
              <a:t>дорослої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людини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досягає</a:t>
            </a:r>
            <a:r>
              <a:rPr lang="ru-RU" b="1" dirty="0">
                <a:solidFill>
                  <a:srgbClr val="83B44D"/>
                </a:solidFill>
              </a:rPr>
              <a:t> 40 % </a:t>
            </a:r>
            <a:r>
              <a:rPr lang="ru-RU" b="1" dirty="0" err="1">
                <a:solidFill>
                  <a:srgbClr val="83B44D"/>
                </a:solidFill>
              </a:rPr>
              <a:t>від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маси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тіла</a:t>
            </a:r>
            <a:r>
              <a:rPr lang="ru-RU" b="1" dirty="0">
                <a:solidFill>
                  <a:srgbClr val="83B44D"/>
                </a:solidFill>
              </a:rPr>
              <a:t>. </a:t>
            </a:r>
            <a:endParaRPr lang="ru-RU" b="1" dirty="0" smtClean="0">
              <a:solidFill>
                <a:srgbClr val="83B4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83B44D"/>
                </a:solidFill>
              </a:rPr>
              <a:t>Усього</a:t>
            </a:r>
            <a:r>
              <a:rPr lang="ru-RU" b="1" dirty="0" smtClean="0">
                <a:solidFill>
                  <a:srgbClr val="83B44D"/>
                </a:solidFill>
              </a:rPr>
              <a:t> </a:t>
            </a:r>
            <a:r>
              <a:rPr lang="ru-RU" b="1" dirty="0">
                <a:solidFill>
                  <a:srgbClr val="83B44D"/>
                </a:solidFill>
              </a:rPr>
              <a:t>в </a:t>
            </a:r>
            <a:r>
              <a:rPr lang="ru-RU" b="1" dirty="0" err="1">
                <a:solidFill>
                  <a:srgbClr val="83B44D"/>
                </a:solidFill>
              </a:rPr>
              <a:t>організмі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людини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майже</a:t>
            </a:r>
            <a:r>
              <a:rPr lang="ru-RU" b="1" dirty="0">
                <a:solidFill>
                  <a:srgbClr val="83B44D"/>
                </a:solidFill>
              </a:rPr>
              <a:t> 400 поперечно - </a:t>
            </a:r>
            <a:r>
              <a:rPr lang="ru-RU" b="1" dirty="0" err="1">
                <a:solidFill>
                  <a:srgbClr val="83B44D"/>
                </a:solidFill>
              </a:rPr>
              <a:t>смугастих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м’язів</a:t>
            </a:r>
            <a:r>
              <a:rPr lang="ru-RU" b="1" dirty="0">
                <a:solidFill>
                  <a:srgbClr val="83B44D"/>
                </a:solidFill>
              </a:rPr>
              <a:t>, </a:t>
            </a:r>
            <a:r>
              <a:rPr lang="ru-RU" b="1" dirty="0" err="1">
                <a:solidFill>
                  <a:srgbClr val="83B44D"/>
                </a:solidFill>
              </a:rPr>
              <a:t>які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скорочуються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довільно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під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впливом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імпульсів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із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центральної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нервової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системи</a:t>
            </a:r>
            <a:r>
              <a:rPr lang="ru-RU" b="1" dirty="0">
                <a:solidFill>
                  <a:srgbClr val="83B44D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 smtClean="0">
                <a:solidFill>
                  <a:srgbClr val="83B44D"/>
                </a:solidFill>
              </a:rPr>
              <a:t>Залежно</a:t>
            </a:r>
            <a:r>
              <a:rPr lang="ru-RU" b="1" dirty="0" smtClean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від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забарвлення</a:t>
            </a:r>
            <a:r>
              <a:rPr lang="ru-RU" b="1" dirty="0">
                <a:solidFill>
                  <a:srgbClr val="83B44D"/>
                </a:solidFill>
              </a:rPr>
              <a:t>, </a:t>
            </a:r>
            <a:r>
              <a:rPr lang="ru-RU" b="1" dirty="0" err="1">
                <a:solidFill>
                  <a:srgbClr val="83B44D"/>
                </a:solidFill>
              </a:rPr>
              <a:t>пов’язаного</a:t>
            </a:r>
            <a:r>
              <a:rPr lang="ru-RU" b="1" dirty="0">
                <a:solidFill>
                  <a:srgbClr val="83B44D"/>
                </a:solidFill>
              </a:rPr>
              <a:t> з </a:t>
            </a:r>
            <a:r>
              <a:rPr lang="ru-RU" b="1" dirty="0" err="1">
                <a:solidFill>
                  <a:srgbClr val="83B44D"/>
                </a:solidFill>
              </a:rPr>
              <a:t>кількістю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міоглобіну</a:t>
            </a:r>
            <a:r>
              <a:rPr lang="ru-RU" b="1" dirty="0">
                <a:solidFill>
                  <a:srgbClr val="83B44D"/>
                </a:solidFill>
              </a:rPr>
              <a:t> у </a:t>
            </a:r>
            <a:r>
              <a:rPr lang="ru-RU" b="1" dirty="0" err="1">
                <a:solidFill>
                  <a:srgbClr val="83B44D"/>
                </a:solidFill>
              </a:rPr>
              <a:t>клітинах</a:t>
            </a:r>
            <a:r>
              <a:rPr lang="ru-RU" b="1" dirty="0">
                <a:solidFill>
                  <a:srgbClr val="83B44D"/>
                </a:solidFill>
              </a:rPr>
              <a:t>, </a:t>
            </a:r>
            <a:r>
              <a:rPr lang="ru-RU" b="1" dirty="0" err="1">
                <a:solidFill>
                  <a:srgbClr val="83B44D"/>
                </a:solidFill>
              </a:rPr>
              <a:t>розрізняють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білі</a:t>
            </a:r>
            <a:r>
              <a:rPr lang="ru-RU" b="1" dirty="0">
                <a:solidFill>
                  <a:srgbClr val="83B44D"/>
                </a:solidFill>
              </a:rPr>
              <a:t>, </a:t>
            </a:r>
            <a:r>
              <a:rPr lang="ru-RU" b="1" dirty="0" err="1">
                <a:solidFill>
                  <a:srgbClr val="83B44D"/>
                </a:solidFill>
              </a:rPr>
              <a:t>червоні</a:t>
            </a:r>
            <a:r>
              <a:rPr lang="ru-RU" b="1" dirty="0">
                <a:solidFill>
                  <a:srgbClr val="83B44D"/>
                </a:solidFill>
              </a:rPr>
              <a:t> та </a:t>
            </a:r>
            <a:r>
              <a:rPr lang="ru-RU" b="1" dirty="0" err="1">
                <a:solidFill>
                  <a:srgbClr val="83B44D"/>
                </a:solidFill>
              </a:rPr>
              <a:t>проміжні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скелетні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м’язи</a:t>
            </a:r>
            <a:r>
              <a:rPr lang="ru-RU" b="1" dirty="0">
                <a:solidFill>
                  <a:srgbClr val="83B44D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83B44D"/>
                </a:solidFill>
              </a:rPr>
              <a:t>З </a:t>
            </a:r>
            <a:r>
              <a:rPr lang="ru-RU" b="1" dirty="0" err="1">
                <a:solidFill>
                  <a:srgbClr val="83B44D"/>
                </a:solidFill>
              </a:rPr>
              <a:t>функціональної</a:t>
            </a:r>
            <a:r>
              <a:rPr lang="ru-RU" b="1" dirty="0">
                <a:solidFill>
                  <a:srgbClr val="83B44D"/>
                </a:solidFill>
              </a:rPr>
              <a:t> точки </a:t>
            </a:r>
            <a:r>
              <a:rPr lang="ru-RU" b="1" dirty="0" err="1">
                <a:solidFill>
                  <a:srgbClr val="83B44D"/>
                </a:solidFill>
              </a:rPr>
              <a:t>зору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кожен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м’яз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складається</a:t>
            </a:r>
            <a:r>
              <a:rPr lang="ru-RU" b="1" dirty="0">
                <a:solidFill>
                  <a:srgbClr val="83B44D"/>
                </a:solidFill>
              </a:rPr>
              <a:t> з </a:t>
            </a:r>
            <a:r>
              <a:rPr lang="ru-RU" b="1" dirty="0" err="1">
                <a:solidFill>
                  <a:srgbClr val="83B44D"/>
                </a:solidFill>
              </a:rPr>
              <a:t>окремих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моторних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одиниць</a:t>
            </a:r>
            <a:r>
              <a:rPr lang="ru-RU" b="1" dirty="0">
                <a:solidFill>
                  <a:srgbClr val="83B44D"/>
                </a:solidFill>
              </a:rPr>
              <a:t>, </a:t>
            </a:r>
            <a:r>
              <a:rPr lang="ru-RU" b="1" dirty="0" err="1">
                <a:solidFill>
                  <a:srgbClr val="83B44D"/>
                </a:solidFill>
              </a:rPr>
              <a:t>які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бувають</a:t>
            </a:r>
            <a:r>
              <a:rPr lang="ru-RU" b="1" dirty="0">
                <a:solidFill>
                  <a:srgbClr val="83B44D"/>
                </a:solidFill>
              </a:rPr>
              <a:t> за </a:t>
            </a:r>
            <a:r>
              <a:rPr lang="ru-RU" b="1" dirty="0" err="1">
                <a:solidFill>
                  <a:srgbClr val="83B44D"/>
                </a:solidFill>
              </a:rPr>
              <a:t>розмірами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великі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або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малі</a:t>
            </a:r>
            <a:r>
              <a:rPr lang="ru-RU" b="1" dirty="0">
                <a:solidFill>
                  <a:srgbClr val="83B44D"/>
                </a:solidFill>
              </a:rPr>
              <a:t>, а за </a:t>
            </a:r>
            <a:r>
              <a:rPr lang="ru-RU" b="1" dirty="0" err="1">
                <a:solidFill>
                  <a:srgbClr val="83B44D"/>
                </a:solidFill>
              </a:rPr>
              <a:t>швидкістю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скорочення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під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впливом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нервови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імпульсів</a:t>
            </a:r>
            <a:r>
              <a:rPr lang="ru-RU" b="1" dirty="0">
                <a:solidFill>
                  <a:srgbClr val="83B44D"/>
                </a:solidFill>
              </a:rPr>
              <a:t> ‒ </a:t>
            </a:r>
            <a:r>
              <a:rPr lang="ru-RU" b="1" dirty="0" err="1">
                <a:solidFill>
                  <a:srgbClr val="83B44D"/>
                </a:solidFill>
              </a:rPr>
              <a:t>швидкі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або</a:t>
            </a:r>
            <a:r>
              <a:rPr lang="ru-RU" b="1" dirty="0">
                <a:solidFill>
                  <a:srgbClr val="83B44D"/>
                </a:solidFill>
              </a:rPr>
              <a:t> </a:t>
            </a:r>
            <a:r>
              <a:rPr lang="ru-RU" b="1" dirty="0" err="1">
                <a:solidFill>
                  <a:srgbClr val="83B44D"/>
                </a:solidFill>
              </a:rPr>
              <a:t>повільні</a:t>
            </a:r>
            <a:r>
              <a:rPr lang="ru-RU" b="1" dirty="0">
                <a:solidFill>
                  <a:srgbClr val="83B44D"/>
                </a:solidFill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713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2456" y="296546"/>
            <a:ext cx="5509495" cy="41179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Відновлення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2239"/>
              </p:ext>
            </p:extLst>
          </p:nvPr>
        </p:nvGraphicFramePr>
        <p:xfrm>
          <a:off x="497468" y="708338"/>
          <a:ext cx="11016245" cy="3709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73488" y="3429001"/>
            <a:ext cx="11410682" cy="13849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/>
              <a:t>Періодичне</a:t>
            </a:r>
            <a:r>
              <a:rPr lang="ru-RU" sz="2400" b="1" dirty="0"/>
              <a:t> </a:t>
            </a:r>
            <a:r>
              <a:rPr lang="ru-RU" sz="2400" b="1" dirty="0" err="1"/>
              <a:t>відновлення</a:t>
            </a:r>
            <a:r>
              <a:rPr lang="ru-RU" sz="2400" b="1" dirty="0"/>
              <a:t> </a:t>
            </a:r>
            <a:r>
              <a:rPr lang="ru-RU" sz="2000" dirty="0" err="1"/>
              <a:t>пов’язано</a:t>
            </a:r>
            <a:r>
              <a:rPr lang="ru-RU" sz="2000" dirty="0"/>
              <a:t> з </a:t>
            </a:r>
            <a:r>
              <a:rPr lang="ru-RU" sz="2000" dirty="0" err="1"/>
              <a:t>біоритмами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обумовлені</a:t>
            </a:r>
            <a:r>
              <a:rPr lang="ru-RU" sz="2000" dirty="0"/>
              <a:t> </a:t>
            </a:r>
            <a:r>
              <a:rPr lang="ru-RU" sz="2000" dirty="0" err="1"/>
              <a:t>добової</a:t>
            </a:r>
            <a:r>
              <a:rPr lang="ru-RU" sz="2000" dirty="0"/>
              <a:t> </a:t>
            </a:r>
            <a:r>
              <a:rPr lang="ru-RU" sz="2000" dirty="0" err="1"/>
              <a:t>періодикою</a:t>
            </a:r>
            <a:r>
              <a:rPr lang="ru-RU" sz="2000" dirty="0"/>
              <a:t>, часом дня, </a:t>
            </a:r>
            <a:r>
              <a:rPr lang="ru-RU" sz="2000" dirty="0" err="1"/>
              <a:t>віковими</a:t>
            </a:r>
            <a:r>
              <a:rPr lang="ru-RU" sz="2000" dirty="0"/>
              <a:t> </a:t>
            </a:r>
            <a:r>
              <a:rPr lang="ru-RU" sz="2000" dirty="0" err="1"/>
              <a:t>змінами</a:t>
            </a:r>
            <a:r>
              <a:rPr lang="ru-RU" sz="2000" dirty="0"/>
              <a:t>, </a:t>
            </a:r>
            <a:r>
              <a:rPr lang="ru-RU" sz="2000" dirty="0" err="1"/>
              <a:t>статевими</a:t>
            </a:r>
            <a:r>
              <a:rPr lang="ru-RU" sz="2000" dirty="0"/>
              <a:t> </a:t>
            </a:r>
            <a:r>
              <a:rPr lang="ru-RU" sz="2000" dirty="0" err="1"/>
              <a:t>ознаками</a:t>
            </a:r>
            <a:r>
              <a:rPr lang="ru-RU" sz="2000" dirty="0"/>
              <a:t>,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умов,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. Так, </a:t>
            </a:r>
            <a:r>
              <a:rPr lang="ru-RU" sz="2000" dirty="0" err="1"/>
              <a:t>зміна</a:t>
            </a:r>
            <a:r>
              <a:rPr lang="ru-RU" sz="2000" dirty="0"/>
              <a:t> часового пояса, </a:t>
            </a:r>
            <a:r>
              <a:rPr lang="ru-RU" sz="2000" dirty="0" err="1"/>
              <a:t>температурних</a:t>
            </a:r>
            <a:r>
              <a:rPr lang="ru-RU" sz="2000" dirty="0"/>
              <a:t> умов, </a:t>
            </a:r>
            <a:r>
              <a:rPr lang="ru-RU" sz="2000" dirty="0" err="1"/>
              <a:t>геомагнітні</a:t>
            </a:r>
            <a:r>
              <a:rPr lang="ru-RU" sz="2000" dirty="0"/>
              <a:t> </a:t>
            </a:r>
            <a:r>
              <a:rPr lang="ru-RU" sz="2000" dirty="0" err="1"/>
              <a:t>бурі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зменшити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і </a:t>
            </a:r>
            <a:r>
              <a:rPr lang="ru-RU" sz="2000" dirty="0" err="1"/>
              <a:t>обмежити</a:t>
            </a:r>
            <a:r>
              <a:rPr lang="ru-RU" sz="2000" dirty="0"/>
              <a:t> </a:t>
            </a:r>
            <a:r>
              <a:rPr lang="ru-RU" sz="2000" dirty="0" err="1"/>
              <a:t>розумову</a:t>
            </a:r>
            <a:r>
              <a:rPr lang="ru-RU" sz="2000" dirty="0"/>
              <a:t> та </a:t>
            </a:r>
            <a:r>
              <a:rPr lang="ru-RU" sz="2000" dirty="0" err="1"/>
              <a:t>фізичну</a:t>
            </a:r>
            <a:r>
              <a:rPr lang="ru-RU" sz="2000" dirty="0"/>
              <a:t> </a:t>
            </a:r>
            <a:r>
              <a:rPr lang="ru-RU" sz="2000" dirty="0" err="1"/>
              <a:t>працездатність</a:t>
            </a:r>
            <a:r>
              <a:rPr lang="ru-RU" sz="20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9048" y="4979609"/>
            <a:ext cx="1053921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ранню</a:t>
            </a:r>
            <a:r>
              <a:rPr lang="ru-RU" dirty="0"/>
              <a:t> і </a:t>
            </a:r>
            <a:r>
              <a:rPr lang="ru-RU" dirty="0" err="1"/>
              <a:t>пізню</a:t>
            </a:r>
            <a:r>
              <a:rPr lang="ru-RU" dirty="0"/>
              <a:t> </a:t>
            </a:r>
            <a:r>
              <a:rPr lang="ru-RU" b="1" dirty="0" err="1"/>
              <a:t>фази</a:t>
            </a:r>
            <a:r>
              <a:rPr lang="ru-RU" b="1" dirty="0"/>
              <a:t> </a:t>
            </a:r>
            <a:r>
              <a:rPr lang="ru-RU" b="1" dirty="0" err="1"/>
              <a:t>відновлення</a:t>
            </a:r>
            <a:r>
              <a:rPr lang="ru-RU" dirty="0"/>
              <a:t>. </a:t>
            </a:r>
            <a:r>
              <a:rPr lang="ru-RU" dirty="0" err="1"/>
              <a:t>Рання</a:t>
            </a:r>
            <a:r>
              <a:rPr lang="ru-RU" dirty="0"/>
              <a:t> фаза </a:t>
            </a:r>
            <a:r>
              <a:rPr lang="ru-RU" dirty="0" err="1"/>
              <a:t>закінчується</a:t>
            </a:r>
            <a:r>
              <a:rPr lang="ru-RU" dirty="0"/>
              <a:t>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через </a:t>
            </a:r>
            <a:r>
              <a:rPr lang="ru-RU" dirty="0" err="1"/>
              <a:t>кілька</a:t>
            </a:r>
            <a:r>
              <a:rPr lang="ru-RU" dirty="0"/>
              <a:t> годин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; </a:t>
            </a:r>
            <a:r>
              <a:rPr lang="ru-RU" dirty="0" err="1"/>
              <a:t>пізні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тривати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696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0788"/>
            <a:ext cx="9604977" cy="42467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Відновлення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3" y="798489"/>
            <a:ext cx="10921284" cy="4211393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систем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відновлюються</a:t>
            </a:r>
            <a:r>
              <a:rPr lang="ru-RU" sz="2000" dirty="0"/>
              <a:t> </a:t>
            </a:r>
            <a:r>
              <a:rPr lang="ru-RU" sz="2000" dirty="0" err="1"/>
              <a:t>неодночасно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тривалого</a:t>
            </a:r>
            <a:r>
              <a:rPr lang="ru-RU" sz="2000" dirty="0"/>
              <a:t> </a:t>
            </a:r>
            <a:r>
              <a:rPr lang="ru-RU" sz="2000" dirty="0" err="1"/>
              <a:t>бігу</a:t>
            </a:r>
            <a:r>
              <a:rPr lang="ru-RU" sz="2000" dirty="0"/>
              <a:t> </a:t>
            </a:r>
            <a:r>
              <a:rPr lang="ru-RU" sz="2000" dirty="0" err="1"/>
              <a:t>першою</a:t>
            </a:r>
            <a:r>
              <a:rPr lang="ru-RU" sz="2000" dirty="0"/>
              <a:t> </a:t>
            </a:r>
            <a:r>
              <a:rPr lang="ru-RU" sz="2000" dirty="0" err="1"/>
              <a:t>повертається</a:t>
            </a:r>
            <a:r>
              <a:rPr lang="ru-RU" sz="2000" dirty="0"/>
              <a:t> до </a:t>
            </a:r>
            <a:r>
              <a:rPr lang="ru-RU" sz="2000" dirty="0" err="1"/>
              <a:t>вихідних</a:t>
            </a:r>
            <a:r>
              <a:rPr lang="ru-RU" sz="2000" dirty="0"/>
              <a:t> </a:t>
            </a:r>
            <a:r>
              <a:rPr lang="ru-RU" sz="2000" dirty="0" err="1"/>
              <a:t>параметрів</a:t>
            </a:r>
            <a:r>
              <a:rPr lang="ru-RU" sz="2000" dirty="0"/>
              <a:t> </a:t>
            </a:r>
            <a:r>
              <a:rPr lang="ru-RU" sz="2000" dirty="0" err="1"/>
              <a:t>функція</a:t>
            </a:r>
            <a:r>
              <a:rPr lang="ru-RU" sz="2000" dirty="0"/>
              <a:t> </a:t>
            </a:r>
            <a:r>
              <a:rPr lang="ru-RU" sz="2000" dirty="0" err="1"/>
              <a:t>зовнішнього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 (частота і </a:t>
            </a:r>
            <a:r>
              <a:rPr lang="ru-RU" sz="2000" dirty="0" err="1"/>
              <a:t>глибина</a:t>
            </a:r>
            <a:r>
              <a:rPr lang="ru-RU" sz="2000" dirty="0"/>
              <a:t>); через </a:t>
            </a:r>
            <a:r>
              <a:rPr lang="ru-RU" sz="2000" dirty="0" err="1"/>
              <a:t>кілька</a:t>
            </a:r>
            <a:r>
              <a:rPr lang="ru-RU" sz="2000" dirty="0"/>
              <a:t> годин </a:t>
            </a:r>
            <a:r>
              <a:rPr lang="ru-RU" sz="2000" dirty="0" err="1"/>
              <a:t>стабілізується</a:t>
            </a:r>
            <a:r>
              <a:rPr lang="ru-RU" sz="2000" dirty="0"/>
              <a:t> частота </a:t>
            </a:r>
            <a:r>
              <a:rPr lang="ru-RU" sz="2000" dirty="0" err="1"/>
              <a:t>серцевих</a:t>
            </a:r>
            <a:r>
              <a:rPr lang="ru-RU" sz="2000" dirty="0"/>
              <a:t> </a:t>
            </a:r>
            <a:r>
              <a:rPr lang="ru-RU" sz="2000" dirty="0" err="1"/>
              <a:t>скорочень</a:t>
            </a:r>
            <a:r>
              <a:rPr lang="ru-RU" sz="2000" dirty="0"/>
              <a:t> і </a:t>
            </a:r>
            <a:r>
              <a:rPr lang="ru-RU" sz="2000" dirty="0" err="1"/>
              <a:t>артеріальний</a:t>
            </a:r>
            <a:r>
              <a:rPr lang="ru-RU" sz="2000" dirty="0"/>
              <a:t> </a:t>
            </a:r>
            <a:r>
              <a:rPr lang="ru-RU" sz="2000" dirty="0" err="1"/>
              <a:t>тиск</a:t>
            </a:r>
            <a:r>
              <a:rPr lang="ru-RU" sz="2000" dirty="0"/>
              <a:t>; в той час як </a:t>
            </a:r>
            <a:r>
              <a:rPr lang="ru-RU" sz="2000" dirty="0" err="1"/>
              <a:t>показники</a:t>
            </a:r>
            <a:r>
              <a:rPr lang="ru-RU" sz="2000" dirty="0"/>
              <a:t> </a:t>
            </a:r>
            <a:r>
              <a:rPr lang="ru-RU" sz="2000" dirty="0" err="1"/>
              <a:t>сенсомоторних</a:t>
            </a:r>
            <a:r>
              <a:rPr lang="ru-RU" sz="2000" dirty="0"/>
              <a:t> </a:t>
            </a:r>
            <a:r>
              <a:rPr lang="ru-RU" sz="2000" dirty="0" err="1"/>
              <a:t>реакцій</a:t>
            </a:r>
            <a:r>
              <a:rPr lang="ru-RU" sz="2000" dirty="0"/>
              <a:t> </a:t>
            </a:r>
            <a:r>
              <a:rPr lang="ru-RU" sz="2000" dirty="0" err="1"/>
              <a:t>повертаються</a:t>
            </a:r>
            <a:r>
              <a:rPr lang="ru-RU" sz="2000" dirty="0"/>
              <a:t> до </a:t>
            </a:r>
            <a:r>
              <a:rPr lang="ru-RU" sz="2000" dirty="0" err="1"/>
              <a:t>вихідного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через </a:t>
            </a:r>
            <a:r>
              <a:rPr lang="ru-RU" sz="2000" dirty="0" err="1"/>
              <a:t>добу</a:t>
            </a:r>
            <a:r>
              <a:rPr lang="ru-RU" sz="2000" dirty="0"/>
              <a:t> і </a:t>
            </a:r>
            <a:r>
              <a:rPr lang="ru-RU" sz="2000" dirty="0" err="1"/>
              <a:t>більше</a:t>
            </a:r>
            <a:r>
              <a:rPr lang="ru-RU" sz="2000" dirty="0"/>
              <a:t>. У </a:t>
            </a:r>
            <a:r>
              <a:rPr lang="ru-RU" sz="2000" dirty="0" err="1"/>
              <a:t>марафонців</a:t>
            </a:r>
            <a:r>
              <a:rPr lang="ru-RU" sz="2000" dirty="0"/>
              <a:t> </a:t>
            </a:r>
            <a:r>
              <a:rPr lang="ru-RU" sz="2000" dirty="0" err="1"/>
              <a:t>основний</a:t>
            </a:r>
            <a:r>
              <a:rPr lang="ru-RU" sz="2000" dirty="0"/>
              <a:t> </a:t>
            </a:r>
            <a:r>
              <a:rPr lang="ru-RU" sz="2000" dirty="0" err="1"/>
              <a:t>обмін</a:t>
            </a:r>
            <a:r>
              <a:rPr lang="ru-RU" sz="2000" dirty="0"/>
              <a:t> </a:t>
            </a:r>
            <a:r>
              <a:rPr lang="ru-RU" sz="2000" dirty="0" err="1"/>
              <a:t>відновлюється</a:t>
            </a:r>
            <a:r>
              <a:rPr lang="ru-RU" sz="2000" dirty="0"/>
              <a:t> через три </a:t>
            </a:r>
            <a:r>
              <a:rPr lang="ru-RU" sz="2000" dirty="0" err="1"/>
              <a:t>доби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пробігу</a:t>
            </a:r>
            <a:r>
              <a:rPr lang="ru-RU" sz="20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/>
              <a:t>Раціонально</a:t>
            </a:r>
            <a:r>
              <a:rPr lang="ru-RU" sz="2000" dirty="0"/>
              <a:t> </a:t>
            </a:r>
            <a:r>
              <a:rPr lang="ru-RU" sz="2000" dirty="0" err="1"/>
              <a:t>поєднувати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і </a:t>
            </a:r>
            <a:r>
              <a:rPr lang="ru-RU" sz="2000" dirty="0" err="1"/>
              <a:t>відпочинок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зберігати</a:t>
            </a:r>
            <a:r>
              <a:rPr lang="ru-RU" sz="2000" dirty="0"/>
              <a:t> та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активність</a:t>
            </a:r>
            <a:r>
              <a:rPr lang="ru-RU" sz="2000" dirty="0"/>
              <a:t> </a:t>
            </a:r>
            <a:r>
              <a:rPr lang="ru-RU" sz="2000" dirty="0" err="1"/>
              <a:t>відновних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. </a:t>
            </a:r>
            <a:r>
              <a:rPr lang="ru-RU" sz="2000" dirty="0" err="1"/>
              <a:t>Додатковими</a:t>
            </a:r>
            <a:r>
              <a:rPr lang="ru-RU" sz="2000" dirty="0"/>
              <a:t> </a:t>
            </a:r>
            <a:r>
              <a:rPr lang="ru-RU" sz="2000" dirty="0" err="1"/>
              <a:t>засобами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фактори</a:t>
            </a:r>
            <a:r>
              <a:rPr lang="ru-RU" sz="2000" dirty="0"/>
              <a:t> </a:t>
            </a:r>
            <a:r>
              <a:rPr lang="ru-RU" sz="2000" dirty="0" err="1"/>
              <a:t>гігієни</a:t>
            </a:r>
            <a:r>
              <a:rPr lang="ru-RU" sz="2000" dirty="0"/>
              <a:t>, </a:t>
            </a:r>
            <a:r>
              <a:rPr lang="ru-RU" sz="2000" dirty="0" err="1"/>
              <a:t>харчування</a:t>
            </a:r>
            <a:r>
              <a:rPr lang="ru-RU" sz="2000" dirty="0"/>
              <a:t>, </a:t>
            </a:r>
            <a:r>
              <a:rPr lang="ru-RU" sz="2000" dirty="0" err="1"/>
              <a:t>масаж</a:t>
            </a:r>
            <a:r>
              <a:rPr lang="ru-RU" sz="2000" dirty="0"/>
              <a:t>, </a:t>
            </a:r>
            <a:r>
              <a:rPr lang="ru-RU" sz="2000" dirty="0" err="1"/>
              <a:t>біологічно</a:t>
            </a:r>
            <a:r>
              <a:rPr lang="ru-RU" sz="2000" dirty="0"/>
              <a:t> </a:t>
            </a:r>
            <a:r>
              <a:rPr lang="ru-RU" sz="2000" dirty="0" err="1"/>
              <a:t>активні</a:t>
            </a:r>
            <a:r>
              <a:rPr lang="ru-RU" sz="2000" dirty="0"/>
              <a:t> </a:t>
            </a:r>
            <a:r>
              <a:rPr lang="ru-RU" sz="2000" dirty="0" err="1"/>
              <a:t>речовини</a:t>
            </a:r>
            <a:r>
              <a:rPr lang="ru-RU" sz="2000" dirty="0"/>
              <a:t> (</a:t>
            </a:r>
            <a:r>
              <a:rPr lang="ru-RU" sz="2000" dirty="0" err="1"/>
              <a:t>вітаміни</a:t>
            </a:r>
            <a:r>
              <a:rPr lang="ru-RU" sz="2000" dirty="0"/>
              <a:t>). </a:t>
            </a:r>
            <a:r>
              <a:rPr lang="ru-RU" sz="2000" dirty="0" err="1"/>
              <a:t>Головний</a:t>
            </a:r>
            <a:r>
              <a:rPr lang="ru-RU" sz="2000" dirty="0"/>
              <a:t> </a:t>
            </a:r>
            <a:r>
              <a:rPr lang="ru-RU" sz="2000" dirty="0" err="1"/>
              <a:t>критерій</a:t>
            </a:r>
            <a:r>
              <a:rPr lang="ru-RU" sz="2000" dirty="0"/>
              <a:t> </a:t>
            </a:r>
            <a:r>
              <a:rPr lang="ru-RU" sz="2000" dirty="0" err="1"/>
              <a:t>позитивної</a:t>
            </a:r>
            <a:r>
              <a:rPr lang="ru-RU" sz="2000" dirty="0"/>
              <a:t> </a:t>
            </a:r>
            <a:r>
              <a:rPr lang="ru-RU" sz="2000" dirty="0" err="1"/>
              <a:t>динаміки</a:t>
            </a:r>
            <a:r>
              <a:rPr lang="ru-RU" sz="2000" dirty="0"/>
              <a:t> </a:t>
            </a:r>
            <a:r>
              <a:rPr lang="ru-RU" sz="2000" dirty="0" err="1"/>
              <a:t>відновних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– </a:t>
            </a:r>
            <a:r>
              <a:rPr lang="ru-RU" sz="2000" dirty="0" err="1"/>
              <a:t>готовність</a:t>
            </a:r>
            <a:r>
              <a:rPr lang="ru-RU" sz="2000" dirty="0"/>
              <a:t> до </a:t>
            </a:r>
            <a:r>
              <a:rPr lang="ru-RU" sz="2000" dirty="0" err="1"/>
              <a:t>повторної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, а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об’єктивним</a:t>
            </a:r>
            <a:r>
              <a:rPr lang="ru-RU" sz="2000" dirty="0"/>
              <a:t> </a:t>
            </a:r>
            <a:r>
              <a:rPr lang="ru-RU" sz="2000" dirty="0" err="1"/>
              <a:t>показником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 служить </a:t>
            </a:r>
            <a:r>
              <a:rPr lang="ru-RU" sz="2000" dirty="0" err="1"/>
              <a:t>максимальний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повторної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939" y="4875659"/>
            <a:ext cx="2628900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526" y="5009882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637" y="5112912"/>
            <a:ext cx="2886075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966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4" y="270788"/>
            <a:ext cx="9427335" cy="424671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Відновлення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980" y="940158"/>
            <a:ext cx="9350062" cy="289774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З </a:t>
            </a:r>
            <a:r>
              <a:rPr lang="ru-RU" sz="2000" dirty="0"/>
              <a:t>особливою </a:t>
            </a:r>
            <a:r>
              <a:rPr lang="ru-RU" sz="2000" dirty="0" err="1"/>
              <a:t>ретельністю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враховувати</a:t>
            </a:r>
            <a:r>
              <a:rPr lang="ru-RU" sz="2000" dirty="0"/>
              <a:t> </a:t>
            </a:r>
            <a:r>
              <a:rPr lang="ru-RU" sz="2000" dirty="0" err="1"/>
              <a:t>нюанси</a:t>
            </a:r>
            <a:r>
              <a:rPr lang="ru-RU" sz="2000" dirty="0"/>
              <a:t> </a:t>
            </a:r>
            <a:r>
              <a:rPr lang="ru-RU" sz="2000" dirty="0" err="1"/>
              <a:t>відновних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при </a:t>
            </a:r>
            <a:r>
              <a:rPr lang="ru-RU" sz="2000" dirty="0" err="1"/>
              <a:t>організації</a:t>
            </a:r>
            <a:r>
              <a:rPr lang="ru-RU" sz="2000" dirty="0"/>
              <a:t> занять </a:t>
            </a:r>
            <a:r>
              <a:rPr lang="ru-RU" sz="2000" dirty="0" err="1"/>
              <a:t>фізичними</a:t>
            </a:r>
            <a:r>
              <a:rPr lang="ru-RU" sz="2000" dirty="0"/>
              <a:t> </a:t>
            </a:r>
            <a:r>
              <a:rPr lang="ru-RU" sz="2000" dirty="0" err="1"/>
              <a:t>вправами</a:t>
            </a:r>
            <a:r>
              <a:rPr lang="ru-RU" sz="2000" dirty="0"/>
              <a:t> та </a:t>
            </a:r>
            <a:r>
              <a:rPr lang="ru-RU" sz="2000" dirty="0" err="1"/>
              <a:t>плануванні</a:t>
            </a:r>
            <a:r>
              <a:rPr lang="ru-RU" sz="2000" dirty="0"/>
              <a:t> </a:t>
            </a:r>
            <a:r>
              <a:rPr lang="ru-RU" sz="2000" dirty="0" err="1"/>
              <a:t>тренувальних</a:t>
            </a:r>
            <a:r>
              <a:rPr lang="ru-RU" sz="2000" dirty="0"/>
              <a:t> </a:t>
            </a:r>
            <a:r>
              <a:rPr lang="ru-RU" sz="2000" dirty="0" err="1"/>
              <a:t>навантажень</a:t>
            </a:r>
            <a:r>
              <a:rPr lang="ru-RU" sz="2000" dirty="0"/>
              <a:t>. </a:t>
            </a:r>
            <a:r>
              <a:rPr lang="ru-RU" sz="2000" dirty="0" err="1"/>
              <a:t>Повторні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доцільно</a:t>
            </a:r>
            <a:r>
              <a:rPr lang="ru-RU" sz="2000" dirty="0"/>
              <a:t> </a:t>
            </a:r>
            <a:r>
              <a:rPr lang="ru-RU" sz="2000" dirty="0" err="1"/>
              <a:t>виконувати</a:t>
            </a:r>
            <a:r>
              <a:rPr lang="ru-RU" sz="2000" dirty="0"/>
              <a:t> у </a:t>
            </a:r>
            <a:r>
              <a:rPr lang="ru-RU" sz="2000" dirty="0" err="1"/>
              <a:t>фазі</a:t>
            </a:r>
            <a:r>
              <a:rPr lang="ru-RU" sz="2000" dirty="0"/>
              <a:t> </a:t>
            </a:r>
            <a:r>
              <a:rPr lang="ru-RU" sz="2000" dirty="0" err="1"/>
              <a:t>підвищеної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. </a:t>
            </a:r>
            <a:r>
              <a:rPr lang="ru-RU" sz="2000" dirty="0" err="1"/>
              <a:t>Занадто</a:t>
            </a:r>
            <a:r>
              <a:rPr lang="ru-RU" sz="2000" dirty="0"/>
              <a:t> </a:t>
            </a:r>
            <a:r>
              <a:rPr lang="ru-RU" sz="2000" dirty="0" err="1"/>
              <a:t>довгі</a:t>
            </a:r>
            <a:r>
              <a:rPr lang="ru-RU" sz="2000" dirty="0"/>
              <a:t> </a:t>
            </a:r>
            <a:r>
              <a:rPr lang="ru-RU" sz="2000" dirty="0" err="1"/>
              <a:t>інтервали</a:t>
            </a:r>
            <a:r>
              <a:rPr lang="ru-RU" sz="2000" dirty="0"/>
              <a:t> </a:t>
            </a:r>
            <a:r>
              <a:rPr lang="ru-RU" sz="2000" dirty="0" err="1"/>
              <a:t>відпочинку</a:t>
            </a:r>
            <a:r>
              <a:rPr lang="ru-RU" sz="2000" dirty="0"/>
              <a:t> </a:t>
            </a:r>
            <a:r>
              <a:rPr lang="ru-RU" sz="2000" dirty="0" err="1"/>
              <a:t>знижують</a:t>
            </a:r>
            <a:r>
              <a:rPr lang="ru-RU" sz="2000" dirty="0"/>
              <a:t> </a:t>
            </a:r>
            <a:r>
              <a:rPr lang="ru-RU" sz="2000" dirty="0" err="1"/>
              <a:t>ефективність</a:t>
            </a:r>
            <a:r>
              <a:rPr lang="ru-RU" sz="2000" dirty="0"/>
              <a:t> </a:t>
            </a:r>
            <a:r>
              <a:rPr lang="ru-RU" sz="2000" dirty="0" err="1"/>
              <a:t>тренувального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З метою </a:t>
            </a:r>
            <a:r>
              <a:rPr lang="ru-RU" sz="2000" dirty="0" err="1"/>
              <a:t>прискорення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</a:t>
            </a:r>
            <a:r>
              <a:rPr lang="ru-RU" sz="2000" dirty="0" err="1"/>
              <a:t>активний</a:t>
            </a:r>
            <a:r>
              <a:rPr lang="ru-RU" sz="2000" dirty="0"/>
              <a:t> </a:t>
            </a:r>
            <a:r>
              <a:rPr lang="ru-RU" sz="2000" dirty="0" err="1"/>
              <a:t>відпочинок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перемикання</a:t>
            </a:r>
            <a:r>
              <a:rPr lang="ru-RU" sz="2000" dirty="0"/>
              <a:t> на </a:t>
            </a:r>
            <a:r>
              <a:rPr lang="ru-RU" sz="2000" dirty="0" err="1"/>
              <a:t>інший</a:t>
            </a:r>
            <a:r>
              <a:rPr lang="ru-RU" sz="2000" dirty="0"/>
              <a:t> вид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4493519"/>
            <a:ext cx="3617755" cy="217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133" y="4499584"/>
            <a:ext cx="3153782" cy="216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881" y="4535656"/>
            <a:ext cx="3198589" cy="212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31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1" y="270456"/>
            <a:ext cx="6014435" cy="2434107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Скелетні</a:t>
            </a:r>
            <a:r>
              <a:rPr lang="ru-RU" sz="2800" b="1" dirty="0"/>
              <a:t> </a:t>
            </a:r>
            <a:r>
              <a:rPr lang="ru-RU" sz="2800" b="1" dirty="0" err="1"/>
              <a:t>м’язи</a:t>
            </a:r>
            <a:r>
              <a:rPr lang="ru-RU" sz="2800" b="1" dirty="0"/>
              <a:t> </a:t>
            </a:r>
            <a:r>
              <a:rPr lang="ru-RU" sz="2800" cap="none" dirty="0" err="1" smtClean="0"/>
              <a:t>забезпечують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рухи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кісток</a:t>
            </a:r>
            <a:r>
              <a:rPr lang="ru-RU" sz="2800" cap="none" dirty="0" smtClean="0"/>
              <a:t> ‒ </a:t>
            </a:r>
            <a:r>
              <a:rPr lang="ru-RU" sz="2800" cap="none" dirty="0" err="1" smtClean="0"/>
              <a:t>важелів</a:t>
            </a:r>
            <a:r>
              <a:rPr lang="ru-RU" sz="2800" cap="none" dirty="0" smtClean="0"/>
              <a:t>, </a:t>
            </a:r>
            <a:r>
              <a:rPr lang="ru-RU" sz="2800" cap="none" dirty="0" err="1" smtClean="0"/>
              <a:t>які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змінюють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положення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тіла</a:t>
            </a:r>
            <a:r>
              <a:rPr lang="ru-RU" sz="2800" cap="none" dirty="0" smtClean="0"/>
              <a:t> та </a:t>
            </a:r>
            <a:r>
              <a:rPr lang="ru-RU" sz="2800" cap="none" dirty="0" err="1" smtClean="0"/>
              <a:t>його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частин</a:t>
            </a:r>
            <a:r>
              <a:rPr lang="ru-RU" sz="2800" cap="none" dirty="0" smtClean="0"/>
              <a:t> у </a:t>
            </a:r>
            <a:r>
              <a:rPr lang="ru-RU" sz="2800" cap="none" dirty="0" err="1" smtClean="0"/>
              <a:t>просторі</a:t>
            </a:r>
            <a:r>
              <a:rPr lang="ru-RU" sz="2800" cap="none" dirty="0" smtClean="0"/>
              <a:t>, а </a:t>
            </a:r>
            <a:r>
              <a:rPr lang="ru-RU" sz="2800" cap="none" dirty="0" err="1" smtClean="0"/>
              <a:t>також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формують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стінки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порожнин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організму</a:t>
            </a:r>
            <a:r>
              <a:rPr lang="ru-RU" sz="2800" cap="none" dirty="0" smtClean="0"/>
              <a:t> (</a:t>
            </a:r>
            <a:r>
              <a:rPr lang="ru-RU" sz="2800" cap="none" dirty="0" err="1" smtClean="0"/>
              <a:t>ротової</a:t>
            </a:r>
            <a:r>
              <a:rPr lang="ru-RU" sz="2800" cap="none" dirty="0" smtClean="0"/>
              <a:t>, </a:t>
            </a:r>
            <a:r>
              <a:rPr lang="ru-RU" sz="2800" cap="none" dirty="0" err="1" smtClean="0"/>
              <a:t>грудної</a:t>
            </a:r>
            <a:r>
              <a:rPr lang="ru-RU" sz="2800" cap="none" dirty="0" smtClean="0"/>
              <a:t>, </a:t>
            </a:r>
            <a:r>
              <a:rPr lang="ru-RU" sz="2800" cap="none" dirty="0" err="1" smtClean="0"/>
              <a:t>черевної</a:t>
            </a:r>
            <a:r>
              <a:rPr lang="ru-RU" sz="2800" cap="none" dirty="0" smtClean="0"/>
              <a:t>, </a:t>
            </a:r>
            <a:r>
              <a:rPr lang="ru-RU" sz="2800" cap="none" dirty="0" err="1" smtClean="0"/>
              <a:t>тазової</a:t>
            </a:r>
            <a:r>
              <a:rPr lang="ru-RU" sz="2800" cap="none" dirty="0" smtClean="0"/>
              <a:t>). </a:t>
            </a:r>
            <a:endParaRPr lang="ru-RU" sz="2800" cap="none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8352" y="527698"/>
            <a:ext cx="3893694" cy="479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34583" y="2807594"/>
            <a:ext cx="6048798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E5A21"/>
                </a:solidFill>
              </a:rPr>
              <a:t>Динамічна</a:t>
            </a:r>
            <a:r>
              <a:rPr lang="ru-RU" b="1" dirty="0">
                <a:solidFill>
                  <a:srgbClr val="2E5A21"/>
                </a:solidFill>
              </a:rPr>
              <a:t> робота </a:t>
            </a:r>
            <a:r>
              <a:rPr lang="ru-RU" dirty="0" err="1">
                <a:solidFill>
                  <a:srgbClr val="2E5A21"/>
                </a:solidFill>
              </a:rPr>
              <a:t>характеризується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почерговим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збудженням</a:t>
            </a:r>
            <a:r>
              <a:rPr lang="ru-RU" dirty="0">
                <a:solidFill>
                  <a:srgbClr val="2E5A21"/>
                </a:solidFill>
              </a:rPr>
              <a:t> і </a:t>
            </a:r>
            <a:r>
              <a:rPr lang="ru-RU" dirty="0" err="1">
                <a:solidFill>
                  <a:srgbClr val="2E5A21"/>
                </a:solidFill>
              </a:rPr>
              <a:t>гальмуванням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нервових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центрів</a:t>
            </a:r>
            <a:r>
              <a:rPr lang="ru-RU" dirty="0">
                <a:solidFill>
                  <a:srgbClr val="2E5A21"/>
                </a:solidFill>
              </a:rPr>
              <a:t> і, як </a:t>
            </a:r>
            <a:r>
              <a:rPr lang="ru-RU" dirty="0" err="1">
                <a:solidFill>
                  <a:srgbClr val="2E5A21"/>
                </a:solidFill>
              </a:rPr>
              <a:t>наслідок</a:t>
            </a:r>
            <a:r>
              <a:rPr lang="ru-RU" dirty="0">
                <a:solidFill>
                  <a:srgbClr val="2E5A21"/>
                </a:solidFill>
              </a:rPr>
              <a:t>, </a:t>
            </a:r>
            <a:r>
              <a:rPr lang="ru-RU" dirty="0" err="1">
                <a:solidFill>
                  <a:srgbClr val="2E5A21"/>
                </a:solidFill>
              </a:rPr>
              <a:t>почерговим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скороченням</a:t>
            </a:r>
            <a:r>
              <a:rPr lang="ru-RU" dirty="0">
                <a:solidFill>
                  <a:srgbClr val="2E5A21"/>
                </a:solidFill>
              </a:rPr>
              <a:t> і </a:t>
            </a:r>
            <a:r>
              <a:rPr lang="ru-RU" dirty="0" err="1">
                <a:solidFill>
                  <a:srgbClr val="2E5A21"/>
                </a:solidFill>
              </a:rPr>
              <a:t>розслабленням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м’язів</a:t>
            </a:r>
            <a:r>
              <a:rPr lang="ru-RU" dirty="0" smtClean="0">
                <a:solidFill>
                  <a:srgbClr val="2E5A2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Ці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процеси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забезпечують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нормальний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кровообіг</a:t>
            </a:r>
            <a:r>
              <a:rPr lang="ru-RU" dirty="0">
                <a:solidFill>
                  <a:srgbClr val="2E5A21"/>
                </a:solidFill>
              </a:rPr>
              <a:t>,</a:t>
            </a:r>
          </a:p>
          <a:p>
            <a:pPr algn="ctr"/>
            <a:r>
              <a:rPr lang="ru-RU" dirty="0" err="1">
                <a:solidFill>
                  <a:srgbClr val="2E5A21"/>
                </a:solidFill>
              </a:rPr>
              <a:t>забезпечення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органів</a:t>
            </a:r>
            <a:r>
              <a:rPr lang="ru-RU" dirty="0">
                <a:solidFill>
                  <a:srgbClr val="2E5A21"/>
                </a:solidFill>
              </a:rPr>
              <a:t> і тканин </a:t>
            </a:r>
            <a:r>
              <a:rPr lang="ru-RU" dirty="0" err="1">
                <a:solidFill>
                  <a:srgbClr val="2E5A21"/>
                </a:solidFill>
              </a:rPr>
              <a:t>поживними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речовинами</a:t>
            </a:r>
            <a:r>
              <a:rPr lang="ru-RU" dirty="0">
                <a:solidFill>
                  <a:srgbClr val="2E5A21"/>
                </a:solidFill>
              </a:rPr>
              <a:t> та киснем, </a:t>
            </a:r>
            <a:r>
              <a:rPr lang="ru-RU" dirty="0" err="1">
                <a:solidFill>
                  <a:srgbClr val="2E5A21"/>
                </a:solidFill>
              </a:rPr>
              <a:t>відновленням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функції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нервових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центрів</a:t>
            </a:r>
            <a:r>
              <a:rPr lang="ru-RU" dirty="0">
                <a:solidFill>
                  <a:srgbClr val="2E5A21"/>
                </a:solidFill>
              </a:rPr>
              <a:t>. </a:t>
            </a:r>
            <a:endParaRPr lang="ru-RU" dirty="0" smtClean="0">
              <a:solidFill>
                <a:srgbClr val="2E5A21"/>
              </a:solidFill>
            </a:endParaRPr>
          </a:p>
          <a:p>
            <a:pPr algn="ctr"/>
            <a:endParaRPr lang="ru-RU" dirty="0" smtClean="0">
              <a:solidFill>
                <a:srgbClr val="2E5A21"/>
              </a:solidFill>
            </a:endParaRPr>
          </a:p>
          <a:p>
            <a:pPr algn="ctr"/>
            <a:r>
              <a:rPr lang="ru-RU" b="1" dirty="0">
                <a:solidFill>
                  <a:srgbClr val="2E5A21"/>
                </a:solidFill>
              </a:rPr>
              <a:t>При </a:t>
            </a:r>
            <a:r>
              <a:rPr lang="ru-RU" b="1" dirty="0" err="1">
                <a:solidFill>
                  <a:srgbClr val="2E5A21"/>
                </a:solidFill>
              </a:rPr>
              <a:t>статичній</a:t>
            </a:r>
            <a:r>
              <a:rPr lang="ru-RU" b="1" dirty="0">
                <a:solidFill>
                  <a:srgbClr val="2E5A21"/>
                </a:solidFill>
              </a:rPr>
              <a:t> </a:t>
            </a:r>
            <a:r>
              <a:rPr lang="ru-RU" b="1" dirty="0" err="1">
                <a:solidFill>
                  <a:srgbClr val="2E5A21"/>
                </a:solidFill>
              </a:rPr>
              <a:t>роботі</a:t>
            </a:r>
            <a:r>
              <a:rPr lang="ru-RU" b="1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мають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місце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довготривалі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збудження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нервових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центрів</a:t>
            </a:r>
            <a:r>
              <a:rPr lang="ru-RU" dirty="0">
                <a:solidFill>
                  <a:srgbClr val="2E5A21"/>
                </a:solidFill>
              </a:rPr>
              <a:t> та </a:t>
            </a:r>
            <a:r>
              <a:rPr lang="ru-RU" dirty="0" err="1">
                <a:solidFill>
                  <a:srgbClr val="2E5A21"/>
                </a:solidFill>
              </a:rPr>
              <a:t>відповідні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скорочення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м’язів</a:t>
            </a:r>
            <a:r>
              <a:rPr lang="ru-RU" dirty="0">
                <a:solidFill>
                  <a:srgbClr val="2E5A21"/>
                </a:solidFill>
              </a:rPr>
              <a:t>. Як </a:t>
            </a:r>
            <a:r>
              <a:rPr lang="ru-RU" dirty="0" err="1">
                <a:solidFill>
                  <a:srgbClr val="2E5A21"/>
                </a:solidFill>
              </a:rPr>
              <a:t>наслідок</a:t>
            </a:r>
            <a:r>
              <a:rPr lang="ru-RU" dirty="0">
                <a:solidFill>
                  <a:srgbClr val="2E5A21"/>
                </a:solidFill>
              </a:rPr>
              <a:t> у них </a:t>
            </a:r>
            <a:r>
              <a:rPr lang="ru-RU" dirty="0" err="1">
                <a:solidFill>
                  <a:srgbClr val="2E5A21"/>
                </a:solidFill>
              </a:rPr>
              <a:t>погіршується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кровообіг</a:t>
            </a:r>
            <a:r>
              <a:rPr lang="ru-RU" dirty="0">
                <a:solidFill>
                  <a:srgbClr val="2E5A21"/>
                </a:solidFill>
              </a:rPr>
              <a:t>, </a:t>
            </a:r>
            <a:r>
              <a:rPr lang="ru-RU" dirty="0" err="1">
                <a:solidFill>
                  <a:srgbClr val="2E5A21"/>
                </a:solidFill>
              </a:rPr>
              <a:t>витрачається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значна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кількість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енергії</a:t>
            </a:r>
            <a:r>
              <a:rPr lang="ru-RU" dirty="0">
                <a:solidFill>
                  <a:srgbClr val="2E5A21"/>
                </a:solidFill>
              </a:rPr>
              <a:t>, при </a:t>
            </a:r>
            <a:r>
              <a:rPr lang="ru-RU" dirty="0" err="1">
                <a:solidFill>
                  <a:srgbClr val="2E5A21"/>
                </a:solidFill>
              </a:rPr>
              <a:t>цьому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резерви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відновлюються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повільно</a:t>
            </a:r>
            <a:r>
              <a:rPr lang="ru-RU" dirty="0">
                <a:solidFill>
                  <a:srgbClr val="2E5A21"/>
                </a:solidFill>
              </a:rPr>
              <a:t> та </a:t>
            </a:r>
            <a:r>
              <a:rPr lang="ru-RU" dirty="0" err="1">
                <a:solidFill>
                  <a:srgbClr val="2E5A21"/>
                </a:solidFill>
              </a:rPr>
              <a:t>перенапружуються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нервові</a:t>
            </a:r>
            <a:r>
              <a:rPr lang="ru-RU" dirty="0">
                <a:solidFill>
                  <a:srgbClr val="2E5A21"/>
                </a:solidFill>
              </a:rPr>
              <a:t> </a:t>
            </a:r>
            <a:r>
              <a:rPr lang="ru-RU" dirty="0" err="1">
                <a:solidFill>
                  <a:srgbClr val="2E5A21"/>
                </a:solidFill>
              </a:rPr>
              <a:t>центри</a:t>
            </a:r>
            <a:r>
              <a:rPr lang="ru-RU" dirty="0">
                <a:solidFill>
                  <a:srgbClr val="2E5A2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208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17" y="193515"/>
            <a:ext cx="9905998" cy="785279"/>
          </a:xfrm>
        </p:spPr>
        <p:txBody>
          <a:bodyPr/>
          <a:lstStyle/>
          <a:p>
            <a:r>
              <a:rPr lang="ru-RU" dirty="0"/>
              <a:t>роль </a:t>
            </a:r>
            <a:r>
              <a:rPr lang="ru-RU" dirty="0" err="1" smtClean="0"/>
              <a:t>гормонів</a:t>
            </a:r>
            <a:r>
              <a:rPr lang="ru-RU" dirty="0" smtClean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гіпертрофії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090387"/>
            <a:ext cx="9905999" cy="561950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Особливу</a:t>
            </a:r>
            <a:r>
              <a:rPr lang="ru-RU" dirty="0"/>
              <a:t> роль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гіпертрофії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чоловічі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– </a:t>
            </a:r>
            <a:r>
              <a:rPr lang="ru-RU" dirty="0" err="1"/>
              <a:t>андрогени</a:t>
            </a:r>
            <a:r>
              <a:rPr lang="ru-RU" dirty="0"/>
              <a:t>. Вони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росту, особливо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 (11-15 </a:t>
            </a:r>
            <a:r>
              <a:rPr lang="ru-RU" dirty="0" err="1"/>
              <a:t>років</a:t>
            </a:r>
            <a:r>
              <a:rPr lang="ru-RU" dirty="0"/>
              <a:t>). </a:t>
            </a:r>
            <a:r>
              <a:rPr lang="ru-RU" dirty="0" err="1" smtClean="0"/>
              <a:t>Більша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та сила </a:t>
            </a:r>
            <a:r>
              <a:rPr lang="ru-RU" dirty="0" err="1"/>
              <a:t>м’язів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жінками</a:t>
            </a:r>
            <a:r>
              <a:rPr lang="ru-RU" dirty="0"/>
              <a:t>,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статевими</a:t>
            </a:r>
            <a:r>
              <a:rPr lang="ru-RU" dirty="0"/>
              <a:t> </a:t>
            </a:r>
            <a:r>
              <a:rPr lang="ru-RU" dirty="0" err="1"/>
              <a:t>відмінностями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андрогени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в </a:t>
            </a:r>
            <a:r>
              <a:rPr lang="ru-RU" dirty="0" err="1"/>
              <a:t>сім’яниках</a:t>
            </a:r>
            <a:r>
              <a:rPr lang="ru-RU" dirty="0"/>
              <a:t> і </a:t>
            </a:r>
            <a:r>
              <a:rPr lang="ru-RU" dirty="0" err="1"/>
              <a:t>наднирниках</a:t>
            </a:r>
            <a:r>
              <a:rPr lang="ru-RU" dirty="0"/>
              <a:t>, а у </a:t>
            </a:r>
            <a:r>
              <a:rPr lang="ru-RU" dirty="0" err="1"/>
              <a:t>жінок</a:t>
            </a:r>
            <a:r>
              <a:rPr lang="ru-RU" dirty="0"/>
              <a:t> –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наднирниках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м’язова</a:t>
            </a:r>
            <a:r>
              <a:rPr lang="ru-RU" dirty="0"/>
              <a:t> сила на 20 % </a:t>
            </a:r>
            <a:r>
              <a:rPr lang="ru-RU" dirty="0" err="1"/>
              <a:t>менша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однакового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й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 smtClean="0"/>
              <a:t>жінок</a:t>
            </a:r>
            <a:r>
              <a:rPr lang="ru-RU" dirty="0" smtClean="0"/>
              <a:t> через </a:t>
            </a:r>
            <a:r>
              <a:rPr lang="ru-RU" dirty="0" err="1"/>
              <a:t>якісь</a:t>
            </a:r>
            <a:r>
              <a:rPr lang="ru-RU" dirty="0"/>
              <a:t> причини </a:t>
            </a:r>
            <a:r>
              <a:rPr lang="ru-RU" dirty="0" err="1"/>
              <a:t>збільшується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андрогенів</a:t>
            </a:r>
            <a:r>
              <a:rPr lang="ru-RU" dirty="0"/>
              <a:t>, то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та </a:t>
            </a:r>
            <a:r>
              <a:rPr lang="ru-RU" dirty="0" err="1"/>
              <a:t>їхня</a:t>
            </a:r>
            <a:r>
              <a:rPr lang="ru-RU" dirty="0"/>
              <a:t> сила. </a:t>
            </a:r>
            <a:endParaRPr lang="ru-RU" dirty="0" smtClean="0"/>
          </a:p>
          <a:p>
            <a:r>
              <a:rPr lang="ru-RU" dirty="0"/>
              <a:t>Величина 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стану та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, яке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задіяних</a:t>
            </a:r>
            <a:r>
              <a:rPr lang="ru-RU" dirty="0"/>
              <a:t> </a:t>
            </a:r>
            <a:r>
              <a:rPr lang="ru-RU" dirty="0" err="1"/>
              <a:t>м’язевих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та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довільного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81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4704" y="231821"/>
            <a:ext cx="9952707" cy="10689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комфорту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40" y="1438118"/>
            <a:ext cx="11178862" cy="35331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b="1" dirty="0" err="1"/>
              <a:t>У</a:t>
            </a:r>
            <a:r>
              <a:rPr lang="ru-RU" b="1" dirty="0" err="1" smtClean="0"/>
              <a:t>мови</a:t>
            </a:r>
            <a:r>
              <a:rPr lang="ru-RU" b="1" dirty="0" smtClean="0"/>
              <a:t> </a:t>
            </a:r>
            <a:r>
              <a:rPr lang="ru-RU" b="1" dirty="0" err="1"/>
              <a:t>функціонального</a:t>
            </a:r>
            <a:r>
              <a:rPr lang="ru-RU" b="1" dirty="0"/>
              <a:t> комфорту</a:t>
            </a:r>
            <a:r>
              <a:rPr lang="ru-RU" dirty="0" smtClean="0"/>
              <a:t>,- 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перід</a:t>
            </a:r>
            <a:r>
              <a:rPr lang="ru-RU" dirty="0" smtClean="0"/>
              <a:t> коли </a:t>
            </a:r>
            <a:r>
              <a:rPr lang="ru-RU" dirty="0" err="1"/>
              <a:t>засоби</a:t>
            </a:r>
            <a:r>
              <a:rPr lang="ru-RU" dirty="0"/>
              <a:t> й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функціональним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, а сама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емоційне</a:t>
            </a:r>
            <a:r>
              <a:rPr lang="ru-RU" dirty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/>
              <a:t>Працездатність</a:t>
            </a:r>
            <a:r>
              <a:rPr lang="ru-RU" dirty="0" smtClean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smtClean="0"/>
              <a:t>комфорту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та </a:t>
            </a:r>
            <a:r>
              <a:rPr lang="ru-RU" dirty="0" err="1"/>
              <a:t>оптимальну</a:t>
            </a:r>
            <a:r>
              <a:rPr lang="ru-RU" dirty="0"/>
              <a:t> </a:t>
            </a:r>
            <a:r>
              <a:rPr lang="ru-RU" dirty="0" err="1"/>
              <a:t>мобілізацію</a:t>
            </a:r>
            <a:r>
              <a:rPr lang="ru-RU" dirty="0"/>
              <a:t> </a:t>
            </a:r>
            <a:r>
              <a:rPr lang="ru-RU" dirty="0" err="1"/>
              <a:t>наявних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і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вправи</a:t>
            </a:r>
            <a:r>
              <a:rPr lang="ru-RU" dirty="0"/>
              <a:t> є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усуненню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гіподинамії</a:t>
            </a:r>
            <a:r>
              <a:rPr lang="ru-RU" dirty="0"/>
              <a:t> й </a:t>
            </a:r>
            <a:r>
              <a:rPr lang="ru-RU" dirty="0" err="1"/>
              <a:t>гіпокінезії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як </a:t>
            </a:r>
            <a:r>
              <a:rPr lang="ru-RU" dirty="0" err="1"/>
              <a:t>органів</a:t>
            </a:r>
            <a:r>
              <a:rPr lang="ru-RU" dirty="0"/>
              <a:t>, так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принципово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7" y="5032397"/>
            <a:ext cx="2895600" cy="175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10" y="503239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988" y="5032397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89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146" y="206394"/>
            <a:ext cx="5241701" cy="476186"/>
          </a:xfrm>
        </p:spPr>
        <p:txBody>
          <a:bodyPr>
            <a:normAutofit fontScale="90000"/>
          </a:bodyPr>
          <a:lstStyle/>
          <a:p>
            <a:r>
              <a:rPr lang="ru-RU" dirty="0"/>
              <a:t>фаза </a:t>
            </a:r>
            <a:r>
              <a:rPr lang="ru-RU" dirty="0" err="1"/>
              <a:t>суперкомпенсації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8" y="772732"/>
            <a:ext cx="11372044" cy="5422006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впливом</a:t>
            </a:r>
            <a:r>
              <a:rPr lang="ru-RU" sz="2000" dirty="0"/>
              <a:t> </a:t>
            </a:r>
            <a:r>
              <a:rPr lang="ru-RU" sz="2000" dirty="0" err="1" smtClean="0"/>
              <a:t>навантаження,підсилюється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активність</a:t>
            </a:r>
            <a:r>
              <a:rPr lang="ru-RU" sz="2000" dirty="0" smtClean="0"/>
              <a:t> органу ,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/>
              <a:t>стомлення</a:t>
            </a:r>
            <a:r>
              <a:rPr lang="ru-RU" sz="2000" dirty="0"/>
              <a:t>, яке, у свою </a:t>
            </a:r>
            <a:r>
              <a:rPr lang="ru-RU" sz="2000" dirty="0" err="1"/>
              <a:t>чергу</a:t>
            </a:r>
            <a:r>
              <a:rPr lang="ru-RU" sz="2000" dirty="0"/>
              <a:t>,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працездатність</a:t>
            </a:r>
            <a:r>
              <a:rPr lang="ru-RU" sz="2000" dirty="0"/>
              <a:t> органу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стомлення</a:t>
            </a:r>
            <a:r>
              <a:rPr lang="ru-RU" sz="2000" dirty="0"/>
              <a:t> є  </a:t>
            </a:r>
            <a:r>
              <a:rPr lang="ru-RU" sz="2000" dirty="0" err="1"/>
              <a:t>корисним</a:t>
            </a:r>
            <a:r>
              <a:rPr lang="ru-RU" sz="2000" dirty="0"/>
              <a:t> </a:t>
            </a:r>
            <a:r>
              <a:rPr lang="ru-RU" sz="2000" dirty="0" err="1"/>
              <a:t>процесом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стимулює</a:t>
            </a:r>
            <a:r>
              <a:rPr lang="ru-RU" sz="2000" dirty="0"/>
              <a:t> </a:t>
            </a:r>
            <a:r>
              <a:rPr lang="ru-RU" sz="2000" dirty="0" err="1"/>
              <a:t>відновний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 у </a:t>
            </a:r>
            <a:r>
              <a:rPr lang="ru-RU" sz="2000" dirty="0" err="1"/>
              <a:t>задіяному</a:t>
            </a:r>
            <a:r>
              <a:rPr lang="ru-RU" sz="2000" dirty="0"/>
              <a:t> </a:t>
            </a:r>
            <a:r>
              <a:rPr lang="ru-RU" sz="2000" dirty="0" err="1"/>
              <a:t>органі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робота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 smtClean="0"/>
              <a:t>напруженою</a:t>
            </a:r>
            <a:r>
              <a:rPr lang="ru-RU" sz="2000" dirty="0"/>
              <a:t>, то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досягнення</a:t>
            </a:r>
            <a:r>
              <a:rPr lang="ru-RU" sz="2000" dirty="0"/>
              <a:t> </a:t>
            </a:r>
            <a:r>
              <a:rPr lang="ru-RU" sz="2000" dirty="0" err="1"/>
              <a:t>вихідного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працездатність</a:t>
            </a:r>
            <a:r>
              <a:rPr lang="ru-RU" sz="2000" dirty="0"/>
              <a:t> на </a:t>
            </a:r>
            <a:r>
              <a:rPr lang="ru-RU" sz="2000" dirty="0" err="1"/>
              <a:t>деякий</a:t>
            </a:r>
            <a:r>
              <a:rPr lang="ru-RU" sz="2000" dirty="0"/>
              <a:t> час </a:t>
            </a:r>
            <a:r>
              <a:rPr lang="ru-RU" sz="2000" dirty="0" err="1"/>
              <a:t>покращується</a:t>
            </a:r>
            <a:r>
              <a:rPr lang="ru-RU" sz="2000" dirty="0"/>
              <a:t> і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вищою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до </a:t>
            </a:r>
            <a:r>
              <a:rPr lang="ru-RU" sz="2000" dirty="0" err="1"/>
              <a:t>навантаження</a:t>
            </a:r>
            <a:r>
              <a:rPr lang="ru-RU" sz="2000" dirty="0"/>
              <a:t>. </a:t>
            </a:r>
            <a:r>
              <a:rPr lang="ru-RU" sz="2000" b="1" dirty="0" err="1"/>
              <a:t>Це</a:t>
            </a:r>
            <a:r>
              <a:rPr lang="ru-RU" sz="2000" b="1" dirty="0"/>
              <a:t> фаза </a:t>
            </a:r>
            <a:r>
              <a:rPr lang="ru-RU" sz="2000" b="1" dirty="0" err="1"/>
              <a:t>суперкомпенсації</a:t>
            </a:r>
            <a:r>
              <a:rPr lang="ru-RU" sz="2000" b="1" dirty="0"/>
              <a:t>, </a:t>
            </a:r>
            <a:r>
              <a:rPr lang="ru-RU" sz="2000" dirty="0"/>
              <a:t>коли </a:t>
            </a:r>
            <a:r>
              <a:rPr lang="ru-RU" sz="2000" dirty="0" err="1"/>
              <a:t>стомлення</a:t>
            </a:r>
            <a:r>
              <a:rPr lang="ru-RU" sz="2000" dirty="0"/>
              <a:t> й </a:t>
            </a:r>
            <a:r>
              <a:rPr lang="ru-RU" sz="2000" dirty="0" err="1"/>
              <a:t>викликані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тканинах </a:t>
            </a:r>
            <a:r>
              <a:rPr lang="ru-RU" sz="2000" dirty="0" err="1"/>
              <a:t>відновлюються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надлишком</a:t>
            </a:r>
            <a:r>
              <a:rPr lang="ru-RU" sz="2000" dirty="0"/>
              <a:t>. </a:t>
            </a:r>
            <a:r>
              <a:rPr lang="ru-RU" sz="2000" dirty="0" smtClean="0"/>
              <a:t>В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організм</a:t>
            </a:r>
            <a:r>
              <a:rPr lang="ru-RU" sz="2000" dirty="0"/>
              <a:t> переходить в </a:t>
            </a:r>
            <a:r>
              <a:rPr lang="ru-RU" sz="2000" dirty="0" err="1"/>
              <a:t>якісно</a:t>
            </a:r>
            <a:r>
              <a:rPr lang="ru-RU" sz="2000" dirty="0"/>
              <a:t> </a:t>
            </a:r>
            <a:r>
              <a:rPr lang="ru-RU" sz="2000" dirty="0" err="1"/>
              <a:t>новий</a:t>
            </a:r>
            <a:r>
              <a:rPr lang="ru-RU" sz="2000" dirty="0"/>
              <a:t> стан </a:t>
            </a:r>
            <a:r>
              <a:rPr lang="ru-RU" sz="2000" dirty="0" err="1"/>
              <a:t>підвищеної</a:t>
            </a:r>
            <a:r>
              <a:rPr lang="ru-RU" sz="2000" dirty="0"/>
              <a:t> </a:t>
            </a:r>
            <a:r>
              <a:rPr lang="ru-RU" sz="2000" dirty="0" err="1"/>
              <a:t>готовності</a:t>
            </a:r>
            <a:r>
              <a:rPr lang="ru-RU" sz="2000" dirty="0"/>
              <a:t> до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в </a:t>
            </a:r>
            <a:r>
              <a:rPr lang="ru-RU" sz="2000" dirty="0" err="1"/>
              <a:t>цей</a:t>
            </a:r>
            <a:r>
              <a:rPr lang="ru-RU" sz="2000" dirty="0"/>
              <a:t> час </a:t>
            </a:r>
            <a:r>
              <a:rPr lang="ru-RU" sz="2000" dirty="0" err="1"/>
              <a:t>повторити</a:t>
            </a:r>
            <a:r>
              <a:rPr lang="ru-RU" sz="2000" dirty="0"/>
              <a:t> </a:t>
            </a:r>
            <a:r>
              <a:rPr lang="ru-RU" sz="2000" dirty="0" err="1"/>
              <a:t>навантаження</a:t>
            </a:r>
            <a:r>
              <a:rPr lang="ru-RU" sz="2000" dirty="0"/>
              <a:t>, то </a:t>
            </a:r>
            <a:r>
              <a:rPr lang="ru-RU" sz="2000" dirty="0" err="1"/>
              <a:t>наступні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функціонального</a:t>
            </a:r>
            <a:r>
              <a:rPr lang="ru-RU" sz="2000" dirty="0"/>
              <a:t> стану органу у </a:t>
            </a:r>
            <a:r>
              <a:rPr lang="ru-RU" sz="2000" dirty="0" err="1"/>
              <a:t>відновному</a:t>
            </a:r>
            <a:r>
              <a:rPr lang="ru-RU" sz="2000" dirty="0"/>
              <a:t> </a:t>
            </a:r>
            <a:r>
              <a:rPr lang="ru-RU" sz="2000" dirty="0" err="1"/>
              <a:t>періоді</a:t>
            </a:r>
            <a:r>
              <a:rPr lang="ru-RU" sz="2000" dirty="0"/>
              <a:t> </a:t>
            </a:r>
            <a:r>
              <a:rPr lang="ru-RU" sz="2000" dirty="0" err="1"/>
              <a:t>піднімають</a:t>
            </a:r>
            <a:r>
              <a:rPr lang="ru-RU" sz="2000" dirty="0"/>
              <a:t> </a:t>
            </a:r>
            <a:r>
              <a:rPr lang="ru-RU" sz="2000" dirty="0" err="1"/>
              <a:t>працездатність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. </a:t>
            </a:r>
            <a:r>
              <a:rPr lang="ru-RU" sz="2000" dirty="0" smtClean="0"/>
              <a:t>З </a:t>
            </a:r>
            <a:r>
              <a:rPr lang="ru-RU" sz="2000" dirty="0" err="1"/>
              <a:t>кожним</a:t>
            </a:r>
            <a:r>
              <a:rPr lang="ru-RU" sz="2000" dirty="0"/>
              <a:t> </a:t>
            </a:r>
            <a:r>
              <a:rPr lang="ru-RU" sz="2000" dirty="0" err="1"/>
              <a:t>навантаженням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 </a:t>
            </a:r>
            <a:r>
              <a:rPr lang="ru-RU" sz="2000" dirty="0" err="1"/>
              <a:t>піднімається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й </a:t>
            </a:r>
            <a:r>
              <a:rPr lang="ru-RU" sz="2000" dirty="0" err="1"/>
              <a:t>вище</a:t>
            </a:r>
            <a:r>
              <a:rPr lang="ru-RU" sz="2000" dirty="0"/>
              <a:t>. Так </a:t>
            </a:r>
            <a:r>
              <a:rPr lang="ru-RU" sz="2000" dirty="0" err="1"/>
              <a:t>відбувається</a:t>
            </a:r>
            <a:r>
              <a:rPr lang="ru-RU" sz="2000" dirty="0"/>
              <a:t> при </a:t>
            </a:r>
            <a:r>
              <a:rPr lang="ru-RU" sz="2000" dirty="0" err="1"/>
              <a:t>ідеальному</a:t>
            </a:r>
            <a:r>
              <a:rPr lang="ru-RU" sz="2000" dirty="0"/>
              <a:t> </a:t>
            </a:r>
            <a:r>
              <a:rPr lang="ru-RU" sz="2000" dirty="0" err="1"/>
              <a:t>функціонуванні</a:t>
            </a:r>
            <a:r>
              <a:rPr lang="ru-RU" sz="2000" dirty="0"/>
              <a:t> </a:t>
            </a:r>
            <a:r>
              <a:rPr lang="ru-RU" sz="2000" dirty="0" err="1"/>
              <a:t>механізму</a:t>
            </a:r>
            <a:r>
              <a:rPr lang="ru-RU" sz="2000" dirty="0"/>
              <a:t> </a:t>
            </a:r>
            <a:r>
              <a:rPr lang="ru-RU" sz="2000" dirty="0" err="1"/>
              <a:t>тренування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/>
              <a:t>відзначити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у </a:t>
            </a:r>
            <a:r>
              <a:rPr lang="ru-RU" sz="2000" dirty="0" err="1"/>
              <a:t>випадках</a:t>
            </a:r>
            <a:r>
              <a:rPr lang="ru-RU" sz="2000" dirty="0"/>
              <a:t>, коли </a:t>
            </a:r>
            <a:r>
              <a:rPr lang="ru-RU" sz="2000" dirty="0" err="1"/>
              <a:t>навантаження</a:t>
            </a:r>
            <a:r>
              <a:rPr lang="ru-RU" sz="2000" dirty="0"/>
              <a:t> </a:t>
            </a:r>
            <a:r>
              <a:rPr lang="ru-RU" sz="2000" dirty="0" err="1"/>
              <a:t>перевищує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попадає</a:t>
            </a:r>
            <a:r>
              <a:rPr lang="ru-RU" sz="2000" dirty="0"/>
              <a:t> на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недостатнього</a:t>
            </a:r>
            <a:r>
              <a:rPr lang="ru-RU" sz="2000" dirty="0"/>
              <a:t> </a:t>
            </a:r>
            <a:r>
              <a:rPr lang="ru-RU" sz="2000" dirty="0" err="1"/>
              <a:t>відновлення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фази</a:t>
            </a:r>
            <a:r>
              <a:rPr lang="ru-RU" sz="2000" dirty="0"/>
              <a:t> </a:t>
            </a:r>
            <a:r>
              <a:rPr lang="ru-RU" sz="2000" dirty="0" err="1"/>
              <a:t>суперкомпенсації</a:t>
            </a:r>
            <a:r>
              <a:rPr lang="ru-RU" sz="2000" dirty="0"/>
              <a:t>, яка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відбулась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спостерігатись</a:t>
            </a:r>
            <a:r>
              <a:rPr lang="ru-RU" sz="2000" dirty="0"/>
              <a:t> «</a:t>
            </a:r>
            <a:r>
              <a:rPr lang="ru-RU" sz="2000" dirty="0" err="1"/>
              <a:t>зрив</a:t>
            </a:r>
            <a:r>
              <a:rPr lang="ru-RU" sz="2000" dirty="0"/>
              <a:t> </a:t>
            </a:r>
            <a:r>
              <a:rPr lang="ru-RU" sz="2000" dirty="0" err="1"/>
              <a:t>компенсації</a:t>
            </a:r>
            <a:r>
              <a:rPr lang="ru-RU" sz="2000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145745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04" y="207262"/>
            <a:ext cx="9905998" cy="669369"/>
          </a:xfrm>
        </p:spPr>
        <p:txBody>
          <a:bodyPr/>
          <a:lstStyle/>
          <a:p>
            <a:pPr algn="ctr"/>
            <a:r>
              <a:rPr lang="ru-RU" dirty="0" smtClean="0"/>
              <a:t>регулярна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604" y="1058025"/>
            <a:ext cx="7441842" cy="5594766"/>
          </a:xfrm>
          <a:solidFill>
            <a:schemeClr val="accent5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У </a:t>
            </a:r>
            <a:r>
              <a:rPr lang="ru-RU" dirty="0" err="1"/>
              <a:t>професійно-тренованих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морфологічної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і тканин </a:t>
            </a:r>
            <a:r>
              <a:rPr lang="ru-RU" dirty="0" err="1"/>
              <a:t>поліпшується</a:t>
            </a:r>
            <a:r>
              <a:rPr lang="ru-RU" dirty="0"/>
              <a:t> </a:t>
            </a:r>
            <a:r>
              <a:rPr lang="ru-RU" dirty="0" err="1"/>
              <a:t>хімізм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, </a:t>
            </a:r>
            <a:r>
              <a:rPr lang="ru-RU" dirty="0" err="1"/>
              <a:t>удосконалюється</a:t>
            </a:r>
            <a:r>
              <a:rPr lang="ru-RU" dirty="0"/>
              <a:t> 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зрости</a:t>
            </a:r>
            <a:r>
              <a:rPr lang="ru-RU" dirty="0"/>
              <a:t> в 1,5 – 2 рази, сила – в 1,5 – 3,75 рази, </a:t>
            </a:r>
            <a:r>
              <a:rPr lang="ru-RU" dirty="0" err="1"/>
              <a:t>витривалість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збільшитися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9 до 20 </a:t>
            </a:r>
            <a:r>
              <a:rPr lang="ru-RU" dirty="0" err="1"/>
              <a:t>разів</a:t>
            </a:r>
            <a:r>
              <a:rPr lang="ru-RU" dirty="0"/>
              <a:t>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/>
              <a:t>Посилений</a:t>
            </a:r>
            <a:r>
              <a:rPr lang="ru-RU" dirty="0" smtClean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заняттями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культурою та спортом </a:t>
            </a:r>
            <a:r>
              <a:rPr lang="ru-RU" dirty="0" err="1"/>
              <a:t>активізує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. </a:t>
            </a:r>
            <a:r>
              <a:rPr lang="ru-RU" dirty="0" err="1"/>
              <a:t>Стимулюється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травних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, перистальтика кишечника. </a:t>
            </a:r>
            <a:r>
              <a:rPr lang="ru-RU" dirty="0" err="1"/>
              <a:t>Підвищуються</a:t>
            </a:r>
            <a:r>
              <a:rPr lang="ru-RU" dirty="0"/>
              <a:t> запаси </a:t>
            </a:r>
            <a:r>
              <a:rPr lang="ru-RU" dirty="0" err="1"/>
              <a:t>вуглеводів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, в той час, як запаси </a:t>
            </a:r>
            <a:r>
              <a:rPr lang="ru-RU" dirty="0" err="1"/>
              <a:t>жирів</a:t>
            </a:r>
            <a:r>
              <a:rPr lang="ru-RU" dirty="0"/>
              <a:t> </a:t>
            </a:r>
            <a:r>
              <a:rPr lang="ru-RU" dirty="0" err="1" smtClean="0"/>
              <a:t>знижуються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34" y="4252751"/>
            <a:ext cx="3204177" cy="240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728" y="2152874"/>
            <a:ext cx="3323652" cy="186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853" y="181725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88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604" y="207262"/>
            <a:ext cx="9905998" cy="669369"/>
          </a:xfrm>
        </p:spPr>
        <p:txBody>
          <a:bodyPr/>
          <a:lstStyle/>
          <a:p>
            <a:pPr algn="ctr"/>
            <a:r>
              <a:rPr lang="ru-RU" dirty="0" smtClean="0"/>
              <a:t>регулярна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604" y="1058025"/>
            <a:ext cx="7441842" cy="5594766"/>
          </a:xfrm>
          <a:solidFill>
            <a:schemeClr val="accent5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імунобіологічні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та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стійкість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інфекційних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перебудову</a:t>
            </a:r>
            <a:r>
              <a:rPr lang="ru-RU" dirty="0"/>
              <a:t> </a:t>
            </a:r>
            <a:r>
              <a:rPr lang="ru-RU" dirty="0" err="1"/>
              <a:t>терморегуляції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</a:t>
            </a:r>
            <a:r>
              <a:rPr lang="ru-RU" dirty="0" err="1"/>
              <a:t>енерговитрат</a:t>
            </a:r>
            <a:r>
              <a:rPr lang="ru-RU" dirty="0"/>
              <a:t> і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тренованих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й </a:t>
            </a:r>
            <a:r>
              <a:rPr lang="ru-RU" dirty="0" err="1"/>
              <a:t>інфекційної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 в 2 – 3 рази </a:t>
            </a:r>
            <a:r>
              <a:rPr lang="ru-RU" dirty="0" err="1"/>
              <a:t>нижче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активації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посилення</a:t>
            </a:r>
            <a:r>
              <a:rPr lang="ru-RU" dirty="0"/>
              <a:t> синтезу </a:t>
            </a:r>
            <a:r>
              <a:rPr lang="ru-RU" dirty="0" err="1"/>
              <a:t>нуклеїнових</a:t>
            </a:r>
            <a:r>
              <a:rPr lang="ru-RU" dirty="0"/>
              <a:t> кислот і </a:t>
            </a:r>
            <a:r>
              <a:rPr lang="ru-RU" dirty="0" err="1"/>
              <a:t>білків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білка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підвищеного</a:t>
            </a:r>
            <a:r>
              <a:rPr lang="ru-RU" dirty="0"/>
              <a:t> </a:t>
            </a:r>
            <a:r>
              <a:rPr lang="ru-RU" dirty="0" err="1"/>
              <a:t>ресинтезу</a:t>
            </a:r>
            <a:r>
              <a:rPr lang="ru-RU" dirty="0"/>
              <a:t> </a:t>
            </a:r>
            <a:r>
              <a:rPr lang="ru-RU" dirty="0" err="1"/>
              <a:t>аденозинтрифосфату</a:t>
            </a:r>
            <a:r>
              <a:rPr lang="ru-RU" dirty="0"/>
              <a:t> (АТФ)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дефіциту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 (</a:t>
            </a:r>
            <a:r>
              <a:rPr lang="ru-RU" dirty="0" err="1"/>
              <a:t>макроергічних</a:t>
            </a:r>
            <a:r>
              <a:rPr lang="ru-RU" dirty="0"/>
              <a:t> </a:t>
            </a:r>
            <a:r>
              <a:rPr lang="ru-RU" dirty="0" err="1"/>
              <a:t>фосфатів</a:t>
            </a:r>
            <a:r>
              <a:rPr lang="ru-RU" dirty="0"/>
              <a:t>),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фосфорилювання</a:t>
            </a:r>
            <a:r>
              <a:rPr lang="ru-RU" dirty="0"/>
              <a:t> й </a:t>
            </a:r>
            <a:r>
              <a:rPr lang="ru-RU" dirty="0" err="1"/>
              <a:t>гліколізу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234" y="4252751"/>
            <a:ext cx="3204177" cy="240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728" y="2152874"/>
            <a:ext cx="3323652" cy="186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853" y="181725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23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5377" y="167425"/>
            <a:ext cx="9865217" cy="528033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адаптації</a:t>
            </a:r>
            <a:r>
              <a:rPr lang="ru-RU" sz="2800" dirty="0"/>
              <a:t> до </a:t>
            </a:r>
            <a:r>
              <a:rPr lang="ru-RU" sz="2800" dirty="0" err="1"/>
              <a:t>незвичайних</a:t>
            </a:r>
            <a:r>
              <a:rPr lang="ru-RU" sz="2800" dirty="0"/>
              <a:t> умов </a:t>
            </a:r>
            <a:r>
              <a:rPr lang="ru-RU" sz="2800" dirty="0" err="1"/>
              <a:t>існування</a:t>
            </a:r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4" y="695459"/>
            <a:ext cx="11449318" cy="5911404"/>
          </a:xfrm>
          <a:solidFill>
            <a:schemeClr val="accent5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Людина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незвичайних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резервах </a:t>
            </a:r>
            <a:r>
              <a:rPr lang="ru-RU" dirty="0" err="1"/>
              <a:t>організму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компенсаторних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фізіологічними</a:t>
            </a:r>
            <a:r>
              <a:rPr lang="ru-RU" dirty="0"/>
              <a:t> резервами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створену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підсилювати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періодом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Резервні</a:t>
            </a:r>
            <a:r>
              <a:rPr lang="ru-RU" dirty="0" smtClean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без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та </a:t>
            </a:r>
            <a:r>
              <a:rPr lang="ru-RU" dirty="0" err="1"/>
              <a:t>пошкоджень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патогенних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силою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у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 </a:t>
            </a:r>
            <a:r>
              <a:rPr lang="ru-RU" dirty="0" err="1" smtClean="0"/>
              <a:t>Фізично</a:t>
            </a:r>
            <a:r>
              <a:rPr lang="ru-RU" dirty="0" smtClean="0"/>
              <a:t> </a:t>
            </a:r>
            <a:r>
              <a:rPr lang="ru-RU" dirty="0" err="1"/>
              <a:t>треновані</a:t>
            </a:r>
            <a:r>
              <a:rPr lang="ru-RU" dirty="0"/>
              <a:t> особи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на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та систем, як 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, так і </a:t>
            </a:r>
            <a:r>
              <a:rPr lang="ru-RU" dirty="0" smtClean="0"/>
              <a:t>при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/>
              <a:t>навантаженні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частота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за 1 </a:t>
            </a:r>
            <a:r>
              <a:rPr lang="ru-RU" dirty="0" err="1"/>
              <a:t>хвилину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 у </a:t>
            </a:r>
            <a:r>
              <a:rPr lang="ru-RU" dirty="0" err="1"/>
              <a:t>тренованих</a:t>
            </a:r>
            <a:r>
              <a:rPr lang="ru-RU" dirty="0"/>
              <a:t> людей ‒ 50 ‒ 60, у </a:t>
            </a:r>
            <a:r>
              <a:rPr lang="ru-RU" dirty="0" err="1"/>
              <a:t>лижників</a:t>
            </a:r>
            <a:r>
              <a:rPr lang="ru-RU" dirty="0"/>
              <a:t> та </a:t>
            </a:r>
            <a:r>
              <a:rPr lang="ru-RU" dirty="0" err="1"/>
              <a:t>марафонців</a:t>
            </a:r>
            <a:r>
              <a:rPr lang="ru-RU" dirty="0"/>
              <a:t> ‒ 40 ‒ 50, а у </a:t>
            </a:r>
            <a:r>
              <a:rPr lang="ru-RU" dirty="0" err="1"/>
              <a:t>нетренованих</a:t>
            </a:r>
            <a:r>
              <a:rPr lang="ru-RU" dirty="0"/>
              <a:t> ‒ 70 ‒ 80. </a:t>
            </a:r>
            <a:endParaRPr lang="ru-RU" dirty="0" smtClean="0"/>
          </a:p>
          <a:p>
            <a:r>
              <a:rPr lang="ru-RU" dirty="0" smtClean="0"/>
              <a:t>Таким </a:t>
            </a:r>
            <a:r>
              <a:rPr lang="ru-RU" dirty="0"/>
              <a:t>чином, при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частоті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</a:t>
            </a:r>
            <a:r>
              <a:rPr lang="ru-RU" dirty="0" err="1"/>
              <a:t>серце</a:t>
            </a:r>
            <a:r>
              <a:rPr lang="ru-RU" dirty="0"/>
              <a:t> </a:t>
            </a:r>
            <a:r>
              <a:rPr lang="ru-RU" dirty="0" err="1"/>
              <a:t>довший</a:t>
            </a:r>
            <a:r>
              <a:rPr lang="ru-RU" dirty="0"/>
              <a:t> час </a:t>
            </a:r>
            <a:r>
              <a:rPr lang="ru-RU" dirty="0" err="1"/>
              <a:t>відпочиває</a:t>
            </a:r>
            <a:r>
              <a:rPr lang="ru-RU" dirty="0"/>
              <a:t>, а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одержують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кров’ю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поживних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при </a:t>
            </a:r>
            <a:r>
              <a:rPr lang="ru-RU" dirty="0" err="1"/>
              <a:t>менших</a:t>
            </a:r>
            <a:r>
              <a:rPr lang="ru-RU" dirty="0"/>
              <a:t> </a:t>
            </a:r>
            <a:r>
              <a:rPr lang="ru-RU" dirty="0" err="1"/>
              <a:t>витратах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коронарного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киснем і </a:t>
            </a:r>
            <a:r>
              <a:rPr lang="ru-RU" dirty="0" err="1"/>
              <a:t>поживними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 та </a:t>
            </a:r>
            <a:r>
              <a:rPr lang="ru-RU" dirty="0" err="1"/>
              <a:t>видаляє</a:t>
            </a:r>
            <a:r>
              <a:rPr lang="ru-RU" dirty="0"/>
              <a:t>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діастоли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.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діастола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нормальному </a:t>
            </a:r>
            <a:r>
              <a:rPr lang="ru-RU" dirty="0" err="1"/>
              <a:t>кровопостачанню</a:t>
            </a:r>
            <a:r>
              <a:rPr lang="ru-RU" dirty="0"/>
              <a:t> до </a:t>
            </a:r>
            <a:r>
              <a:rPr lang="ru-RU" dirty="0" err="1"/>
              <a:t>м’язових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найглибших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</a:t>
            </a:r>
            <a:r>
              <a:rPr lang="ru-RU" dirty="0" err="1"/>
              <a:t>шлуночка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«</a:t>
            </a:r>
            <a:r>
              <a:rPr lang="ru-RU" dirty="0" err="1"/>
              <a:t>гіршому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»,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міокардіоцити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хворих</a:t>
            </a:r>
            <a:r>
              <a:rPr lang="ru-RU" dirty="0"/>
              <a:t> на </a:t>
            </a:r>
            <a:r>
              <a:rPr lang="ru-RU" dirty="0" err="1"/>
              <a:t>ішемічну</a:t>
            </a:r>
            <a:r>
              <a:rPr lang="ru-RU" dirty="0"/>
              <a:t> хворобу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гімнастика</a:t>
            </a:r>
            <a:r>
              <a:rPr lang="ru-RU" dirty="0"/>
              <a:t> є </a:t>
            </a:r>
            <a:r>
              <a:rPr lang="ru-RU" dirty="0" smtClean="0"/>
              <a:t>методом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/>
              <a:t>профілактики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моторної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</a:t>
            </a:r>
            <a:r>
              <a:rPr lang="ru-RU" dirty="0" err="1"/>
              <a:t>знижує</a:t>
            </a:r>
            <a:r>
              <a:rPr lang="ru-RU" dirty="0"/>
              <a:t> частоту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та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діастолічний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8199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153</TotalTime>
  <Words>3003</Words>
  <Application>Microsoft Office PowerPoint</Application>
  <PresentationFormat>Широкоэкранный</PresentationFormat>
  <Paragraphs>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Courier New</vt:lpstr>
      <vt:lpstr>Trebuchet MS</vt:lpstr>
      <vt:lpstr>Tw Cen MT</vt:lpstr>
      <vt:lpstr>Wingdings</vt:lpstr>
      <vt:lpstr>Контур</vt:lpstr>
      <vt:lpstr>     Фізіологічні механізми та закономірності, що забезпечують вдосконалення окремих систем організму при фізичній активності.  к. мед. н., доцент кафедри громадського здоров’я Ясенок Вікторія Олександрівна </vt:lpstr>
      <vt:lpstr>Вступ</vt:lpstr>
      <vt:lpstr>Скелетні м’язи забезпечують рухи кісток ‒ важелів, які змінюють положення тіла та його частин у просторі, а також формують стінки порожнин організму (ротової, грудної, черевної, тазової). </vt:lpstr>
      <vt:lpstr>роль гормонів у розвитку гіпертрофії м’язів</vt:lpstr>
      <vt:lpstr>працездатність людини в умовах функціонального комфорту</vt:lpstr>
      <vt:lpstr>фаза суперкомпенсації</vt:lpstr>
      <vt:lpstr>регулярна фізична активність </vt:lpstr>
      <vt:lpstr>регулярна фізична активність </vt:lpstr>
      <vt:lpstr>можливості адаптації до незвичайних умов існування </vt:lpstr>
      <vt:lpstr>Вплив фізичної активності на активність імунної системи</vt:lpstr>
      <vt:lpstr>Фізичні якості</vt:lpstr>
      <vt:lpstr>Фізичні якості</vt:lpstr>
      <vt:lpstr>Функціональна активність людини і взаємозв'язок фізичної та розумової діяльності</vt:lpstr>
      <vt:lpstr>Фізична та розумова діяльність </vt:lpstr>
      <vt:lpstr>репродуктивні і продуктивні (творчі) види розумової праці</vt:lpstr>
      <vt:lpstr>ВЗАЄМОЗВ'ЯЗОК ФІЗИЧНОЇ І РОЗУМОВОЇ ДІЯЛЬНОСТІ ЛЮДИНИ</vt:lpstr>
      <vt:lpstr>ВЗАЄМОЗВ'ЯЗОК ФІЗИЧНОЇ І РОЗУМОВОЇ ДІЯЛЬНОСТІ ЛЮДИНИ</vt:lpstr>
      <vt:lpstr>Втома . Стомлення </vt:lpstr>
      <vt:lpstr>Відновлення </vt:lpstr>
      <vt:lpstr>Відновлення </vt:lpstr>
      <vt:lpstr>Відновлення </vt:lpstr>
      <vt:lpstr>Відновлення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 Фізіологічні механізми та закономірності, що забезпечують вдосконалення окремих систем організму при фізичній активності.</dc:title>
  <dc:creator>Boss</dc:creator>
  <cp:lastModifiedBy>Курганська Вікторія Олександрівна</cp:lastModifiedBy>
  <cp:revision>17</cp:revision>
  <dcterms:created xsi:type="dcterms:W3CDTF">2020-08-30T10:03:53Z</dcterms:created>
  <dcterms:modified xsi:type="dcterms:W3CDTF">2021-02-11T09:03:22Z</dcterms:modified>
</cp:coreProperties>
</file>