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4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1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1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253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77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62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0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0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7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2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1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17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sz="3100" dirty="0"/>
              <a:t>Організація санітарно-епідеміологічного нагляду у сфері водопостачання населених пунктів. Вимоги до питної води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Лекція</a:t>
            </a:r>
            <a:r>
              <a:rPr lang="ru-RU" dirty="0"/>
              <a:t> 5</a:t>
            </a:r>
          </a:p>
          <a:p>
            <a:r>
              <a:rPr lang="ru-RU" dirty="0"/>
              <a:t>Кафедра </a:t>
            </a:r>
            <a:r>
              <a:rPr lang="ru-RU" dirty="0" err="1"/>
              <a:t>громадського</a:t>
            </a:r>
            <a:r>
              <a:rPr lang="ru-RU" dirty="0"/>
              <a:t> 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95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Порядок проведення санації колодязя за </a:t>
            </a:r>
            <a:r>
              <a:rPr lang="uk-UA" dirty="0" err="1"/>
              <a:t>епідпоказами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6711654" cy="375551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Включає три етапи: </a:t>
            </a:r>
          </a:p>
          <a:p>
            <a:pPr marL="514350" indent="-514350">
              <a:buAutoNum type="arabicParenR"/>
            </a:pPr>
            <a:r>
              <a:rPr lang="uk-UA" dirty="0"/>
              <a:t>попередню дезінфекцію підводної частини колодязя об'ємним способом, </a:t>
            </a:r>
          </a:p>
          <a:p>
            <a:pPr marL="514350" indent="-514350">
              <a:buAutoNum type="arabicParenR"/>
            </a:pPr>
            <a:r>
              <a:rPr lang="uk-UA" dirty="0"/>
              <a:t>очищення та ремонт ,</a:t>
            </a:r>
          </a:p>
          <a:p>
            <a:pPr marL="514350" indent="-514350">
              <a:buAutoNum type="arabicParenR"/>
            </a:pPr>
            <a:r>
              <a:rPr lang="uk-UA" dirty="0"/>
              <a:t>заключну дезінфекцію спочатку зрошувальним, а потім об’ємним способом.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7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/>
              <a:t>Визначення концентрації дезінфектанту для дезінфекції води колодязя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знезараження</a:t>
            </a:r>
            <a:r>
              <a:rPr lang="ru-RU" dirty="0"/>
              <a:t> води методом </a:t>
            </a:r>
            <a:r>
              <a:rPr lang="ru-RU" dirty="0" err="1"/>
              <a:t>хлорування</a:t>
            </a:r>
            <a:r>
              <a:rPr lang="ru-RU" dirty="0"/>
              <a:t> доза хлору для </a:t>
            </a:r>
            <a:r>
              <a:rPr lang="ru-RU" dirty="0" err="1"/>
              <a:t>знезараження</a:t>
            </a:r>
            <a:r>
              <a:rPr lang="ru-RU" dirty="0"/>
              <a:t> води </a:t>
            </a:r>
            <a:r>
              <a:rPr lang="ru-RU" dirty="0" err="1"/>
              <a:t>складається</a:t>
            </a:r>
            <a:r>
              <a:rPr lang="ru-RU" dirty="0"/>
              <a:t> з:</a:t>
            </a:r>
          </a:p>
          <a:p>
            <a:pPr>
              <a:buFontTx/>
              <a:buChar char="-"/>
            </a:pPr>
            <a:r>
              <a:rPr lang="ru-RU" dirty="0" err="1"/>
              <a:t>хлорпоглинання</a:t>
            </a:r>
            <a:r>
              <a:rPr lang="ru-RU" dirty="0"/>
              <a:t> і </a:t>
            </a:r>
          </a:p>
          <a:p>
            <a:pPr>
              <a:buFontTx/>
              <a:buChar char="-"/>
            </a:pP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залишкового</a:t>
            </a:r>
            <a:r>
              <a:rPr lang="ru-RU" dirty="0"/>
              <a:t> хлору.</a:t>
            </a:r>
          </a:p>
          <a:p>
            <a:pPr marL="0" indent="0">
              <a:buNone/>
            </a:pP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хлорпоглинання</a:t>
            </a:r>
            <a:r>
              <a:rPr lang="ru-RU" dirty="0"/>
              <a:t> води : </a:t>
            </a:r>
            <a:r>
              <a:rPr lang="ru-RU" dirty="0" err="1"/>
              <a:t>випробувують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1 % </a:t>
            </a:r>
            <a:r>
              <a:rPr lang="ru-RU" dirty="0" err="1"/>
              <a:t>розчину</a:t>
            </a:r>
            <a:r>
              <a:rPr lang="ru-RU" dirty="0"/>
              <a:t> хлорного </a:t>
            </a:r>
            <a:r>
              <a:rPr lang="ru-RU" dirty="0" err="1"/>
              <a:t>вапна</a:t>
            </a:r>
            <a:r>
              <a:rPr lang="ru-RU" dirty="0"/>
              <a:t> на воду  і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по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залишкового</a:t>
            </a:r>
            <a:r>
              <a:rPr lang="ru-RU" dirty="0"/>
              <a:t> хлору.</a:t>
            </a:r>
          </a:p>
          <a:p>
            <a:pPr marL="0" indent="0">
              <a:buNone/>
            </a:pP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залишкового</a:t>
            </a:r>
            <a:r>
              <a:rPr lang="ru-RU" dirty="0"/>
              <a:t> хлора у </a:t>
            </a:r>
            <a:r>
              <a:rPr lang="ru-RU" dirty="0" err="1"/>
              <a:t>воді</a:t>
            </a:r>
            <a:r>
              <a:rPr lang="ru-RU" dirty="0"/>
              <a:t> засновано на </a:t>
            </a:r>
            <a:r>
              <a:rPr lang="ru-RU" dirty="0" err="1"/>
              <a:t>витісненні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 хлором з йодистого </a:t>
            </a:r>
            <a:r>
              <a:rPr lang="ru-RU" dirty="0" err="1"/>
              <a:t>калія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йоду в </a:t>
            </a:r>
            <a:r>
              <a:rPr lang="ru-RU" dirty="0" err="1"/>
              <a:t>еквівалентній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і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при </a:t>
            </a:r>
            <a:r>
              <a:rPr lang="ru-RU" dirty="0" err="1"/>
              <a:t>титруванні</a:t>
            </a:r>
            <a:r>
              <a:rPr lang="ru-RU" dirty="0"/>
              <a:t> </a:t>
            </a:r>
            <a:r>
              <a:rPr lang="ru-RU" dirty="0" err="1"/>
              <a:t>гіпосульфітом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23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uk-UA" sz="3100" b="1" dirty="0"/>
              <a:t>ДСанПіН 2.2.4-171-10  "Гігієнічні вимоги до води питної,  призначеної для споживання людиною"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встановлюють вимоги  до  безпечності  та якості  питної води,  призначеної для споживання людиною,  а також  правила       виробничого       контролю       та       державного санітарно-епідеміологічного нагляду у сфері питного водопостачання населення.  </a:t>
            </a:r>
          </a:p>
          <a:p>
            <a:r>
              <a:rPr lang="uk-UA" dirty="0"/>
              <a:t>Вимоги Санітарних  норм  не  поширюються  на  води мінеральні лікувальні,   лікувально-столові,   природні   столові   та  води, призначені  для  спеціального  дієтичного  споживання,  спеціально перероблені  або розроблені для забезпечення задоволення дієтичних потреб  дітей грудного та раннього віку.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82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Вимоги до води централізованого питного водопостачання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564904"/>
            <a:ext cx="6711654" cy="3683502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/>
              <a:t>Показники епідеміологічної небезпеки</a:t>
            </a:r>
            <a:r>
              <a:rPr lang="uk-UA" i="1" dirty="0"/>
              <a:t>: загальні </a:t>
            </a:r>
            <a:r>
              <a:rPr lang="uk-UA" i="1" dirty="0" err="1"/>
              <a:t>коліформи</a:t>
            </a:r>
            <a:r>
              <a:rPr lang="uk-UA" i="1" dirty="0"/>
              <a:t>, кількість </a:t>
            </a:r>
            <a:r>
              <a:rPr lang="en-US" i="1" dirty="0" err="1"/>
              <a:t>E.coli</a:t>
            </a:r>
            <a:r>
              <a:rPr lang="en-US" i="1" dirty="0"/>
              <a:t>, </a:t>
            </a:r>
            <a:r>
              <a:rPr lang="uk-UA" i="1" dirty="0"/>
              <a:t>ентерококів, </a:t>
            </a:r>
            <a:r>
              <a:rPr lang="uk-UA" i="1" dirty="0" err="1"/>
              <a:t>коліфагів</a:t>
            </a:r>
            <a:endParaRPr lang="uk-UA" i="1" dirty="0"/>
          </a:p>
          <a:p>
            <a:r>
              <a:rPr lang="uk-UA" dirty="0"/>
              <a:t>У разі виявлення в пробах питної води </a:t>
            </a:r>
            <a:r>
              <a:rPr lang="uk-UA" i="1" dirty="0"/>
              <a:t>з підземних </a:t>
            </a:r>
            <a:r>
              <a:rPr lang="uk-UA" dirty="0" err="1"/>
              <a:t>вододжерел</a:t>
            </a:r>
            <a:r>
              <a:rPr lang="uk-UA" dirty="0"/>
              <a:t> загальних </a:t>
            </a:r>
            <a:r>
              <a:rPr lang="uk-UA" dirty="0" err="1"/>
              <a:t>коліформ</a:t>
            </a:r>
            <a:r>
              <a:rPr lang="uk-UA" dirty="0"/>
              <a:t>, </a:t>
            </a:r>
            <a:r>
              <a:rPr lang="uk-UA" dirty="0" err="1"/>
              <a:t>E.coli</a:t>
            </a:r>
            <a:r>
              <a:rPr lang="uk-UA" dirty="0"/>
              <a:t> чи ентерококів, а в пробах питної води з </a:t>
            </a:r>
            <a:r>
              <a:rPr lang="uk-UA" i="1" dirty="0"/>
              <a:t>поверхневих</a:t>
            </a:r>
            <a:r>
              <a:rPr lang="uk-UA" dirty="0"/>
              <a:t> </a:t>
            </a:r>
            <a:r>
              <a:rPr lang="uk-UA" dirty="0" err="1"/>
              <a:t>вододжерел</a:t>
            </a:r>
            <a:r>
              <a:rPr lang="uk-UA" dirty="0"/>
              <a:t> - загальних </a:t>
            </a:r>
            <a:r>
              <a:rPr lang="uk-UA" dirty="0" err="1"/>
              <a:t>коліформ</a:t>
            </a:r>
            <a:r>
              <a:rPr lang="uk-UA" dirty="0"/>
              <a:t>, </a:t>
            </a:r>
            <a:r>
              <a:rPr lang="uk-UA" dirty="0" err="1"/>
              <a:t>E.coli</a:t>
            </a:r>
            <a:r>
              <a:rPr lang="uk-UA" dirty="0"/>
              <a:t>, ентерококів чи </a:t>
            </a:r>
            <a:r>
              <a:rPr lang="uk-UA" dirty="0" err="1"/>
              <a:t>коліфагів</a:t>
            </a:r>
            <a:r>
              <a:rPr lang="uk-UA" dirty="0"/>
              <a:t> слід провести їх визначення в повторно  відібраних пробах.</a:t>
            </a:r>
          </a:p>
          <a:p>
            <a:r>
              <a:rPr lang="uk-UA" dirty="0"/>
              <a:t>За наявності відхилень від встановлених нормативів у повторно відібраних пробах протягом 12 годин необхідно розпочати дослідження на наявність в питній воді з  підземних </a:t>
            </a:r>
            <a:r>
              <a:rPr lang="uk-UA" dirty="0" err="1"/>
              <a:t>вододжерел</a:t>
            </a:r>
            <a:r>
              <a:rPr lang="uk-UA" dirty="0"/>
              <a:t> </a:t>
            </a:r>
            <a:r>
              <a:rPr lang="uk-UA" dirty="0" err="1"/>
              <a:t>коліфагів</a:t>
            </a:r>
            <a:r>
              <a:rPr lang="uk-UA" dirty="0"/>
              <a:t> та збудників інфекційних захворювань бактеріальної етіології, а з поверхневих </a:t>
            </a:r>
            <a:r>
              <a:rPr lang="uk-UA" dirty="0" err="1"/>
              <a:t>вододжерел</a:t>
            </a:r>
            <a:r>
              <a:rPr lang="uk-UA" dirty="0"/>
              <a:t> - збудників інфекційних захворювань бактеріальної та вірусної етіології. У разі виявлення в пробах питної води з підземних </a:t>
            </a:r>
            <a:r>
              <a:rPr lang="uk-UA" dirty="0" err="1"/>
              <a:t>вододжерел</a:t>
            </a:r>
            <a:r>
              <a:rPr lang="uk-UA" dirty="0"/>
              <a:t> </a:t>
            </a:r>
            <a:r>
              <a:rPr lang="uk-UA" dirty="0" err="1"/>
              <a:t>коліфагів</a:t>
            </a:r>
            <a:r>
              <a:rPr lang="uk-UA" dirty="0"/>
              <a:t> проводяться дослідження на наявність збудників інфекційних захворювань вірусної етіології.</a:t>
            </a:r>
            <a:endParaRPr lang="ru-RU" dirty="0"/>
          </a:p>
          <a:p>
            <a:r>
              <a:rPr lang="uk-UA" dirty="0"/>
              <a:t>За результатами лабораторних досліджень  вживаються  заходи щодо виявлення та усунення причин забруднення питної води.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03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dirty="0"/>
              <a:t>Показники епідеміологічної небезпеки при централізованому водопостачанні (водопровід)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03597"/>
              </p:ext>
            </p:extLst>
          </p:nvPr>
        </p:nvGraphicFramePr>
        <p:xfrm>
          <a:off x="683568" y="1052738"/>
          <a:ext cx="7776864" cy="5545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4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Загальне мікробне число, </a:t>
                      </a:r>
                      <a:r>
                        <a:rPr lang="uk-UA" sz="1400" dirty="0" err="1">
                          <a:effectLst/>
                        </a:rPr>
                        <a:t>инкуб</a:t>
                      </a:r>
                      <a:r>
                        <a:rPr lang="uk-UA" sz="1400" dirty="0">
                          <a:effectLst/>
                        </a:rPr>
                        <a:t>. при 37⁰ - 24 </a:t>
                      </a:r>
                      <a:r>
                        <a:rPr lang="uk-UA" sz="1400" dirty="0" err="1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КУО/ см</a:t>
                      </a:r>
                      <a:r>
                        <a:rPr lang="uk-UA" sz="1400" baseline="30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≤100</a:t>
                      </a:r>
                      <a:endParaRPr lang="ru-RU" sz="1400" dirty="0">
                        <a:effectLst/>
                      </a:endParaRPr>
                    </a:p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≤50**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Загальне мікробне число, </a:t>
                      </a:r>
                      <a:r>
                        <a:rPr lang="uk-UA" sz="1400" dirty="0" err="1">
                          <a:effectLst/>
                        </a:rPr>
                        <a:t>інкуб</a:t>
                      </a:r>
                      <a:r>
                        <a:rPr lang="uk-UA" sz="1400" dirty="0">
                          <a:effectLst/>
                        </a:rPr>
                        <a:t>. при 22⁰ - 72 год.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КУО/ см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 визначається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Загальні </a:t>
                      </a:r>
                      <a:r>
                        <a:rPr lang="uk-UA" sz="1400" dirty="0" err="1">
                          <a:effectLst/>
                        </a:rPr>
                        <a:t>коліформи</a:t>
                      </a:r>
                      <a:r>
                        <a:rPr lang="uk-UA" sz="1400" dirty="0">
                          <a:effectLst/>
                        </a:rPr>
                        <a:t>***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КУО/100 см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8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E.coli</a:t>
                      </a:r>
                      <a:r>
                        <a:rPr lang="ru-RU" sz="1400" dirty="0">
                          <a:effectLst/>
                        </a:rPr>
                        <a:t>***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КУО/100 см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Відсутні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98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</a:rPr>
                        <a:t>Ентерококі***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КУО/100 см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Відсутні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19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 err="1">
                          <a:effectLst/>
                        </a:rPr>
                        <a:t>Синьогнійна</a:t>
                      </a:r>
                      <a:r>
                        <a:rPr lang="uk-UA" sz="1400" dirty="0">
                          <a:effectLst/>
                        </a:rPr>
                        <a:t> паличка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>
                          <a:effectLst/>
                        </a:rPr>
                        <a:t>Pseudomonasaeruginosa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КУО/100 см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 визначаються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400" dirty="0">
                          <a:effectLst/>
                        </a:rPr>
                        <a:t>Патогенні </a:t>
                      </a:r>
                      <a:r>
                        <a:rPr lang="uk-UA" sz="1400" dirty="0" err="1">
                          <a:effectLst/>
                        </a:rPr>
                        <a:t>ентеробактерії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Наявність в 1 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400">
                          <a:effectLst/>
                        </a:rPr>
                        <a:t>Коліфаги***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БУО/дм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Відсутні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400" dirty="0" err="1">
                          <a:effectLst/>
                        </a:rPr>
                        <a:t>Ентеровіруси</a:t>
                      </a:r>
                      <a:r>
                        <a:rPr lang="uk-UA" sz="1400" dirty="0">
                          <a:effectLst/>
                        </a:rPr>
                        <a:t>, аденовіруси, антигени </a:t>
                      </a:r>
                      <a:r>
                        <a:rPr lang="uk-UA" sz="1400" dirty="0" err="1">
                          <a:effectLst/>
                        </a:rPr>
                        <a:t>ротавірусів</a:t>
                      </a:r>
                      <a:r>
                        <a:rPr lang="uk-UA" sz="1400" dirty="0">
                          <a:effectLst/>
                        </a:rPr>
                        <a:t>, </a:t>
                      </a:r>
                      <a:r>
                        <a:rPr lang="uk-UA" sz="1400" dirty="0" err="1">
                          <a:effectLst/>
                        </a:rPr>
                        <a:t>реовірусів</a:t>
                      </a:r>
                      <a:r>
                        <a:rPr lang="uk-UA" sz="1400" dirty="0">
                          <a:effectLst/>
                        </a:rPr>
                        <a:t>, вірусу </a:t>
                      </a:r>
                      <a:r>
                        <a:rPr lang="uk-UA" sz="1400" dirty="0" err="1">
                          <a:effectLst/>
                        </a:rPr>
                        <a:t>гепатитуА</a:t>
                      </a:r>
                      <a:r>
                        <a:rPr lang="uk-UA" sz="1400" dirty="0">
                          <a:effectLst/>
                        </a:rPr>
                        <a:t> та інші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5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400" dirty="0">
                          <a:effectLst/>
                        </a:rPr>
                        <a:t>Патогенні кишкові найпростіші: </a:t>
                      </a:r>
                      <a:r>
                        <a:rPr lang="uk-UA" sz="1400" dirty="0" err="1">
                          <a:effectLst/>
                        </a:rPr>
                        <a:t>ооциси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криптоспоридій</a:t>
                      </a:r>
                      <a:r>
                        <a:rPr lang="uk-UA" sz="1400" dirty="0">
                          <a:effectLst/>
                        </a:rPr>
                        <a:t>, </a:t>
                      </a:r>
                      <a:r>
                        <a:rPr lang="uk-UA" sz="1400" dirty="0" err="1">
                          <a:effectLst/>
                        </a:rPr>
                        <a:t>ізоспор</a:t>
                      </a:r>
                      <a:r>
                        <a:rPr lang="uk-UA" sz="1400" dirty="0">
                          <a:effectLst/>
                        </a:rPr>
                        <a:t>, цисти лямблій, дизентерійних амеб, </a:t>
                      </a:r>
                      <a:r>
                        <a:rPr lang="uk-UA" sz="1400" dirty="0" err="1">
                          <a:effectLst/>
                        </a:rPr>
                        <a:t>балантидія</a:t>
                      </a:r>
                      <a:r>
                        <a:rPr lang="uk-UA" sz="1400" dirty="0">
                          <a:effectLst/>
                        </a:rPr>
                        <a:t> кишкового та ін.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Клітини, цисти в 50 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400" dirty="0">
                          <a:effectLst/>
                        </a:rPr>
                        <a:t>Кишкові </a:t>
                      </a:r>
                      <a:r>
                        <a:rPr lang="uk-UA" sz="1400" dirty="0" err="1">
                          <a:effectLst/>
                        </a:rPr>
                        <a:t>гельминти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660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Клітини, яйця, личинки в 50 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05" marR="3800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35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Органолептичні показники  якісної води при централізованому водопостачанні (водопровід)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153639"/>
              </p:ext>
            </p:extLst>
          </p:nvPr>
        </p:nvGraphicFramePr>
        <p:xfrm>
          <a:off x="508944" y="1747246"/>
          <a:ext cx="8150345" cy="4850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10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Запах 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20 ⁰С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60⁰ С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2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79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Забарвленість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Градуси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≤20 (35)</a:t>
                      </a:r>
                      <a:r>
                        <a:rPr lang="uk-UA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06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Каламутність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НОК</a:t>
                      </a:r>
                      <a:r>
                        <a:rPr lang="uk-UA" sz="12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НОК=0,58 мг/дм</a:t>
                      </a:r>
                      <a:r>
                        <a:rPr lang="uk-UA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1 (3,5)</a:t>
                      </a:r>
                      <a:r>
                        <a:rPr lang="uk-UA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2,6 (3,5)</a:t>
                      </a:r>
                      <a:r>
                        <a:rPr lang="uk-UA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підземних водо джерел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Смак та присмак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79">
                <a:tc gridSpan="3">
                  <a:txBody>
                    <a:bodyPr/>
                    <a:lstStyle/>
                    <a:p>
                      <a:pPr indent="2025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еорганічні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компоненти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18" marR="323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Водневий показник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Одиниці </a:t>
                      </a:r>
                      <a:r>
                        <a:rPr lang="uk-UA" sz="1200" dirty="0" err="1">
                          <a:effectLst/>
                        </a:rPr>
                        <a:t>рН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6,5 - 8,5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Залізо загальне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≤0,2 (1,0)</a:t>
                      </a:r>
                      <a:r>
                        <a:rPr lang="uk-UA" sz="1200" baseline="30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Загальна жорсткість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ммоль</a:t>
                      </a:r>
                      <a:r>
                        <a:rPr lang="uk-UA" sz="1200" dirty="0">
                          <a:effectLst/>
                        </a:rPr>
                        <a:t>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 7,0 (10,0)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Марганець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 0,05 (0,5)</a:t>
                      </a:r>
                      <a:r>
                        <a:rPr lang="uk-UA" sz="1200" baseline="30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752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Мідь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≤1,0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752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Поліфосфати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≤3,5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752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Сульфати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≤250 (500)</a:t>
                      </a:r>
                      <a:r>
                        <a:rPr lang="uk-UA" sz="1200" baseline="30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373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Сухий залишок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≤1000 (1500)</a:t>
                      </a:r>
                      <a:r>
                        <a:rPr lang="uk-UA" sz="1200" baseline="30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59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Хлор залишковий вільний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≤0,5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752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Хлориди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≤250 (350)</a:t>
                      </a:r>
                      <a:r>
                        <a:rPr lang="uk-UA" sz="1200" baseline="30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752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Цинк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≤1,0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619">
                <a:tc gridSpan="3">
                  <a:txBody>
                    <a:bodyPr/>
                    <a:lstStyle/>
                    <a:p>
                      <a:pPr indent="2025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Органічні компоненти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559">
                <a:tc>
                  <a:txBody>
                    <a:bodyPr/>
                    <a:lstStyle/>
                    <a:p>
                      <a:pPr indent="1168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Хлор залишковий зв´язаний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мг/дм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tc>
                  <a:txBody>
                    <a:bodyPr/>
                    <a:lstStyle/>
                    <a:p>
                      <a:pPr indent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≤1,2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8" marR="3231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91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Основні санітарно-токсикологічні показники безпечності та якості питної води (інтегральний показник)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803076"/>
              </p:ext>
            </p:extLst>
          </p:nvPr>
        </p:nvGraphicFramePr>
        <p:xfrm>
          <a:off x="611560" y="2996952"/>
          <a:ext cx="8335266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Перманганантна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окиснюваність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мг/дм</a:t>
                      </a:r>
                      <a:r>
                        <a:rPr lang="uk-UA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≤2(5)</a:t>
                      </a:r>
                      <a:r>
                        <a:rPr lang="uk-UA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3D7F01C-93C8-4EFF-BB33-B30BDC0BE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94625"/>
              </p:ext>
            </p:extLst>
          </p:nvPr>
        </p:nvGraphicFramePr>
        <p:xfrm>
          <a:off x="611560" y="2052638"/>
          <a:ext cx="8335266" cy="949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79692261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35816244"/>
                    </a:ext>
                  </a:extLst>
                </a:gridCol>
                <a:gridCol w="1495636">
                  <a:extLst>
                    <a:ext uri="{9D8B030D-6E8A-4147-A177-3AD203B41FA5}">
                      <a16:colId xmlns:a16="http://schemas.microsoft.com/office/drawing/2014/main" val="2757341569"/>
                    </a:ext>
                  </a:extLst>
                </a:gridCol>
                <a:gridCol w="1475599">
                  <a:extLst>
                    <a:ext uri="{9D8B030D-6E8A-4147-A177-3AD203B41FA5}">
                      <a16:colId xmlns:a16="http://schemas.microsoft.com/office/drawing/2014/main" val="3957225082"/>
                    </a:ext>
                  </a:extLst>
                </a:gridCol>
                <a:gridCol w="1475599">
                  <a:extLst>
                    <a:ext uri="{9D8B030D-6E8A-4147-A177-3AD203B41FA5}">
                      <a16:colId xmlns:a16="http://schemas.microsoft.com/office/drawing/2014/main" val="44319352"/>
                    </a:ext>
                  </a:extLst>
                </a:gridCol>
              </a:tblGrid>
              <a:tr h="281645"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Найменування показника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Одиниці виміру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gridSpan="3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Гігієнічні нормативи для питної води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78287"/>
                  </a:ext>
                </a:extLst>
              </a:tr>
              <a:tr h="583219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 err="1">
                          <a:effectLst/>
                        </a:rPr>
                        <a:t>Водопроводної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Колодязної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фасованої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407815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729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9BADA-ADCA-4B5F-9DB3-9BC8DA85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санітарно-токсикологічні</a:t>
            </a:r>
            <a:r>
              <a:rPr lang="ru-RU" sz="2400" dirty="0"/>
              <a:t> </a:t>
            </a:r>
            <a:r>
              <a:rPr lang="ru-RU" sz="2400" dirty="0" err="1"/>
              <a:t>показники</a:t>
            </a:r>
            <a:r>
              <a:rPr lang="ru-RU" sz="2400" dirty="0"/>
              <a:t> </a:t>
            </a:r>
            <a:r>
              <a:rPr lang="ru-RU" sz="2400" dirty="0" err="1"/>
              <a:t>безпечності</a:t>
            </a:r>
            <a:r>
              <a:rPr lang="ru-RU" sz="2400" dirty="0"/>
              <a:t> та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питної</a:t>
            </a:r>
            <a:r>
              <a:rPr lang="ru-RU" sz="2400" dirty="0"/>
              <a:t> води (</a:t>
            </a:r>
            <a:r>
              <a:rPr lang="ru-RU" sz="2400" dirty="0" err="1"/>
              <a:t>неорганічні</a:t>
            </a:r>
            <a:r>
              <a:rPr lang="ru-RU" sz="2400" dirty="0"/>
              <a:t> </a:t>
            </a:r>
            <a:r>
              <a:rPr lang="ru-RU" sz="2400" dirty="0" err="1"/>
              <a:t>компоненти</a:t>
            </a:r>
            <a:r>
              <a:rPr lang="ru-RU" sz="2400" dirty="0"/>
              <a:t>)</a:t>
            </a:r>
            <a:endParaRPr lang="ru-UA" sz="2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51FC546-DB9F-46F4-8835-87712F299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585669"/>
              </p:ext>
            </p:extLst>
          </p:nvPr>
        </p:nvGraphicFramePr>
        <p:xfrm>
          <a:off x="484710" y="2060848"/>
          <a:ext cx="8119739" cy="4344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045">
                  <a:extLst>
                    <a:ext uri="{9D8B030D-6E8A-4147-A177-3AD203B41FA5}">
                      <a16:colId xmlns:a16="http://schemas.microsoft.com/office/drawing/2014/main" val="1556986360"/>
                    </a:ext>
                  </a:extLst>
                </a:gridCol>
                <a:gridCol w="1734155">
                  <a:extLst>
                    <a:ext uri="{9D8B030D-6E8A-4147-A177-3AD203B41FA5}">
                      <a16:colId xmlns:a16="http://schemas.microsoft.com/office/drawing/2014/main" val="917705448"/>
                    </a:ext>
                  </a:extLst>
                </a:gridCol>
                <a:gridCol w="1126606">
                  <a:extLst>
                    <a:ext uri="{9D8B030D-6E8A-4147-A177-3AD203B41FA5}">
                      <a16:colId xmlns:a16="http://schemas.microsoft.com/office/drawing/2014/main" val="1349042156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4217581731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val="3455207776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val="3605450780"/>
                    </a:ext>
                  </a:extLst>
                </a:gridCol>
              </a:tblGrid>
              <a:tr h="281645"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№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Найменування показника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Одиниці виміру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gridSpan="3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Гігієнічні нормативи для питної води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56360"/>
                  </a:ext>
                </a:extLst>
              </a:tr>
              <a:tr h="583219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err="1">
                          <a:effectLst/>
                        </a:rPr>
                        <a:t>Водопроводної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Колодязної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фасованої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3595268071"/>
                  </a:ext>
                </a:extLst>
              </a:tr>
              <a:tr h="281645">
                <a:tc gridSpan="6">
                  <a:txBody>
                    <a:bodyPr/>
                    <a:lstStyle/>
                    <a:p>
                      <a:pPr indent="1187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Н</a:t>
                      </a:r>
                      <a:r>
                        <a:rPr lang="uk-UA" sz="1200">
                          <a:effectLst/>
                        </a:rPr>
                        <a:t>еорганічні компоненти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738091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Алюміній**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мг/дм</a:t>
                      </a:r>
                      <a:r>
                        <a:rPr lang="uk-UA" sz="1400" baseline="30000" dirty="0">
                          <a:effectLst/>
                        </a:rPr>
                        <a:t>3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≤0,2 (0,5)</a:t>
                      </a:r>
                      <a:r>
                        <a:rPr lang="uk-UA" sz="1400" baseline="30000">
                          <a:effectLst/>
                        </a:rPr>
                        <a:t>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Не визначається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3115716591"/>
                  </a:ext>
                </a:extLst>
              </a:tr>
              <a:tr h="28182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Амоній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мг/дм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≤0,5 (2,6)</a:t>
                      </a:r>
                      <a:r>
                        <a:rPr lang="uk-UA" sz="1400" baseline="30000" dirty="0">
                          <a:effectLst/>
                        </a:rPr>
                        <a:t>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≤2,6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≤0,1(1,2)</a:t>
                      </a:r>
                      <a:r>
                        <a:rPr lang="uk-UA" sz="1400" baseline="30000">
                          <a:effectLst/>
                        </a:rPr>
                        <a:t>1,4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1526696972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Діоксид хлору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мг/дм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≥0,1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Не визначається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Не визначається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1364387529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4.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Кадмій**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мг/дм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≤0,001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Не визначається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≤0,001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4005332916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5.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Кремній**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мг/дм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≤10,0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Не визначається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≤10,0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4145454620"/>
                  </a:ext>
                </a:extLst>
              </a:tr>
              <a:tr h="5832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6.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Миш´як**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мг/дм</a:t>
                      </a:r>
                      <a:r>
                        <a:rPr lang="uk-UA" sz="1400" baseline="300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≤0,01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Не визначається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≤0,01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155823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660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718E2-BE42-4993-B296-71652FB1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санітарно-токсикологічні</a:t>
            </a:r>
            <a:r>
              <a:rPr lang="ru-RU" sz="2000" dirty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</a:t>
            </a:r>
            <a:r>
              <a:rPr lang="ru-RU" sz="2000" dirty="0" err="1"/>
              <a:t>безпечності</a:t>
            </a:r>
            <a:r>
              <a:rPr lang="ru-RU" sz="2000" dirty="0"/>
              <a:t> та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питної</a:t>
            </a:r>
            <a:r>
              <a:rPr lang="ru-RU" sz="2000" dirty="0"/>
              <a:t> води (</a:t>
            </a:r>
            <a:r>
              <a:rPr lang="ru-RU" sz="2000" dirty="0" err="1"/>
              <a:t>неорганічні</a:t>
            </a:r>
            <a:r>
              <a:rPr lang="ru-RU" sz="2000" dirty="0"/>
              <a:t> </a:t>
            </a:r>
            <a:r>
              <a:rPr lang="ru-RU" sz="2000" dirty="0" err="1"/>
              <a:t>компоненти</a:t>
            </a:r>
            <a:r>
              <a:rPr lang="ru-RU" sz="2000" dirty="0"/>
              <a:t>)</a:t>
            </a:r>
            <a:endParaRPr lang="ru-UA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5C2659-48C8-4A0D-8032-145935CB60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46367"/>
              </p:ext>
            </p:extLst>
          </p:nvPr>
        </p:nvGraphicFramePr>
        <p:xfrm>
          <a:off x="323529" y="2348881"/>
          <a:ext cx="8424938" cy="4161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036">
                  <a:extLst>
                    <a:ext uri="{9D8B030D-6E8A-4147-A177-3AD203B41FA5}">
                      <a16:colId xmlns:a16="http://schemas.microsoft.com/office/drawing/2014/main" val="1606765413"/>
                    </a:ext>
                  </a:extLst>
                </a:gridCol>
                <a:gridCol w="1730243">
                  <a:extLst>
                    <a:ext uri="{9D8B030D-6E8A-4147-A177-3AD203B41FA5}">
                      <a16:colId xmlns:a16="http://schemas.microsoft.com/office/drawing/2014/main" val="224936177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5992242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28978217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54300435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3109608996"/>
                    </a:ext>
                  </a:extLst>
                </a:gridCol>
              </a:tblGrid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7.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Молібден**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≤0,07</a:t>
                      </a:r>
                      <a:endParaRPr lang="ru-UA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≤0,07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542113522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8.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Натрій**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≤200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≤200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396231862"/>
                  </a:ext>
                </a:extLst>
              </a:tr>
              <a:tr h="26497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9.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Нітрати (по NO)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мг/дм</a:t>
                      </a:r>
                      <a:r>
                        <a:rPr lang="uk-UA" sz="900" baseline="30000" dirty="0">
                          <a:effectLst/>
                        </a:rPr>
                        <a:t>3</a:t>
                      </a:r>
                      <a:endParaRPr lang="ru-UA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50</a:t>
                      </a:r>
                      <a:endParaRPr lang="ru-UA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10 (50)</a:t>
                      </a:r>
                      <a:r>
                        <a:rPr lang="uk-UA" sz="900" baseline="30000">
                          <a:effectLst/>
                        </a:rPr>
                        <a:t>4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968488814"/>
                  </a:ext>
                </a:extLst>
              </a:tr>
              <a:tr h="20591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10.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Нітріти**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0,5 (0,1)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3,3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0,5 (0,1)</a:t>
                      </a:r>
                      <a:r>
                        <a:rPr lang="uk-UA" sz="900" baseline="30000">
                          <a:effectLst/>
                        </a:rPr>
                        <a:t>7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447019783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11.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Озон залишковий**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0,1-0,3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3233053829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12.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Ртуть**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≤0,0005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≤0,0005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24237071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13.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Свінець**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≤0,01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≤0,01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748248769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14.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Срібло**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≤0,025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1282284960"/>
                  </a:ext>
                </a:extLst>
              </a:tr>
              <a:tr h="156416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Фториди**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Для кліматичних зон:</a:t>
                      </a:r>
                      <a:endParaRPr lang="ru-UA" sz="800">
                        <a:effectLst/>
                      </a:endParaRPr>
                    </a:p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IV</a:t>
                      </a:r>
                      <a:r>
                        <a:rPr lang="uk-UA" sz="900">
                          <a:effectLst/>
                        </a:rPr>
                        <a:t>  - 0,7</a:t>
                      </a:r>
                      <a:endParaRPr lang="ru-UA" sz="800">
                        <a:effectLst/>
                      </a:endParaRPr>
                    </a:p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III</a:t>
                      </a:r>
                      <a:r>
                        <a:rPr lang="uk-UA" sz="900">
                          <a:effectLst/>
                        </a:rPr>
                        <a:t> - 1,2</a:t>
                      </a:r>
                      <a:endParaRPr lang="ru-UA" sz="800">
                        <a:effectLst/>
                      </a:endParaRPr>
                    </a:p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II</a:t>
                      </a:r>
                      <a:r>
                        <a:rPr lang="uk-UA" sz="900">
                          <a:effectLst/>
                        </a:rPr>
                        <a:t> - 1,5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≤1,5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 1,5 </a:t>
                      </a:r>
                      <a:r>
                        <a:rPr lang="uk-UA" sz="900" baseline="30000">
                          <a:effectLst/>
                        </a:rPr>
                        <a:t>6</a:t>
                      </a:r>
                      <a:endParaRPr lang="ru-UA" sz="800">
                        <a:effectLst/>
                      </a:endParaRPr>
                    </a:p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Для кліматичних зон:</a:t>
                      </a:r>
                      <a:endParaRPr lang="ru-UA" sz="800">
                        <a:effectLst/>
                      </a:endParaRPr>
                    </a:p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IV</a:t>
                      </a:r>
                      <a:r>
                        <a:rPr lang="uk-UA" sz="900">
                          <a:effectLst/>
                        </a:rPr>
                        <a:t>  - 0,7</a:t>
                      </a:r>
                      <a:endParaRPr lang="ru-UA" sz="800">
                        <a:effectLst/>
                      </a:endParaRPr>
                    </a:p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III</a:t>
                      </a:r>
                      <a:r>
                        <a:rPr lang="uk-UA" sz="900">
                          <a:effectLst/>
                        </a:rPr>
                        <a:t> - 1,2</a:t>
                      </a:r>
                      <a:endParaRPr lang="ru-UA" sz="800">
                        <a:effectLst/>
                      </a:endParaRPr>
                    </a:p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II</a:t>
                      </a:r>
                      <a:r>
                        <a:rPr lang="uk-UA" sz="900">
                          <a:effectLst/>
                        </a:rPr>
                        <a:t> - 1,5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3517793055"/>
                  </a:ext>
                </a:extLst>
              </a:tr>
              <a:tr h="3037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800">
                          <a:effectLst/>
                        </a:rPr>
                        <a:t>16.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Хлорити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мг/дм</a:t>
                      </a:r>
                      <a:r>
                        <a:rPr lang="uk-UA" sz="900" baseline="30000">
                          <a:effectLst/>
                        </a:rPr>
                        <a:t>3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≤ 0,2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Не визначається</a:t>
                      </a:r>
                      <a:endParaRPr lang="ru-UA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Не визначається</a:t>
                      </a:r>
                      <a:endParaRPr lang="ru-UA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44" marR="52344" marT="0" marB="0"/>
                </a:tc>
                <a:extLst>
                  <a:ext uri="{0D108BD9-81ED-4DB2-BD59-A6C34878D82A}">
                    <a16:rowId xmlns:a16="http://schemas.microsoft.com/office/drawing/2014/main" val="7073419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B137980-318C-429E-BE8A-D8872A657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74385"/>
              </p:ext>
            </p:extLst>
          </p:nvPr>
        </p:nvGraphicFramePr>
        <p:xfrm>
          <a:off x="323528" y="1484785"/>
          <a:ext cx="8424938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4288406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05711802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32360613"/>
                    </a:ext>
                  </a:extLst>
                </a:gridCol>
                <a:gridCol w="1553558">
                  <a:extLst>
                    <a:ext uri="{9D8B030D-6E8A-4147-A177-3AD203B41FA5}">
                      <a16:colId xmlns:a16="http://schemas.microsoft.com/office/drawing/2014/main" val="2504701872"/>
                    </a:ext>
                  </a:extLst>
                </a:gridCol>
                <a:gridCol w="1491474">
                  <a:extLst>
                    <a:ext uri="{9D8B030D-6E8A-4147-A177-3AD203B41FA5}">
                      <a16:colId xmlns:a16="http://schemas.microsoft.com/office/drawing/2014/main" val="1643811338"/>
                    </a:ext>
                  </a:extLst>
                </a:gridCol>
                <a:gridCol w="1491474">
                  <a:extLst>
                    <a:ext uri="{9D8B030D-6E8A-4147-A177-3AD203B41FA5}">
                      <a16:colId xmlns:a16="http://schemas.microsoft.com/office/drawing/2014/main" val="2359024550"/>
                    </a:ext>
                  </a:extLst>
                </a:gridCol>
              </a:tblGrid>
              <a:tr h="281395"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№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rowSpan="2"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Найменування показника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rowSpan="2"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Одиниці виміру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gridSpan="3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Гігієнічні нормативи для питної води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695257"/>
                  </a:ext>
                </a:extLst>
              </a:tr>
              <a:tr h="58270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Водопроводної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Колодязної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фасованої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88" marR="66388" marT="0" marB="0"/>
                </a:tc>
                <a:extLst>
                  <a:ext uri="{0D108BD9-81ED-4DB2-BD59-A6C34878D82A}">
                    <a16:rowId xmlns:a16="http://schemas.microsoft.com/office/drawing/2014/main" val="167062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0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D1EF7-A303-49DC-A9CF-FC853125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/>
              <a:t>Основні санітарно-токсикологічні показники безпечності та якості питної води (органічні компоненти)</a:t>
            </a:r>
            <a:endParaRPr lang="ru-UA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969C6D0-2062-46CD-A1E7-BF0670632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723564"/>
              </p:ext>
            </p:extLst>
          </p:nvPr>
        </p:nvGraphicFramePr>
        <p:xfrm>
          <a:off x="179511" y="2999713"/>
          <a:ext cx="8461981" cy="1760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2821604387"/>
                    </a:ext>
                  </a:extLst>
                </a:gridCol>
                <a:gridCol w="1750267">
                  <a:extLst>
                    <a:ext uri="{9D8B030D-6E8A-4147-A177-3AD203B41FA5}">
                      <a16:colId xmlns:a16="http://schemas.microsoft.com/office/drawing/2014/main" val="2987481434"/>
                    </a:ext>
                  </a:extLst>
                </a:gridCol>
                <a:gridCol w="1202061">
                  <a:extLst>
                    <a:ext uri="{9D8B030D-6E8A-4147-A177-3AD203B41FA5}">
                      <a16:colId xmlns:a16="http://schemas.microsoft.com/office/drawing/2014/main" val="126550081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9926123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58487024"/>
                    </a:ext>
                  </a:extLst>
                </a:gridCol>
                <a:gridCol w="1477204">
                  <a:extLst>
                    <a:ext uri="{9D8B030D-6E8A-4147-A177-3AD203B41FA5}">
                      <a16:colId xmlns:a16="http://schemas.microsoft.com/office/drawing/2014/main" val="1147390165"/>
                    </a:ext>
                  </a:extLst>
                </a:gridCol>
              </a:tblGrid>
              <a:tr h="58673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17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err="1">
                          <a:effectLst/>
                        </a:rPr>
                        <a:t>Поліакріламід</a:t>
                      </a:r>
                      <a:r>
                        <a:rPr lang="uk-UA" sz="1200" dirty="0">
                          <a:effectLst/>
                        </a:rPr>
                        <a:t> залишковий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мг/дм</a:t>
                      </a:r>
                      <a:r>
                        <a:rPr lang="uk-UA" sz="1200" baseline="30000">
                          <a:effectLst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≤0,2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Не визначається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</a:t>
                      </a:r>
                      <a:r>
                        <a:rPr lang="uk-UA" sz="1200">
                          <a:effectLst/>
                        </a:rPr>
                        <a:t>0,2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777399"/>
                  </a:ext>
                </a:extLst>
              </a:tr>
              <a:tr h="58691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18.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Формальдегід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мг/дм</a:t>
                      </a:r>
                      <a:r>
                        <a:rPr lang="uk-UA" sz="1200" baseline="30000">
                          <a:effectLst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≤0,05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Не визначається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≤0,05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547021"/>
                  </a:ext>
                </a:extLst>
              </a:tr>
              <a:tr h="58691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19.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17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Хлороформ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мг/дм</a:t>
                      </a:r>
                      <a:r>
                        <a:rPr lang="uk-UA" sz="1200" baseline="30000">
                          <a:effectLst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Не визначається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87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≤6 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8941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789FD5-B99B-40DF-A08C-3A101AAA2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461981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9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ED813-B8B2-4185-9602-CEEB792F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лекції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62424-C928-4F1F-BF9E-B91C5795A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/>
              <a:t>Характеристика систем водопостачання населених пунктів</a:t>
            </a:r>
          </a:p>
          <a:p>
            <a:pPr marL="514350" indent="-514350">
              <a:buAutoNum type="arabicPeriod"/>
            </a:pPr>
            <a:r>
              <a:rPr lang="uk-UA" dirty="0"/>
              <a:t>Санітарні вимоги до розташування, обладнання</a:t>
            </a:r>
          </a:p>
          <a:p>
            <a:pPr marL="514350" indent="-514350">
              <a:buAutoNum type="arabicPeriod"/>
            </a:pPr>
            <a:r>
              <a:rPr lang="uk-UA" dirty="0"/>
              <a:t>Організація санації колодязів</a:t>
            </a:r>
          </a:p>
          <a:p>
            <a:pPr marL="514350" indent="-514350">
              <a:buAutoNum type="arabicPeriod"/>
            </a:pPr>
            <a:r>
              <a:rPr lang="ru-RU" dirty="0"/>
              <a:t>ДСанПіН 2.2.4-171-10  "</a:t>
            </a:r>
            <a:r>
              <a:rPr lang="ru-RU" dirty="0" err="1"/>
              <a:t>Гігієнічні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води </a:t>
            </a:r>
            <a:r>
              <a:rPr lang="ru-RU" dirty="0" err="1"/>
              <a:t>питної</a:t>
            </a:r>
            <a:r>
              <a:rPr lang="ru-RU" dirty="0"/>
              <a:t>,  </a:t>
            </a:r>
            <a:r>
              <a:rPr lang="ru-RU" dirty="0" err="1"/>
              <a:t>призначеної</a:t>
            </a:r>
            <a:r>
              <a:rPr lang="ru-RU" dirty="0"/>
              <a:t> для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"</a:t>
            </a:r>
            <a:br>
              <a:rPr lang="ru-RU" dirty="0"/>
            </a:b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59599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17D56B-3E85-4C6B-88BA-E68B7A7F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Показники радіаційної безпеки питної води</a:t>
            </a:r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D7FCD85-007A-4982-910A-DEA1F2639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625013"/>
              </p:ext>
            </p:extLst>
          </p:nvPr>
        </p:nvGraphicFramePr>
        <p:xfrm>
          <a:off x="683568" y="2348880"/>
          <a:ext cx="7488832" cy="2598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6241">
                  <a:extLst>
                    <a:ext uri="{9D8B030D-6E8A-4147-A177-3AD203B41FA5}">
                      <a16:colId xmlns:a16="http://schemas.microsoft.com/office/drawing/2014/main" val="3679800366"/>
                    </a:ext>
                  </a:extLst>
                </a:gridCol>
                <a:gridCol w="3702591">
                  <a:extLst>
                    <a:ext uri="{9D8B030D-6E8A-4147-A177-3AD203B41FA5}">
                      <a16:colId xmlns:a16="http://schemas.microsoft.com/office/drawing/2014/main" val="2240263498"/>
                    </a:ext>
                  </a:extLst>
                </a:gridCol>
              </a:tblGrid>
              <a:tr h="517716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Показник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Нормативи (не більше), Бк/л</a:t>
                      </a:r>
                      <a:endParaRPr lang="ru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69009130"/>
                  </a:ext>
                </a:extLst>
              </a:tr>
              <a:tr h="376378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ДСанПіН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144495654"/>
                  </a:ext>
                </a:extLst>
              </a:tr>
              <a:tr h="7719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2000">
                          <a:effectLst/>
                        </a:rPr>
                        <a:t>Загальна об’ємна активність </a:t>
                      </a:r>
                      <a:endParaRPr lang="ru-UA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2000">
                          <a:effectLst/>
                        </a:rPr>
                        <a:t>α-випромінювачів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≤0,1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23675248"/>
                  </a:ext>
                </a:extLst>
              </a:tr>
              <a:tr h="7719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2000">
                          <a:effectLst/>
                        </a:rPr>
                        <a:t>Загальна об’ємна активність </a:t>
                      </a:r>
                      <a:endParaRPr lang="ru-UA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2000">
                          <a:effectLst/>
                        </a:rPr>
                        <a:t>β-випромінювачів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≤1,0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6021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Гігієнічна характеристика систем водопостачання населених місць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556793"/>
            <a:ext cx="6711654" cy="46916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u="sng" dirty="0"/>
              <a:t>Централізована</a:t>
            </a:r>
          </a:p>
          <a:p>
            <a:pPr marL="0" indent="0">
              <a:buNone/>
            </a:pPr>
            <a:r>
              <a:rPr lang="uk-UA" dirty="0"/>
              <a:t>включає: </a:t>
            </a:r>
          </a:p>
          <a:p>
            <a:pPr marL="0" indent="0">
              <a:buNone/>
            </a:pPr>
            <a:r>
              <a:rPr lang="uk-UA" dirty="0"/>
              <a:t>-     джерело води (</a:t>
            </a:r>
            <a:r>
              <a:rPr lang="uk-UA" dirty="0" err="1"/>
              <a:t>міжпластові</a:t>
            </a:r>
            <a:r>
              <a:rPr lang="uk-UA" dirty="0"/>
              <a:t> напірні або безнапірні води, відкрита природна водойма чи штучне водосховище), </a:t>
            </a:r>
          </a:p>
          <a:p>
            <a:pPr marL="0" indent="0">
              <a:buNone/>
            </a:pPr>
            <a:r>
              <a:rPr lang="uk-UA" dirty="0"/>
              <a:t>-     водозабірну споруду (артезіанська свердловина, штучна затока з береговим водоприймальним колодязем з фільтруючими сітками),</a:t>
            </a:r>
          </a:p>
          <a:p>
            <a:pPr>
              <a:buFontTx/>
              <a:buChar char="-"/>
            </a:pPr>
            <a:r>
              <a:rPr lang="uk-UA" dirty="0"/>
              <a:t>водопідйомну споруду (помпи або насоси першого підйому),</a:t>
            </a:r>
          </a:p>
          <a:p>
            <a:pPr>
              <a:buFontTx/>
              <a:buChar char="-"/>
            </a:pPr>
            <a:r>
              <a:rPr lang="uk-UA" dirty="0"/>
              <a:t> головні споруди водопровідної станції, на яких проводяться освітлення, знебарвлення, знезараження, а інколи і спеціальні методи (фторування, </a:t>
            </a:r>
            <a:r>
              <a:rPr lang="uk-UA" dirty="0" err="1"/>
              <a:t>дефторування</a:t>
            </a:r>
            <a:r>
              <a:rPr lang="uk-UA" dirty="0"/>
              <a:t>, </a:t>
            </a:r>
            <a:r>
              <a:rPr lang="uk-UA" dirty="0" err="1"/>
              <a:t>знезалізнення</a:t>
            </a:r>
            <a:r>
              <a:rPr lang="uk-UA" dirty="0"/>
              <a:t>, тощо) покращення якості води, </a:t>
            </a:r>
          </a:p>
          <a:p>
            <a:pPr>
              <a:buFontTx/>
              <a:buChar char="-"/>
            </a:pPr>
            <a:r>
              <a:rPr lang="uk-UA" dirty="0"/>
              <a:t>резервуари накопичення її запасів (резервуари чистої води), </a:t>
            </a:r>
          </a:p>
          <a:p>
            <a:pPr>
              <a:buFontTx/>
              <a:buChar char="-"/>
            </a:pPr>
            <a:r>
              <a:rPr lang="uk-UA" dirty="0"/>
              <a:t>насосну станцію другого підйому </a:t>
            </a:r>
          </a:p>
          <a:p>
            <a:pPr>
              <a:buFontTx/>
              <a:buChar char="-"/>
            </a:pPr>
            <a:r>
              <a:rPr lang="uk-UA" dirty="0"/>
              <a:t>водопровідну мережу – систему водопровідних труб, які доставляють воду до споживачів.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93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Гігієнічна характеристика систем водопостачання населених місць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u="sng" dirty="0"/>
              <a:t>Децентралізована (місцева) </a:t>
            </a:r>
          </a:p>
          <a:p>
            <a:pPr marL="0" indent="0">
              <a:buNone/>
            </a:pPr>
            <a:r>
              <a:rPr lang="uk-UA" dirty="0"/>
              <a:t>- шахтні або трубчасті колодязі</a:t>
            </a:r>
          </a:p>
          <a:p>
            <a:pPr marL="0" indent="0">
              <a:buNone/>
            </a:pPr>
            <a:r>
              <a:rPr lang="uk-UA" dirty="0"/>
              <a:t>- каптажі джерел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04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Вимоги до розташування колодязів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Відстань від колодязя до споживача води не повинна перевищувати 150 м. </a:t>
            </a:r>
          </a:p>
          <a:p>
            <a:r>
              <a:rPr lang="uk-UA" dirty="0"/>
              <a:t>Колодязі необхідно розташовувати за нахилом місцевості вище усіх джерел забруднення (вигребу, площадки підземної фільтрації, компосту і т. ін.) на відстані не менше за 30-50 м. </a:t>
            </a:r>
          </a:p>
          <a:p>
            <a:r>
              <a:rPr lang="uk-UA" dirty="0"/>
              <a:t>Якщо потенційне джерело забруднення розташоване вище за рельєфом місцевості, ніж колодязь, то відстань між ними повинна бути не меншою ніж 80–100 м, а в деяких випадках навіть не меншою ніж 120–150 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0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Гігієнічні вимоги до обладнання колодязя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Колодязь являє собою вертикальну шахту квадратного або круглого перерізу, що доходить до водоносного шару. </a:t>
            </a:r>
          </a:p>
          <a:p>
            <a:r>
              <a:rPr lang="uk-UA" dirty="0"/>
              <a:t>Бокові стінки шахти закріплюють водонепроникним матеріалом (бетон, залізобетон, цегла, дерево і ін.). </a:t>
            </a:r>
          </a:p>
          <a:p>
            <a:r>
              <a:rPr lang="uk-UA" dirty="0"/>
              <a:t>На дно насипають шар гравію заввишки 30 см. </a:t>
            </a:r>
          </a:p>
          <a:p>
            <a:r>
              <a:rPr lang="uk-UA" dirty="0"/>
              <a:t>Надземна частина цямрини колодязя повинна підніматися над поверхнею землі не менше ніж на 1,0 м. </a:t>
            </a:r>
          </a:p>
          <a:p>
            <a:r>
              <a:rPr lang="uk-UA" dirty="0"/>
              <a:t>Довкола цямрини колодязя при його будівництві влаштовують глиняний замок завглибшки 2 метри, завширшки 1 метр і </a:t>
            </a:r>
            <a:r>
              <a:rPr lang="uk-UA" dirty="0" err="1"/>
              <a:t>відмостку</a:t>
            </a:r>
            <a:r>
              <a:rPr lang="uk-UA" dirty="0"/>
              <a:t> у радіусі 2 м з нахилом від колодязя. </a:t>
            </a:r>
          </a:p>
          <a:p>
            <a:r>
              <a:rPr lang="uk-UA" dirty="0"/>
              <a:t>Для відводу зливових вод влаштовують водовідвідний рівчак.</a:t>
            </a:r>
          </a:p>
          <a:p>
            <a:r>
              <a:rPr lang="uk-UA" dirty="0"/>
              <a:t> В радіусі 3-5 метрів навколо громадських колодязів повинна бути огорожа.</a:t>
            </a:r>
          </a:p>
          <a:p>
            <a:r>
              <a:rPr lang="uk-UA" dirty="0"/>
              <a:t> Воду з колодязя піднімають за допомогою насосу, або обладнують коловорот з громадським відром. Цямрину щільно закривають кришкою і над нею та коловоротом роблять навіс.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94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Санація шахтного колодязя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Це комплекс заходів, який полягає у ремонті, очищенні та </a:t>
            </a:r>
            <a:r>
              <a:rPr lang="uk-UA" dirty="0" err="1"/>
              <a:t>дезинфекції</a:t>
            </a:r>
            <a:r>
              <a:rPr lang="uk-UA" dirty="0"/>
              <a:t> колодязя  з метою запобігання забруднення води у ньому. </a:t>
            </a:r>
          </a:p>
          <a:p>
            <a:r>
              <a:rPr lang="uk-UA" i="1" dirty="0"/>
              <a:t>Профілактична санація п</a:t>
            </a:r>
            <a:r>
              <a:rPr lang="uk-UA" dirty="0"/>
              <a:t>роводиться перед введенням його в експлуатацію, а далі, за сприятливої епідемічної ситуації, періодично 1 раз на рік після очищення та поточного або капітального ремонту. </a:t>
            </a:r>
          </a:p>
          <a:p>
            <a:r>
              <a:rPr lang="uk-UA" i="1" dirty="0"/>
              <a:t>Санація за </a:t>
            </a:r>
            <a:r>
              <a:rPr lang="uk-UA" i="1" dirty="0" err="1"/>
              <a:t>епідпоказами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71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Порядок проведення профілактичної санації колодязя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Складається з двох етапів: 1) очищення та ремонту і 2) заключної </a:t>
            </a:r>
            <a:r>
              <a:rPr lang="uk-UA" dirty="0" err="1"/>
              <a:t>дезинфекції</a:t>
            </a:r>
            <a:r>
              <a:rPr lang="uk-UA" dirty="0"/>
              <a:t>. </a:t>
            </a:r>
          </a:p>
          <a:p>
            <a:r>
              <a:rPr lang="uk-UA" dirty="0"/>
              <a:t>При заключній дезінфекції спочатку цямрину та внутрішню частини зрубу обробляють зрошувальним способом (зрошування з гідропульту 5% розчином хлорного вапна чи 3% розчином </a:t>
            </a:r>
            <a:r>
              <a:rPr lang="uk-UA" dirty="0" err="1"/>
              <a:t>гіпохлориту</a:t>
            </a:r>
            <a:r>
              <a:rPr lang="uk-UA" dirty="0"/>
              <a:t> кальцію із розрахунку 0,5 дм3 на 1 м2 поверхні цямрини). Потім вичікують, доки колодязь наповниться водою до звичайного рівня, після чого проводять </a:t>
            </a:r>
            <a:r>
              <a:rPr lang="uk-UA" dirty="0" err="1"/>
              <a:t>дезинфекцію</a:t>
            </a:r>
            <a:r>
              <a:rPr lang="uk-UA" dirty="0"/>
              <a:t> підводної частини колодязя об'ємним способом (кількість хлорного вапна чи </a:t>
            </a:r>
            <a:r>
              <a:rPr lang="uk-UA" dirty="0" err="1"/>
              <a:t>гіпохлориту</a:t>
            </a:r>
            <a:r>
              <a:rPr lang="uk-UA" dirty="0"/>
              <a:t> кальцію з розрахунку 100 ― 150 мг активного хлору на 1 дм3 води у колодязі розчиняють у невеликому об'ємі води, освітлюють відстоюванням, виливають отриманий розчин у колодязь, воду у колодязі добре перемішують протягом 15-20 хвилин, колодязь закривають кришкою і залишають на 6-8 годин, не дозволяючи забір води з нього).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11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Санація за </a:t>
            </a:r>
            <a:r>
              <a:rPr lang="uk-UA" dirty="0" err="1"/>
              <a:t>епідпоказами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Проводиться при</a:t>
            </a:r>
          </a:p>
          <a:p>
            <a:pPr>
              <a:buFontTx/>
              <a:buChar char="-"/>
            </a:pPr>
            <a:r>
              <a:rPr lang="uk-UA" dirty="0"/>
              <a:t>несприятливої епідемічної ситуації (колодязь є фактором розповсюдження кишкових інфекцій), </a:t>
            </a:r>
          </a:p>
          <a:p>
            <a:pPr>
              <a:buFontTx/>
              <a:buChar char="-"/>
            </a:pPr>
            <a:r>
              <a:rPr lang="uk-UA" dirty="0"/>
              <a:t>у разі лабораторно доведеного факту забруднення води у колодязі, або наочних ознак забруднення води фекаліями, трупами тварин, іншими сторонніми предметами.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958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1362</TotalTime>
  <Words>1693</Words>
  <Application>Microsoft Office PowerPoint</Application>
  <PresentationFormat>Экран (4:3)</PresentationFormat>
  <Paragraphs>320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Ион</vt:lpstr>
      <vt:lpstr> Організація санітарно-епідеміологічного нагляду у сфері водопостачання населених пунктів. Вимоги до питної води</vt:lpstr>
      <vt:lpstr>Зміст лекції</vt:lpstr>
      <vt:lpstr>Гігієнічна характеристика систем водопостачання населених місць </vt:lpstr>
      <vt:lpstr>Гігієнічна характеристика систем водопостачання населених місць </vt:lpstr>
      <vt:lpstr>Вимоги до розташування колодязів</vt:lpstr>
      <vt:lpstr>Гігієнічні вимоги до обладнання колодязя</vt:lpstr>
      <vt:lpstr>Санація шахтного колодязя </vt:lpstr>
      <vt:lpstr>Порядок проведення профілактичної санації колодязя</vt:lpstr>
      <vt:lpstr>Санація за епідпоказами </vt:lpstr>
      <vt:lpstr>Порядок проведення санації колодязя за епідпоказами</vt:lpstr>
      <vt:lpstr>Визначення концентрації дезінфектанту для дезінфекції води колодязя </vt:lpstr>
      <vt:lpstr> ДСанПіН 2.2.4-171-10  "Гігієнічні вимоги до води питної,  призначеної для споживання людиною" </vt:lpstr>
      <vt:lpstr>Вимоги до води централізованого питного водопостачання</vt:lpstr>
      <vt:lpstr>Показники епідеміологічної небезпеки при централізованому водопостачанні (водопровід)</vt:lpstr>
      <vt:lpstr>Органолептичні показники  якісної води при централізованому водопостачанні (водопровід)</vt:lpstr>
      <vt:lpstr>Основні санітарно-токсикологічні показники безпечності та якості питної води (інтегральний показник)</vt:lpstr>
      <vt:lpstr>Основні санітарно-токсикологічні показники безпечності та якості питної води (неорганічні компоненти)</vt:lpstr>
      <vt:lpstr>Основні санітарно-токсикологічні показники безпечності та якості питної води (неорганічні компоненти)</vt:lpstr>
      <vt:lpstr>Основні санітарно-токсикологічні показники безпечності та якості питної води (органічні компоненти)</vt:lpstr>
      <vt:lpstr>Показники радіаційної безпеки питної води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санітарно-епідеміологічного нагляду у сфері водопостачання населених пунктів. Вимоги</dc:title>
  <dc:creator>user</dc:creator>
  <cp:lastModifiedBy>Пользователь Windows</cp:lastModifiedBy>
  <cp:revision>14</cp:revision>
  <dcterms:created xsi:type="dcterms:W3CDTF">2020-04-02T15:36:06Z</dcterms:created>
  <dcterms:modified xsi:type="dcterms:W3CDTF">2020-09-22T17:58:06Z</dcterms:modified>
</cp:coreProperties>
</file>