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0083800" cy="7562850"/>
  <p:notesSz cx="10083800" cy="756285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234" y="-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63060" y="2114169"/>
            <a:ext cx="175767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8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0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8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8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81260" cy="755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2667" y="258228"/>
            <a:ext cx="9058465" cy="1264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8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6437" y="1667141"/>
            <a:ext cx="4947920" cy="5220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0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youtu.be/axtQS-7Hc8Q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rada.org.ua/" TargetMode="External"/><Relationship Id="rId2" Type="http://schemas.openxmlformats.org/officeDocument/2006/relationships/hyperlink" Target="http://www.cje.org.ua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xeno.sova-center.ru/)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5700" y="2114170"/>
            <a:ext cx="8001000" cy="166199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Права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людини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Мова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ворожнечі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злочини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грунті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ненависті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553998"/>
          </a:xfrm>
        </p:spPr>
        <p:txBody>
          <a:bodyPr/>
          <a:lstStyle/>
          <a:p>
            <a:r>
              <a:rPr lang="uk-UA" dirty="0" smtClean="0"/>
              <a:t>Лекція 3. курсу </a:t>
            </a:r>
            <a:r>
              <a:rPr lang="ru-RU" dirty="0"/>
              <a:t>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популяризації</a:t>
            </a:r>
            <a:r>
              <a:rPr lang="ru-RU" dirty="0"/>
              <a:t> здоровому способу </a:t>
            </a:r>
            <a:r>
              <a:rPr lang="ru-RU" dirty="0" err="1"/>
              <a:t>життя</a:t>
            </a:r>
            <a:r>
              <a:rPr lang="ru-RU" dirty="0"/>
              <a:t>.  </a:t>
            </a:r>
            <a:r>
              <a:rPr lang="ru-RU" dirty="0" err="1"/>
              <a:t>Психосоціальні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266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356" rIns="0" bIns="0" rtlCol="0">
            <a:spAutoFit/>
          </a:bodyPr>
          <a:lstStyle/>
          <a:p>
            <a:pPr algn="ctr">
              <a:lnSpc>
                <a:spcPts val="4165"/>
              </a:lnSpc>
              <a:spcBef>
                <a:spcPts val="100"/>
              </a:spcBef>
            </a:pPr>
            <a:r>
              <a:rPr sz="3600" spc="-5" dirty="0"/>
              <a:t>Раніше «Канґура»</a:t>
            </a:r>
            <a:r>
              <a:rPr sz="3600" spc="-40" dirty="0"/>
              <a:t> </a:t>
            </a:r>
            <a:r>
              <a:rPr sz="3600" spc="-5" dirty="0"/>
              <a:t>опублікувала</a:t>
            </a:r>
            <a:endParaRPr sz="3600"/>
          </a:p>
          <a:p>
            <a:pPr algn="ctr">
              <a:lnSpc>
                <a:spcPts val="4165"/>
              </a:lnSpc>
            </a:pPr>
            <a:r>
              <a:rPr sz="3600" dirty="0"/>
              <a:t>«19 </a:t>
            </a:r>
            <a:r>
              <a:rPr sz="3600" spc="-5" dirty="0"/>
              <a:t>заповідей тутсі» </a:t>
            </a:r>
            <a:r>
              <a:rPr sz="3600" dirty="0"/>
              <a:t>(1990</a:t>
            </a:r>
            <a:r>
              <a:rPr sz="3600" spc="-60" dirty="0"/>
              <a:t> </a:t>
            </a:r>
            <a:r>
              <a:rPr sz="3600" spc="-5" dirty="0"/>
              <a:t>р.)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060703" y="1691640"/>
            <a:ext cx="7912608" cy="5113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8240" y="611124"/>
            <a:ext cx="4680204" cy="468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2125" y="296176"/>
            <a:ext cx="4421505" cy="637286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300"/>
              </a:spcBef>
              <a:buSzPct val="95833"/>
              <a:buFont typeface="Arial"/>
              <a:buChar char="•"/>
              <a:tabLst>
                <a:tab pos="120014" algn="l"/>
              </a:tabLst>
            </a:pP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«Вони» </a:t>
            </a:r>
            <a:r>
              <a:rPr sz="2400" dirty="0">
                <a:solidFill>
                  <a:srgbClr val="000080"/>
                </a:solidFill>
                <a:latin typeface="Arial"/>
                <a:cs typeface="Arial"/>
              </a:rPr>
              <a:t>є </a:t>
            </a: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менш</a:t>
            </a:r>
            <a:r>
              <a:rPr sz="2400" spc="-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повноцінними</a:t>
            </a:r>
            <a:endParaRPr sz="2400">
              <a:latin typeface="Arial"/>
              <a:cs typeface="Arial"/>
            </a:endParaRPr>
          </a:p>
          <a:p>
            <a:pPr marL="12700" marR="463550">
              <a:lnSpc>
                <a:spcPts val="2680"/>
              </a:lnSpc>
              <a:spcBef>
                <a:spcPts val="1455"/>
              </a:spcBef>
              <a:buClr>
                <a:srgbClr val="000000"/>
              </a:buClr>
              <a:buSzPct val="95833"/>
              <a:buChar char="•"/>
              <a:tabLst>
                <a:tab pos="120014" algn="l"/>
              </a:tabLst>
            </a:pP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«Вони» мають/хочуть</a:t>
            </a:r>
            <a:r>
              <a:rPr sz="2400" spc="-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80"/>
                </a:solidFill>
                <a:latin typeface="Arial"/>
                <a:cs typeface="Arial"/>
              </a:rPr>
              <a:t>мати  </a:t>
            </a:r>
            <a:r>
              <a:rPr sz="2400" spc="-10" dirty="0">
                <a:solidFill>
                  <a:srgbClr val="000080"/>
                </a:solidFill>
                <a:latin typeface="Arial"/>
                <a:cs typeface="Arial"/>
              </a:rPr>
              <a:t>(непропорційні)</a:t>
            </a:r>
            <a:r>
              <a:rPr sz="2400" spc="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переваги</a:t>
            </a:r>
            <a:endParaRPr sz="2400">
              <a:latin typeface="Arial"/>
              <a:cs typeface="Arial"/>
            </a:endParaRPr>
          </a:p>
          <a:p>
            <a:pPr marL="12700" marR="676275">
              <a:lnSpc>
                <a:spcPts val="2680"/>
              </a:lnSpc>
              <a:spcBef>
                <a:spcPts val="1395"/>
              </a:spcBef>
              <a:buClr>
                <a:srgbClr val="000000"/>
              </a:buClr>
              <a:buSzPct val="95833"/>
              <a:buChar char="•"/>
              <a:tabLst>
                <a:tab pos="120014" algn="l"/>
              </a:tabLst>
            </a:pP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«Вони» дбають лише</a:t>
            </a:r>
            <a:r>
              <a:rPr sz="2400" spc="-6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про  себе</a:t>
            </a:r>
            <a:endParaRPr sz="2400">
              <a:latin typeface="Arial"/>
              <a:cs typeface="Arial"/>
            </a:endParaRPr>
          </a:p>
          <a:p>
            <a:pPr marL="12700" marR="393065">
              <a:lnSpc>
                <a:spcPts val="2680"/>
              </a:lnSpc>
              <a:spcBef>
                <a:spcPts val="1395"/>
              </a:spcBef>
              <a:buClr>
                <a:srgbClr val="000000"/>
              </a:buClr>
              <a:buSzPct val="95833"/>
              <a:buChar char="•"/>
              <a:tabLst>
                <a:tab pos="120014" algn="l"/>
              </a:tabLst>
            </a:pP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«Вони» змовляються проти  нас</a:t>
            </a:r>
            <a:endParaRPr sz="2400">
              <a:latin typeface="Arial"/>
              <a:cs typeface="Arial"/>
            </a:endParaRPr>
          </a:p>
          <a:p>
            <a:pPr marL="12700" marR="419734">
              <a:lnSpc>
                <a:spcPts val="2680"/>
              </a:lnSpc>
              <a:spcBef>
                <a:spcPts val="1400"/>
              </a:spcBef>
              <a:buClr>
                <a:srgbClr val="000000"/>
              </a:buClr>
              <a:buSzPct val="95833"/>
              <a:buChar char="•"/>
              <a:tabLst>
                <a:tab pos="120014" algn="l"/>
              </a:tabLst>
            </a:pP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«Вони» становлять загрозу  </a:t>
            </a:r>
            <a:r>
              <a:rPr sz="2400" dirty="0">
                <a:solidFill>
                  <a:srgbClr val="000080"/>
                </a:solidFill>
                <a:latin typeface="Arial"/>
                <a:cs typeface="Arial"/>
              </a:rPr>
              <a:t>для</a:t>
            </a:r>
            <a:r>
              <a:rPr sz="2400" spc="-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80"/>
                </a:solidFill>
                <a:latin typeface="Arial"/>
                <a:cs typeface="Arial"/>
              </a:rPr>
              <a:t>нас</a:t>
            </a:r>
            <a:endParaRPr sz="2400">
              <a:latin typeface="Arial"/>
              <a:cs typeface="Arial"/>
            </a:endParaRPr>
          </a:p>
          <a:p>
            <a:pPr marL="12700" marR="752475">
              <a:lnSpc>
                <a:spcPts val="2680"/>
              </a:lnSpc>
              <a:spcBef>
                <a:spcPts val="1395"/>
              </a:spcBef>
              <a:buClr>
                <a:srgbClr val="000000"/>
              </a:buClr>
              <a:buSzPct val="95833"/>
              <a:buChar char="•"/>
              <a:tabLst>
                <a:tab pos="120014" algn="l"/>
              </a:tabLst>
            </a:pP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«Вони» не </a:t>
            </a:r>
            <a:r>
              <a:rPr sz="2400" dirty="0">
                <a:solidFill>
                  <a:srgbClr val="000080"/>
                </a:solidFill>
                <a:latin typeface="Arial"/>
                <a:cs typeface="Arial"/>
              </a:rPr>
              <a:t>є</a:t>
            </a:r>
            <a:r>
              <a:rPr sz="2400" spc="-8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справжньою  частиною </a:t>
            </a:r>
            <a:r>
              <a:rPr sz="2400" spc="-10" dirty="0">
                <a:solidFill>
                  <a:srgbClr val="000080"/>
                </a:solidFill>
                <a:latin typeface="Arial"/>
                <a:cs typeface="Arial"/>
              </a:rPr>
              <a:t>нашої  </a:t>
            </a: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спільноти/країни/…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93100"/>
              </a:lnSpc>
              <a:spcBef>
                <a:spcPts val="1335"/>
              </a:spcBef>
              <a:buClr>
                <a:srgbClr val="000000"/>
              </a:buClr>
              <a:buSzPct val="95833"/>
              <a:buChar char="•"/>
              <a:tabLst>
                <a:tab pos="120014" algn="l"/>
              </a:tabLst>
            </a:pPr>
            <a:r>
              <a:rPr sz="2400" dirty="0">
                <a:solidFill>
                  <a:srgbClr val="000080"/>
                </a:solidFill>
                <a:latin typeface="Arial"/>
                <a:cs typeface="Arial"/>
              </a:rPr>
              <a:t>Або ми </a:t>
            </a:r>
            <a:r>
              <a:rPr sz="2400" spc="-20" dirty="0">
                <a:solidFill>
                  <a:srgbClr val="000080"/>
                </a:solidFill>
                <a:latin typeface="Arial"/>
                <a:cs typeface="Arial"/>
              </a:rPr>
              <a:t>їх  </a:t>
            </a: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(контролюватимемо), або вони  нас</a:t>
            </a:r>
            <a:r>
              <a:rPr sz="24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(знищать)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2572" y="5407342"/>
            <a:ext cx="4438015" cy="5867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337945" marR="5080" indent="-1325880">
              <a:lnSpc>
                <a:spcPct val="104400"/>
              </a:lnSpc>
              <a:spcBef>
                <a:spcPts val="5"/>
              </a:spcBef>
            </a:pP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RTLM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(«Радіо тисячі </a:t>
            </a:r>
            <a:r>
              <a:rPr sz="1800" b="1" spc="-5" dirty="0">
                <a:solidFill>
                  <a:srgbClr val="3333CC"/>
                </a:solidFill>
                <a:latin typeface="Arial"/>
                <a:cs typeface="Arial"/>
              </a:rPr>
              <a:t>пагорбів», </a:t>
            </a:r>
            <a:r>
              <a:rPr sz="1800" b="1" spc="-15" dirty="0">
                <a:solidFill>
                  <a:srgbClr val="3333CC"/>
                </a:solidFill>
                <a:latin typeface="Arial"/>
                <a:cs typeface="Arial"/>
              </a:rPr>
              <a:t>Руанда  </a:t>
            </a:r>
            <a:r>
              <a:rPr sz="1800" b="1" spc="-10" dirty="0">
                <a:solidFill>
                  <a:srgbClr val="3333CC"/>
                </a:solidFill>
                <a:latin typeface="Arial"/>
                <a:cs typeface="Arial"/>
              </a:rPr>
              <a:t>(реконструкція)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8012" y="5081295"/>
            <a:ext cx="3396615" cy="116014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384"/>
              </a:spcBef>
            </a:pPr>
            <a:r>
              <a:rPr sz="2600" dirty="0">
                <a:solidFill>
                  <a:srgbClr val="280099"/>
                </a:solidFill>
                <a:latin typeface="Arial"/>
                <a:cs typeface="Arial"/>
              </a:rPr>
              <a:t>Девід Янаґізава-  Дротт - дослідження  кількісними</a:t>
            </a:r>
            <a:r>
              <a:rPr sz="2600" spc="-125" dirty="0">
                <a:solidFill>
                  <a:srgbClr val="2800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280099"/>
                </a:solidFill>
                <a:latin typeface="Arial"/>
                <a:cs typeface="Arial"/>
              </a:rPr>
              <a:t>методами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0423" y="296074"/>
            <a:ext cx="6456680" cy="1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6405" marR="5080" indent="-1704339">
              <a:lnSpc>
                <a:spcPts val="4490"/>
              </a:lnSpc>
              <a:spcBef>
                <a:spcPts val="105"/>
              </a:spcBef>
            </a:pPr>
            <a:r>
              <a:rPr sz="3600" spc="-15" dirty="0"/>
              <a:t>ДОСЛІДЖЕННЯ </a:t>
            </a:r>
            <a:r>
              <a:rPr sz="3600" spc="-25" dirty="0"/>
              <a:t>ВПЛИВУ </a:t>
            </a:r>
            <a:r>
              <a:rPr sz="3600" spc="-5" dirty="0"/>
              <a:t>ЗМІ  </a:t>
            </a:r>
            <a:r>
              <a:rPr sz="3600" dirty="0"/>
              <a:t>НА</a:t>
            </a:r>
            <a:r>
              <a:rPr sz="3600" spc="-15" dirty="0"/>
              <a:t> </a:t>
            </a:r>
            <a:r>
              <a:rPr sz="3600" spc="-5" dirty="0"/>
              <a:t>ГЕНОЦИД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620268" y="1795272"/>
            <a:ext cx="9330055" cy="5279390"/>
            <a:chOff x="620268" y="1795272"/>
            <a:chExt cx="9330055" cy="5279390"/>
          </a:xfrm>
        </p:grpSpPr>
        <p:sp>
          <p:nvSpPr>
            <p:cNvPr id="5" name="object 5"/>
            <p:cNvSpPr/>
            <p:nvPr/>
          </p:nvSpPr>
          <p:spPr>
            <a:xfrm>
              <a:off x="620268" y="1795272"/>
              <a:ext cx="4515611" cy="25405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85132" y="3700272"/>
              <a:ext cx="5465064" cy="33741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882" y="2349982"/>
            <a:ext cx="4721225" cy="132016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0320" marR="5080" indent="-8255">
              <a:lnSpc>
                <a:spcPts val="4910"/>
              </a:lnSpc>
              <a:spcBef>
                <a:spcPts val="575"/>
              </a:spcBef>
            </a:pPr>
            <a:r>
              <a:rPr dirty="0"/>
              <a:t>Мова</a:t>
            </a:r>
            <a:r>
              <a:rPr spc="-75" dirty="0"/>
              <a:t> </a:t>
            </a:r>
            <a:r>
              <a:rPr spc="-5" dirty="0"/>
              <a:t>ворожнечі:  контекст</a:t>
            </a:r>
            <a:r>
              <a:rPr spc="-85" dirty="0"/>
              <a:t> </a:t>
            </a:r>
            <a:r>
              <a:rPr dirty="0"/>
              <a:t>України</a:t>
            </a: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302" y="574548"/>
            <a:ext cx="8519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262699"/>
                </a:solidFill>
              </a:rPr>
              <a:t>Мова ворожнечі: держ.</a:t>
            </a:r>
            <a:r>
              <a:rPr sz="4000" spc="100" dirty="0">
                <a:solidFill>
                  <a:srgbClr val="262699"/>
                </a:solidFill>
              </a:rPr>
              <a:t> </a:t>
            </a:r>
            <a:r>
              <a:rPr sz="4000" spc="-10" dirty="0">
                <a:solidFill>
                  <a:srgbClr val="262699"/>
                </a:solidFill>
              </a:rPr>
              <a:t>структури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584960" y="1548384"/>
            <a:ext cx="6723888" cy="5705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302" y="574548"/>
            <a:ext cx="8519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262699"/>
                </a:solidFill>
              </a:rPr>
              <a:t>Мова ворожнечі: держ.</a:t>
            </a:r>
            <a:r>
              <a:rPr sz="4000" spc="100" dirty="0">
                <a:solidFill>
                  <a:srgbClr val="262699"/>
                </a:solidFill>
              </a:rPr>
              <a:t> </a:t>
            </a:r>
            <a:r>
              <a:rPr sz="4000" spc="-10" dirty="0">
                <a:solidFill>
                  <a:srgbClr val="262699"/>
                </a:solidFill>
              </a:rPr>
              <a:t>структури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02919" y="1548384"/>
            <a:ext cx="9046464" cy="5260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302" y="574548"/>
            <a:ext cx="8519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262699"/>
                </a:solidFill>
              </a:rPr>
              <a:t>Мова ворожнечі: держ.</a:t>
            </a:r>
            <a:r>
              <a:rPr sz="4000" spc="100" dirty="0">
                <a:solidFill>
                  <a:srgbClr val="262699"/>
                </a:solidFill>
              </a:rPr>
              <a:t> </a:t>
            </a:r>
            <a:r>
              <a:rPr sz="4000" spc="-10" dirty="0">
                <a:solidFill>
                  <a:srgbClr val="262699"/>
                </a:solidFill>
              </a:rPr>
              <a:t>структури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02919" y="1403604"/>
            <a:ext cx="9046464" cy="5714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95"/>
              </a:lnSpc>
              <a:spcBef>
                <a:spcPts val="100"/>
              </a:spcBef>
            </a:pPr>
            <a:r>
              <a:rPr spc="-5" dirty="0"/>
              <a:t>«Жорстка» </a:t>
            </a:r>
            <a:r>
              <a:rPr dirty="0"/>
              <a:t>мова </a:t>
            </a:r>
            <a:r>
              <a:rPr spc="-5" dirty="0"/>
              <a:t>ворожнечі:</a:t>
            </a:r>
            <a:r>
              <a:rPr spc="-60" dirty="0"/>
              <a:t> </a:t>
            </a:r>
            <a:r>
              <a:rPr dirty="0"/>
              <a:t>ЗМІ</a:t>
            </a:r>
          </a:p>
          <a:p>
            <a:pPr algn="ctr">
              <a:lnSpc>
                <a:spcPts val="5095"/>
              </a:lnSpc>
            </a:pPr>
            <a:r>
              <a:rPr dirty="0"/>
              <a:t>(2012)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645920"/>
            <a:ext cx="8595360" cy="5394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95"/>
              </a:lnSpc>
              <a:spcBef>
                <a:spcPts val="100"/>
              </a:spcBef>
            </a:pPr>
            <a:r>
              <a:rPr spc="-5" dirty="0"/>
              <a:t>«Жорстка» </a:t>
            </a:r>
            <a:r>
              <a:rPr dirty="0"/>
              <a:t>мова </a:t>
            </a:r>
            <a:r>
              <a:rPr spc="-5" dirty="0"/>
              <a:t>ворожнечі:</a:t>
            </a:r>
            <a:r>
              <a:rPr spc="-60" dirty="0"/>
              <a:t> </a:t>
            </a:r>
            <a:r>
              <a:rPr dirty="0"/>
              <a:t>ЗМІ</a:t>
            </a:r>
          </a:p>
          <a:p>
            <a:pPr algn="ctr">
              <a:lnSpc>
                <a:spcPts val="5095"/>
              </a:lnSpc>
            </a:pPr>
            <a:r>
              <a:rPr dirty="0"/>
              <a:t>(2018)</a:t>
            </a:r>
          </a:p>
        </p:txBody>
      </p:sp>
      <p:sp>
        <p:nvSpPr>
          <p:cNvPr id="3" name="object 3"/>
          <p:cNvSpPr/>
          <p:nvPr/>
        </p:nvSpPr>
        <p:spPr>
          <a:xfrm>
            <a:off x="2663951" y="1475232"/>
            <a:ext cx="4497324" cy="5472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467610" marR="5080" indent="-450215">
              <a:lnSpc>
                <a:spcPts val="4910"/>
              </a:lnSpc>
              <a:spcBef>
                <a:spcPts val="575"/>
              </a:spcBef>
            </a:pPr>
            <a:r>
              <a:rPr dirty="0"/>
              <a:t>Мова </a:t>
            </a:r>
            <a:r>
              <a:rPr spc="-5" dirty="0"/>
              <a:t>ворожнечі</a:t>
            </a:r>
            <a:r>
              <a:rPr spc="-90" dirty="0"/>
              <a:t> </a:t>
            </a:r>
            <a:r>
              <a:rPr dirty="0"/>
              <a:t>й  </a:t>
            </a:r>
            <a:r>
              <a:rPr spc="-5" dirty="0"/>
              <a:t>криміналізація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437" y="1392821"/>
            <a:ext cx="1402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230" indent="-55816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44444"/>
              <a:buFont typeface="Wingdings"/>
              <a:buChar char=""/>
              <a:tabLst>
                <a:tab pos="570230" algn="l"/>
                <a:tab pos="570865" algn="l"/>
              </a:tabLst>
            </a:pPr>
            <a:r>
              <a:rPr sz="1800" b="1" spc="-5" dirty="0">
                <a:solidFill>
                  <a:srgbClr val="000080"/>
                </a:solidFill>
                <a:latin typeface="Arial"/>
                <a:cs typeface="Arial"/>
              </a:rPr>
              <a:t>“роми”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437" y="2383421"/>
            <a:ext cx="10287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10" dirty="0">
                <a:latin typeface="Wingdings"/>
                <a:cs typeface="Wingdings"/>
              </a:rPr>
              <a:t>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437" y="2817761"/>
            <a:ext cx="10287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10" dirty="0">
                <a:latin typeface="Wingdings"/>
                <a:cs typeface="Wingdings"/>
              </a:rPr>
              <a:t>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437" y="3250577"/>
            <a:ext cx="10287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10" dirty="0">
                <a:latin typeface="Wingdings"/>
                <a:cs typeface="Wingdings"/>
              </a:rPr>
              <a:t>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437" y="3683393"/>
            <a:ext cx="10287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10" dirty="0">
                <a:latin typeface="Wingdings"/>
                <a:cs typeface="Wingdings"/>
              </a:rPr>
              <a:t>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437" y="4116209"/>
            <a:ext cx="10287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10" dirty="0">
                <a:latin typeface="Wingdings"/>
                <a:cs typeface="Wingdings"/>
              </a:rPr>
              <a:t>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437" y="4549025"/>
            <a:ext cx="10287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10" dirty="0">
                <a:latin typeface="Wingdings"/>
                <a:cs typeface="Wingdings"/>
              </a:rPr>
              <a:t>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437" y="4981842"/>
            <a:ext cx="10287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10" dirty="0">
                <a:latin typeface="Wingdings"/>
                <a:cs typeface="Wingdings"/>
              </a:rPr>
              <a:t>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437" y="5414657"/>
            <a:ext cx="10287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10" dirty="0">
                <a:latin typeface="Wingdings"/>
                <a:cs typeface="Wingdings"/>
              </a:rPr>
              <a:t>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6437" y="5847473"/>
            <a:ext cx="10287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10" dirty="0">
                <a:latin typeface="Wingdings"/>
                <a:cs typeface="Wingdings"/>
              </a:rPr>
              <a:t>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6437" y="6280288"/>
            <a:ext cx="10287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10" dirty="0">
                <a:latin typeface="Wingdings"/>
                <a:cs typeface="Wingdings"/>
              </a:rPr>
              <a:t>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6437" y="6713104"/>
            <a:ext cx="10287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10" dirty="0">
                <a:latin typeface="Wingdings"/>
                <a:cs typeface="Wingdings"/>
              </a:rPr>
              <a:t>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70230" marR="1467485" indent="-558165">
              <a:lnSpc>
                <a:spcPct val="158100"/>
              </a:lnSpc>
              <a:spcBef>
                <a:spcPts val="90"/>
              </a:spcBef>
              <a:buClr>
                <a:srgbClr val="000000"/>
              </a:buClr>
              <a:buSzPct val="44444"/>
              <a:buFont typeface="Wingdings"/>
              <a:buChar char=""/>
              <a:tabLst>
                <a:tab pos="570230" algn="l"/>
                <a:tab pos="570865" algn="l"/>
              </a:tabLst>
            </a:pPr>
            <a:r>
              <a:rPr spc="-5" dirty="0"/>
              <a:t>“один </a:t>
            </a:r>
            <a:r>
              <a:rPr dirty="0"/>
              <a:t>з </a:t>
            </a:r>
            <a:r>
              <a:rPr spc="-10" dirty="0"/>
              <a:t>жителів </a:t>
            </a:r>
            <a:r>
              <a:rPr spc="-5" dirty="0"/>
              <a:t>Міжгір’я”  </a:t>
            </a:r>
            <a:r>
              <a:rPr spc="-10" dirty="0"/>
              <a:t>“троє </a:t>
            </a:r>
            <a:r>
              <a:rPr spc="-5" dirty="0"/>
              <a:t>невідомих”  </a:t>
            </a:r>
            <a:r>
              <a:rPr spc="-10" dirty="0"/>
              <a:t>“гвалтівник”</a:t>
            </a:r>
          </a:p>
          <a:p>
            <a:pPr marL="570230" marR="1638300">
              <a:lnSpc>
                <a:spcPct val="157800"/>
              </a:lnSpc>
            </a:pPr>
            <a:r>
              <a:rPr dirty="0"/>
              <a:t>“</a:t>
            </a:r>
            <a:r>
              <a:rPr spc="-20" dirty="0"/>
              <a:t>у</a:t>
            </a:r>
            <a:r>
              <a:rPr spc="-5" dirty="0"/>
              <a:t>ч</a:t>
            </a:r>
            <a:r>
              <a:rPr spc="-10" dirty="0"/>
              <a:t>е</a:t>
            </a:r>
            <a:r>
              <a:rPr spc="5" dirty="0"/>
              <a:t>н</a:t>
            </a:r>
            <a:r>
              <a:rPr spc="-5" dirty="0"/>
              <a:t>ь</a:t>
            </a:r>
            <a:r>
              <a:rPr dirty="0"/>
              <a:t>-</a:t>
            </a:r>
            <a:r>
              <a:rPr spc="-5" dirty="0"/>
              <a:t>в</a:t>
            </a:r>
            <a:r>
              <a:rPr dirty="0"/>
              <a:t>о</a:t>
            </a:r>
            <a:r>
              <a:rPr spc="-10" dirty="0"/>
              <a:t>с</a:t>
            </a:r>
            <a:r>
              <a:rPr spc="-5" dirty="0"/>
              <a:t>ь</a:t>
            </a:r>
            <a:r>
              <a:rPr dirty="0"/>
              <a:t>м</a:t>
            </a:r>
            <a:r>
              <a:rPr spc="-5" dirty="0"/>
              <a:t>икл</a:t>
            </a:r>
            <a:r>
              <a:rPr spc="5" dirty="0"/>
              <a:t>а</a:t>
            </a:r>
            <a:r>
              <a:rPr spc="-10" dirty="0"/>
              <a:t>с</a:t>
            </a:r>
            <a:r>
              <a:rPr dirty="0"/>
              <a:t>н</a:t>
            </a:r>
            <a:r>
              <a:rPr spc="-5" dirty="0"/>
              <a:t>ик</a:t>
            </a:r>
            <a:r>
              <a:rPr dirty="0"/>
              <a:t>”  </a:t>
            </a:r>
            <a:r>
              <a:rPr spc="-5" dirty="0"/>
              <a:t>“двоє</a:t>
            </a:r>
            <a:r>
              <a:rPr dirty="0"/>
              <a:t> </a:t>
            </a:r>
            <a:r>
              <a:rPr spc="-5" dirty="0"/>
              <a:t>провідників”</a:t>
            </a:r>
          </a:p>
          <a:p>
            <a:pPr marL="570230" marR="5080">
              <a:lnSpc>
                <a:spcPct val="157800"/>
              </a:lnSpc>
            </a:pPr>
            <a:r>
              <a:rPr spc="-5" dirty="0"/>
              <a:t>“громадянин Шрі-Ланки”, “іноземець”  </a:t>
            </a:r>
            <a:r>
              <a:rPr spc="-10" dirty="0"/>
              <a:t>“четверо</a:t>
            </a:r>
            <a:r>
              <a:rPr spc="50" dirty="0"/>
              <a:t> </a:t>
            </a:r>
            <a:r>
              <a:rPr spc="-5" dirty="0"/>
              <a:t>молодиків”</a:t>
            </a:r>
          </a:p>
          <a:p>
            <a:pPr marL="570230">
              <a:lnSpc>
                <a:spcPct val="100000"/>
              </a:lnSpc>
              <a:spcBef>
                <a:spcPts val="1250"/>
              </a:spcBef>
            </a:pPr>
            <a:r>
              <a:rPr spc="-10" dirty="0"/>
              <a:t>“закарпатці”</a:t>
            </a:r>
          </a:p>
          <a:p>
            <a:pPr marL="570230" marR="32384">
              <a:lnSpc>
                <a:spcPct val="157800"/>
              </a:lnSpc>
            </a:pPr>
            <a:r>
              <a:rPr spc="-10" dirty="0"/>
              <a:t>“житель міста </a:t>
            </a:r>
            <a:r>
              <a:rPr spc="-5" dirty="0"/>
              <a:t>над </a:t>
            </a:r>
            <a:r>
              <a:rPr spc="-10" dirty="0"/>
              <a:t>Латорицею Віктор”  </a:t>
            </a:r>
            <a:r>
              <a:rPr spc="-5" dirty="0"/>
              <a:t>“хлопці”</a:t>
            </a:r>
          </a:p>
          <a:p>
            <a:pPr marL="570230">
              <a:lnSpc>
                <a:spcPct val="100000"/>
              </a:lnSpc>
              <a:spcBef>
                <a:spcPts val="1245"/>
              </a:spcBef>
            </a:pPr>
            <a:r>
              <a:rPr spc="-10" dirty="0"/>
              <a:t>“троє </a:t>
            </a:r>
            <a:r>
              <a:rPr spc="-5" dirty="0"/>
              <a:t>чоловіків” </a:t>
            </a:r>
            <a:r>
              <a:rPr dirty="0"/>
              <a:t>(з</a:t>
            </a:r>
            <a:r>
              <a:rPr spc="40" dirty="0"/>
              <a:t> </a:t>
            </a:r>
            <a:r>
              <a:rPr spc="-5" dirty="0"/>
              <a:t>прізвищами)</a:t>
            </a:r>
          </a:p>
          <a:p>
            <a:pPr marL="570230">
              <a:lnSpc>
                <a:spcPct val="100000"/>
              </a:lnSpc>
              <a:spcBef>
                <a:spcPts val="1250"/>
              </a:spcBef>
            </a:pPr>
            <a:r>
              <a:rPr spc="-10" dirty="0"/>
              <a:t>“раніше судимий житель</a:t>
            </a:r>
            <a:r>
              <a:rPr spc="114" dirty="0"/>
              <a:t> </a:t>
            </a:r>
            <a:r>
              <a:rPr spc="-5" dirty="0"/>
              <a:t>Рахова”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213" y="616750"/>
            <a:ext cx="412877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</a:pPr>
            <a:r>
              <a:rPr dirty="0"/>
              <a:t>Що таке</a:t>
            </a:r>
            <a:r>
              <a:rPr spc="-85" dirty="0"/>
              <a:t> </a:t>
            </a:r>
            <a:r>
              <a:rPr spc="-30" dirty="0"/>
              <a:t>«мова  </a:t>
            </a:r>
            <a:r>
              <a:rPr spc="-25" dirty="0"/>
              <a:t>ворожнечі»?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9437" y="3254692"/>
            <a:ext cx="87217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5595" marR="5080" indent="-303530">
              <a:lnSpc>
                <a:spcPct val="100000"/>
              </a:lnSpc>
              <a:spcBef>
                <a:spcPts val="105"/>
              </a:spcBef>
              <a:tabLst>
                <a:tab pos="614045" algn="l"/>
                <a:tab pos="1428115" algn="l"/>
                <a:tab pos="2305685" algn="l"/>
                <a:tab pos="3535679" algn="l"/>
                <a:tab pos="4431665" algn="l"/>
                <a:tab pos="5434330" algn="l"/>
                <a:tab pos="7109459" algn="l"/>
                <a:tab pos="8059420" algn="l"/>
                <a:tab pos="8651875" algn="l"/>
              </a:tabLst>
            </a:pP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Ві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д	а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2000" spc="-50" dirty="0">
                <a:solidFill>
                  <a:srgbClr val="000080"/>
                </a:solidFill>
                <a:latin typeface="Arial"/>
                <a:cs typeface="Arial"/>
              </a:rPr>
              <a:t>г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.	</a:t>
            </a:r>
            <a:r>
              <a:rPr sz="2000" b="1" spc="-10" dirty="0">
                <a:solidFill>
                  <a:srgbClr val="000080"/>
                </a:solidFill>
                <a:latin typeface="Arial"/>
                <a:cs typeface="Arial"/>
              </a:rPr>
              <a:t>“</a:t>
            </a:r>
            <a:r>
              <a:rPr sz="2000" b="1" spc="-5" dirty="0">
                <a:solidFill>
                  <a:srgbClr val="000080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ate	s</a:t>
            </a:r>
            <a:r>
              <a:rPr sz="2000" b="1" spc="-5" dirty="0">
                <a:solidFill>
                  <a:srgbClr val="000080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000080"/>
                </a:solidFill>
                <a:latin typeface="Arial"/>
                <a:cs typeface="Arial"/>
              </a:rPr>
              <a:t>ec</a:t>
            </a:r>
            <a:r>
              <a:rPr sz="2000" b="1" spc="-5" dirty="0">
                <a:solidFill>
                  <a:srgbClr val="000080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”	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(</a:t>
            </a:r>
            <a:r>
              <a:rPr sz="2000" spc="-45" dirty="0">
                <a:solidFill>
                  <a:srgbClr val="000080"/>
                </a:solidFill>
                <a:latin typeface="Arial"/>
                <a:cs typeface="Arial"/>
              </a:rPr>
              <a:t>б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у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в.	</a:t>
            </a:r>
            <a:r>
              <a:rPr sz="2000" b="1" spc="-15" dirty="0">
                <a:solidFill>
                  <a:srgbClr val="000080"/>
                </a:solidFill>
                <a:latin typeface="Arial"/>
                <a:cs typeface="Arial"/>
              </a:rPr>
              <a:t>«</a:t>
            </a:r>
            <a:r>
              <a:rPr sz="2000" b="1" spc="-20" dirty="0">
                <a:solidFill>
                  <a:srgbClr val="000080"/>
                </a:solidFill>
                <a:latin typeface="Arial"/>
                <a:cs typeface="Arial"/>
              </a:rPr>
              <a:t>м</a:t>
            </a:r>
            <a:r>
              <a:rPr sz="2000" b="1" spc="-15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2000" b="1" spc="-3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а	нен</a:t>
            </a:r>
            <a:r>
              <a:rPr sz="2000" b="1" spc="-15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2000" b="1" spc="-10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ис</a:t>
            </a:r>
            <a:r>
              <a:rPr sz="2000" b="1" spc="-35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000" b="1" spc="-5" dirty="0">
                <a:solidFill>
                  <a:srgbClr val="000080"/>
                </a:solidFill>
                <a:latin typeface="Arial"/>
                <a:cs typeface="Arial"/>
              </a:rPr>
              <a:t>і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»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	ча</a:t>
            </a:r>
            <a:r>
              <a:rPr sz="2000" spc="15" dirty="0">
                <a:solidFill>
                  <a:srgbClr val="000080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ом	</a:t>
            </a:r>
            <a:r>
              <a:rPr sz="2000" spc="-35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ак	і 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перекладають).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2587" y="4042649"/>
            <a:ext cx="3115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72540" algn="l"/>
                <a:tab pos="2018030" algn="l"/>
              </a:tabLst>
            </a:pPr>
            <a:r>
              <a:rPr sz="2000" b="1" spc="-10" dirty="0">
                <a:solidFill>
                  <a:srgbClr val="000080"/>
                </a:solidFill>
                <a:latin typeface="Arial"/>
                <a:cs typeface="Arial"/>
              </a:rPr>
              <a:t>Є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000" b="1" spc="-15" dirty="0">
                <a:solidFill>
                  <a:srgbClr val="000080"/>
                </a:solidFill>
                <a:latin typeface="Arial"/>
                <a:cs typeface="Arial"/>
              </a:rPr>
              <a:t>р</a:t>
            </a:r>
            <a:r>
              <a:rPr sz="2000" b="1" spc="-5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п</a:t>
            </a:r>
            <a:r>
              <a:rPr sz="2000" b="1" spc="-10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:	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«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Пі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д	</a:t>
            </a:r>
            <a:r>
              <a:rPr sz="2000" spc="-30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ерм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ін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ом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1191" y="4042649"/>
            <a:ext cx="28505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09955" algn="l"/>
                <a:tab pos="2356485" algn="l"/>
              </a:tabLst>
            </a:pPr>
            <a:r>
              <a:rPr sz="2000" spc="-20" dirty="0">
                <a:solidFill>
                  <a:srgbClr val="000080"/>
                </a:solidFill>
                <a:latin typeface="Arial"/>
                <a:cs typeface="Arial"/>
              </a:rPr>
              <a:t>"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мо</a:t>
            </a:r>
            <a:r>
              <a:rPr sz="2000" spc="-20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а	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е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r>
              <a:rPr sz="2000" spc="5" dirty="0">
                <a:solidFill>
                  <a:srgbClr val="000080"/>
                </a:solidFill>
                <a:latin typeface="Arial"/>
                <a:cs typeface="Arial"/>
              </a:rPr>
              <a:t>с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і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"	</a:t>
            </a:r>
            <a:r>
              <a:rPr sz="2000" spc="5" dirty="0">
                <a:solidFill>
                  <a:srgbClr val="000080"/>
                </a:solidFill>
                <a:latin typeface="Arial"/>
                <a:cs typeface="Arial"/>
              </a:rPr>
              <a:t>с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л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і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д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437" y="4042649"/>
            <a:ext cx="23704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31010" algn="l"/>
              </a:tabLst>
            </a:pP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Ви</a:t>
            </a:r>
            <a:r>
              <a:rPr sz="2000" b="1" spc="-5" dirty="0">
                <a:solidFill>
                  <a:srgbClr val="000080"/>
                </a:solidFill>
                <a:latin typeface="Arial"/>
                <a:cs typeface="Arial"/>
              </a:rPr>
              <a:t>з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2000" b="1" spc="-50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2000" b="1" spc="-15" dirty="0">
                <a:solidFill>
                  <a:srgbClr val="000080"/>
                </a:solidFill>
                <a:latin typeface="Arial"/>
                <a:cs typeface="Arial"/>
              </a:rPr>
              <a:t>ч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ення	</a:t>
            </a:r>
            <a:r>
              <a:rPr sz="2000" b="1" spc="-30" dirty="0">
                <a:solidFill>
                  <a:srgbClr val="000080"/>
                </a:solidFill>
                <a:latin typeface="Arial"/>
                <a:cs typeface="Arial"/>
              </a:rPr>
              <a:t>Р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2000" b="1" spc="-5" dirty="0">
                <a:solidFill>
                  <a:srgbClr val="000080"/>
                </a:solidFill>
                <a:latin typeface="Arial"/>
                <a:cs typeface="Arial"/>
              </a:rPr>
              <a:t>д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tabLst>
                <a:tab pos="1520825" algn="l"/>
              </a:tabLst>
            </a:pP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розуміти	всі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2556" y="4652450"/>
            <a:ext cx="52158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3230" algn="l"/>
                <a:tab pos="2364105" algn="l"/>
                <a:tab pos="4391025" algn="l"/>
              </a:tabLst>
            </a:pP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і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дт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р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r>
              <a:rPr sz="2000" spc="25" dirty="0">
                <a:solidFill>
                  <a:srgbClr val="000080"/>
                </a:solidFill>
                <a:latin typeface="Arial"/>
                <a:cs typeface="Arial"/>
              </a:rPr>
              <a:t>м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у</a:t>
            </a:r>
            <a:r>
              <a:rPr sz="2000" spc="-55" dirty="0">
                <a:solidFill>
                  <a:srgbClr val="000080"/>
                </a:solidFill>
                <a:latin typeface="Arial"/>
                <a:cs typeface="Arial"/>
              </a:rPr>
              <a:t>ю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ь	або	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ип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ра</a:t>
            </a:r>
            <a:r>
              <a:rPr sz="2000" spc="-2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д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у</a:t>
            </a:r>
            <a:r>
              <a:rPr sz="2000" spc="-55" dirty="0">
                <a:solidFill>
                  <a:srgbClr val="000080"/>
                </a:solidFill>
                <a:latin typeface="Arial"/>
                <a:cs typeface="Arial"/>
              </a:rPr>
              <a:t>ю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ь	ра</a:t>
            </a:r>
            <a:r>
              <a:rPr sz="2000" spc="15" dirty="0">
                <a:solidFill>
                  <a:srgbClr val="000080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у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1758" y="4347550"/>
            <a:ext cx="670179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764540" algn="l"/>
                <a:tab pos="2741295" algn="l"/>
                <a:tab pos="3501390" algn="l"/>
                <a:tab pos="5160010" algn="l"/>
              </a:tabLs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д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и	в</a:t>
            </a:r>
            <a:r>
              <a:rPr sz="2000" spc="-20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r>
              <a:rPr sz="2000" spc="5" dirty="0">
                <a:solidFill>
                  <a:srgbClr val="000080"/>
                </a:solidFill>
                <a:latin typeface="Arial"/>
                <a:cs typeface="Arial"/>
              </a:rPr>
              <a:t>сл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л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ю</a:t>
            </a:r>
            <a:r>
              <a:rPr sz="2000" spc="-2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нь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	</a:t>
            </a:r>
            <a:r>
              <a:rPr sz="2000" spc="10" dirty="0">
                <a:solidFill>
                  <a:srgbClr val="000080"/>
                </a:solidFill>
                <a:latin typeface="Arial"/>
                <a:cs typeface="Arial"/>
              </a:rPr>
              <a:t>к</a:t>
            </a:r>
            <a:r>
              <a:rPr sz="2000" spc="-5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рі	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ош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р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ю</a:t>
            </a:r>
            <a:r>
              <a:rPr sz="2000" spc="-55" dirty="0">
                <a:solidFill>
                  <a:srgbClr val="000080"/>
                </a:solidFill>
                <a:latin typeface="Arial"/>
                <a:cs typeface="Arial"/>
              </a:rPr>
              <a:t>ю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ь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	р</a:t>
            </a:r>
            <a:r>
              <a:rPr sz="2000" spc="-35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2000" spc="5" dirty="0">
                <a:solidFill>
                  <a:srgbClr val="000080"/>
                </a:solidFill>
                <a:latin typeface="Arial"/>
                <a:cs typeface="Arial"/>
              </a:rPr>
              <a:t>з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п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л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ю</a:t>
            </a:r>
            <a:r>
              <a:rPr sz="2000" spc="-55" dirty="0">
                <a:solidFill>
                  <a:srgbClr val="000080"/>
                </a:solidFill>
                <a:latin typeface="Arial"/>
                <a:cs typeface="Arial"/>
              </a:rPr>
              <a:t>ю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ь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  <a:tabLst>
                <a:tab pos="1503680" algn="l"/>
              </a:tabLst>
            </a:pP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е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ав</a:t>
            </a:r>
            <a:r>
              <a:rPr sz="2000" spc="-20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r>
              <a:rPr sz="2000" spc="5" dirty="0">
                <a:solidFill>
                  <a:srgbClr val="000080"/>
                </a:solidFill>
                <a:latin typeface="Arial"/>
                <a:cs typeface="Arial"/>
              </a:rPr>
              <a:t>с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ь,	</a:t>
            </a:r>
            <a:r>
              <a:rPr sz="2000" spc="10" dirty="0">
                <a:solidFill>
                  <a:srgbClr val="000080"/>
                </a:solidFill>
                <a:latin typeface="Arial"/>
                <a:cs typeface="Arial"/>
              </a:rPr>
              <a:t>к</a:t>
            </a:r>
            <a:r>
              <a:rPr sz="2000" spc="5" dirty="0">
                <a:solidFill>
                  <a:srgbClr val="000080"/>
                </a:solidFill>
                <a:latin typeface="Arial"/>
                <a:cs typeface="Arial"/>
              </a:rPr>
              <a:t>с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е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ф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об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ію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2556" y="4957351"/>
            <a:ext cx="8420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антисемітизм </a:t>
            </a:r>
            <a:r>
              <a:rPr sz="2000" spc="-20" dirty="0">
                <a:solidFill>
                  <a:srgbClr val="000080"/>
                </a:solidFill>
                <a:latin typeface="Arial"/>
                <a:cs typeface="Arial"/>
              </a:rPr>
              <a:t>та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інші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форми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ненависті,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викликані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нетерпимістю,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000" spc="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тому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48949" y="5262251"/>
            <a:ext cx="1453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агресивного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2811" y="5567152"/>
            <a:ext cx="57797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8470" algn="l"/>
                <a:tab pos="2167255" algn="l"/>
                <a:tab pos="4170045" algn="l"/>
              </a:tabLs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націоналізму	</a:t>
            </a:r>
            <a:r>
              <a:rPr sz="2000" spc="-20" dirty="0">
                <a:solidFill>
                  <a:srgbClr val="000080"/>
                </a:solidFill>
                <a:latin typeface="Arial"/>
                <a:cs typeface="Arial"/>
              </a:rPr>
              <a:t>та	</a:t>
            </a:r>
            <a:r>
              <a:rPr sz="2000" spc="-25" dirty="0">
                <a:solidFill>
                  <a:srgbClr val="000080"/>
                </a:solidFill>
                <a:latin typeface="Arial"/>
                <a:cs typeface="Arial"/>
              </a:rPr>
              <a:t>етноцентризму,	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дискримінації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2556" y="5262251"/>
            <a:ext cx="690499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2500" algn="l"/>
                <a:tab pos="2969260" algn="l"/>
                <a:tab pos="3651885" algn="l"/>
                <a:tab pos="5459095" algn="l"/>
                <a:tab pos="5919470" algn="l"/>
              </a:tabLst>
            </a:pP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числі	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нетерпимістю,	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що	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виявляється	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у	формі</a:t>
            </a:r>
            <a:endParaRPr sz="2000">
              <a:latin typeface="Arial"/>
              <a:cs typeface="Arial"/>
            </a:endParaRPr>
          </a:p>
          <a:p>
            <a:pPr marL="59486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меншин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45153" y="5567152"/>
            <a:ext cx="13576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365" algn="l"/>
              </a:tabLs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і	</a:t>
            </a:r>
            <a:r>
              <a:rPr sz="2000" spc="-3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ор</a:t>
            </a:r>
            <a:r>
              <a:rPr sz="2000" spc="-25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ж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2000" spc="-60" dirty="0">
                <a:solidFill>
                  <a:srgbClr val="000080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2811" y="5872052"/>
            <a:ext cx="37318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5420" algn="l"/>
                <a:tab pos="1971039" algn="l"/>
                <a:tab pos="2674620" algn="l"/>
                <a:tab pos="3040380" algn="l"/>
              </a:tabLst>
            </a:pP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ставлення	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до	них,	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а	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також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26482" y="5872052"/>
            <a:ext cx="2974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0855" algn="l"/>
                <a:tab pos="1259205" algn="l"/>
                <a:tab pos="1831975" algn="l"/>
                <a:tab pos="2316480" algn="l"/>
              </a:tabLst>
            </a:pPr>
            <a:r>
              <a:rPr sz="2000" spc="-35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а	о</a:t>
            </a:r>
            <a:r>
              <a:rPr sz="2000" spc="5" dirty="0">
                <a:solidFill>
                  <a:srgbClr val="000080"/>
                </a:solidFill>
                <a:latin typeface="Arial"/>
                <a:cs typeface="Arial"/>
              </a:rPr>
              <a:t>с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і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б,	</a:t>
            </a:r>
            <a:r>
              <a:rPr sz="2000" spc="-30" dirty="0">
                <a:solidFill>
                  <a:srgbClr val="000080"/>
                </a:solidFill>
                <a:latin typeface="Arial"/>
                <a:cs typeface="Arial"/>
              </a:rPr>
              <a:t>щ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о	</a:t>
            </a:r>
            <a:r>
              <a:rPr sz="2000" spc="5" dirty="0">
                <a:solidFill>
                  <a:srgbClr val="000080"/>
                </a:solidFill>
                <a:latin typeface="Arial"/>
                <a:cs typeface="Arial"/>
              </a:rPr>
              <a:t>з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а	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000080"/>
                </a:solidFill>
                <a:latin typeface="Arial"/>
                <a:cs typeface="Arial"/>
              </a:rPr>
              <a:t>ї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2556" y="6176953"/>
            <a:ext cx="3515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7214" algn="l"/>
                <a:tab pos="3212465" algn="l"/>
              </a:tabLst>
            </a:pP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п</a:t>
            </a:r>
            <a:r>
              <a:rPr sz="2000" spc="-25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2000" spc="-30" dirty="0">
                <a:solidFill>
                  <a:srgbClr val="000080"/>
                </a:solidFill>
                <a:latin typeface="Arial"/>
                <a:cs typeface="Arial"/>
              </a:rPr>
              <a:t>х</a:t>
            </a:r>
            <a:r>
              <a:rPr sz="2000" spc="-5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д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же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ння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м	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л</a:t>
            </a:r>
            <a:r>
              <a:rPr sz="2000" spc="-25" dirty="0">
                <a:solidFill>
                  <a:srgbClr val="000080"/>
                </a:solidFill>
                <a:latin typeface="Arial"/>
                <a:cs typeface="Arial"/>
              </a:rPr>
              <a:t>е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ж</a:t>
            </a:r>
            <a:r>
              <a:rPr sz="2000" spc="-50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2000" spc="-20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ь	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д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19497" y="5872052"/>
            <a:ext cx="150622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494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і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м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м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і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гра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ів  іммігрантів»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91360" y="6176953"/>
            <a:ext cx="17513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(Рекомендація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63288" y="6176953"/>
            <a:ext cx="1038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Комітету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2556" y="6481853"/>
            <a:ext cx="38779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міністрів </a:t>
            </a:r>
            <a:r>
              <a:rPr sz="2000" spc="-25" dirty="0">
                <a:solidFill>
                  <a:srgbClr val="000080"/>
                </a:solidFill>
                <a:latin typeface="Arial"/>
                <a:cs typeface="Arial"/>
              </a:rPr>
              <a:t>Ради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Європи</a:t>
            </a:r>
            <a:r>
              <a:rPr sz="2000" spc="-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№97(20)).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36335" y="684276"/>
            <a:ext cx="3552444" cy="2357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436" y="875220"/>
            <a:ext cx="897953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 marR="5080" indent="-303530">
              <a:lnSpc>
                <a:spcPct val="100000"/>
              </a:lnSpc>
              <a:spcBef>
                <a:spcPts val="100"/>
              </a:spcBef>
              <a:tabLst>
                <a:tab pos="1386840" algn="l"/>
                <a:tab pos="2086610" algn="l"/>
                <a:tab pos="3333115" algn="l"/>
                <a:tab pos="4422775" algn="l"/>
                <a:tab pos="7903209" algn="l"/>
              </a:tabLst>
            </a:pP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“Н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і</a:t>
            </a:r>
            <a:r>
              <a:rPr sz="3200" spc="-30" dirty="0">
                <a:solidFill>
                  <a:srgbClr val="000080"/>
                </a:solidFill>
                <a:latin typeface="Arial"/>
                <a:cs typeface="Arial"/>
              </a:rPr>
              <a:t>х</a:t>
            </a:r>
            <a:r>
              <a:rPr sz="3200" spc="-40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о	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е	</a:t>
            </a:r>
            <a:r>
              <a:rPr sz="3200" spc="5" dirty="0">
                <a:solidFill>
                  <a:srgbClr val="000080"/>
                </a:solidFill>
                <a:latin typeface="Arial"/>
                <a:cs typeface="Arial"/>
              </a:rPr>
              <a:t>м</a:t>
            </a:r>
            <a:r>
              <a:rPr sz="3200" spc="-55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ж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е	</a:t>
            </a:r>
            <a:r>
              <a:rPr sz="3200" spc="-70" dirty="0">
                <a:solidFill>
                  <a:srgbClr val="000080"/>
                </a:solidFill>
                <a:latin typeface="Arial"/>
                <a:cs typeface="Arial"/>
              </a:rPr>
              <a:t>б</a:t>
            </a:r>
            <a:r>
              <a:rPr sz="3200" spc="5" dirty="0">
                <a:solidFill>
                  <a:srgbClr val="000080"/>
                </a:solidFill>
                <a:latin typeface="Arial"/>
                <a:cs typeface="Arial"/>
              </a:rPr>
              <a:t>у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и	д</a:t>
            </a:r>
            <a:r>
              <a:rPr sz="3200" spc="-15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r>
              <a:rPr sz="3200" spc="5" dirty="0">
                <a:solidFill>
                  <a:srgbClr val="000080"/>
                </a:solidFill>
                <a:latin typeface="Arial"/>
                <a:cs typeface="Arial"/>
              </a:rPr>
              <a:t>с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к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р</a:t>
            </a:r>
            <a:r>
              <a:rPr sz="3200" spc="-20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r>
              <a:rPr sz="3200" spc="5" dirty="0">
                <a:solidFill>
                  <a:srgbClr val="000080"/>
                </a:solidFill>
                <a:latin typeface="Arial"/>
                <a:cs typeface="Arial"/>
              </a:rPr>
              <a:t>м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і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но</a:t>
            </a:r>
            <a:r>
              <a:rPr sz="3200" spc="-3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3200" spc="-20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й	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ч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е</a:t>
            </a:r>
            <a:r>
              <a:rPr sz="3200" spc="-20" dirty="0">
                <a:solidFill>
                  <a:srgbClr val="000080"/>
                </a:solidFill>
                <a:latin typeface="Arial"/>
                <a:cs typeface="Arial"/>
              </a:rPr>
              <a:t>р</a:t>
            </a:r>
            <a:r>
              <a:rPr sz="3200" spc="-80" dirty="0">
                <a:solidFill>
                  <a:srgbClr val="000080"/>
                </a:solidFill>
                <a:latin typeface="Arial"/>
                <a:cs typeface="Arial"/>
              </a:rPr>
              <a:t>ез  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свою </a:t>
            </a:r>
            <a:r>
              <a:rPr sz="3200" spc="-25" dirty="0">
                <a:solidFill>
                  <a:srgbClr val="000080"/>
                </a:solidFill>
                <a:latin typeface="Arial"/>
                <a:cs typeface="Arial"/>
              </a:rPr>
              <a:t>стать, </a:t>
            </a:r>
            <a:r>
              <a:rPr sz="3200" spc="-80" dirty="0">
                <a:solidFill>
                  <a:srgbClr val="000080"/>
                </a:solidFill>
                <a:latin typeface="Arial"/>
                <a:cs typeface="Arial"/>
              </a:rPr>
              <a:t>мову, </a:t>
            </a:r>
            <a:r>
              <a:rPr sz="3200" spc="-70" dirty="0">
                <a:solidFill>
                  <a:srgbClr val="000080"/>
                </a:solidFill>
                <a:latin typeface="Arial"/>
                <a:cs typeface="Arial"/>
              </a:rPr>
              <a:t>расу, </a:t>
            </a:r>
            <a:r>
              <a:rPr sz="3200" spc="-20" dirty="0">
                <a:solidFill>
                  <a:srgbClr val="000080"/>
                </a:solidFill>
                <a:latin typeface="Arial"/>
                <a:cs typeface="Arial"/>
              </a:rPr>
              <a:t>релігію,</a:t>
            </a:r>
            <a:r>
              <a:rPr sz="3200" spc="39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національне,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4582" y="1850172"/>
            <a:ext cx="517334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  <a:tabLst>
                <a:tab pos="2469515" algn="l"/>
                <a:tab pos="2557780" algn="l"/>
                <a:tab pos="3278504" algn="l"/>
              </a:tabLst>
            </a:pP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рег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і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она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л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ь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е		</a:t>
            </a:r>
            <a:r>
              <a:rPr sz="3200" spc="-15" dirty="0">
                <a:solidFill>
                  <a:srgbClr val="000080"/>
                </a:solidFill>
                <a:latin typeface="Arial"/>
                <a:cs typeface="Arial"/>
              </a:rPr>
              <a:t>ч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и	</a:t>
            </a:r>
            <a:r>
              <a:rPr sz="3200" spc="40" dirty="0">
                <a:solidFill>
                  <a:srgbClr val="000080"/>
                </a:solidFill>
                <a:latin typeface="Arial"/>
                <a:cs typeface="Arial"/>
              </a:rPr>
              <a:t>с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ці</a:t>
            </a:r>
            <a:r>
              <a:rPr sz="3200" spc="-20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л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ь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е  </a:t>
            </a:r>
            <a:r>
              <a:rPr sz="3200" spc="-15" dirty="0">
                <a:solidFill>
                  <a:srgbClr val="000080"/>
                </a:solidFill>
                <a:latin typeface="Arial"/>
                <a:cs typeface="Arial"/>
              </a:rPr>
              <a:t>політичні	</a:t>
            </a:r>
            <a:r>
              <a:rPr sz="3200" spc="-20" dirty="0">
                <a:solidFill>
                  <a:srgbClr val="000080"/>
                </a:solidFill>
                <a:latin typeface="Arial"/>
                <a:cs typeface="Arial"/>
              </a:rPr>
              <a:t>уподобання.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3549" y="1850172"/>
            <a:ext cx="325120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635" marR="5080" indent="-115570">
              <a:lnSpc>
                <a:spcPct val="100000"/>
              </a:lnSpc>
              <a:spcBef>
                <a:spcPts val="105"/>
              </a:spcBef>
              <a:tabLst>
                <a:tab pos="2553970" algn="l"/>
                <a:tab pos="2785745" algn="l"/>
              </a:tabLst>
            </a:pP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п</a:t>
            </a:r>
            <a:r>
              <a:rPr sz="3200" spc="-45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3200" spc="-35" dirty="0">
                <a:solidFill>
                  <a:srgbClr val="000080"/>
                </a:solidFill>
                <a:latin typeface="Arial"/>
                <a:cs typeface="Arial"/>
              </a:rPr>
              <a:t>х</a:t>
            </a:r>
            <a:r>
              <a:rPr sz="3200" spc="-9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дж</a:t>
            </a:r>
            <a:r>
              <a:rPr sz="3200" spc="-20" dirty="0">
                <a:solidFill>
                  <a:srgbClr val="000080"/>
                </a:solidFill>
                <a:latin typeface="Arial"/>
                <a:cs typeface="Arial"/>
              </a:rPr>
              <a:t>е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нн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я	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3200" spc="-15" dirty="0">
                <a:solidFill>
                  <a:srgbClr val="000080"/>
                </a:solidFill>
                <a:latin typeface="Arial"/>
                <a:cs typeface="Arial"/>
              </a:rPr>
              <a:t>б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о  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3200" spc="70" dirty="0">
                <a:solidFill>
                  <a:srgbClr val="000080"/>
                </a:solidFill>
                <a:latin typeface="Arial"/>
                <a:cs typeface="Arial"/>
              </a:rPr>
              <a:t>к</a:t>
            </a:r>
            <a:r>
              <a:rPr sz="3200" spc="-45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3200" spc="-40" dirty="0">
                <a:solidFill>
                  <a:srgbClr val="000080"/>
                </a:solidFill>
                <a:latin typeface="Arial"/>
                <a:cs typeface="Arial"/>
              </a:rPr>
              <a:t>з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у</a:t>
            </a:r>
            <a:r>
              <a:rPr sz="3200" spc="-3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3200" spc="-90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и		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989" y="2825530"/>
            <a:ext cx="86766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87880" algn="l"/>
                <a:tab pos="3580129" algn="l"/>
                <a:tab pos="4928870" algn="l"/>
                <a:tab pos="6313170" algn="l"/>
                <a:tab pos="7899400" algn="l"/>
              </a:tabLst>
            </a:pP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і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дп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3200" spc="-20" dirty="0">
                <a:solidFill>
                  <a:srgbClr val="000080"/>
                </a:solidFill>
                <a:latin typeface="Arial"/>
                <a:cs typeface="Arial"/>
              </a:rPr>
              <a:t>і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дн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і	</a:t>
            </a:r>
            <a:r>
              <a:rPr sz="3200" spc="-45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зна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ки	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3200" spc="40" dirty="0">
                <a:solidFill>
                  <a:srgbClr val="000080"/>
                </a:solidFill>
                <a:latin typeface="Arial"/>
                <a:cs typeface="Arial"/>
              </a:rPr>
              <a:t>с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3200" spc="-15" dirty="0">
                <a:solidFill>
                  <a:srgbClr val="000080"/>
                </a:solidFill>
                <a:latin typeface="Arial"/>
                <a:cs typeface="Arial"/>
              </a:rPr>
              <a:t>б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и	(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г</a:t>
            </a:r>
            <a:r>
              <a:rPr sz="3200" spc="-55" dirty="0">
                <a:solidFill>
                  <a:srgbClr val="000080"/>
                </a:solidFill>
                <a:latin typeface="Arial"/>
                <a:cs typeface="Arial"/>
              </a:rPr>
              <a:t>р</a:t>
            </a:r>
            <a:r>
              <a:rPr sz="3200" spc="5" dirty="0">
                <a:solidFill>
                  <a:srgbClr val="000080"/>
                </a:solidFill>
                <a:latin typeface="Arial"/>
                <a:cs typeface="Arial"/>
              </a:rPr>
              <a:t>у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п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и	л</a:t>
            </a:r>
            <a:r>
              <a:rPr sz="3200" spc="-90" dirty="0">
                <a:solidFill>
                  <a:srgbClr val="000080"/>
                </a:solidFill>
                <a:latin typeface="Arial"/>
                <a:cs typeface="Arial"/>
              </a:rPr>
              <a:t>ю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д</a:t>
            </a:r>
            <a:r>
              <a:rPr sz="3200" spc="-20" dirty="0">
                <a:solidFill>
                  <a:srgbClr val="000080"/>
                </a:solidFill>
                <a:latin typeface="Arial"/>
                <a:cs typeface="Arial"/>
              </a:rPr>
              <a:t>е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й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)	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с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л</a:t>
            </a:r>
            <a:r>
              <a:rPr sz="3200" spc="-20" dirty="0">
                <a:solidFill>
                  <a:srgbClr val="000080"/>
                </a:solidFill>
                <a:latin typeface="Arial"/>
                <a:cs typeface="Arial"/>
              </a:rPr>
              <a:t>ід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5396" y="3313413"/>
            <a:ext cx="86760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44295" algn="l"/>
                <a:tab pos="1865630" algn="l"/>
                <a:tab pos="4037329" algn="l"/>
                <a:tab pos="5218430" algn="l"/>
                <a:tab pos="5988050" algn="l"/>
                <a:tab pos="8455025" algn="l"/>
              </a:tabLst>
            </a:pP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л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иш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е	у	в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п</a:t>
            </a:r>
            <a:r>
              <a:rPr sz="3200" spc="-20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д</a:t>
            </a:r>
            <a:r>
              <a:rPr sz="3200" spc="70" dirty="0">
                <a:solidFill>
                  <a:srgbClr val="000080"/>
                </a:solidFill>
                <a:latin typeface="Arial"/>
                <a:cs typeface="Arial"/>
              </a:rPr>
              <a:t>к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3200" spc="5" dirty="0">
                <a:solidFill>
                  <a:srgbClr val="000080"/>
                </a:solidFill>
                <a:latin typeface="Arial"/>
                <a:cs typeface="Arial"/>
              </a:rPr>
              <a:t>х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,	</a:t>
            </a:r>
            <a:r>
              <a:rPr sz="3200" spc="35" dirty="0">
                <a:solidFill>
                  <a:srgbClr val="000080"/>
                </a:solidFill>
                <a:latin typeface="Arial"/>
                <a:cs typeface="Arial"/>
              </a:rPr>
              <a:t>к</a:t>
            </a:r>
            <a:r>
              <a:rPr sz="3200" spc="-95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ли	ця	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і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ф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орма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ці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я	є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843" y="3623476"/>
            <a:ext cx="8979535" cy="184594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505"/>
              </a:spcBef>
            </a:pPr>
            <a:r>
              <a:rPr sz="3200" spc="-15" dirty="0">
                <a:solidFill>
                  <a:srgbClr val="000080"/>
                </a:solidFill>
                <a:latin typeface="Arial"/>
                <a:cs typeface="Arial"/>
              </a:rPr>
              <a:t>неодмінною 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складовою</a:t>
            </a:r>
            <a:r>
              <a:rPr sz="3200" spc="-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000080"/>
                </a:solidFill>
                <a:latin typeface="Arial"/>
                <a:cs typeface="Arial"/>
              </a:rPr>
              <a:t>матеріалу”</a:t>
            </a:r>
            <a:endParaRPr sz="3200">
              <a:latin typeface="Arial"/>
              <a:cs typeface="Arial"/>
            </a:endParaRPr>
          </a:p>
          <a:p>
            <a:pPr marL="315595" marR="5080" indent="-303530">
              <a:lnSpc>
                <a:spcPct val="100000"/>
              </a:lnSpc>
              <a:spcBef>
                <a:spcPts val="1405"/>
              </a:spcBef>
            </a:pPr>
            <a:r>
              <a:rPr sz="3200" b="1" i="1" spc="-5" dirty="0">
                <a:solidFill>
                  <a:srgbClr val="000080"/>
                </a:solidFill>
                <a:latin typeface="Arial"/>
                <a:cs typeface="Arial"/>
              </a:rPr>
              <a:t>(Етичний </a:t>
            </a:r>
            <a:r>
              <a:rPr sz="3200" b="1" i="1" spc="-10" dirty="0">
                <a:solidFill>
                  <a:srgbClr val="000080"/>
                </a:solidFill>
                <a:latin typeface="Arial"/>
                <a:cs typeface="Arial"/>
              </a:rPr>
              <a:t>кодекс українського </a:t>
            </a:r>
            <a:r>
              <a:rPr sz="3200" b="1" i="1" dirty="0">
                <a:solidFill>
                  <a:srgbClr val="000080"/>
                </a:solidFill>
                <a:latin typeface="Arial"/>
                <a:cs typeface="Arial"/>
              </a:rPr>
              <a:t>журналіста,  </a:t>
            </a:r>
            <a:r>
              <a:rPr sz="3200" b="1" i="1" spc="-5" dirty="0">
                <a:solidFill>
                  <a:srgbClr val="000080"/>
                </a:solidFill>
                <a:latin typeface="Arial"/>
                <a:cs typeface="Arial"/>
              </a:rPr>
              <a:t>п.15)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2991" y="2349982"/>
            <a:ext cx="6995159" cy="132016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144905" marR="5080" indent="-1132840">
              <a:lnSpc>
                <a:spcPts val="4910"/>
              </a:lnSpc>
              <a:spcBef>
                <a:spcPts val="575"/>
              </a:spcBef>
            </a:pPr>
            <a:r>
              <a:rPr dirty="0"/>
              <a:t>Об’єкти </a:t>
            </a:r>
            <a:r>
              <a:rPr spc="-5" dirty="0"/>
              <a:t>мови</a:t>
            </a:r>
            <a:r>
              <a:rPr spc="-100" dirty="0"/>
              <a:t> </a:t>
            </a:r>
            <a:r>
              <a:rPr spc="-5" dirty="0"/>
              <a:t>ворожнечі:  </a:t>
            </a:r>
            <a:r>
              <a:rPr dirty="0"/>
              <a:t>кілька</a:t>
            </a:r>
            <a:r>
              <a:rPr spc="-35" dirty="0"/>
              <a:t> </a:t>
            </a:r>
            <a:r>
              <a:rPr spc="-5" dirty="0"/>
              <a:t>прикладів</a:t>
            </a: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709" rIns="0" bIns="0" rtlCol="0">
            <a:spAutoFit/>
          </a:bodyPr>
          <a:lstStyle/>
          <a:p>
            <a:pPr marL="803275" marR="812800" algn="ctr">
              <a:lnSpc>
                <a:spcPts val="2800"/>
              </a:lnSpc>
              <a:spcBef>
                <a:spcPts val="355"/>
              </a:spcBef>
            </a:pPr>
            <a:r>
              <a:rPr sz="2500" spc="-10" dirty="0"/>
              <a:t>Будь-яка спільнота може </a:t>
            </a:r>
            <a:r>
              <a:rPr sz="2500" spc="-20" dirty="0"/>
              <a:t>стати </a:t>
            </a:r>
            <a:r>
              <a:rPr sz="2500" spc="-10" dirty="0"/>
              <a:t>об’єктом </a:t>
            </a:r>
            <a:r>
              <a:rPr sz="2500" spc="-5" dirty="0"/>
              <a:t>мови  ворожнечі</a:t>
            </a:r>
            <a:endParaRPr sz="2500"/>
          </a:p>
          <a:p>
            <a:pPr algn="ctr">
              <a:lnSpc>
                <a:spcPts val="2720"/>
              </a:lnSpc>
            </a:pPr>
            <a:r>
              <a:rPr sz="2500" spc="-5" dirty="0"/>
              <a:t>(приклад: експеримент </a:t>
            </a:r>
            <a:r>
              <a:rPr sz="2500" spc="-10" dirty="0"/>
              <a:t>«блакитні </a:t>
            </a:r>
            <a:r>
              <a:rPr sz="2500" spc="-5" dirty="0"/>
              <a:t>й карі очі»: </a:t>
            </a:r>
            <a:r>
              <a:rPr sz="2500" spc="-10" dirty="0"/>
              <a:t>США,</a:t>
            </a:r>
            <a:r>
              <a:rPr sz="2500" spc="135" dirty="0"/>
              <a:t> </a:t>
            </a:r>
            <a:r>
              <a:rPr sz="2500" spc="-5" dirty="0"/>
              <a:t>1968)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720851" y="2020824"/>
            <a:ext cx="8843772" cy="4291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676015" marR="5080" indent="-3107690">
              <a:lnSpc>
                <a:spcPts val="4910"/>
              </a:lnSpc>
              <a:spcBef>
                <a:spcPts val="575"/>
              </a:spcBef>
            </a:pPr>
            <a:r>
              <a:rPr spc="-5" dirty="0"/>
              <a:t>«Біженська </a:t>
            </a:r>
            <a:r>
              <a:rPr dirty="0"/>
              <a:t>криза у Європі»:  </a:t>
            </a:r>
            <a:r>
              <a:rPr spc="-5" dirty="0"/>
              <a:t>Кельн</a:t>
            </a:r>
          </a:p>
        </p:txBody>
      </p:sp>
      <p:sp>
        <p:nvSpPr>
          <p:cNvPr id="3" name="object 3"/>
          <p:cNvSpPr/>
          <p:nvPr/>
        </p:nvSpPr>
        <p:spPr>
          <a:xfrm>
            <a:off x="1655064" y="1691640"/>
            <a:ext cx="7272528" cy="5250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3027" y="229870"/>
            <a:ext cx="6843395" cy="132016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142490" marR="5080" indent="-2130425">
              <a:lnSpc>
                <a:spcPts val="4910"/>
              </a:lnSpc>
              <a:spcBef>
                <a:spcPts val="575"/>
              </a:spcBef>
            </a:pPr>
            <a:r>
              <a:rPr dirty="0"/>
              <a:t>Мігрантофобні</a:t>
            </a:r>
            <a:r>
              <a:rPr spc="-110" dirty="0"/>
              <a:t> </a:t>
            </a:r>
            <a:r>
              <a:rPr dirty="0"/>
              <a:t>протести  у</a:t>
            </a:r>
            <a:r>
              <a:rPr spc="-10" dirty="0"/>
              <a:t> </a:t>
            </a:r>
            <a:r>
              <a:rPr dirty="0"/>
              <a:t>Яготині</a:t>
            </a:r>
          </a:p>
        </p:txBody>
      </p:sp>
      <p:sp>
        <p:nvSpPr>
          <p:cNvPr id="3" name="object 3"/>
          <p:cNvSpPr/>
          <p:nvPr/>
        </p:nvSpPr>
        <p:spPr>
          <a:xfrm>
            <a:off x="2808732" y="1548384"/>
            <a:ext cx="4485132" cy="5436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4369" y="1238313"/>
            <a:ext cx="5326380" cy="481774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065" marR="5080" algn="ctr">
              <a:lnSpc>
                <a:spcPct val="93000"/>
              </a:lnSpc>
              <a:spcBef>
                <a:spcPts val="330"/>
              </a:spcBef>
            </a:pPr>
            <a:r>
              <a:rPr sz="2800" b="1" spc="-10" dirty="0">
                <a:solidFill>
                  <a:srgbClr val="280099"/>
                </a:solidFill>
                <a:latin typeface="Arial"/>
                <a:cs typeface="Arial"/>
              </a:rPr>
              <a:t>«…більшість </a:t>
            </a:r>
            <a:r>
              <a:rPr sz="2800" b="1" spc="-5" dirty="0">
                <a:solidFill>
                  <a:srgbClr val="280099"/>
                </a:solidFill>
                <a:latin typeface="Arial"/>
                <a:cs typeface="Arial"/>
              </a:rPr>
              <a:t>українських  медіа, що </a:t>
            </a:r>
            <a:r>
              <a:rPr sz="2800" b="1" spc="-10" dirty="0">
                <a:solidFill>
                  <a:srgbClr val="280099"/>
                </a:solidFill>
                <a:latin typeface="Arial"/>
                <a:cs typeface="Arial"/>
              </a:rPr>
              <a:t>висвітлювали тему  </a:t>
            </a:r>
            <a:r>
              <a:rPr sz="2800" b="1" spc="-5" dirty="0">
                <a:solidFill>
                  <a:srgbClr val="280099"/>
                </a:solidFill>
                <a:latin typeface="Arial"/>
                <a:cs typeface="Arial"/>
              </a:rPr>
              <a:t>біженців </a:t>
            </a:r>
            <a:r>
              <a:rPr sz="2800" b="1" spc="-30" dirty="0">
                <a:solidFill>
                  <a:srgbClr val="280099"/>
                </a:solidFill>
                <a:latin typeface="Arial"/>
                <a:cs typeface="Arial"/>
              </a:rPr>
              <a:t>та </a:t>
            </a:r>
            <a:r>
              <a:rPr sz="2800" b="1" spc="-10" dirty="0">
                <a:solidFill>
                  <a:srgbClr val="280099"/>
                </a:solidFill>
                <a:latin typeface="Arial"/>
                <a:cs typeface="Arial"/>
              </a:rPr>
              <a:t>шукачів притулку,  припустилася порушень  </a:t>
            </a:r>
            <a:r>
              <a:rPr sz="2800" b="1" spc="-5" dirty="0">
                <a:solidFill>
                  <a:srgbClr val="280099"/>
                </a:solidFill>
                <a:latin typeface="Arial"/>
                <a:cs typeface="Arial"/>
              </a:rPr>
              <a:t>міжнародних </a:t>
            </a:r>
            <a:r>
              <a:rPr sz="2800" b="1" spc="-30" dirty="0">
                <a:solidFill>
                  <a:srgbClr val="280099"/>
                </a:solidFill>
                <a:latin typeface="Arial"/>
                <a:cs typeface="Arial"/>
              </a:rPr>
              <a:t>та  </a:t>
            </a:r>
            <a:r>
              <a:rPr sz="2800" b="1" spc="-5" dirty="0">
                <a:solidFill>
                  <a:srgbClr val="280099"/>
                </a:solidFill>
                <a:latin typeface="Arial"/>
                <a:cs typeface="Arial"/>
              </a:rPr>
              <a:t>національних правових </a:t>
            </a:r>
            <a:r>
              <a:rPr sz="2800" b="1" spc="-10" dirty="0">
                <a:solidFill>
                  <a:srgbClr val="280099"/>
                </a:solidFill>
                <a:latin typeface="Arial"/>
                <a:cs typeface="Arial"/>
              </a:rPr>
              <a:t>норм  </a:t>
            </a:r>
            <a:r>
              <a:rPr sz="2800" b="1" spc="-5" dirty="0">
                <a:solidFill>
                  <a:srgbClr val="280099"/>
                </a:solidFill>
                <a:latin typeface="Arial"/>
                <a:cs typeface="Arial"/>
              </a:rPr>
              <a:t>щодо неприпустимості  дискримінації </a:t>
            </a:r>
            <a:r>
              <a:rPr sz="2800" b="1" spc="-30" dirty="0">
                <a:solidFill>
                  <a:srgbClr val="280099"/>
                </a:solidFill>
                <a:latin typeface="Arial"/>
                <a:cs typeface="Arial"/>
              </a:rPr>
              <a:t>та </a:t>
            </a:r>
            <a:r>
              <a:rPr sz="2800" b="1" spc="-5" dirty="0">
                <a:solidFill>
                  <a:srgbClr val="280099"/>
                </a:solidFill>
                <a:latin typeface="Arial"/>
                <a:cs typeface="Arial"/>
              </a:rPr>
              <a:t>поширення  </a:t>
            </a:r>
            <a:r>
              <a:rPr sz="2800" b="1" spc="-10" dirty="0">
                <a:solidFill>
                  <a:srgbClr val="280099"/>
                </a:solidFill>
                <a:latin typeface="Arial"/>
                <a:cs typeface="Arial"/>
              </a:rPr>
              <a:t>мови ненависті, </a:t>
            </a:r>
            <a:r>
              <a:rPr sz="2800" b="1" spc="-5" dirty="0">
                <a:solidFill>
                  <a:srgbClr val="280099"/>
                </a:solidFill>
                <a:latin typeface="Arial"/>
                <a:cs typeface="Arial"/>
              </a:rPr>
              <a:t>а </a:t>
            </a:r>
            <a:r>
              <a:rPr sz="2800" b="1" spc="-15" dirty="0">
                <a:solidFill>
                  <a:srgbClr val="280099"/>
                </a:solidFill>
                <a:latin typeface="Arial"/>
                <a:cs typeface="Arial"/>
              </a:rPr>
              <a:t>також  </a:t>
            </a:r>
            <a:r>
              <a:rPr sz="2800" b="1" spc="-10" dirty="0">
                <a:solidFill>
                  <a:srgbClr val="280099"/>
                </a:solidFill>
                <a:latin typeface="Arial"/>
                <a:cs typeface="Arial"/>
              </a:rPr>
              <a:t>суттєвих порушень  </a:t>
            </a:r>
            <a:r>
              <a:rPr sz="2800" b="1" spc="-5" dirty="0">
                <a:solidFill>
                  <a:srgbClr val="280099"/>
                </a:solidFill>
                <a:latin typeface="Arial"/>
                <a:cs typeface="Arial"/>
              </a:rPr>
              <a:t>відповідних професійних </a:t>
            </a:r>
            <a:r>
              <a:rPr sz="2800" b="1" spc="-30" dirty="0">
                <a:solidFill>
                  <a:srgbClr val="280099"/>
                </a:solidFill>
                <a:latin typeface="Arial"/>
                <a:cs typeface="Arial"/>
              </a:rPr>
              <a:t>та  </a:t>
            </a:r>
            <a:r>
              <a:rPr sz="2800" b="1" spc="-10" dirty="0">
                <a:solidFill>
                  <a:srgbClr val="280099"/>
                </a:solidFill>
                <a:latin typeface="Arial"/>
                <a:cs typeface="Arial"/>
              </a:rPr>
              <a:t>етичних</a:t>
            </a:r>
            <a:r>
              <a:rPr sz="2800" b="1" spc="40" dirty="0">
                <a:solidFill>
                  <a:srgbClr val="2800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80099"/>
                </a:solidFill>
                <a:latin typeface="Arial"/>
                <a:cs typeface="Arial"/>
              </a:rPr>
              <a:t>стандартів».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0268" y="1258824"/>
            <a:ext cx="3473196" cy="517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4854" y="543268"/>
            <a:ext cx="35020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Переселенці</a:t>
            </a:r>
          </a:p>
        </p:txBody>
      </p:sp>
      <p:sp>
        <p:nvSpPr>
          <p:cNvPr id="3" name="object 3"/>
          <p:cNvSpPr/>
          <p:nvPr/>
        </p:nvSpPr>
        <p:spPr>
          <a:xfrm>
            <a:off x="2289048" y="1979676"/>
            <a:ext cx="5707380" cy="4373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5710" y="541680"/>
            <a:ext cx="3517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Переселенці</a:t>
            </a:r>
          </a:p>
        </p:txBody>
      </p:sp>
      <p:sp>
        <p:nvSpPr>
          <p:cNvPr id="3" name="object 3"/>
          <p:cNvSpPr/>
          <p:nvPr/>
        </p:nvSpPr>
        <p:spPr>
          <a:xfrm>
            <a:off x="1149096" y="1763268"/>
            <a:ext cx="7781544" cy="5001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5710" y="541680"/>
            <a:ext cx="3517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Переселенці</a:t>
            </a:r>
          </a:p>
        </p:txBody>
      </p:sp>
      <p:sp>
        <p:nvSpPr>
          <p:cNvPr id="3" name="object 3"/>
          <p:cNvSpPr/>
          <p:nvPr/>
        </p:nvSpPr>
        <p:spPr>
          <a:xfrm>
            <a:off x="1872995" y="1475232"/>
            <a:ext cx="6333744" cy="5094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5710" y="541680"/>
            <a:ext cx="3517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Переселенці</a:t>
            </a:r>
          </a:p>
        </p:txBody>
      </p:sp>
      <p:sp>
        <p:nvSpPr>
          <p:cNvPr id="3" name="object 3"/>
          <p:cNvSpPr/>
          <p:nvPr/>
        </p:nvSpPr>
        <p:spPr>
          <a:xfrm>
            <a:off x="1511808" y="1607820"/>
            <a:ext cx="7167372" cy="5196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213" y="616750"/>
            <a:ext cx="412877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</a:pPr>
            <a:r>
              <a:rPr dirty="0"/>
              <a:t>Що таке</a:t>
            </a:r>
            <a:r>
              <a:rPr spc="-85" dirty="0"/>
              <a:t> </a:t>
            </a:r>
            <a:r>
              <a:rPr spc="-30" dirty="0"/>
              <a:t>«мова  </a:t>
            </a:r>
            <a:r>
              <a:rPr spc="-25" dirty="0"/>
              <a:t>ворожнечі»?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9437" y="3254692"/>
            <a:ext cx="8721090" cy="172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 marR="5080" indent="-303530" algn="just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80"/>
                </a:solidFill>
                <a:latin typeface="Arial"/>
                <a:cs typeface="Arial"/>
              </a:rPr>
              <a:t>Визначення </a:t>
            </a:r>
            <a:r>
              <a:rPr sz="2400" b="1" spc="-5" dirty="0">
                <a:solidFill>
                  <a:srgbClr val="000080"/>
                </a:solidFill>
                <a:latin typeface="Arial"/>
                <a:cs typeface="Arial"/>
              </a:rPr>
              <a:t>ІМІ: </a:t>
            </a:r>
            <a:r>
              <a:rPr sz="2400" spc="-10" dirty="0">
                <a:solidFill>
                  <a:srgbClr val="000080"/>
                </a:solidFill>
                <a:latin typeface="Arial"/>
                <a:cs typeface="Arial"/>
              </a:rPr>
              <a:t>«Мова </a:t>
            </a:r>
            <a:r>
              <a:rPr sz="2400" spc="-20" dirty="0">
                <a:solidFill>
                  <a:srgbClr val="000080"/>
                </a:solidFill>
                <a:latin typeface="Arial"/>
                <a:cs typeface="Arial"/>
              </a:rPr>
              <a:t>ворожнечі </a:t>
            </a: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– </a:t>
            </a:r>
            <a:r>
              <a:rPr sz="2400" spc="-10" dirty="0">
                <a:solidFill>
                  <a:srgbClr val="000080"/>
                </a:solidFill>
                <a:latin typeface="Arial"/>
                <a:cs typeface="Arial"/>
              </a:rPr>
              <a:t>це </a:t>
            </a: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слова, </a:t>
            </a:r>
            <a:r>
              <a:rPr sz="2400" spc="-20" dirty="0">
                <a:solidFill>
                  <a:srgbClr val="000080"/>
                </a:solidFill>
                <a:latin typeface="Arial"/>
                <a:cs typeface="Arial"/>
              </a:rPr>
              <a:t>фото </a:t>
            </a:r>
            <a:r>
              <a:rPr sz="2400" spc="-15" dirty="0">
                <a:solidFill>
                  <a:srgbClr val="000080"/>
                </a:solidFill>
                <a:latin typeface="Arial"/>
                <a:cs typeface="Arial"/>
              </a:rPr>
              <a:t>чи  </a:t>
            </a: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зображення, </a:t>
            </a:r>
            <a:r>
              <a:rPr sz="2400" dirty="0">
                <a:solidFill>
                  <a:srgbClr val="000080"/>
                </a:solidFill>
                <a:latin typeface="Arial"/>
                <a:cs typeface="Arial"/>
              </a:rPr>
              <a:t>які </a:t>
            </a:r>
            <a:r>
              <a:rPr sz="2400" spc="-15" dirty="0">
                <a:solidFill>
                  <a:srgbClr val="000080"/>
                </a:solidFill>
                <a:latin typeface="Arial"/>
                <a:cs typeface="Arial"/>
              </a:rPr>
              <a:t>створюють </a:t>
            </a: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або </a:t>
            </a:r>
            <a:r>
              <a:rPr sz="2400" spc="-25" dirty="0">
                <a:solidFill>
                  <a:srgbClr val="000080"/>
                </a:solidFill>
                <a:latin typeface="Arial"/>
                <a:cs typeface="Arial"/>
              </a:rPr>
              <a:t>поглиблюють ворожнечу  </a:t>
            </a: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між </a:t>
            </a:r>
            <a:r>
              <a:rPr sz="2400" spc="-10" dirty="0">
                <a:solidFill>
                  <a:srgbClr val="000080"/>
                </a:solidFill>
                <a:latin typeface="Arial"/>
                <a:cs typeface="Arial"/>
              </a:rPr>
              <a:t>групами </a:t>
            </a:r>
            <a:r>
              <a:rPr sz="2400" dirty="0">
                <a:solidFill>
                  <a:srgbClr val="000080"/>
                </a:solidFill>
                <a:latin typeface="Arial"/>
                <a:cs typeface="Arial"/>
              </a:rPr>
              <a:t>в </a:t>
            </a: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суспільстві чи окремими </a:t>
            </a:r>
            <a:r>
              <a:rPr sz="2400" spc="-10" dirty="0">
                <a:solidFill>
                  <a:srgbClr val="000080"/>
                </a:solidFill>
                <a:latin typeface="Arial"/>
                <a:cs typeface="Arial"/>
              </a:rPr>
              <a:t>людьми».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385"/>
              </a:spcBef>
            </a:pP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Найзагальніше </a:t>
            </a:r>
            <a:r>
              <a:rPr sz="2800" spc="-10" dirty="0">
                <a:solidFill>
                  <a:srgbClr val="000080"/>
                </a:solidFill>
                <a:latin typeface="Arial"/>
                <a:cs typeface="Arial"/>
              </a:rPr>
              <a:t>визначення </a:t>
            </a: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(Центр «Сова»):</a:t>
            </a:r>
            <a:r>
              <a:rPr sz="2800" spc="-3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0080"/>
                </a:solidFill>
                <a:latin typeface="Arial"/>
                <a:cs typeface="Arial"/>
              </a:rPr>
              <a:t>“мова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041" y="4955577"/>
            <a:ext cx="40608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470785" algn="l"/>
                <a:tab pos="3046730" algn="l"/>
                <a:tab pos="3634740" algn="l"/>
              </a:tabLst>
            </a:pPr>
            <a:r>
              <a:rPr sz="2800" b="1" spc="-20" dirty="0">
                <a:solidFill>
                  <a:srgbClr val="000080"/>
                </a:solidFill>
                <a:latin typeface="Arial"/>
                <a:cs typeface="Arial"/>
              </a:rPr>
              <a:t>ворожнечі”	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-	</a:t>
            </a:r>
            <a:r>
              <a:rPr sz="2800" b="1" spc="-10" dirty="0">
                <a:solidFill>
                  <a:srgbClr val="000080"/>
                </a:solidFill>
                <a:latin typeface="Arial"/>
                <a:cs typeface="Arial"/>
              </a:rPr>
              <a:t>це  в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с</a:t>
            </a:r>
            <a:r>
              <a:rPr sz="2800" b="1" spc="-45" dirty="0">
                <a:solidFill>
                  <a:srgbClr val="000080"/>
                </a:solidFill>
                <a:latin typeface="Arial"/>
                <a:cs typeface="Arial"/>
              </a:rPr>
              <a:t>л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2800" b="1" spc="-4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800" b="1" spc="5" dirty="0">
                <a:solidFill>
                  <a:srgbClr val="000080"/>
                </a:solidFill>
                <a:latin typeface="Arial"/>
                <a:cs typeface="Arial"/>
              </a:rPr>
              <a:t>л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ю</a:t>
            </a:r>
            <a:r>
              <a:rPr sz="2800" b="1" spc="-4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ння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		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на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7832" y="4955577"/>
            <a:ext cx="19132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7515" marR="5080" indent="-425450">
              <a:lnSpc>
                <a:spcPct val="100000"/>
              </a:lnSpc>
              <a:spcBef>
                <a:spcPts val="95"/>
              </a:spcBef>
            </a:pPr>
            <a:r>
              <a:rPr sz="2800" b="1" spc="10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е</a:t>
            </a:r>
            <a:r>
              <a:rPr sz="2800" b="1" spc="-40" dirty="0">
                <a:solidFill>
                  <a:srgbClr val="000080"/>
                </a:solidFill>
                <a:latin typeface="Arial"/>
                <a:cs typeface="Arial"/>
              </a:rPr>
              <a:t>к</a:t>
            </a:r>
            <a:r>
              <a:rPr sz="2800" b="1" spc="-10" dirty="0">
                <a:solidFill>
                  <a:srgbClr val="000080"/>
                </a:solidFill>
                <a:latin typeface="Arial"/>
                <a:cs typeface="Arial"/>
              </a:rPr>
              <a:t>ор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е</a:t>
            </a:r>
            <a:r>
              <a:rPr sz="2800" b="1" spc="35" dirty="0">
                <a:solidFill>
                  <a:srgbClr val="000080"/>
                </a:solidFill>
                <a:latin typeface="Arial"/>
                <a:cs typeface="Arial"/>
              </a:rPr>
              <a:t>к</a:t>
            </a:r>
            <a:r>
              <a:rPr sz="2800" b="1" spc="-20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ні  адресу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93214" y="4955577"/>
            <a:ext cx="17094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105" marR="5080" indent="-6604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е</a:t>
            </a:r>
            <a:r>
              <a:rPr sz="2800" b="1" spc="-10" dirty="0">
                <a:solidFill>
                  <a:srgbClr val="000080"/>
                </a:solidFill>
                <a:latin typeface="Arial"/>
                <a:cs typeface="Arial"/>
              </a:rPr>
              <a:t>г</a:t>
            </a:r>
            <a:r>
              <a:rPr sz="2800" b="1" spc="-15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2800" b="1" spc="-35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800" b="1" spc="15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ні  </a:t>
            </a:r>
            <a:r>
              <a:rPr sz="2800" b="1" spc="-25" dirty="0">
                <a:solidFill>
                  <a:srgbClr val="000080"/>
                </a:solidFill>
                <a:latin typeface="Arial"/>
                <a:cs typeface="Arial"/>
              </a:rPr>
              <a:t>е</a:t>
            </a:r>
            <a:r>
              <a:rPr sz="2800" b="1" spc="-35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800" b="1" spc="10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і</a:t>
            </a:r>
            <a:r>
              <a:rPr sz="2800" b="1" spc="-10" dirty="0">
                <a:solidFill>
                  <a:srgbClr val="000080"/>
                </a:solidFill>
                <a:latin typeface="Arial"/>
                <a:cs typeface="Arial"/>
              </a:rPr>
              <a:t>ч</a:t>
            </a:r>
            <a:r>
              <a:rPr sz="2800" b="1" spc="10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2800" b="1" spc="-10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х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041" y="5809218"/>
            <a:ext cx="67443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20950" algn="l"/>
                <a:tab pos="3204845" algn="l"/>
                <a:tab pos="4725670" algn="l"/>
              </a:tabLst>
            </a:pPr>
            <a:r>
              <a:rPr sz="2800" b="1" spc="-15" dirty="0">
                <a:solidFill>
                  <a:srgbClr val="000080"/>
                </a:solidFill>
                <a:latin typeface="Arial"/>
                <a:cs typeface="Arial"/>
              </a:rPr>
              <a:t>конфесійних	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чи	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певних	соціальних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59533" y="5809218"/>
            <a:ext cx="14408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1029969" algn="l"/>
              </a:tabLst>
            </a:pPr>
            <a:r>
              <a:rPr sz="2800" b="1" spc="-10" dirty="0">
                <a:solidFill>
                  <a:srgbClr val="000080"/>
                </a:solidFill>
                <a:latin typeface="Arial"/>
                <a:cs typeface="Arial"/>
              </a:rPr>
              <a:t>г</a:t>
            </a:r>
            <a:r>
              <a:rPr sz="2800" b="1" spc="-35" dirty="0">
                <a:solidFill>
                  <a:srgbClr val="000080"/>
                </a:solidFill>
                <a:latin typeface="Arial"/>
                <a:cs typeface="Arial"/>
              </a:rPr>
              <a:t>р</a:t>
            </a:r>
            <a:r>
              <a:rPr sz="2800" b="1" spc="-25" dirty="0">
                <a:solidFill>
                  <a:srgbClr val="000080"/>
                </a:solidFill>
                <a:latin typeface="Arial"/>
                <a:cs typeface="Arial"/>
              </a:rPr>
              <a:t>у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п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як</a:t>
            </a:r>
            <a:endParaRPr sz="28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як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2686" y="6236039"/>
            <a:ext cx="77743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  <a:tabLst>
                <a:tab pos="1823085" algn="l"/>
                <a:tab pos="2179320" algn="l"/>
                <a:tab pos="2849880" algn="l"/>
                <a:tab pos="4335780" algn="l"/>
                <a:tab pos="6594475" algn="l"/>
              </a:tabLst>
            </a:pP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спіл</a:t>
            </a:r>
            <a:r>
              <a:rPr sz="2800" b="1" spc="-10" dirty="0">
                <a:solidFill>
                  <a:srgbClr val="000080"/>
                </a:solidFill>
                <a:latin typeface="Arial"/>
                <a:cs typeface="Arial"/>
              </a:rPr>
              <a:t>ь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2800" b="1" spc="-6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і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на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sz="2800" b="1" spc="-15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д</a:t>
            </a:r>
            <a:r>
              <a:rPr sz="2800" b="1" spc="-10" dirty="0">
                <a:solidFill>
                  <a:srgbClr val="000080"/>
                </a:solidFill>
                <a:latin typeface="Arial"/>
                <a:cs typeface="Arial"/>
              </a:rPr>
              <a:t>р</a:t>
            </a:r>
            <a:r>
              <a:rPr sz="2800" b="1" spc="-40" dirty="0">
                <a:solidFill>
                  <a:srgbClr val="000080"/>
                </a:solidFill>
                <a:latin typeface="Arial"/>
                <a:cs typeface="Arial"/>
              </a:rPr>
              <a:t>е</a:t>
            </a:r>
            <a:r>
              <a:rPr sz="2800" b="1" spc="20" dirty="0">
                <a:solidFill>
                  <a:srgbClr val="000080"/>
                </a:solidFill>
                <a:latin typeface="Arial"/>
                <a:cs typeface="Arial"/>
              </a:rPr>
              <a:t>с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у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sz="2800" b="1" spc="-25" dirty="0">
                <a:solidFill>
                  <a:srgbClr val="000080"/>
                </a:solidFill>
                <a:latin typeface="Arial"/>
                <a:cs typeface="Arial"/>
              </a:rPr>
              <a:t>к</a:t>
            </a:r>
            <a:r>
              <a:rPr sz="2800" b="1" spc="-1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нк</a:t>
            </a:r>
            <a:r>
              <a:rPr sz="2800" b="1" spc="-10" dirty="0">
                <a:solidFill>
                  <a:srgbClr val="000080"/>
                </a:solidFill>
                <a:latin typeface="Arial"/>
                <a:cs typeface="Arial"/>
              </a:rPr>
              <a:t>р</a:t>
            </a:r>
            <a:r>
              <a:rPr sz="2800" b="1" spc="-15" dirty="0">
                <a:solidFill>
                  <a:srgbClr val="000080"/>
                </a:solidFill>
                <a:latin typeface="Arial"/>
                <a:cs typeface="Arial"/>
              </a:rPr>
              <a:t>е</a:t>
            </a:r>
            <a:r>
              <a:rPr sz="2800" b="1" spc="-45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2800" b="1" spc="20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2800" b="1" spc="-10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х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000080"/>
                </a:solidFill>
                <a:latin typeface="Arial"/>
                <a:cs typeface="Arial"/>
              </a:rPr>
              <a:t>л</a:t>
            </a:r>
            <a:r>
              <a:rPr sz="2800" b="1" spc="-45" dirty="0">
                <a:solidFill>
                  <a:srgbClr val="000080"/>
                </a:solidFill>
                <a:latin typeface="Arial"/>
                <a:cs typeface="Arial"/>
              </a:rPr>
              <a:t>ю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д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е</a:t>
            </a: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й  </a:t>
            </a:r>
            <a:r>
              <a:rPr sz="2800" b="1" spc="-10" dirty="0">
                <a:solidFill>
                  <a:srgbClr val="000080"/>
                </a:solidFill>
                <a:latin typeface="Arial"/>
                <a:cs typeface="Arial"/>
              </a:rPr>
              <a:t>представників цих</a:t>
            </a:r>
            <a:r>
              <a:rPr sz="2800" b="1" spc="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000080"/>
                </a:solidFill>
                <a:latin typeface="Arial"/>
                <a:cs typeface="Arial"/>
              </a:rPr>
              <a:t>спільнот.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36335" y="684276"/>
            <a:ext cx="3552444" cy="2357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5710" y="541680"/>
            <a:ext cx="3517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Переселенці</a:t>
            </a:r>
          </a:p>
        </p:txBody>
      </p:sp>
      <p:sp>
        <p:nvSpPr>
          <p:cNvPr id="3" name="object 3"/>
          <p:cNvSpPr/>
          <p:nvPr/>
        </p:nvSpPr>
        <p:spPr>
          <a:xfrm>
            <a:off x="2549651" y="1691640"/>
            <a:ext cx="4981956" cy="5039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3772" y="1475232"/>
            <a:ext cx="7488935" cy="552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4283" y="302742"/>
            <a:ext cx="35020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262699"/>
                </a:solidFill>
              </a:rPr>
              <a:t>Переселенці</a:t>
            </a:r>
          </a:p>
        </p:txBody>
      </p:sp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2569" y="545655"/>
            <a:ext cx="3517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Переселенці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2125" y="1505077"/>
            <a:ext cx="9093835" cy="21202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4961890">
              <a:lnSpc>
                <a:spcPts val="2230"/>
              </a:lnSpc>
              <a:spcBef>
                <a:spcPts val="320"/>
              </a:spcBef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Мова ворожнечі стосовно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певної  групи,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вживана системно і</a:t>
            </a:r>
            <a:r>
              <a:rPr sz="2000" spc="-1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широко,  створює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негативний</a:t>
            </a:r>
            <a:r>
              <a:rPr sz="2000" spc="-8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стереотип.</a:t>
            </a:r>
            <a:endParaRPr sz="2000">
              <a:latin typeface="Arial"/>
              <a:cs typeface="Arial"/>
            </a:endParaRPr>
          </a:p>
          <a:p>
            <a:pPr marL="4763770" marR="5080">
              <a:lnSpc>
                <a:spcPts val="2680"/>
              </a:lnSpc>
              <a:spcBef>
                <a:spcPts val="1605"/>
              </a:spcBef>
            </a:pPr>
            <a:r>
              <a:rPr sz="2400" spc="-5" dirty="0">
                <a:solidFill>
                  <a:srgbClr val="000080"/>
                </a:solidFill>
                <a:latin typeface="Arial"/>
                <a:cs typeface="Arial"/>
              </a:rPr>
              <a:t>Результат: дискримінація,  стигматизація, агресія.  </a:t>
            </a:r>
            <a:r>
              <a:rPr sz="2400" b="1" u="heavy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2"/>
              </a:rPr>
              <a:t>https://youtu.be/axtQS-7Hc8Q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1291" y="2484120"/>
            <a:ext cx="9447530" cy="4814570"/>
            <a:chOff x="431291" y="2484120"/>
            <a:chExt cx="9447530" cy="4814570"/>
          </a:xfrm>
        </p:grpSpPr>
        <p:sp>
          <p:nvSpPr>
            <p:cNvPr id="5" name="object 5"/>
            <p:cNvSpPr/>
            <p:nvPr/>
          </p:nvSpPr>
          <p:spPr>
            <a:xfrm>
              <a:off x="3881627" y="3924300"/>
              <a:ext cx="5996939" cy="33741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1291" y="2484120"/>
              <a:ext cx="4456176" cy="25054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115"/>
              </a:lnSpc>
              <a:spcBef>
                <a:spcPts val="100"/>
              </a:spcBef>
            </a:pPr>
            <a:r>
              <a:rPr spc="-5" dirty="0"/>
              <a:t>«Гості»</a:t>
            </a:r>
          </a:p>
          <a:p>
            <a:pPr algn="ctr">
              <a:lnSpc>
                <a:spcPts val="4635"/>
              </a:lnSpc>
            </a:pPr>
            <a:r>
              <a:rPr sz="4000" spc="-5" dirty="0"/>
              <a:t>(“не-українці”/”кавказці”/”грузини”)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944623" y="1548384"/>
            <a:ext cx="5800344" cy="5579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6084" y="541680"/>
            <a:ext cx="14973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</a:t>
            </a:r>
            <a:r>
              <a:rPr spc="-5" dirty="0"/>
              <a:t>о</a:t>
            </a:r>
            <a:r>
              <a:rPr spc="-10" dirty="0"/>
              <a:t>м</a:t>
            </a:r>
            <a:r>
              <a:rPr dirty="0"/>
              <a:t>и</a:t>
            </a:r>
          </a:p>
        </p:txBody>
      </p:sp>
      <p:sp>
        <p:nvSpPr>
          <p:cNvPr id="3" name="object 3"/>
          <p:cNvSpPr/>
          <p:nvPr/>
        </p:nvSpPr>
        <p:spPr>
          <a:xfrm>
            <a:off x="1944623" y="1258824"/>
            <a:ext cx="5759196" cy="5768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5101" y="2349982"/>
            <a:ext cx="6151245" cy="132016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607060" marR="5080" indent="-594995">
              <a:lnSpc>
                <a:spcPts val="4910"/>
              </a:lnSpc>
              <a:spcBef>
                <a:spcPts val="575"/>
              </a:spcBef>
            </a:pPr>
            <a:r>
              <a:rPr dirty="0"/>
              <a:t>Мова</a:t>
            </a:r>
            <a:r>
              <a:rPr spc="-45" dirty="0"/>
              <a:t> </a:t>
            </a:r>
            <a:r>
              <a:rPr spc="-5" dirty="0"/>
              <a:t>ворожнечі-2020:  </a:t>
            </a:r>
            <a:r>
              <a:rPr dirty="0"/>
              <a:t>поточні</a:t>
            </a:r>
            <a:r>
              <a:rPr spc="-25" dirty="0"/>
              <a:t> </a:t>
            </a:r>
            <a:r>
              <a:rPr spc="-5" dirty="0"/>
              <a:t>приклади</a:t>
            </a:r>
          </a:p>
        </p:txBody>
      </p:sp>
    </p:spTree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522" y="291084"/>
            <a:ext cx="8600440" cy="120142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1872614">
              <a:lnSpc>
                <a:spcPts val="4460"/>
              </a:lnSpc>
              <a:spcBef>
                <a:spcPts val="525"/>
              </a:spcBef>
            </a:pPr>
            <a:r>
              <a:rPr sz="4000" spc="-10" dirty="0"/>
              <a:t>«Мова ворожнечі»:  </a:t>
            </a:r>
            <a:r>
              <a:rPr sz="4000" spc="-5" dirty="0"/>
              <a:t>заклики до етнічної</a:t>
            </a:r>
            <a:r>
              <a:rPr sz="4000" spc="-10" dirty="0"/>
              <a:t> </a:t>
            </a:r>
            <a:r>
              <a:rPr sz="4000" spc="-5" dirty="0"/>
              <a:t>дискримінації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20851" y="2020824"/>
            <a:ext cx="8843772" cy="4291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279" rIns="0" bIns="0" rtlCol="0">
            <a:spAutoFit/>
          </a:bodyPr>
          <a:lstStyle/>
          <a:p>
            <a:pPr algn="ctr">
              <a:lnSpc>
                <a:spcPts val="4660"/>
              </a:lnSpc>
              <a:spcBef>
                <a:spcPts val="95"/>
              </a:spcBef>
            </a:pPr>
            <a:r>
              <a:rPr sz="4000" spc="-10" dirty="0"/>
              <a:t>«Мова</a:t>
            </a:r>
            <a:r>
              <a:rPr sz="4000" spc="20" dirty="0"/>
              <a:t> </a:t>
            </a:r>
            <a:r>
              <a:rPr sz="4000" spc="-10" dirty="0"/>
              <a:t>ворожнечі»:</a:t>
            </a:r>
            <a:endParaRPr sz="4000"/>
          </a:p>
          <a:p>
            <a:pPr algn="ctr">
              <a:lnSpc>
                <a:spcPts val="4180"/>
              </a:lnSpc>
            </a:pPr>
            <a:r>
              <a:rPr sz="3600" spc="-5" dirty="0"/>
              <a:t>протиставлення </a:t>
            </a:r>
            <a:r>
              <a:rPr sz="3600" spc="-10" dirty="0"/>
              <a:t>дискримінованих</a:t>
            </a:r>
            <a:r>
              <a:rPr sz="3600" spc="50" dirty="0"/>
              <a:t> </a:t>
            </a:r>
            <a:r>
              <a:rPr sz="3600" spc="-5" dirty="0"/>
              <a:t>груп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20851" y="2023872"/>
            <a:ext cx="8843772" cy="4285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9327" y="1620012"/>
            <a:ext cx="8811895" cy="5217160"/>
            <a:chOff x="719327" y="1620012"/>
            <a:chExt cx="8811895" cy="5217160"/>
          </a:xfrm>
        </p:grpSpPr>
        <p:sp>
          <p:nvSpPr>
            <p:cNvPr id="3" name="object 3"/>
            <p:cNvSpPr/>
            <p:nvPr/>
          </p:nvSpPr>
          <p:spPr>
            <a:xfrm>
              <a:off x="719327" y="3493008"/>
              <a:ext cx="6900672" cy="33436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84648" y="1620012"/>
              <a:ext cx="4346448" cy="29443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849880" marR="5080" indent="-2220595">
              <a:lnSpc>
                <a:spcPts val="4910"/>
              </a:lnSpc>
              <a:spcBef>
                <a:spcPts val="575"/>
              </a:spcBef>
            </a:pPr>
            <a:r>
              <a:rPr dirty="0"/>
              <a:t>«Мова </a:t>
            </a:r>
            <a:r>
              <a:rPr spc="-5" dirty="0"/>
              <a:t>ворожнечі»: расизм </a:t>
            </a:r>
            <a:r>
              <a:rPr dirty="0"/>
              <a:t>і  події у</a:t>
            </a:r>
            <a:r>
              <a:rPr spc="-10" dirty="0"/>
              <a:t> </a:t>
            </a:r>
            <a:r>
              <a:rPr spc="-5" dirty="0"/>
              <a:t>США</a:t>
            </a:r>
          </a:p>
        </p:txBody>
      </p:sp>
      <p:sp>
        <p:nvSpPr>
          <p:cNvPr id="6" name="object 6"/>
          <p:cNvSpPr/>
          <p:nvPr/>
        </p:nvSpPr>
        <p:spPr>
          <a:xfrm>
            <a:off x="719327" y="1475232"/>
            <a:ext cx="4344924" cy="2013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412115" marR="5080" indent="1449070">
              <a:lnSpc>
                <a:spcPts val="4910"/>
              </a:lnSpc>
              <a:spcBef>
                <a:spcPts val="575"/>
              </a:spcBef>
            </a:pPr>
            <a:r>
              <a:rPr dirty="0"/>
              <a:t>«Мова </a:t>
            </a:r>
            <a:r>
              <a:rPr spc="-5" dirty="0"/>
              <a:t>ворожнечі»:  гомофобний «пошук</a:t>
            </a:r>
            <a:r>
              <a:rPr spc="-75" dirty="0"/>
              <a:t> </a:t>
            </a:r>
            <a:r>
              <a:rPr spc="5" dirty="0"/>
              <a:t>винних»</a:t>
            </a:r>
          </a:p>
        </p:txBody>
      </p:sp>
      <p:sp>
        <p:nvSpPr>
          <p:cNvPr id="3" name="object 3"/>
          <p:cNvSpPr/>
          <p:nvPr/>
        </p:nvSpPr>
        <p:spPr>
          <a:xfrm>
            <a:off x="1368552" y="1840992"/>
            <a:ext cx="7356348" cy="453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037" y="375259"/>
            <a:ext cx="4554855" cy="19431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ctr">
              <a:lnSpc>
                <a:spcPts val="4910"/>
              </a:lnSpc>
              <a:spcBef>
                <a:spcPts val="575"/>
              </a:spcBef>
            </a:pPr>
            <a:r>
              <a:rPr spc="-15" dirty="0"/>
              <a:t>Мова </a:t>
            </a:r>
            <a:r>
              <a:rPr spc="-30" dirty="0"/>
              <a:t>ворожнечі  </a:t>
            </a:r>
            <a:r>
              <a:rPr dirty="0"/>
              <a:t>й </a:t>
            </a:r>
            <a:r>
              <a:rPr spc="-35" dirty="0"/>
              <a:t>злочини </a:t>
            </a:r>
            <a:r>
              <a:rPr dirty="0"/>
              <a:t>на  </a:t>
            </a:r>
            <a:r>
              <a:rPr spc="-10" dirty="0"/>
              <a:t>грунті</a:t>
            </a:r>
            <a:r>
              <a:rPr spc="-55" dirty="0"/>
              <a:t> </a:t>
            </a:r>
            <a:r>
              <a:rPr spc="-5" dirty="0"/>
              <a:t>ненависті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7169" y="3317697"/>
            <a:ext cx="88696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3230" algn="l"/>
                <a:tab pos="2473325" algn="l"/>
                <a:tab pos="3935095" algn="l"/>
                <a:tab pos="6111240" algn="l"/>
                <a:tab pos="6652259" algn="l"/>
              </a:tabLst>
            </a:pPr>
            <a:r>
              <a:rPr sz="3000" b="1" spc="-20" dirty="0">
                <a:solidFill>
                  <a:srgbClr val="000080"/>
                </a:solidFill>
                <a:latin typeface="Arial"/>
                <a:cs typeface="Arial"/>
              </a:rPr>
              <a:t>Злочин	</a:t>
            </a:r>
            <a:r>
              <a:rPr sz="3000" b="1" dirty="0">
                <a:solidFill>
                  <a:srgbClr val="000080"/>
                </a:solidFill>
                <a:latin typeface="Arial"/>
                <a:cs typeface="Arial"/>
              </a:rPr>
              <a:t>на	</a:t>
            </a:r>
            <a:r>
              <a:rPr sz="3200" b="1" spc="-15" dirty="0">
                <a:solidFill>
                  <a:srgbClr val="262699"/>
                </a:solidFill>
                <a:latin typeface="Arial"/>
                <a:cs typeface="Arial"/>
              </a:rPr>
              <a:t>ґ</a:t>
            </a:r>
            <a:r>
              <a:rPr sz="3000" b="1" spc="-15" dirty="0">
                <a:solidFill>
                  <a:srgbClr val="000080"/>
                </a:solidFill>
                <a:latin typeface="Arial"/>
                <a:cs typeface="Arial"/>
              </a:rPr>
              <a:t>рунті	</a:t>
            </a:r>
            <a:r>
              <a:rPr sz="3000" b="1" spc="-5" dirty="0">
                <a:solidFill>
                  <a:srgbClr val="000080"/>
                </a:solidFill>
                <a:latin typeface="Arial"/>
                <a:cs typeface="Arial"/>
              </a:rPr>
              <a:t>ненависті	</a:t>
            </a:r>
            <a:r>
              <a:rPr sz="3000" dirty="0">
                <a:solidFill>
                  <a:srgbClr val="000080"/>
                </a:solidFill>
                <a:latin typeface="Arial"/>
                <a:cs typeface="Arial"/>
              </a:rPr>
              <a:t>=	</a:t>
            </a:r>
            <a:r>
              <a:rPr sz="3000" spc="-5" dirty="0">
                <a:solidFill>
                  <a:srgbClr val="000080"/>
                </a:solidFill>
                <a:latin typeface="Arial"/>
                <a:cs typeface="Arial"/>
              </a:rPr>
              <a:t>кримінальне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0925" y="3774897"/>
            <a:ext cx="8537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49295" algn="l"/>
                <a:tab pos="3707765" algn="l"/>
                <a:tab pos="5000625" algn="l"/>
                <a:tab pos="7578725" algn="l"/>
              </a:tabLst>
            </a:pPr>
            <a:r>
              <a:rPr sz="3000" spc="-5" dirty="0">
                <a:solidFill>
                  <a:srgbClr val="000080"/>
                </a:solidFill>
                <a:latin typeface="Arial"/>
                <a:cs typeface="Arial"/>
              </a:rPr>
              <a:t>пра</a:t>
            </a:r>
            <a:r>
              <a:rPr sz="3000" spc="-3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3000" spc="-5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3000" spc="-10" dirty="0">
                <a:solidFill>
                  <a:srgbClr val="000080"/>
                </a:solidFill>
                <a:latin typeface="Arial"/>
                <a:cs typeface="Arial"/>
              </a:rPr>
              <a:t>п</a:t>
            </a:r>
            <a:r>
              <a:rPr sz="3000" spc="-5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3000" spc="-40" dirty="0">
                <a:solidFill>
                  <a:srgbClr val="000080"/>
                </a:solidFill>
                <a:latin typeface="Arial"/>
                <a:cs typeface="Arial"/>
              </a:rPr>
              <a:t>р</a:t>
            </a:r>
            <a:r>
              <a:rPr sz="3000" dirty="0">
                <a:solidFill>
                  <a:srgbClr val="000080"/>
                </a:solidFill>
                <a:latin typeface="Arial"/>
                <a:cs typeface="Arial"/>
              </a:rPr>
              <a:t>у</a:t>
            </a:r>
            <a:r>
              <a:rPr sz="3000" spc="5" dirty="0">
                <a:solidFill>
                  <a:srgbClr val="000080"/>
                </a:solidFill>
                <a:latin typeface="Arial"/>
                <a:cs typeface="Arial"/>
              </a:rPr>
              <a:t>ш</a:t>
            </a:r>
            <a:r>
              <a:rPr sz="3000" spc="-5" dirty="0">
                <a:solidFill>
                  <a:srgbClr val="000080"/>
                </a:solidFill>
                <a:latin typeface="Arial"/>
                <a:cs typeface="Arial"/>
              </a:rPr>
              <a:t>енн</a:t>
            </a:r>
            <a:r>
              <a:rPr sz="3000" dirty="0">
                <a:solidFill>
                  <a:srgbClr val="000080"/>
                </a:solidFill>
                <a:latin typeface="Arial"/>
                <a:cs typeface="Arial"/>
              </a:rPr>
              <a:t>я	+	</a:t>
            </a:r>
            <a:r>
              <a:rPr sz="3000" u="heavy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м</a:t>
            </a:r>
            <a:r>
              <a:rPr sz="3000" u="heavy" spc="-65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о</a:t>
            </a:r>
            <a:r>
              <a:rPr sz="3000" u="heavy" spc="5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т</a:t>
            </a:r>
            <a:r>
              <a:rPr sz="3000" u="heavy" spc="-10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и</a:t>
            </a:r>
            <a:r>
              <a:rPr sz="3000" u="heavy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в	у</a:t>
            </a:r>
            <a:r>
              <a:rPr sz="3000" u="heavy" spc="-10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п</a:t>
            </a:r>
            <a:r>
              <a:rPr sz="3000" u="heavy" spc="-5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ер</a:t>
            </a:r>
            <a:r>
              <a:rPr sz="3000" u="heavy" spc="-65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е</a:t>
            </a:r>
            <a:r>
              <a:rPr sz="3000" u="heavy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д</a:t>
            </a:r>
            <a:r>
              <a:rPr sz="3000" u="heavy" spc="-5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жен</a:t>
            </a:r>
            <a:r>
              <a:rPr sz="3000" u="heavy" spc="10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н</a:t>
            </a:r>
            <a:r>
              <a:rPr sz="3000" u="heavy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я	</a:t>
            </a:r>
            <a:r>
              <a:rPr sz="3000" u="heavy" spc="-45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щ</a:t>
            </a:r>
            <a:r>
              <a:rPr sz="3000" u="heavy" spc="-65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о</a:t>
            </a:r>
            <a:r>
              <a:rPr sz="3000" u="heavy" spc="-10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д</a:t>
            </a:r>
            <a:r>
              <a:rPr sz="3000" u="heavy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о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169" y="4055313"/>
            <a:ext cx="8870950" cy="122936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1240"/>
              </a:spcBef>
            </a:pPr>
            <a:r>
              <a:rPr sz="3000" u="heavy" spc="5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цілої</a:t>
            </a:r>
            <a:r>
              <a:rPr sz="3000" u="heavy" spc="-20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 </a:t>
            </a:r>
            <a:r>
              <a:rPr sz="3000" u="heavy" spc="-10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групи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1183005" algn="l"/>
                <a:tab pos="3317875" algn="l"/>
                <a:tab pos="3720465" algn="l"/>
                <a:tab pos="5671185" algn="l"/>
                <a:tab pos="8635365" algn="l"/>
              </a:tabLst>
            </a:pPr>
            <a:r>
              <a:rPr sz="3000" b="1" spc="-5" dirty="0">
                <a:solidFill>
                  <a:srgbClr val="000080"/>
                </a:solidFill>
                <a:latin typeface="Arial"/>
                <a:cs typeface="Arial"/>
              </a:rPr>
              <a:t>М</a:t>
            </a:r>
            <a:r>
              <a:rPr sz="3000" b="1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3000" b="1" spc="-3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3000" b="1" dirty="0">
                <a:solidFill>
                  <a:srgbClr val="000080"/>
                </a:solidFill>
                <a:latin typeface="Arial"/>
                <a:cs typeface="Arial"/>
              </a:rPr>
              <a:t>а	</a:t>
            </a:r>
            <a:r>
              <a:rPr sz="3000" b="1" spc="-2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3000" b="1" dirty="0">
                <a:solidFill>
                  <a:srgbClr val="000080"/>
                </a:solidFill>
                <a:latin typeface="Arial"/>
                <a:cs typeface="Arial"/>
              </a:rPr>
              <a:t>ор</a:t>
            </a:r>
            <a:r>
              <a:rPr sz="3000" b="1" spc="-35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3000" b="1" spc="-5" dirty="0">
                <a:solidFill>
                  <a:srgbClr val="000080"/>
                </a:solidFill>
                <a:latin typeface="Arial"/>
                <a:cs typeface="Arial"/>
              </a:rPr>
              <a:t>ж</a:t>
            </a:r>
            <a:r>
              <a:rPr sz="3000" b="1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3000" b="1" spc="-75" dirty="0">
                <a:solidFill>
                  <a:srgbClr val="000080"/>
                </a:solidFill>
                <a:latin typeface="Arial"/>
                <a:cs typeface="Arial"/>
              </a:rPr>
              <a:t>е</a:t>
            </a:r>
            <a:r>
              <a:rPr sz="3000" b="1" spc="-5" dirty="0">
                <a:solidFill>
                  <a:srgbClr val="000080"/>
                </a:solidFill>
                <a:latin typeface="Arial"/>
                <a:cs typeface="Arial"/>
              </a:rPr>
              <a:t>ч</a:t>
            </a:r>
            <a:r>
              <a:rPr sz="3000" b="1" dirty="0">
                <a:solidFill>
                  <a:srgbClr val="000080"/>
                </a:solidFill>
                <a:latin typeface="Arial"/>
                <a:cs typeface="Arial"/>
              </a:rPr>
              <a:t>і	</a:t>
            </a:r>
            <a:r>
              <a:rPr sz="3000" dirty="0">
                <a:solidFill>
                  <a:srgbClr val="000080"/>
                </a:solidFill>
                <a:latin typeface="Arial"/>
                <a:cs typeface="Arial"/>
              </a:rPr>
              <a:t>=	</a:t>
            </a:r>
            <a:r>
              <a:rPr sz="3000" spc="-5" dirty="0">
                <a:solidFill>
                  <a:srgbClr val="000080"/>
                </a:solidFill>
                <a:latin typeface="Arial"/>
                <a:cs typeface="Arial"/>
              </a:rPr>
              <a:t>не</a:t>
            </a:r>
            <a:r>
              <a:rPr sz="3000" spc="-55" dirty="0">
                <a:solidFill>
                  <a:srgbClr val="000080"/>
                </a:solidFill>
                <a:latin typeface="Arial"/>
                <a:cs typeface="Arial"/>
              </a:rPr>
              <a:t>г</a:t>
            </a:r>
            <a:r>
              <a:rPr sz="3000" spc="-65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3000" spc="-10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3000" dirty="0">
                <a:solidFill>
                  <a:srgbClr val="000080"/>
                </a:solidFill>
                <a:latin typeface="Arial"/>
                <a:cs typeface="Arial"/>
              </a:rPr>
              <a:t>ив</a:t>
            </a:r>
            <a:r>
              <a:rPr sz="3000" spc="-5" dirty="0">
                <a:solidFill>
                  <a:srgbClr val="000080"/>
                </a:solidFill>
                <a:latin typeface="Arial"/>
                <a:cs typeface="Arial"/>
              </a:rPr>
              <a:t>н</a:t>
            </a:r>
            <a:r>
              <a:rPr sz="3000" dirty="0">
                <a:solidFill>
                  <a:srgbClr val="000080"/>
                </a:solidFill>
                <a:latin typeface="Arial"/>
                <a:cs typeface="Arial"/>
              </a:rPr>
              <a:t>е	вис</a:t>
            </a:r>
            <a:r>
              <a:rPr sz="3000" spc="35" dirty="0">
                <a:solidFill>
                  <a:srgbClr val="000080"/>
                </a:solidFill>
                <a:latin typeface="Arial"/>
                <a:cs typeface="Arial"/>
              </a:rPr>
              <a:t>л</a:t>
            </a:r>
            <a:r>
              <a:rPr sz="3000" spc="-5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3000" spc="-70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3000" spc="-15" dirty="0">
                <a:solidFill>
                  <a:srgbClr val="000080"/>
                </a:solidFill>
                <a:latin typeface="Arial"/>
                <a:cs typeface="Arial"/>
              </a:rPr>
              <a:t>л</a:t>
            </a:r>
            <a:r>
              <a:rPr sz="3000" spc="5" dirty="0">
                <a:solidFill>
                  <a:srgbClr val="000080"/>
                </a:solidFill>
                <a:latin typeface="Arial"/>
                <a:cs typeface="Arial"/>
              </a:rPr>
              <a:t>ю</a:t>
            </a:r>
            <a:r>
              <a:rPr sz="3000" spc="-3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3000" spc="-5" dirty="0">
                <a:solidFill>
                  <a:srgbClr val="000080"/>
                </a:solidFill>
                <a:latin typeface="Arial"/>
                <a:cs typeface="Arial"/>
              </a:rPr>
              <a:t>анн</a:t>
            </a:r>
            <a:r>
              <a:rPr sz="3000" dirty="0">
                <a:solidFill>
                  <a:srgbClr val="000080"/>
                </a:solidFill>
                <a:latin typeface="Arial"/>
                <a:cs typeface="Arial"/>
              </a:rPr>
              <a:t>я	+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0925" y="5227269"/>
            <a:ext cx="8536940" cy="9080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420"/>
              </a:spcBef>
              <a:tabLst>
                <a:tab pos="1363980" algn="l"/>
                <a:tab pos="4168140" algn="l"/>
                <a:tab pos="5763895" algn="l"/>
                <a:tab pos="7973695" algn="l"/>
              </a:tabLst>
            </a:pPr>
            <a:r>
              <a:rPr sz="3000" dirty="0">
                <a:solidFill>
                  <a:srgbClr val="000080"/>
                </a:solidFill>
                <a:latin typeface="Arial"/>
                <a:cs typeface="Arial"/>
              </a:rPr>
              <a:t>з</a:t>
            </a:r>
            <a:r>
              <a:rPr sz="3000" spc="-5" dirty="0">
                <a:solidFill>
                  <a:srgbClr val="000080"/>
                </a:solidFill>
                <a:latin typeface="Arial"/>
                <a:cs typeface="Arial"/>
              </a:rPr>
              <a:t>м</a:t>
            </a:r>
            <a:r>
              <a:rPr sz="3000" spc="5" dirty="0">
                <a:solidFill>
                  <a:srgbClr val="000080"/>
                </a:solidFill>
                <a:latin typeface="Arial"/>
                <a:cs typeface="Arial"/>
              </a:rPr>
              <a:t>і</a:t>
            </a:r>
            <a:r>
              <a:rPr sz="3000" spc="-15" dirty="0">
                <a:solidFill>
                  <a:srgbClr val="000080"/>
                </a:solidFill>
                <a:latin typeface="Arial"/>
                <a:cs typeface="Arial"/>
              </a:rPr>
              <a:t>с</a:t>
            </a:r>
            <a:r>
              <a:rPr sz="3000" dirty="0">
                <a:solidFill>
                  <a:srgbClr val="000080"/>
                </a:solidFill>
                <a:latin typeface="Arial"/>
                <a:cs typeface="Arial"/>
              </a:rPr>
              <a:t>т	у</a:t>
            </a:r>
            <a:r>
              <a:rPr sz="3000" spc="-10" dirty="0">
                <a:solidFill>
                  <a:srgbClr val="000080"/>
                </a:solidFill>
                <a:latin typeface="Arial"/>
                <a:cs typeface="Arial"/>
              </a:rPr>
              <a:t>п</a:t>
            </a:r>
            <a:r>
              <a:rPr sz="3000" spc="-5" dirty="0">
                <a:solidFill>
                  <a:srgbClr val="000080"/>
                </a:solidFill>
                <a:latin typeface="Arial"/>
                <a:cs typeface="Arial"/>
              </a:rPr>
              <a:t>ер</a:t>
            </a:r>
            <a:r>
              <a:rPr sz="3000" spc="-75" dirty="0">
                <a:solidFill>
                  <a:srgbClr val="000080"/>
                </a:solidFill>
                <a:latin typeface="Arial"/>
                <a:cs typeface="Arial"/>
              </a:rPr>
              <a:t>е</a:t>
            </a:r>
            <a:r>
              <a:rPr sz="3000" dirty="0">
                <a:solidFill>
                  <a:srgbClr val="000080"/>
                </a:solidFill>
                <a:latin typeface="Arial"/>
                <a:cs typeface="Arial"/>
              </a:rPr>
              <a:t>д</a:t>
            </a:r>
            <a:r>
              <a:rPr sz="3000" spc="-5" dirty="0">
                <a:solidFill>
                  <a:srgbClr val="000080"/>
                </a:solidFill>
                <a:latin typeface="Arial"/>
                <a:cs typeface="Arial"/>
              </a:rPr>
              <a:t>женн</a:t>
            </a:r>
            <a:r>
              <a:rPr sz="3000" dirty="0">
                <a:solidFill>
                  <a:srgbClr val="000080"/>
                </a:solidFill>
                <a:latin typeface="Arial"/>
                <a:cs typeface="Arial"/>
              </a:rPr>
              <a:t>я	</a:t>
            </a:r>
            <a:r>
              <a:rPr sz="3000" spc="-30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3000" spc="10" dirty="0">
                <a:solidFill>
                  <a:srgbClr val="000080"/>
                </a:solidFill>
                <a:latin typeface="Arial"/>
                <a:cs typeface="Arial"/>
              </a:rPr>
              <a:t>а</a:t>
            </a:r>
            <a:r>
              <a:rPr sz="3000" spc="-10" dirty="0">
                <a:solidFill>
                  <a:srgbClr val="000080"/>
                </a:solidFill>
                <a:latin typeface="Arial"/>
                <a:cs typeface="Arial"/>
              </a:rPr>
              <a:t>/</a:t>
            </a:r>
            <a:r>
              <a:rPr sz="3000" spc="-5" dirty="0">
                <a:solidFill>
                  <a:srgbClr val="000080"/>
                </a:solidFill>
                <a:latin typeface="Arial"/>
                <a:cs typeface="Arial"/>
              </a:rPr>
              <a:t>аб</a:t>
            </a:r>
            <a:r>
              <a:rPr sz="3000" dirty="0">
                <a:solidFill>
                  <a:srgbClr val="000080"/>
                </a:solidFill>
                <a:latin typeface="Arial"/>
                <a:cs typeface="Arial"/>
              </a:rPr>
              <a:t>о	</a:t>
            </a:r>
            <a:r>
              <a:rPr sz="3000" spc="-25" dirty="0">
                <a:solidFill>
                  <a:srgbClr val="000080"/>
                </a:solidFill>
                <a:latin typeface="Arial"/>
                <a:cs typeface="Arial"/>
              </a:rPr>
              <a:t>в</a:t>
            </a:r>
            <a:r>
              <a:rPr sz="3000" spc="-5" dirty="0">
                <a:solidFill>
                  <a:srgbClr val="000080"/>
                </a:solidFill>
                <a:latin typeface="Arial"/>
                <a:cs typeface="Arial"/>
              </a:rPr>
              <a:t>ор</a:t>
            </a:r>
            <a:r>
              <a:rPr sz="3000" spc="-40" dirty="0">
                <a:solidFill>
                  <a:srgbClr val="000080"/>
                </a:solidFill>
                <a:latin typeface="Arial"/>
                <a:cs typeface="Arial"/>
              </a:rPr>
              <a:t>о</a:t>
            </a:r>
            <a:r>
              <a:rPr sz="3000" spc="-5" dirty="0">
                <a:solidFill>
                  <a:srgbClr val="000080"/>
                </a:solidFill>
                <a:latin typeface="Arial"/>
                <a:cs typeface="Arial"/>
              </a:rPr>
              <a:t>жос</a:t>
            </a:r>
            <a:r>
              <a:rPr sz="3000" spc="-10" dirty="0">
                <a:solidFill>
                  <a:srgbClr val="000080"/>
                </a:solidFill>
                <a:latin typeface="Arial"/>
                <a:cs typeface="Arial"/>
              </a:rPr>
              <a:t>т</a:t>
            </a:r>
            <a:r>
              <a:rPr sz="3000" dirty="0">
                <a:solidFill>
                  <a:srgbClr val="000080"/>
                </a:solidFill>
                <a:latin typeface="Arial"/>
                <a:cs typeface="Arial"/>
              </a:rPr>
              <a:t>і	</a:t>
            </a:r>
            <a:r>
              <a:rPr sz="3000" spc="5" dirty="0">
                <a:solidFill>
                  <a:srgbClr val="000080"/>
                </a:solidFill>
                <a:latin typeface="Arial"/>
                <a:cs typeface="Arial"/>
              </a:rPr>
              <a:t>(</a:t>
            </a:r>
            <a:r>
              <a:rPr sz="3000" spc="-5" dirty="0">
                <a:solidFill>
                  <a:srgbClr val="000080"/>
                </a:solidFill>
                <a:latin typeface="Arial"/>
                <a:cs typeface="Arial"/>
              </a:rPr>
              <a:t>не  обов’язково </a:t>
            </a:r>
            <a:r>
              <a:rPr sz="3000" spc="-10" dirty="0">
                <a:solidFill>
                  <a:srgbClr val="000080"/>
                </a:solidFill>
                <a:latin typeface="Arial"/>
                <a:cs typeface="Arial"/>
              </a:rPr>
              <a:t>мотив) </a:t>
            </a:r>
            <a:r>
              <a:rPr sz="3000" dirty="0">
                <a:solidFill>
                  <a:srgbClr val="000080"/>
                </a:solidFill>
                <a:latin typeface="Arial"/>
                <a:cs typeface="Arial"/>
              </a:rPr>
              <a:t>+ ціла </a:t>
            </a:r>
            <a:r>
              <a:rPr sz="3000" u="heavy" spc="-10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група </a:t>
            </a:r>
            <a:r>
              <a:rPr sz="3000" u="heavy" spc="-5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як</a:t>
            </a:r>
            <a:r>
              <a:rPr sz="3000" u="heavy" spc="-40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 </a:t>
            </a:r>
            <a:r>
              <a:rPr sz="3000" u="heavy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cs typeface="Arial"/>
              </a:rPr>
              <a:t>об’єкт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85815" y="466344"/>
            <a:ext cx="4219955" cy="2673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026410" marR="5080" indent="-1165860">
              <a:lnSpc>
                <a:spcPts val="4910"/>
              </a:lnSpc>
              <a:spcBef>
                <a:spcPts val="575"/>
              </a:spcBef>
            </a:pPr>
            <a:r>
              <a:rPr dirty="0"/>
              <a:t>«Мова</a:t>
            </a:r>
            <a:r>
              <a:rPr spc="-65" dirty="0"/>
              <a:t> </a:t>
            </a:r>
            <a:r>
              <a:rPr spc="-5" dirty="0"/>
              <a:t>ворожнечі»:  гомофобія</a:t>
            </a:r>
          </a:p>
        </p:txBody>
      </p:sp>
      <p:sp>
        <p:nvSpPr>
          <p:cNvPr id="3" name="object 3"/>
          <p:cNvSpPr/>
          <p:nvPr/>
        </p:nvSpPr>
        <p:spPr>
          <a:xfrm>
            <a:off x="720851" y="2005584"/>
            <a:ext cx="8843772" cy="4322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026410" marR="5080" indent="-1165860">
              <a:lnSpc>
                <a:spcPts val="4910"/>
              </a:lnSpc>
              <a:spcBef>
                <a:spcPts val="575"/>
              </a:spcBef>
            </a:pPr>
            <a:r>
              <a:rPr dirty="0"/>
              <a:t>«Мова</a:t>
            </a:r>
            <a:r>
              <a:rPr spc="-65" dirty="0"/>
              <a:t> </a:t>
            </a:r>
            <a:r>
              <a:rPr spc="-5" dirty="0"/>
              <a:t>ворожнечі»:  гомофобія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1979676"/>
            <a:ext cx="4230624" cy="4373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84064" y="4355592"/>
            <a:ext cx="4347972" cy="2107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1871" y="2051304"/>
            <a:ext cx="4372356" cy="2255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362" y="415163"/>
            <a:ext cx="9084945" cy="96646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806450" marR="5080" indent="-794385">
              <a:lnSpc>
                <a:spcPts val="3560"/>
              </a:lnSpc>
              <a:spcBef>
                <a:spcPts val="455"/>
              </a:spcBef>
            </a:pPr>
            <a:r>
              <a:rPr sz="3200" dirty="0"/>
              <a:t>Якими є опції </a:t>
            </a:r>
            <a:r>
              <a:rPr sz="3200" spc="-5" dirty="0"/>
              <a:t>реагування на </a:t>
            </a:r>
            <a:r>
              <a:rPr sz="3200" dirty="0"/>
              <a:t>мову</a:t>
            </a:r>
            <a:r>
              <a:rPr sz="3200" spc="-140" dirty="0"/>
              <a:t> </a:t>
            </a:r>
            <a:r>
              <a:rPr sz="3200" spc="-5" dirty="0"/>
              <a:t>ворожнечі  </a:t>
            </a:r>
            <a:r>
              <a:rPr sz="3200" dirty="0"/>
              <a:t>та </a:t>
            </a:r>
            <a:r>
              <a:rPr sz="3200" spc="-5" dirty="0"/>
              <a:t>суміжні порушення прав</a:t>
            </a:r>
            <a:r>
              <a:rPr sz="3200" spc="-65" dirty="0"/>
              <a:t> </a:t>
            </a:r>
            <a:r>
              <a:rPr sz="3200" spc="-5" dirty="0"/>
              <a:t>людини?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35000" y="1532712"/>
            <a:ext cx="8834120" cy="56134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469265" marR="370205" indent="-457200">
              <a:lnSpc>
                <a:spcPct val="93000"/>
              </a:lnSpc>
              <a:spcBef>
                <a:spcPts val="280"/>
              </a:spcBef>
              <a:buClr>
                <a:srgbClr val="000000"/>
              </a:buClr>
              <a:buChar char="•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У </a:t>
            </a:r>
            <a:r>
              <a:rPr sz="2200" spc="-10" dirty="0">
                <a:solidFill>
                  <a:srgbClr val="000080"/>
                </a:solidFill>
                <a:latin typeface="Arial"/>
                <a:cs typeface="Arial"/>
              </a:rPr>
              <a:t>важких </a:t>
            </a: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випадках – </a:t>
            </a:r>
            <a:r>
              <a:rPr sz="2200" dirty="0">
                <a:solidFill>
                  <a:srgbClr val="000080"/>
                </a:solidFill>
                <a:latin typeface="Arial"/>
                <a:cs typeface="Arial"/>
              </a:rPr>
              <a:t>ст. </a:t>
            </a: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161 ККУ. Малоефективно, і  контроверсійно (застосування у царині висловлювань), але –  існує.</a:t>
            </a:r>
            <a:endParaRPr sz="2200">
              <a:latin typeface="Arial"/>
              <a:cs typeface="Arial"/>
            </a:endParaRPr>
          </a:p>
          <a:p>
            <a:pPr marL="469265" marR="443865" indent="-457200">
              <a:lnSpc>
                <a:spcPts val="2460"/>
              </a:lnSpc>
              <a:spcBef>
                <a:spcPts val="1445"/>
              </a:spcBef>
              <a:buClr>
                <a:srgbClr val="000000"/>
              </a:buClr>
              <a:buChar char="•"/>
              <a:tabLst>
                <a:tab pos="469265" algn="l"/>
                <a:tab pos="469900" algn="l"/>
              </a:tabLst>
            </a:pPr>
            <a:r>
              <a:rPr sz="2200" spc="-10" dirty="0">
                <a:solidFill>
                  <a:srgbClr val="000080"/>
                </a:solidFill>
                <a:latin typeface="Arial"/>
                <a:cs typeface="Arial"/>
              </a:rPr>
              <a:t>Цивільний </a:t>
            </a: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позов до суду (у разі належности позивача/чки до  групи-об’єкта мови</a:t>
            </a:r>
            <a:r>
              <a:rPr sz="2200" spc="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ворожнечі).</a:t>
            </a:r>
            <a:endParaRPr sz="2200">
              <a:latin typeface="Arial"/>
              <a:cs typeface="Arial"/>
            </a:endParaRPr>
          </a:p>
          <a:p>
            <a:pPr marL="469265" marR="1337945" indent="-457200">
              <a:lnSpc>
                <a:spcPts val="2460"/>
              </a:lnSpc>
              <a:spcBef>
                <a:spcPts val="1390"/>
              </a:spcBef>
              <a:buClr>
                <a:srgbClr val="000000"/>
              </a:buClr>
              <a:buChar char="•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Публічна заява (від </a:t>
            </a:r>
            <a:r>
              <a:rPr sz="2200" spc="-10" dirty="0">
                <a:solidFill>
                  <a:srgbClr val="000080"/>
                </a:solidFill>
                <a:latin typeface="Arial"/>
                <a:cs typeface="Arial"/>
              </a:rPr>
              <a:t>ГО </a:t>
            </a: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чи групи організацій, або ж від  посадової</a:t>
            </a:r>
            <a:r>
              <a:rPr sz="2200" spc="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особи).</a:t>
            </a:r>
            <a:endParaRPr sz="2200">
              <a:latin typeface="Arial"/>
              <a:cs typeface="Arial"/>
            </a:endParaRPr>
          </a:p>
          <a:p>
            <a:pPr marL="469265" marR="694055" indent="-457200">
              <a:lnSpc>
                <a:spcPct val="93000"/>
              </a:lnSpc>
              <a:spcBef>
                <a:spcPts val="1345"/>
              </a:spcBef>
              <a:buClr>
                <a:srgbClr val="000000"/>
              </a:buClr>
              <a:buChar char="•"/>
              <a:tabLst>
                <a:tab pos="469265" algn="l"/>
                <a:tab pos="469900" algn="l"/>
              </a:tabLst>
            </a:pP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Якщо суб’єктом </a:t>
            </a:r>
            <a:r>
              <a:rPr sz="2200" spc="-10" dirty="0">
                <a:solidFill>
                  <a:srgbClr val="000080"/>
                </a:solidFill>
                <a:latin typeface="Arial"/>
                <a:cs typeface="Arial"/>
              </a:rPr>
              <a:t>порушення </a:t>
            </a: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є ЗМІ – звернення до органів  саморегуляції журналістської спільноти для «символічно-  професійної» оцінки й осуду. Найвідомішими є два</a:t>
            </a:r>
            <a:r>
              <a:rPr sz="2200" spc="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органи:</a:t>
            </a:r>
            <a:endParaRPr sz="2200">
              <a:latin typeface="Arial"/>
              <a:cs typeface="Arial"/>
            </a:endParaRPr>
          </a:p>
          <a:p>
            <a:pPr marL="527685" marR="5080" indent="-515620">
              <a:lnSpc>
                <a:spcPts val="2460"/>
              </a:lnSpc>
              <a:spcBef>
                <a:spcPts val="1445"/>
              </a:spcBef>
              <a:buClr>
                <a:srgbClr val="0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Комісія із журналістської етики (розглядає скарги на </a:t>
            </a:r>
            <a:r>
              <a:rPr sz="2200" spc="-10" dirty="0">
                <a:solidFill>
                  <a:srgbClr val="000080"/>
                </a:solidFill>
                <a:latin typeface="Arial"/>
                <a:cs typeface="Arial"/>
              </a:rPr>
              <a:t>порушення  </a:t>
            </a: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Етичного кодексу </a:t>
            </a:r>
            <a:r>
              <a:rPr sz="2200" spc="-10" dirty="0">
                <a:solidFill>
                  <a:srgbClr val="000080"/>
                </a:solidFill>
                <a:latin typeface="Arial"/>
                <a:cs typeface="Arial"/>
              </a:rPr>
              <a:t>українського </a:t>
            </a: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журналіста у матеріалах). Сайт: </a:t>
            </a:r>
            <a:r>
              <a:rPr sz="2200" u="heavy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2"/>
              </a:rPr>
              <a:t>http://www.cje.org.ua/</a:t>
            </a:r>
            <a:endParaRPr sz="2200">
              <a:latin typeface="Arial"/>
              <a:cs typeface="Arial"/>
            </a:endParaRPr>
          </a:p>
          <a:p>
            <a:pPr marL="527685" marR="481330" indent="-515620">
              <a:lnSpc>
                <a:spcPts val="2450"/>
              </a:lnSpc>
              <a:spcBef>
                <a:spcPts val="1400"/>
              </a:spcBef>
              <a:buClr>
                <a:srgbClr val="0000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Незалежна медійна рада. Реагує на контроверсійні </a:t>
            </a:r>
            <a:r>
              <a:rPr sz="2200" spc="-10" dirty="0">
                <a:solidFill>
                  <a:srgbClr val="000080"/>
                </a:solidFill>
                <a:latin typeface="Arial"/>
                <a:cs typeface="Arial"/>
              </a:rPr>
              <a:t>випадки  </a:t>
            </a: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висвітлення </a:t>
            </a:r>
            <a:r>
              <a:rPr sz="2200" spc="-10" dirty="0">
                <a:solidFill>
                  <a:srgbClr val="000080"/>
                </a:solidFill>
                <a:latin typeface="Arial"/>
                <a:cs typeface="Arial"/>
              </a:rPr>
              <a:t>важливих </a:t>
            </a:r>
            <a:r>
              <a:rPr sz="2200" spc="-5" dirty="0">
                <a:solidFill>
                  <a:srgbClr val="000080"/>
                </a:solidFill>
                <a:latin typeface="Arial"/>
                <a:cs typeface="Arial"/>
              </a:rPr>
              <a:t>тем. Сайт:</a:t>
            </a:r>
            <a:r>
              <a:rPr sz="2200" spc="130" dirty="0">
                <a:solidFill>
                  <a:srgbClr val="CCCCFF"/>
                </a:solidFill>
                <a:latin typeface="Arial"/>
                <a:cs typeface="Arial"/>
              </a:rPr>
              <a:t> </a:t>
            </a:r>
            <a:r>
              <a:rPr sz="2200" b="1" u="heavy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3"/>
              </a:rPr>
              <a:t>https://mediarada.org.ua/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163060" y="2114169"/>
            <a:ext cx="33934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100"/>
              </a:spcBef>
            </a:pPr>
            <a:r>
              <a:rPr spc="-5" dirty="0" err="1" smtClean="0"/>
              <a:t>Д</a:t>
            </a:r>
            <a:r>
              <a:rPr spc="-10" dirty="0" err="1" smtClean="0"/>
              <a:t>я</a:t>
            </a:r>
            <a:r>
              <a:rPr spc="30" dirty="0" err="1" smtClean="0"/>
              <a:t>к</a:t>
            </a:r>
            <a:r>
              <a:rPr dirty="0" err="1" smtClean="0"/>
              <a:t>ую</a:t>
            </a:r>
            <a:r>
              <a:rPr lang="uk-UA" dirty="0" smtClean="0"/>
              <a:t> за увагу</a:t>
            </a:r>
            <a:r>
              <a:rPr dirty="0" smtClean="0"/>
              <a:t>!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08500" y="4314825"/>
            <a:ext cx="5115179" cy="183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65605">
              <a:lnSpc>
                <a:spcPts val="3490"/>
              </a:lnSpc>
              <a:spcBef>
                <a:spcPts val="10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1665605">
              <a:lnSpc>
                <a:spcPts val="3490"/>
              </a:lnSpc>
              <a:spcBef>
                <a:spcPts val="10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1665605">
              <a:lnSpc>
                <a:spcPts val="3490"/>
              </a:lnSpc>
              <a:spcBef>
                <a:spcPts val="100"/>
              </a:spcBef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слайдів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Буткевича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 “Без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кордонів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3793" y="292735"/>
            <a:ext cx="7519670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"/>
                <a:cs typeface="Arial"/>
              </a:rPr>
              <a:t>Види </a:t>
            </a:r>
            <a:r>
              <a:rPr b="0" spc="-5" dirty="0">
                <a:latin typeface="Arial"/>
                <a:cs typeface="Arial"/>
              </a:rPr>
              <a:t>мови </a:t>
            </a:r>
            <a:r>
              <a:rPr b="0" spc="-30" dirty="0">
                <a:latin typeface="Arial"/>
                <a:cs typeface="Arial"/>
              </a:rPr>
              <a:t>ворожнечі  </a:t>
            </a:r>
            <a:r>
              <a:rPr b="0" spc="10" dirty="0">
                <a:latin typeface="Arial"/>
                <a:cs typeface="Arial"/>
              </a:rPr>
              <a:t>(класифікація </a:t>
            </a:r>
            <a:r>
              <a:rPr b="0" spc="-20" dirty="0">
                <a:latin typeface="Arial"/>
                <a:cs typeface="Arial"/>
              </a:rPr>
              <a:t>центру</a:t>
            </a:r>
            <a:r>
              <a:rPr b="0" spc="-9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“Сова”:  </a:t>
            </a:r>
            <a:r>
              <a:rPr b="0" spc="-10" dirty="0">
                <a:latin typeface="Arial"/>
                <a:cs typeface="Arial"/>
                <a:hlinkClick r:id="rId2"/>
              </a:rPr>
              <a:t>http://xeno.sova-center.ru/)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0155" y="2448536"/>
            <a:ext cx="8822690" cy="384175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3200" b="1" spc="-10" dirty="0">
                <a:solidFill>
                  <a:srgbClr val="000080"/>
                </a:solidFill>
                <a:latin typeface="Arial"/>
                <a:cs typeface="Arial"/>
              </a:rPr>
              <a:t>Жорстка </a:t>
            </a:r>
            <a:r>
              <a:rPr sz="3200" b="1" dirty="0">
                <a:solidFill>
                  <a:srgbClr val="000080"/>
                </a:solidFill>
                <a:latin typeface="Arial"/>
                <a:cs typeface="Arial"/>
              </a:rPr>
              <a:t>(яка </a:t>
            </a:r>
            <a:r>
              <a:rPr sz="3200" b="1" spc="-15" dirty="0">
                <a:solidFill>
                  <a:srgbClr val="000080"/>
                </a:solidFill>
                <a:latin typeface="Arial"/>
                <a:cs typeface="Arial"/>
              </a:rPr>
              <a:t>включає </a:t>
            </a:r>
            <a:r>
              <a:rPr sz="3200" b="1" dirty="0">
                <a:solidFill>
                  <a:srgbClr val="000080"/>
                </a:solidFill>
                <a:latin typeface="Arial"/>
                <a:cs typeface="Arial"/>
              </a:rPr>
              <a:t>у</a:t>
            </a:r>
            <a:r>
              <a:rPr sz="3200" b="1" spc="-1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80"/>
                </a:solidFill>
                <a:latin typeface="Arial"/>
                <a:cs typeface="Arial"/>
              </a:rPr>
              <a:t>себе):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05"/>
              </a:spcBef>
              <a:buClr>
                <a:srgbClr val="00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заклики до 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насильства </a:t>
            </a:r>
            <a:r>
              <a:rPr sz="3200" spc="-25" dirty="0">
                <a:solidFill>
                  <a:srgbClr val="000080"/>
                </a:solidFill>
                <a:latin typeface="Arial"/>
                <a:cs typeface="Arial"/>
              </a:rPr>
              <a:t>(щодо</a:t>
            </a:r>
            <a:r>
              <a:rPr sz="3200" spc="-1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групи);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05"/>
              </a:spcBef>
              <a:buClr>
                <a:srgbClr val="00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заклики до</a:t>
            </a:r>
            <a:r>
              <a:rPr sz="3200" spc="-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дискримінації;</a:t>
            </a:r>
            <a:endParaRPr sz="3200">
              <a:latin typeface="Arial"/>
              <a:cs typeface="Arial"/>
            </a:endParaRPr>
          </a:p>
          <a:p>
            <a:pPr marL="469900" marR="947419" indent="-457834">
              <a:lnSpc>
                <a:spcPct val="100000"/>
              </a:lnSpc>
              <a:spcBef>
                <a:spcPts val="1390"/>
              </a:spcBef>
              <a:buClr>
                <a:srgbClr val="00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spc="-15" dirty="0">
                <a:solidFill>
                  <a:srgbClr val="000080"/>
                </a:solidFill>
                <a:latin typeface="Arial"/>
                <a:cs typeface="Arial"/>
              </a:rPr>
              <a:t>завуальовані 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заклики до 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насильства</a:t>
            </a:r>
            <a:r>
              <a:rPr sz="3200" spc="-1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000080"/>
                </a:solidFill>
                <a:latin typeface="Arial"/>
                <a:cs typeface="Arial"/>
              </a:rPr>
              <a:t>та  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дискримінації;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05"/>
              </a:spcBef>
              <a:buClr>
                <a:srgbClr val="00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заклики 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не </a:t>
            </a:r>
            <a:r>
              <a:rPr sz="3200" spc="-20" dirty="0">
                <a:solidFill>
                  <a:srgbClr val="000080"/>
                </a:solidFill>
                <a:latin typeface="Arial"/>
                <a:cs typeface="Arial"/>
              </a:rPr>
              <a:t>дати 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(групі) </a:t>
            </a:r>
            <a:r>
              <a:rPr sz="3200" spc="-5" dirty="0">
                <a:solidFill>
                  <a:srgbClr val="000080"/>
                </a:solidFill>
                <a:latin typeface="Arial"/>
                <a:cs typeface="Arial"/>
              </a:rPr>
              <a:t>закріпитися </a:t>
            </a:r>
            <a:r>
              <a:rPr sz="3200" dirty="0">
                <a:solidFill>
                  <a:srgbClr val="000080"/>
                </a:solidFill>
                <a:latin typeface="Arial"/>
                <a:cs typeface="Arial"/>
              </a:rPr>
              <a:t>у</a:t>
            </a:r>
            <a:r>
              <a:rPr sz="3200" spc="-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80"/>
                </a:solidFill>
                <a:latin typeface="Arial"/>
                <a:cs typeface="Arial"/>
              </a:rPr>
              <a:t>регіоні.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20" y="213144"/>
            <a:ext cx="9010650" cy="619760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500"/>
              </a:spcBef>
            </a:pPr>
            <a:r>
              <a:rPr sz="2000" b="1" spc="-5" dirty="0">
                <a:solidFill>
                  <a:srgbClr val="000080"/>
                </a:solidFill>
                <a:latin typeface="Arial"/>
                <a:cs typeface="Arial"/>
              </a:rPr>
              <a:t>Середня:</a:t>
            </a:r>
            <a:endParaRPr sz="2000">
              <a:latin typeface="Arial"/>
              <a:cs typeface="Arial"/>
            </a:endParaRPr>
          </a:p>
          <a:p>
            <a:pPr marL="373380" indent="-361315">
              <a:lnSpc>
                <a:spcPct val="100000"/>
              </a:lnSpc>
              <a:spcBef>
                <a:spcPts val="1405"/>
              </a:spcBef>
              <a:buClr>
                <a:srgbClr val="000000"/>
              </a:buClr>
              <a:buFont typeface="Wingdings"/>
              <a:buChar char=""/>
              <a:tabLst>
                <a:tab pos="373380" algn="l"/>
                <a:tab pos="374015" algn="l"/>
              </a:tabLst>
            </a:pP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виправдання історичних випадків насильства </a:t>
            </a:r>
            <a:r>
              <a:rPr sz="2000" spc="-20" dirty="0">
                <a:solidFill>
                  <a:srgbClr val="000080"/>
                </a:solidFill>
                <a:latin typeface="Arial"/>
                <a:cs typeface="Arial"/>
              </a:rPr>
              <a:t>та</a:t>
            </a:r>
            <a:r>
              <a:rPr sz="2000" spc="-1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дискримінації;</a:t>
            </a:r>
            <a:endParaRPr sz="2000">
              <a:latin typeface="Arial"/>
              <a:cs typeface="Arial"/>
            </a:endParaRPr>
          </a:p>
          <a:p>
            <a:pPr marL="373380" marR="454025" indent="-361315">
              <a:lnSpc>
                <a:spcPct val="100000"/>
              </a:lnSpc>
              <a:spcBef>
                <a:spcPts val="1395"/>
              </a:spcBef>
              <a:buClr>
                <a:srgbClr val="000000"/>
              </a:buClr>
              <a:buFont typeface="Wingdings"/>
              <a:buChar char=""/>
              <a:tabLst>
                <a:tab pos="373380" algn="l"/>
                <a:tab pos="374015" algn="l"/>
              </a:tabLst>
            </a:pP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публікації </a:t>
            </a:r>
            <a:r>
              <a:rPr sz="2000" spc="-20" dirty="0">
                <a:solidFill>
                  <a:srgbClr val="000080"/>
                </a:solidFill>
                <a:latin typeface="Arial"/>
                <a:cs typeface="Arial"/>
              </a:rPr>
              <a:t>та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висловлювання, які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ставлять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під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сумнів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загальновизнані 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історичні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факти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насильства </a:t>
            </a:r>
            <a:r>
              <a:rPr sz="2000" spc="-20" dirty="0">
                <a:solidFill>
                  <a:srgbClr val="000080"/>
                </a:solidFill>
                <a:latin typeface="Arial"/>
                <a:cs typeface="Arial"/>
              </a:rPr>
              <a:t>та</a:t>
            </a:r>
            <a:r>
              <a:rPr sz="2000" spc="-8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дискримінації;</a:t>
            </a:r>
            <a:endParaRPr sz="2000">
              <a:latin typeface="Arial"/>
              <a:cs typeface="Arial"/>
            </a:endParaRPr>
          </a:p>
          <a:p>
            <a:pPr marL="374015" marR="525145" indent="-36195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/>
              <a:buChar char=""/>
              <a:tabLst>
                <a:tab pos="373380" algn="l"/>
                <a:tab pos="374015" algn="l"/>
              </a:tabLst>
            </a:pP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твердження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про історичні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злочини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тієї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чи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іншої 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етнічної,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релігійної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чи 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певної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соціальної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групи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як</a:t>
            </a:r>
            <a:r>
              <a:rPr sz="2000" spc="-8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такої;</a:t>
            </a:r>
            <a:endParaRPr sz="2000">
              <a:latin typeface="Arial"/>
              <a:cs typeface="Arial"/>
            </a:endParaRPr>
          </a:p>
          <a:p>
            <a:pPr marL="374015" marR="5080" indent="-361950">
              <a:lnSpc>
                <a:spcPct val="100000"/>
              </a:lnSpc>
              <a:spcBef>
                <a:spcPts val="1405"/>
              </a:spcBef>
              <a:buClr>
                <a:srgbClr val="000000"/>
              </a:buClr>
              <a:buFont typeface="Wingdings"/>
              <a:buChar char=""/>
              <a:tabLst>
                <a:tab pos="373380" algn="l"/>
                <a:tab pos="374015" algn="l"/>
              </a:tabLst>
            </a:pP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твердження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про кримінальність тієї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чи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іншої 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етнічної,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релігійної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чи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певної 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соціальної</a:t>
            </a:r>
            <a:r>
              <a:rPr sz="2000" spc="-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групи;</a:t>
            </a:r>
            <a:endParaRPr sz="2000">
              <a:latin typeface="Arial"/>
              <a:cs typeface="Arial"/>
            </a:endParaRPr>
          </a:p>
          <a:p>
            <a:pPr marL="421005" marR="655955" lvl="1" indent="-303530">
              <a:lnSpc>
                <a:spcPct val="100000"/>
              </a:lnSpc>
              <a:spcBef>
                <a:spcPts val="1395"/>
              </a:spcBef>
              <a:buClr>
                <a:srgbClr val="000000"/>
              </a:buClr>
              <a:buFont typeface="Wingdings"/>
              <a:buChar char=""/>
              <a:tabLst>
                <a:tab pos="421005" algn="l"/>
                <a:tab pos="421640" algn="l"/>
              </a:tabLst>
            </a:pP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розмірковування про непропорційну перевагу тієї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чи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іншої 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етнічної, 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релігійної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чи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певної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соціальної</a:t>
            </a:r>
            <a:r>
              <a:rPr sz="2000" spc="-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групи;</a:t>
            </a:r>
            <a:endParaRPr sz="2000">
              <a:latin typeface="Arial"/>
              <a:cs typeface="Arial"/>
            </a:endParaRPr>
          </a:p>
          <a:p>
            <a:pPr marL="421005" marR="39370" lvl="1" indent="-30353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/>
              <a:buChar char=""/>
              <a:tabLst>
                <a:tab pos="421005" algn="l"/>
                <a:tab pos="421640" algn="l"/>
              </a:tabLst>
            </a:pP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звинувачення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тієї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чи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іншої 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етнічної,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релігійної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чи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певної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соціальної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групи 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у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негативному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впливі на суспільство,</a:t>
            </a:r>
            <a:r>
              <a:rPr sz="2000" spc="-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державу;</a:t>
            </a:r>
            <a:endParaRPr sz="2000">
              <a:latin typeface="Arial"/>
              <a:cs typeface="Arial"/>
            </a:endParaRPr>
          </a:p>
          <a:p>
            <a:pPr marL="421005" marR="459740" lvl="1" indent="-303530">
              <a:lnSpc>
                <a:spcPct val="100000"/>
              </a:lnSpc>
              <a:spcBef>
                <a:spcPts val="1405"/>
              </a:spcBef>
              <a:buClr>
                <a:srgbClr val="000000"/>
              </a:buClr>
              <a:buFont typeface="Wingdings"/>
              <a:buChar char=""/>
              <a:tabLst>
                <a:tab pos="421005" algn="l"/>
                <a:tab pos="421640" algn="l"/>
              </a:tabLst>
            </a:pP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звинувачення групи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у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спробах захоплення 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влади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чи у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територіальній 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експансії;</a:t>
            </a:r>
            <a:endParaRPr sz="2000">
              <a:latin typeface="Arial"/>
              <a:cs typeface="Arial"/>
            </a:endParaRPr>
          </a:p>
          <a:p>
            <a:pPr marL="421005" lvl="1" indent="-304165">
              <a:lnSpc>
                <a:spcPct val="100000"/>
              </a:lnSpc>
              <a:spcBef>
                <a:spcPts val="1395"/>
              </a:spcBef>
              <a:buClr>
                <a:srgbClr val="000000"/>
              </a:buClr>
              <a:buFont typeface="Wingdings"/>
              <a:buChar char=""/>
              <a:tabLst>
                <a:tab pos="421005" algn="l"/>
                <a:tab pos="421640" algn="l"/>
              </a:tabLst>
            </a:pP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заперечення</a:t>
            </a:r>
            <a:r>
              <a:rPr sz="2000" spc="-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80"/>
                </a:solidFill>
                <a:latin typeface="Arial"/>
                <a:cs typeface="Arial"/>
              </a:rPr>
              <a:t>громадянства.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940" y="194526"/>
            <a:ext cx="8565515" cy="664019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800" b="1" spc="-5" dirty="0">
                <a:solidFill>
                  <a:srgbClr val="000080"/>
                </a:solidFill>
                <a:latin typeface="Arial"/>
                <a:cs typeface="Arial"/>
              </a:rPr>
              <a:t>М'яка: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/>
              <a:buChar char=""/>
              <a:tabLst>
                <a:tab pos="469265" algn="l"/>
                <a:tab pos="470534" algn="l"/>
              </a:tabLst>
            </a:pP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створення </a:t>
            </a:r>
            <a:r>
              <a:rPr sz="2800" spc="-20" dirty="0">
                <a:solidFill>
                  <a:srgbClr val="000080"/>
                </a:solidFill>
                <a:latin typeface="Arial"/>
                <a:cs typeface="Arial"/>
              </a:rPr>
              <a:t>негативного </a:t>
            </a:r>
            <a:r>
              <a:rPr sz="2800" dirty="0">
                <a:solidFill>
                  <a:srgbClr val="000080"/>
                </a:solidFill>
                <a:latin typeface="Arial"/>
                <a:cs typeface="Arial"/>
              </a:rPr>
              <a:t>іміджу </a:t>
            </a:r>
            <a:r>
              <a:rPr sz="2800" spc="-15" dirty="0">
                <a:solidFill>
                  <a:srgbClr val="000080"/>
                </a:solidFill>
                <a:latin typeface="Arial"/>
                <a:cs typeface="Arial"/>
              </a:rPr>
              <a:t>етнічної, релігійної  </a:t>
            </a:r>
            <a:r>
              <a:rPr sz="2800" spc="-10" dirty="0">
                <a:solidFill>
                  <a:srgbClr val="000080"/>
                </a:solidFill>
                <a:latin typeface="Arial"/>
                <a:cs typeface="Arial"/>
              </a:rPr>
              <a:t>чи </a:t>
            </a: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певної </a:t>
            </a:r>
            <a:r>
              <a:rPr sz="2800" dirty="0">
                <a:solidFill>
                  <a:srgbClr val="000080"/>
                </a:solidFill>
                <a:latin typeface="Arial"/>
                <a:cs typeface="Arial"/>
              </a:rPr>
              <a:t>соціальної</a:t>
            </a:r>
            <a:r>
              <a:rPr sz="2800" spc="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80"/>
                </a:solidFill>
                <a:latin typeface="Arial"/>
                <a:cs typeface="Arial"/>
              </a:rPr>
              <a:t>групи;</a:t>
            </a:r>
            <a:endParaRPr sz="2800">
              <a:latin typeface="Arial"/>
              <a:cs typeface="Arial"/>
            </a:endParaRPr>
          </a:p>
          <a:p>
            <a:pPr marL="470534" marR="71755" indent="-458470">
              <a:lnSpc>
                <a:spcPct val="100000"/>
              </a:lnSpc>
              <a:spcBef>
                <a:spcPts val="1395"/>
              </a:spcBef>
              <a:buClr>
                <a:srgbClr val="000000"/>
              </a:buClr>
              <a:buFont typeface="Wingdings"/>
              <a:buChar char=""/>
              <a:tabLst>
                <a:tab pos="469265" algn="l"/>
                <a:tab pos="470534" algn="l"/>
              </a:tabLst>
            </a:pPr>
            <a:r>
              <a:rPr sz="2800" spc="-15" dirty="0">
                <a:solidFill>
                  <a:srgbClr val="000080"/>
                </a:solidFill>
                <a:latin typeface="Arial"/>
                <a:cs typeface="Arial"/>
              </a:rPr>
              <a:t>твердження </a:t>
            </a: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про неповноцінність тієї </a:t>
            </a:r>
            <a:r>
              <a:rPr sz="2800" spc="-10" dirty="0">
                <a:solidFill>
                  <a:srgbClr val="000080"/>
                </a:solidFill>
                <a:latin typeface="Arial"/>
                <a:cs typeface="Arial"/>
              </a:rPr>
              <a:t>чи </a:t>
            </a: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іншої  </a:t>
            </a:r>
            <a:r>
              <a:rPr sz="2800" spc="-15" dirty="0">
                <a:solidFill>
                  <a:srgbClr val="000080"/>
                </a:solidFill>
                <a:latin typeface="Arial"/>
                <a:cs typeface="Arial"/>
              </a:rPr>
              <a:t>етнічної, релігійної </a:t>
            </a:r>
            <a:r>
              <a:rPr sz="2800" spc="-10" dirty="0">
                <a:solidFill>
                  <a:srgbClr val="000080"/>
                </a:solidFill>
                <a:latin typeface="Arial"/>
                <a:cs typeface="Arial"/>
              </a:rPr>
              <a:t>чи </a:t>
            </a: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певної </a:t>
            </a:r>
            <a:r>
              <a:rPr sz="2800" dirty="0">
                <a:solidFill>
                  <a:srgbClr val="000080"/>
                </a:solidFill>
                <a:latin typeface="Arial"/>
                <a:cs typeface="Arial"/>
              </a:rPr>
              <a:t>соціальної </a:t>
            </a:r>
            <a:r>
              <a:rPr sz="2800" spc="-10" dirty="0">
                <a:solidFill>
                  <a:srgbClr val="000080"/>
                </a:solidFill>
                <a:latin typeface="Arial"/>
                <a:cs typeface="Arial"/>
              </a:rPr>
              <a:t>групи як  </a:t>
            </a:r>
            <a:r>
              <a:rPr sz="2800" dirty="0">
                <a:solidFill>
                  <a:srgbClr val="000080"/>
                </a:solidFill>
                <a:latin typeface="Arial"/>
                <a:cs typeface="Arial"/>
              </a:rPr>
              <a:t>такої;</a:t>
            </a:r>
            <a:endParaRPr sz="2800">
              <a:latin typeface="Arial"/>
              <a:cs typeface="Arial"/>
            </a:endParaRPr>
          </a:p>
          <a:p>
            <a:pPr marL="469900" marR="238125" indent="-457834">
              <a:lnSpc>
                <a:spcPct val="100000"/>
              </a:lnSpc>
              <a:spcBef>
                <a:spcPts val="1405"/>
              </a:spcBef>
              <a:buClr>
                <a:srgbClr val="000000"/>
              </a:buClr>
              <a:buFont typeface="Wingdings"/>
              <a:buChar char=""/>
              <a:tabLst>
                <a:tab pos="469265" algn="l"/>
                <a:tab pos="470534" algn="l"/>
              </a:tabLst>
            </a:pPr>
            <a:r>
              <a:rPr sz="2800" spc="-15" dirty="0">
                <a:solidFill>
                  <a:srgbClr val="000080"/>
                </a:solidFill>
                <a:latin typeface="Arial"/>
                <a:cs typeface="Arial"/>
              </a:rPr>
              <a:t>твердження </a:t>
            </a: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про моральні </a:t>
            </a:r>
            <a:r>
              <a:rPr sz="2800" spc="-20" dirty="0">
                <a:solidFill>
                  <a:srgbClr val="000080"/>
                </a:solidFill>
                <a:latin typeface="Arial"/>
                <a:cs typeface="Arial"/>
              </a:rPr>
              <a:t>недоліки </a:t>
            </a: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тієї </a:t>
            </a:r>
            <a:r>
              <a:rPr sz="2800" spc="-10" dirty="0">
                <a:solidFill>
                  <a:srgbClr val="000080"/>
                </a:solidFill>
                <a:latin typeface="Arial"/>
                <a:cs typeface="Arial"/>
              </a:rPr>
              <a:t>чи </a:t>
            </a: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іншої  </a:t>
            </a:r>
            <a:r>
              <a:rPr sz="2800" spc="-15" dirty="0">
                <a:solidFill>
                  <a:srgbClr val="000080"/>
                </a:solidFill>
                <a:latin typeface="Arial"/>
                <a:cs typeface="Arial"/>
              </a:rPr>
              <a:t>етнічної, релігійної </a:t>
            </a:r>
            <a:r>
              <a:rPr sz="2800" spc="-10" dirty="0">
                <a:solidFill>
                  <a:srgbClr val="000080"/>
                </a:solidFill>
                <a:latin typeface="Arial"/>
                <a:cs typeface="Arial"/>
              </a:rPr>
              <a:t>чи </a:t>
            </a: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певної </a:t>
            </a:r>
            <a:r>
              <a:rPr sz="2800" dirty="0">
                <a:solidFill>
                  <a:srgbClr val="000080"/>
                </a:solidFill>
                <a:latin typeface="Arial"/>
                <a:cs typeface="Arial"/>
              </a:rPr>
              <a:t>соціальної</a:t>
            </a:r>
            <a:r>
              <a:rPr sz="2800" spc="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80"/>
                </a:solidFill>
                <a:latin typeface="Arial"/>
                <a:cs typeface="Arial"/>
              </a:rPr>
              <a:t>групи;</a:t>
            </a:r>
            <a:endParaRPr sz="2800">
              <a:latin typeface="Arial"/>
              <a:cs typeface="Arial"/>
            </a:endParaRPr>
          </a:p>
          <a:p>
            <a:pPr marL="469900" marR="428625" indent="-4572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/>
              <a:buChar char=""/>
              <a:tabLst>
                <a:tab pos="469265" algn="l"/>
                <a:tab pos="470534" algn="l"/>
              </a:tabLst>
            </a:pPr>
            <a:r>
              <a:rPr sz="2800" spc="-15" dirty="0">
                <a:solidFill>
                  <a:srgbClr val="000080"/>
                </a:solidFill>
                <a:latin typeface="Arial"/>
                <a:cs typeface="Arial"/>
              </a:rPr>
              <a:t>згадування етнічної, релігійної </a:t>
            </a:r>
            <a:r>
              <a:rPr sz="2800" spc="-10" dirty="0">
                <a:solidFill>
                  <a:srgbClr val="000080"/>
                </a:solidFill>
                <a:latin typeface="Arial"/>
                <a:cs typeface="Arial"/>
              </a:rPr>
              <a:t>чи </a:t>
            </a: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певної  </a:t>
            </a:r>
            <a:r>
              <a:rPr sz="2800" dirty="0">
                <a:solidFill>
                  <a:srgbClr val="000080"/>
                </a:solidFill>
                <a:latin typeface="Arial"/>
                <a:cs typeface="Arial"/>
              </a:rPr>
              <a:t>соціальної </a:t>
            </a:r>
            <a:r>
              <a:rPr sz="2800" spc="-10" dirty="0">
                <a:solidFill>
                  <a:srgbClr val="000080"/>
                </a:solidFill>
                <a:latin typeface="Arial"/>
                <a:cs typeface="Arial"/>
              </a:rPr>
              <a:t>групи чи </a:t>
            </a: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її </a:t>
            </a:r>
            <a:r>
              <a:rPr sz="2800" spc="-10" dirty="0">
                <a:solidFill>
                  <a:srgbClr val="000080"/>
                </a:solidFill>
                <a:latin typeface="Arial"/>
                <a:cs typeface="Arial"/>
              </a:rPr>
              <a:t>представників </a:t>
            </a: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як </a:t>
            </a:r>
            <a:r>
              <a:rPr sz="2800" spc="-10" dirty="0">
                <a:solidFill>
                  <a:srgbClr val="000080"/>
                </a:solidFill>
                <a:latin typeface="Arial"/>
                <a:cs typeface="Arial"/>
              </a:rPr>
              <a:t>таких </a:t>
            </a: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у  </a:t>
            </a:r>
            <a:r>
              <a:rPr sz="2800" spc="-10" dirty="0">
                <a:solidFill>
                  <a:srgbClr val="000080"/>
                </a:solidFill>
                <a:latin typeface="Arial"/>
                <a:cs typeface="Arial"/>
              </a:rPr>
              <a:t>принизливому чи образливому</a:t>
            </a:r>
            <a:r>
              <a:rPr sz="2800" spc="8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80"/>
                </a:solidFill>
                <a:latin typeface="Arial"/>
                <a:cs typeface="Arial"/>
              </a:rPr>
              <a:t>контексті;</a:t>
            </a:r>
            <a:endParaRPr sz="2800">
              <a:latin typeface="Arial"/>
              <a:cs typeface="Arial"/>
            </a:endParaRPr>
          </a:p>
          <a:p>
            <a:pPr marL="469265" marR="527050" indent="-457200">
              <a:lnSpc>
                <a:spcPct val="100000"/>
              </a:lnSpc>
              <a:spcBef>
                <a:spcPts val="1395"/>
              </a:spcBef>
              <a:buClr>
                <a:srgbClr val="00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цитування явно </a:t>
            </a:r>
            <a:r>
              <a:rPr sz="2800" dirty="0">
                <a:solidFill>
                  <a:srgbClr val="000080"/>
                </a:solidFill>
                <a:latin typeface="Arial"/>
                <a:cs typeface="Arial"/>
              </a:rPr>
              <a:t>ксенофобних </a:t>
            </a:r>
            <a:r>
              <a:rPr sz="2800" spc="-10" dirty="0">
                <a:solidFill>
                  <a:srgbClr val="000080"/>
                </a:solidFill>
                <a:latin typeface="Arial"/>
                <a:cs typeface="Arial"/>
              </a:rPr>
              <a:t>висловлювань </a:t>
            </a: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і  текстів </a:t>
            </a:r>
            <a:r>
              <a:rPr sz="2800" spc="-40" dirty="0">
                <a:solidFill>
                  <a:srgbClr val="000080"/>
                </a:solidFill>
                <a:latin typeface="Arial"/>
                <a:cs typeface="Arial"/>
              </a:rPr>
              <a:t>без</a:t>
            </a:r>
            <a:r>
              <a:rPr sz="2800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80"/>
                </a:solidFill>
                <a:latin typeface="Arial"/>
                <a:cs typeface="Arial"/>
              </a:rPr>
              <a:t>коментаря.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8018" y="4785995"/>
            <a:ext cx="7442200" cy="176847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065" marR="5080" algn="ctr">
              <a:lnSpc>
                <a:spcPts val="4460"/>
              </a:lnSpc>
              <a:spcBef>
                <a:spcPts val="525"/>
              </a:spcBef>
            </a:pPr>
            <a:r>
              <a:rPr sz="4000" b="1" spc="-10" dirty="0">
                <a:solidFill>
                  <a:srgbClr val="280099"/>
                </a:solidFill>
                <a:latin typeface="Arial"/>
                <a:cs typeface="Arial"/>
              </a:rPr>
              <a:t>Екстремальний </a:t>
            </a:r>
            <a:r>
              <a:rPr sz="4000" b="1" spc="-5" dirty="0">
                <a:solidFill>
                  <a:srgbClr val="280099"/>
                </a:solidFill>
                <a:latin typeface="Arial"/>
                <a:cs typeface="Arial"/>
              </a:rPr>
              <a:t>приклад ролі  </a:t>
            </a:r>
            <a:r>
              <a:rPr sz="4000" b="1" spc="-10" dirty="0">
                <a:solidFill>
                  <a:srgbClr val="280099"/>
                </a:solidFill>
                <a:latin typeface="Arial"/>
                <a:cs typeface="Arial"/>
              </a:rPr>
              <a:t>мови</a:t>
            </a:r>
            <a:r>
              <a:rPr sz="4000" b="1" spc="15" dirty="0">
                <a:solidFill>
                  <a:srgbClr val="280099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280099"/>
                </a:solidFill>
                <a:latin typeface="Arial"/>
                <a:cs typeface="Arial"/>
              </a:rPr>
              <a:t>ворожнечі:</a:t>
            </a:r>
            <a:endParaRPr sz="4000">
              <a:latin typeface="Arial"/>
              <a:cs typeface="Arial"/>
            </a:endParaRPr>
          </a:p>
          <a:p>
            <a:pPr marL="1905" algn="ctr">
              <a:lnSpc>
                <a:spcPts val="4375"/>
              </a:lnSpc>
            </a:pPr>
            <a:r>
              <a:rPr sz="4000" b="1" spc="-5" dirty="0">
                <a:solidFill>
                  <a:srgbClr val="280099"/>
                </a:solidFill>
                <a:latin typeface="Arial"/>
                <a:cs typeface="Arial"/>
              </a:rPr>
              <a:t>Геноцид у </a:t>
            </a:r>
            <a:r>
              <a:rPr sz="4000" b="1" spc="-10" dirty="0">
                <a:solidFill>
                  <a:srgbClr val="280099"/>
                </a:solidFill>
                <a:latin typeface="Arial"/>
                <a:cs typeface="Arial"/>
              </a:rPr>
              <a:t>Руанді </a:t>
            </a:r>
            <a:r>
              <a:rPr sz="4000" b="1" spc="-5" dirty="0">
                <a:solidFill>
                  <a:srgbClr val="280099"/>
                </a:solidFill>
                <a:latin typeface="Arial"/>
                <a:cs typeface="Arial"/>
              </a:rPr>
              <a:t>(1994</a:t>
            </a:r>
            <a:r>
              <a:rPr sz="4000" b="1" spc="25" dirty="0">
                <a:solidFill>
                  <a:srgbClr val="280099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280099"/>
                </a:solidFill>
                <a:latin typeface="Arial"/>
                <a:cs typeface="Arial"/>
              </a:rPr>
              <a:t>р.)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9136" y="288036"/>
            <a:ext cx="6428232" cy="4431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8552" y="1979676"/>
            <a:ext cx="2799588" cy="3959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92167" y="2124456"/>
            <a:ext cx="5338572" cy="3651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3972" y="521525"/>
            <a:ext cx="7420609" cy="108331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900430" marR="5080" indent="-888365">
              <a:lnSpc>
                <a:spcPts val="4010"/>
              </a:lnSpc>
              <a:spcBef>
                <a:spcPts val="490"/>
              </a:spcBef>
            </a:pPr>
            <a:r>
              <a:rPr sz="3600" spc="-5" dirty="0">
                <a:solidFill>
                  <a:srgbClr val="000080"/>
                </a:solidFill>
              </a:rPr>
              <a:t>Видання «Канґура» публікує </a:t>
            </a:r>
            <a:r>
              <a:rPr sz="3600" dirty="0">
                <a:solidFill>
                  <a:srgbClr val="000080"/>
                </a:solidFill>
              </a:rPr>
              <a:t>«10  </a:t>
            </a:r>
            <a:r>
              <a:rPr sz="3600" spc="-5" dirty="0">
                <a:solidFill>
                  <a:srgbClr val="000080"/>
                </a:solidFill>
              </a:rPr>
              <a:t>заповідей хуту» </a:t>
            </a:r>
            <a:r>
              <a:rPr sz="3600" dirty="0">
                <a:solidFill>
                  <a:srgbClr val="000080"/>
                </a:solidFill>
              </a:rPr>
              <a:t>(1990</a:t>
            </a:r>
            <a:r>
              <a:rPr sz="3600" spc="-30" dirty="0">
                <a:solidFill>
                  <a:srgbClr val="000080"/>
                </a:solidFill>
              </a:rPr>
              <a:t> </a:t>
            </a:r>
            <a:r>
              <a:rPr sz="3600" spc="-5" dirty="0">
                <a:solidFill>
                  <a:srgbClr val="000080"/>
                </a:solidFill>
              </a:rPr>
              <a:t>р.)</a:t>
            </a:r>
            <a:endParaRPr sz="360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923</Words>
  <Application>Microsoft Office PowerPoint</Application>
  <PresentationFormat>Произвольный</PresentationFormat>
  <Paragraphs>148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Права людини. Мова ворожнечі й злочини на грунті ненависті</vt:lpstr>
      <vt:lpstr>Що таке «мова  ворожнечі»?</vt:lpstr>
      <vt:lpstr>Що таке «мова  ворожнечі»?</vt:lpstr>
      <vt:lpstr>Мова ворожнечі  й злочини на  грунті ненависті</vt:lpstr>
      <vt:lpstr>Види мови ворожнечі  (класифікація центру “Сова”:  http://xeno.sova-center.ru/)</vt:lpstr>
      <vt:lpstr>Презентация PowerPoint</vt:lpstr>
      <vt:lpstr>Презентация PowerPoint</vt:lpstr>
      <vt:lpstr>Презентация PowerPoint</vt:lpstr>
      <vt:lpstr>Видання «Канґура» публікує «10  заповідей хуту» (1990 р.)</vt:lpstr>
      <vt:lpstr>Раніше «Канґура» опублікувала «19 заповідей тутсі» (1990 р.)</vt:lpstr>
      <vt:lpstr>Презентация PowerPoint</vt:lpstr>
      <vt:lpstr>ДОСЛІДЖЕННЯ ВПЛИВУ ЗМІ  НА ГЕНОЦИД</vt:lpstr>
      <vt:lpstr>Мова ворожнечі:  контекст України</vt:lpstr>
      <vt:lpstr>Мова ворожнечі: держ. структури</vt:lpstr>
      <vt:lpstr>Мова ворожнечі: держ. структури</vt:lpstr>
      <vt:lpstr>Мова ворожнечі: держ. структури</vt:lpstr>
      <vt:lpstr>«Жорстка» мова ворожнечі: ЗМІ (2012)</vt:lpstr>
      <vt:lpstr>«Жорстка» мова ворожнечі: ЗМІ (2018)</vt:lpstr>
      <vt:lpstr>Мова ворожнечі й  криміналізація</vt:lpstr>
      <vt:lpstr>Презентация PowerPoint</vt:lpstr>
      <vt:lpstr>Об’єкти мови ворожнечі:  кілька прикладів</vt:lpstr>
      <vt:lpstr>Будь-яка спільнота може стати об’єктом мови  ворожнечі (приклад: експеримент «блакитні й карі очі»: США, 1968)</vt:lpstr>
      <vt:lpstr>«Біженська криза у Європі»:  Кельн</vt:lpstr>
      <vt:lpstr>Мігрантофобні протести  у Яготині</vt:lpstr>
      <vt:lpstr>Презентация PowerPoint</vt:lpstr>
      <vt:lpstr>Переселенці</vt:lpstr>
      <vt:lpstr>Переселенці</vt:lpstr>
      <vt:lpstr>Переселенці</vt:lpstr>
      <vt:lpstr>Переселенці</vt:lpstr>
      <vt:lpstr>Переселенці</vt:lpstr>
      <vt:lpstr>Переселенці</vt:lpstr>
      <vt:lpstr>Переселенці</vt:lpstr>
      <vt:lpstr>«Гості» (“не-українці”/”кавказці”/”грузини”)</vt:lpstr>
      <vt:lpstr>Роми</vt:lpstr>
      <vt:lpstr>Мова ворожнечі-2020:  поточні приклади</vt:lpstr>
      <vt:lpstr>«Мова ворожнечі»:  заклики до етнічної дискримінації</vt:lpstr>
      <vt:lpstr>«Мова ворожнечі»: протиставлення дискримінованих груп</vt:lpstr>
      <vt:lpstr>«Мова ворожнечі»: расизм і  події у США</vt:lpstr>
      <vt:lpstr>«Мова ворожнечі»:  гомофобний «пошук винних»</vt:lpstr>
      <vt:lpstr>«Мова ворожнечі»:  гомофобія</vt:lpstr>
      <vt:lpstr>«Мова ворожнечі»:  гомофобія</vt:lpstr>
      <vt:lpstr>Якими є опції реагування на мову ворожнечі  та суміжні порушення прав людини?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УПЕРЕДЖЕННЯ, “МОВА ВОРОЖНЕЧІ” І ТИПОВІ ПОМИЛКИ  Максим Буткевич, Проект “Без кордонів” butkevych@gmail.com</dc:title>
  <dc:creator>gaston</dc:creator>
  <cp:lastModifiedBy>User</cp:lastModifiedBy>
  <cp:revision>2</cp:revision>
  <dcterms:created xsi:type="dcterms:W3CDTF">2020-09-20T17:45:08Z</dcterms:created>
  <dcterms:modified xsi:type="dcterms:W3CDTF">2020-09-21T14:48:26Z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2020-06-24T00:00:00Z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2020-09-20T00:00:00Z</vt:filetime>
  </property>
</Properties>
</file>