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6" r:id="rId8"/>
    <p:sldId id="267" r:id="rId9"/>
    <p:sldId id="268" r:id="rId10"/>
    <p:sldId id="269" r:id="rId11"/>
    <p:sldId id="262" r:id="rId12"/>
    <p:sldId id="270" r:id="rId13"/>
    <p:sldId id="263" r:id="rId14"/>
    <p:sldId id="271" r:id="rId15"/>
    <p:sldId id="259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4228-0A0F-472C-B845-ABD6CE8AF41C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BF3-8E8C-4E12-A024-96358FF1C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8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4228-0A0F-472C-B845-ABD6CE8AF41C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BF3-8E8C-4E12-A024-96358FF1C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34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4228-0A0F-472C-B845-ABD6CE8AF41C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BF3-8E8C-4E12-A024-96358FF1C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80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4228-0A0F-472C-B845-ABD6CE8AF41C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BF3-8E8C-4E12-A024-96358FF1C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65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4228-0A0F-472C-B845-ABD6CE8AF41C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BF3-8E8C-4E12-A024-96358FF1C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93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4228-0A0F-472C-B845-ABD6CE8AF41C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BF3-8E8C-4E12-A024-96358FF1C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86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4228-0A0F-472C-B845-ABD6CE8AF41C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BF3-8E8C-4E12-A024-96358FF1C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69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4228-0A0F-472C-B845-ABD6CE8AF41C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BF3-8E8C-4E12-A024-96358FF1C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3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4228-0A0F-472C-B845-ABD6CE8AF41C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BF3-8E8C-4E12-A024-96358FF1C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26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4228-0A0F-472C-B845-ABD6CE8AF41C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BF3-8E8C-4E12-A024-96358FF1C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46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4228-0A0F-472C-B845-ABD6CE8AF41C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33BF3-8E8C-4E12-A024-96358FF1C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33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4228-0A0F-472C-B845-ABD6CE8AF41C}" type="datetimeFigureOut">
              <a:rPr lang="ru-RU" smtClean="0"/>
              <a:t>03.02.2020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33BF3-8E8C-4E12-A024-96358FF1C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43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0816" y="219131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latin typeface="Arial Narrow" panose="020B0606020202030204" pitchFamily="34" charset="0"/>
              </a:rPr>
              <a:t>Рецептурні та безрецептурні лікарські препарати: </a:t>
            </a:r>
            <a:br>
              <a:rPr lang="uk-UA" b="1" i="1" dirty="0" smtClean="0">
                <a:latin typeface="Arial Narrow" panose="020B0606020202030204" pitchFamily="34" charset="0"/>
              </a:rPr>
            </a:br>
            <a:r>
              <a:rPr lang="uk-UA" b="1" i="1" dirty="0">
                <a:latin typeface="Arial Narrow" panose="020B0606020202030204" pitchFamily="34" charset="0"/>
              </a:rPr>
              <a:t/>
            </a:r>
            <a:br>
              <a:rPr lang="uk-UA" b="1" i="1" dirty="0">
                <a:latin typeface="Arial Narrow" panose="020B0606020202030204" pitchFamily="34" charset="0"/>
              </a:rPr>
            </a:br>
            <a:r>
              <a:rPr lang="uk-UA" b="1" i="1" dirty="0" smtClean="0">
                <a:latin typeface="Arial Narrow" panose="020B0606020202030204" pitchFamily="34" charset="0"/>
              </a:rPr>
              <a:t>характеристика,  критерії, обіг </a:t>
            </a:r>
            <a:endParaRPr lang="ru-RU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0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406" y="107548"/>
            <a:ext cx="11951594" cy="703821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Arial Narrow" panose="020B0606020202030204" pitchFamily="34" charset="0"/>
              </a:rPr>
              <a:t>Вимоги до інформації в рекламі безрецептурних лікарських засобів </a:t>
            </a:r>
            <a:endParaRPr lang="ru-RU" sz="3200" b="1" i="1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4619" y="811369"/>
            <a:ext cx="10294090" cy="4765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Реклама безрецептурних лікарських засобів повинна: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2299" y="1575506"/>
            <a:ext cx="4325156" cy="43788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Містити такий мінімум 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09882" y="1575505"/>
            <a:ext cx="6078827" cy="4378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Не містити наступної інформації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7729" y="2339191"/>
            <a:ext cx="3837904" cy="5959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1. Назву лікарського препарату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7729" y="3167731"/>
            <a:ext cx="3837904" cy="9698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2. 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Містити 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інформацію, необхідну до застосування  лікарського препарату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7729" y="4369760"/>
            <a:ext cx="3837904" cy="7770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3. Заклик уважно читати інструкцію на листку-вкладиші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49909" y="2228041"/>
            <a:ext cx="6604713" cy="4189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1. створює враження, що медичне консультування з фахівцем є необов'язковим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49907" y="2799348"/>
            <a:ext cx="6604712" cy="8162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2. дозволяє припустити, що ефективність лікування гарантована і лікування не супроводжується побічними ефектами і має перевагу над іншими засобами і способами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49907" y="3736480"/>
            <a:ext cx="6604715" cy="8044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3. дозволяє припустити, що стан здоров'я хворого без прийому рекламованого лікарського засобу погіршає (дана заборона не розповсюджується на засоби вакцинації)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49906" y="5083321"/>
            <a:ext cx="6604713" cy="5131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5. дозволяють припустити, що лікарський засіб є харчовим або косметичним продуктом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49906" y="5700393"/>
            <a:ext cx="6604714" cy="4731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6. дозволяють припустити, що безпека і ефективність препарату забезпечується його натуральним походженням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49907" y="4644900"/>
            <a:ext cx="6604712" cy="3344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4. призначені безпосередньо або винятково дітям </a:t>
            </a:r>
            <a:endParaRPr lang="uk-U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49905" y="6317465"/>
            <a:ext cx="6604714" cy="4731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7</a:t>
            </a:r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. </a:t>
            </a:r>
            <a:r>
              <a:rPr lang="uk-U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містять зображення змін людського тіла, викликаних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хворобою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1326524" y="1276791"/>
            <a:ext cx="1970468" cy="279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263685" y="1287887"/>
            <a:ext cx="1596980" cy="2876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417454" y="1830233"/>
            <a:ext cx="154546" cy="29220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61397" y="1877197"/>
            <a:ext cx="141668" cy="47683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5203065" y="2339191"/>
            <a:ext cx="246840" cy="30780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203065" y="3110422"/>
            <a:ext cx="246840" cy="30780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200924" y="3976592"/>
            <a:ext cx="246840" cy="30780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5200924" y="4697589"/>
            <a:ext cx="246840" cy="30780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5200924" y="5248679"/>
            <a:ext cx="246840" cy="30780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5200924" y="5800216"/>
            <a:ext cx="246840" cy="30780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200925" y="6366861"/>
            <a:ext cx="246840" cy="307809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лево 30"/>
          <p:cNvSpPr/>
          <p:nvPr/>
        </p:nvSpPr>
        <p:spPr>
          <a:xfrm>
            <a:off x="4183491" y="2434107"/>
            <a:ext cx="233962" cy="300279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лево 31"/>
          <p:cNvSpPr/>
          <p:nvPr/>
        </p:nvSpPr>
        <p:spPr>
          <a:xfrm>
            <a:off x="4170610" y="3436201"/>
            <a:ext cx="233962" cy="300279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лево 32"/>
          <p:cNvSpPr/>
          <p:nvPr/>
        </p:nvSpPr>
        <p:spPr>
          <a:xfrm>
            <a:off x="4181348" y="4533315"/>
            <a:ext cx="233962" cy="300279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939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013" y="0"/>
            <a:ext cx="11860369" cy="6606862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b="1" dirty="0" err="1" smtClean="0">
                <a:latin typeface="Arial Narrow" panose="020B0606020202030204" pitchFamily="34" charset="0"/>
              </a:rPr>
              <a:t>Рецептурні</a:t>
            </a:r>
            <a:r>
              <a:rPr lang="ru-RU" b="1" dirty="0" smtClean="0">
                <a:latin typeface="Arial Narrow" panose="020B0606020202030204" pitchFamily="34" charset="0"/>
              </a:rPr>
              <a:t> </a:t>
            </a:r>
            <a:r>
              <a:rPr lang="ru-RU" b="1" dirty="0" err="1">
                <a:latin typeface="Arial Narrow" panose="020B0606020202030204" pitchFamily="34" charset="0"/>
              </a:rPr>
              <a:t>п</a:t>
            </a:r>
            <a:r>
              <a:rPr lang="ru-RU" b="1" dirty="0" err="1" smtClean="0">
                <a:latin typeface="Arial Narrow" panose="020B0606020202030204" pitchFamily="34" charset="0"/>
              </a:rPr>
              <a:t>репарати</a:t>
            </a:r>
            <a:r>
              <a:rPr lang="ru-RU" dirty="0">
                <a:latin typeface="Arial Narrow" panose="020B0606020202030204" pitchFamily="34" charset="0"/>
              </a:rPr>
              <a:t> — </a:t>
            </a:r>
            <a:r>
              <a:rPr lang="uk-UA" dirty="0" smtClean="0">
                <a:latin typeface="Arial Narrow" panose="020B0606020202030204" pitchFamily="34" charset="0"/>
              </a:rPr>
              <a:t>група ліків, які потребують рецепту. Пацієнт може отримати їх в аптеках, які мають виняткове право реалізації даної категорії лікарських препаратів. Приналежність лікарського препарату до категорії рецептурних у наш час залежить від його фармакологічних властивостей, ризику його неправильного використання та наявності відшкодування (часткової або повної) вартості</a:t>
            </a:r>
            <a:r>
              <a:rPr lang="ru-RU" dirty="0" smtClean="0">
                <a:latin typeface="Arial Narrow" panose="020B0606020202030204" pitchFamily="34" charset="0"/>
              </a:rPr>
              <a:t>.</a:t>
            </a:r>
            <a:endParaRPr lang="en-US" dirty="0" smtClean="0">
              <a:latin typeface="Arial Narrow" panose="020B0606020202030204" pitchFamily="34" charset="0"/>
            </a:endParaRPr>
          </a:p>
          <a:p>
            <a:pPr marL="0" indent="0" algn="just" fontAlgn="base">
              <a:buNone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51527" y="2163651"/>
            <a:ext cx="8178084" cy="592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РЕЦЕПТ ЯК МЕДИЧНА, ФАРМАЦЕВТИЧНА ТА ІСТОРИЧНА КАТЕГОРІЯ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0013" y="3078051"/>
            <a:ext cx="2805450" cy="1017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Arial Narrow" panose="020B0606020202030204" pitchFamily="34" charset="0"/>
              </a:rPr>
              <a:t>РЕЦЕПТ (</a:t>
            </a:r>
            <a:r>
              <a:rPr lang="ru-RU" sz="2000" dirty="0" err="1">
                <a:latin typeface="Arial Narrow" panose="020B0606020202030204" pitchFamily="34" charset="0"/>
              </a:rPr>
              <a:t>від</a:t>
            </a:r>
            <a:r>
              <a:rPr lang="ru-RU" sz="2000" dirty="0">
                <a:latin typeface="Arial Narrow" panose="020B0606020202030204" pitchFamily="34" charset="0"/>
              </a:rPr>
              <a:t> лат. </a:t>
            </a:r>
            <a:r>
              <a:rPr lang="en-US" sz="2000" dirty="0" err="1">
                <a:latin typeface="Arial Narrow" panose="020B0606020202030204" pitchFamily="34" charset="0"/>
              </a:rPr>
              <a:t>receptum</a:t>
            </a:r>
            <a:r>
              <a:rPr lang="en-US" sz="2000" dirty="0">
                <a:latin typeface="Arial Narrow" panose="020B0606020202030204" pitchFamily="34" charset="0"/>
              </a:rPr>
              <a:t> - </a:t>
            </a:r>
            <a:r>
              <a:rPr lang="ru-RU" sz="2000" dirty="0" err="1">
                <a:latin typeface="Arial Narrow" panose="020B0606020202030204" pitchFamily="34" charset="0"/>
              </a:rPr>
              <a:t>узяте</a:t>
            </a:r>
            <a:r>
              <a:rPr lang="ru-RU" sz="2000" dirty="0">
                <a:latin typeface="Arial Narrow" panose="020B0606020202030204" pitchFamily="34" charset="0"/>
              </a:rPr>
              <a:t>, </a:t>
            </a:r>
            <a:r>
              <a:rPr lang="ru-RU" sz="2000" dirty="0" err="1">
                <a:latin typeface="Arial Narrow" panose="020B0606020202030204" pitchFamily="34" charset="0"/>
              </a:rPr>
              <a:t>прийняте</a:t>
            </a:r>
            <a:r>
              <a:rPr lang="ru-RU" sz="2000" dirty="0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0158" y="367047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76541" y="3078051"/>
            <a:ext cx="6503830" cy="1017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dirty="0" smtClean="0">
                <a:latin typeface="Arial Narrow" panose="020B0606020202030204" pitchFamily="34" charset="0"/>
              </a:rPr>
              <a:t>Письмове, за встановленою формою звернення лікаря до </a:t>
            </a:r>
            <a:r>
              <a:rPr lang="uk-UA" sz="2000" dirty="0" err="1" smtClean="0">
                <a:latin typeface="Arial Narrow" panose="020B0606020202030204" pitchFamily="34" charset="0"/>
              </a:rPr>
              <a:t>фармацевта</a:t>
            </a:r>
            <a:r>
              <a:rPr lang="uk-UA" sz="2000" dirty="0" smtClean="0">
                <a:latin typeface="Arial Narrow" panose="020B0606020202030204" pitchFamily="34" charset="0"/>
              </a:rPr>
              <a:t>, що містить розпорядження про приготування або відпуск ліків, а також вказівку щодо їх використання </a:t>
            </a:r>
            <a:endParaRPr lang="uk-UA" sz="2000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0013" y="4417454"/>
            <a:ext cx="2805450" cy="1275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Arial Narrow" panose="020B0606020202030204" pitchFamily="34" charset="0"/>
              </a:rPr>
              <a:t>Розпорядження на відпуск лікарського препарату, яке виписує фахівець, що має на це право</a:t>
            </a:r>
            <a:endParaRPr lang="uk-UA" sz="2000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32586" y="48740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931831" y="490685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" name="Стрелка вправо 1"/>
          <p:cNvSpPr/>
          <p:nvPr/>
        </p:nvSpPr>
        <p:spPr>
          <a:xfrm>
            <a:off x="3025463" y="3284113"/>
            <a:ext cx="632137" cy="52803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390918" y="4095482"/>
            <a:ext cx="360609" cy="3219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210146" y="4443211"/>
            <a:ext cx="5795493" cy="2112136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Рецепти обов'язково виписуються на: </a:t>
            </a:r>
          </a:p>
          <a:p>
            <a:pPr marL="342900" indent="-342900" algn="ctr"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Рецептурні ЛЗ;</a:t>
            </a:r>
          </a:p>
          <a:p>
            <a:pPr marL="342900" indent="-342900" algn="ctr"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Безрецептурні ЛЗ, у випадку відпуску їх безкоштовно або на пільгових умовах;</a:t>
            </a:r>
          </a:p>
          <a:p>
            <a:pPr marL="342900" indent="-342900" algn="ctr"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ЛЗ, які виготовляються в аптеці для конкретного пацієнта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052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3376" y="133307"/>
            <a:ext cx="10515600" cy="832610"/>
          </a:xfrm>
        </p:spPr>
        <p:txBody>
          <a:bodyPr/>
          <a:lstStyle/>
          <a:p>
            <a:r>
              <a:rPr lang="uk-UA" dirty="0" smtClean="0">
                <a:latin typeface="Arial Narrow" panose="020B0606020202030204" pitchFamily="34" charset="0"/>
              </a:rPr>
              <a:t>Виписувати рецепти мають право :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577" y="1191296"/>
            <a:ext cx="11346287" cy="56667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Arial Narrow" panose="020B0606020202030204" pitchFamily="34" charset="0"/>
              </a:rPr>
              <a:t>1. </a:t>
            </a:r>
            <a:r>
              <a:rPr lang="uk-UA" b="1" u="sng" dirty="0" smtClean="0">
                <a:latin typeface="Arial Narrow" panose="020B0606020202030204" pitchFamily="34" charset="0"/>
              </a:rPr>
              <a:t>Лікарі закладів охорони здоров'я </a:t>
            </a:r>
            <a:r>
              <a:rPr lang="uk-UA" dirty="0" smtClean="0">
                <a:latin typeface="Arial Narrow" panose="020B0606020202030204" pitchFamily="34" charset="0"/>
              </a:rPr>
              <a:t>незалежно від форм власності та підпорядкування відповідно до видів медичної практики, на які було видано ліцензію, і відповідно до лікарських посад (медичні працівники);</a:t>
            </a:r>
          </a:p>
          <a:p>
            <a:pPr marL="514350" indent="-514350">
              <a:buAutoNum type="arabicPeriod"/>
            </a:pPr>
            <a:endParaRPr lang="uk-UA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 Narrow" panose="020B0606020202030204" pitchFamily="34" charset="0"/>
              </a:rPr>
              <a:t>2. Рецепти на ЛЗ, ВМП, що відпускаються на пільгових умовах або безкоштовно – </a:t>
            </a:r>
            <a:r>
              <a:rPr lang="uk-UA" b="1" u="sng" dirty="0" smtClean="0">
                <a:latin typeface="Arial Narrow" panose="020B0606020202030204" pitchFamily="34" charset="0"/>
              </a:rPr>
              <a:t>лікарі державних та комунальних закладів охорони здоров’я</a:t>
            </a:r>
            <a:r>
              <a:rPr lang="uk-UA" dirty="0" smtClean="0">
                <a:latin typeface="Arial Narrow" panose="020B0606020202030204" pitchFamily="34" charset="0"/>
              </a:rPr>
              <a:t>;</a:t>
            </a:r>
          </a:p>
          <a:p>
            <a:pPr marL="0" indent="0">
              <a:buNone/>
            </a:pPr>
            <a:endParaRPr lang="uk-UA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 Narrow" panose="020B0606020202030204" pitchFamily="34" charset="0"/>
              </a:rPr>
              <a:t>3. Рецепти на ЛЗ, вартість яких підлягає відшкодуванню – </a:t>
            </a:r>
            <a:r>
              <a:rPr lang="uk-UA" b="1" u="sng" dirty="0" smtClean="0">
                <a:latin typeface="Arial Narrow" panose="020B0606020202030204" pitchFamily="34" charset="0"/>
              </a:rPr>
              <a:t>лікарі закладів охорони здоров’я</a:t>
            </a:r>
            <a:r>
              <a:rPr lang="uk-UA" dirty="0" smtClean="0">
                <a:latin typeface="Arial Narrow" panose="020B0606020202030204" pitchFamily="34" charset="0"/>
              </a:rPr>
              <a:t> незалежно від форм власності та підпорядкування за </a:t>
            </a:r>
            <a:r>
              <a:rPr lang="uk-UA" u="sng" dirty="0" smtClean="0">
                <a:latin typeface="Arial Narrow" panose="020B0606020202030204" pitchFamily="34" charset="0"/>
              </a:rPr>
              <a:t>узгодженням з місцевими держадміністраціями </a:t>
            </a:r>
            <a:r>
              <a:rPr lang="uk-UA" dirty="0" smtClean="0">
                <a:latin typeface="Arial Narrow" panose="020B0606020202030204" pitchFamily="34" charset="0"/>
              </a:rPr>
              <a:t>;</a:t>
            </a:r>
          </a:p>
          <a:p>
            <a:pPr marL="0" indent="0">
              <a:buNone/>
            </a:pPr>
            <a:endParaRPr lang="uk-UA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 Narrow" panose="020B0606020202030204" pitchFamily="34" charset="0"/>
              </a:rPr>
              <a:t>4. </a:t>
            </a:r>
            <a:r>
              <a:rPr lang="uk-UA" b="1" u="sng" dirty="0" smtClean="0">
                <a:latin typeface="Arial Narrow" panose="020B0606020202030204" pitchFamily="34" charset="0"/>
              </a:rPr>
              <a:t>Фельдшери</a:t>
            </a:r>
            <a:r>
              <a:rPr lang="uk-UA" dirty="0" smtClean="0">
                <a:latin typeface="Arial Narrow" panose="020B0606020202030204" pitchFamily="34" charset="0"/>
              </a:rPr>
              <a:t> мають право виписувати рецепти хронічним хворим у разі продовження лікарем курсу лікування із зазначенням своєї посади і заповненням рецепта власним підписом та печаткою закладу охорони здоров'я.</a:t>
            </a:r>
            <a:endParaRPr lang="uk-UA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56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758" y="154546"/>
            <a:ext cx="12192000" cy="1133341"/>
          </a:xfrm>
        </p:spPr>
        <p:txBody>
          <a:bodyPr>
            <a:noAutofit/>
          </a:bodyPr>
          <a:lstStyle/>
          <a:p>
            <a:pPr algn="ctr"/>
            <a:r>
              <a:rPr lang="uk-UA" sz="3200" b="1" i="1" dirty="0" smtClean="0">
                <a:latin typeface="Arial Narrow" panose="020B0606020202030204" pitchFamily="34" charset="0"/>
              </a:rPr>
              <a:t>Основні </a:t>
            </a:r>
            <a:r>
              <a:rPr lang="uk-UA" sz="3200" b="1" i="1" dirty="0">
                <a:latin typeface="Arial Narrow" panose="020B0606020202030204" pitchFamily="34" charset="0"/>
              </a:rPr>
              <a:t>критерії, на підставі яких </a:t>
            </a:r>
            <a:r>
              <a:rPr lang="uk-UA" sz="3200" b="1" i="1" dirty="0" smtClean="0">
                <a:latin typeface="Arial Narrow" panose="020B0606020202030204" pitchFamily="34" charset="0"/>
              </a:rPr>
              <a:t>лікарські препарати відносять </a:t>
            </a:r>
            <a:r>
              <a:rPr lang="uk-UA" sz="3200" b="1" i="1" dirty="0">
                <a:latin typeface="Arial Narrow" panose="020B0606020202030204" pitchFamily="34" charset="0"/>
              </a:rPr>
              <a:t>до </a:t>
            </a:r>
            <a:r>
              <a:rPr lang="uk-UA" sz="3200" b="1" i="1" dirty="0" smtClean="0">
                <a:latin typeface="Arial Narrow" panose="020B0606020202030204" pitchFamily="34" charset="0"/>
              </a:rPr>
              <a:t>рецептурного (Стаття 71 Директиви 2001 /83/ЕС)</a:t>
            </a:r>
            <a:r>
              <a:rPr lang="ru-RU" sz="3200" b="1" i="1" dirty="0">
                <a:latin typeface="Arial Narrow" panose="020B0606020202030204" pitchFamily="34" charset="0"/>
              </a:rPr>
              <a:t/>
            </a:r>
            <a:br>
              <a:rPr lang="ru-RU" sz="3200" b="1" i="1" dirty="0">
                <a:latin typeface="Arial Narrow" panose="020B0606020202030204" pitchFamily="34" charset="0"/>
              </a:rPr>
            </a:br>
            <a:endParaRPr lang="ru-RU" sz="3200" b="1" i="1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820" y="940154"/>
            <a:ext cx="1725769" cy="3992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Narrow" panose="020B0606020202030204" pitchFamily="34" charset="0"/>
              </a:rPr>
              <a:t>І критерій - 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5167" y="940154"/>
            <a:ext cx="9811554" cy="8650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 Narrow" panose="020B0606020202030204" pitchFamily="34" charset="0"/>
              </a:rPr>
              <a:t>Відпуску за рецептом підлягають лікарські препарати, які можуть завдавати прямої або непрямої загрози здоров’ю споживача у випадку їхнього використання без лікарського контролю навіть при правильному застосуванні. </a:t>
            </a:r>
            <a:endParaRPr lang="uk-UA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129" y="1985489"/>
            <a:ext cx="9240591" cy="7319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550" dirty="0" smtClean="0">
                <a:latin typeface="Arial Narrow" panose="020B0606020202030204" pitchFamily="34" charset="0"/>
              </a:rPr>
              <a:t>Співвідношення пряма загроза здоров’ю/безпека, тобто пряма загроза здоров’ю навіть при правильному застосуванні ЛП (відповідно до інструкції) може бути пов’язана з його токсичністю, взаємодією з іншими речовинами і побічними реакціями.</a:t>
            </a:r>
            <a:endParaRPr lang="uk-UA" sz="1550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6129" y="2874133"/>
            <a:ext cx="9240591" cy="7319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550" i="1" dirty="0" smtClean="0">
                <a:latin typeface="Arial Narrow" panose="020B0606020202030204" pitchFamily="34" charset="0"/>
              </a:rPr>
              <a:t>.</a:t>
            </a:r>
            <a:r>
              <a:rPr lang="uk-UA" sz="1550" dirty="0" smtClean="0">
                <a:latin typeface="Arial Narrow" panose="020B0606020202030204" pitchFamily="34" charset="0"/>
              </a:rPr>
              <a:t> Співвідношення непряма загроза здоров’ю/безпека.  Прикладом може бути ситуація, коли зменшення </a:t>
            </a:r>
            <a:r>
              <a:rPr lang="uk-UA" sz="1550" dirty="0" err="1" smtClean="0">
                <a:latin typeface="Arial Narrow" panose="020B0606020202030204" pitchFamily="34" charset="0"/>
              </a:rPr>
              <a:t>вираженості</a:t>
            </a:r>
            <a:r>
              <a:rPr lang="uk-UA" sz="1550" dirty="0" smtClean="0">
                <a:latin typeface="Arial Narrow" panose="020B0606020202030204" pitchFamily="34" charset="0"/>
              </a:rPr>
              <a:t> симптомів маскує саме захворювання, у зв’язку з яким пацієнту необхідні лікарська допомога і спостереження. При цьому застосування ЛП може призвести до більш пізньої постановки діагнозу та призначення відповідної терапії</a:t>
            </a:r>
            <a:endParaRPr lang="uk-UA" sz="1550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6128" y="3765989"/>
            <a:ext cx="9240592" cy="7008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550" dirty="0" smtClean="0">
                <a:latin typeface="Arial Narrow" panose="020B0606020202030204" pitchFamily="34" charset="0"/>
              </a:rPr>
              <a:t>Ризик і наслідки неправильного застосування ЛП істотно підвищуються при великій кількості протипоказань, застережень і попереджень, а також при високій частоті застосування населенням ліків, які можуть взаємодіяти з відповідним ЛП.</a:t>
            </a:r>
            <a:endParaRPr lang="uk-UA" sz="1550" dirty="0">
              <a:latin typeface="Arial Narrow" panose="020B060602020203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822360" y="2022513"/>
            <a:ext cx="528033" cy="23825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У рішенні варто враховувати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957589" y="1004549"/>
            <a:ext cx="257578" cy="218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343955" y="2215163"/>
            <a:ext cx="442174" cy="386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343955" y="4067571"/>
            <a:ext cx="442174" cy="386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343955" y="3127415"/>
            <a:ext cx="442174" cy="386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1820" y="4724395"/>
            <a:ext cx="1725769" cy="3992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Narrow" panose="020B0606020202030204" pitchFamily="34" charset="0"/>
              </a:rPr>
              <a:t>ІІ критерій - 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5166" y="4722243"/>
            <a:ext cx="9811554" cy="58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 Narrow" panose="020B0606020202030204" pitchFamily="34" charset="0"/>
              </a:rPr>
              <a:t>Відпуску за рецептом лікаря підлягають ЛП, якщо є відомості, що значна кількість споживачів часто використовує їх неправильно</a:t>
            </a:r>
            <a:endParaRPr lang="uk-UA" dirty="0">
              <a:latin typeface="Arial Narrow" panose="020B060602020203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957588" y="4827419"/>
            <a:ext cx="257578" cy="218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31819" y="5468674"/>
            <a:ext cx="1725769" cy="3992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Narrow" panose="020B0606020202030204" pitchFamily="34" charset="0"/>
              </a:rPr>
              <a:t>ІІІ критерій - 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06579" y="5468674"/>
            <a:ext cx="9811554" cy="58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 Narrow" panose="020B0606020202030204" pitchFamily="34" charset="0"/>
              </a:rPr>
              <a:t>Відпуску за рецептом лікаря підлягають ЛП, якщо до їх складу входять субстанції, дія і/чи побічні ефекти яких вимагають подальшого вивчення.</a:t>
            </a:r>
            <a:endParaRPr lang="uk-UA" dirty="0"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1818" y="6212953"/>
            <a:ext cx="1725769" cy="3992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Narrow" panose="020B0606020202030204" pitchFamily="34" charset="0"/>
              </a:rPr>
              <a:t>І</a:t>
            </a:r>
            <a:r>
              <a:rPr lang="en-US" sz="3200" dirty="0" smtClean="0">
                <a:latin typeface="Arial Narrow" panose="020B0606020202030204" pitchFamily="34" charset="0"/>
              </a:rPr>
              <a:t>v</a:t>
            </a:r>
            <a:r>
              <a:rPr lang="uk-UA" sz="2400" dirty="0" smtClean="0">
                <a:latin typeface="Arial Narrow" panose="020B0606020202030204" pitchFamily="34" charset="0"/>
              </a:rPr>
              <a:t> критерій - 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06579" y="6212953"/>
            <a:ext cx="9811554" cy="58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 Narrow" panose="020B0606020202030204" pitchFamily="34" charset="0"/>
              </a:rPr>
              <a:t>Відпуску за рецептом підлягають ЛП, які лікар зазвичай призначає для </a:t>
            </a:r>
            <a:r>
              <a:rPr lang="uk-UA" dirty="0" err="1" smtClean="0">
                <a:latin typeface="Arial Narrow" panose="020B0606020202030204" pitchFamily="34" charset="0"/>
              </a:rPr>
              <a:t>парентерального</a:t>
            </a:r>
            <a:r>
              <a:rPr lang="uk-UA" dirty="0" smtClean="0">
                <a:latin typeface="Arial Narrow" panose="020B0606020202030204" pitchFamily="34" charset="0"/>
              </a:rPr>
              <a:t> застосування (напр. в/в), оскільки існує додатковий ризик і складність, пов’язані зі шляхом його введення.</a:t>
            </a:r>
            <a:endParaRPr lang="uk-UA" dirty="0">
              <a:latin typeface="Arial Narrow" panose="020B0606020202030204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1957588" y="6300961"/>
            <a:ext cx="257578" cy="218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1957588" y="5588873"/>
            <a:ext cx="257578" cy="2189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440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2147" y="131723"/>
            <a:ext cx="4624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i="1" dirty="0" smtClean="0">
                <a:latin typeface="Arial Narrow" panose="020B0606020202030204" pitchFamily="34" charset="0"/>
              </a:rPr>
              <a:t>Класифікація рецептів</a:t>
            </a:r>
            <a:endParaRPr lang="ru-RU" sz="3600" b="1" i="1" dirty="0">
              <a:latin typeface="Arial Narrow" panose="020B060602020203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00010" y="925133"/>
            <a:ext cx="3258355" cy="10066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Спосіб надходження до аптек </a:t>
            </a:r>
            <a:endParaRPr lang="ru-RU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700010" y="2099120"/>
            <a:ext cx="3258355" cy="10066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Спосіб виробництва ЛЗ</a:t>
            </a:r>
            <a:endParaRPr lang="ru-RU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00010" y="3556853"/>
            <a:ext cx="3258355" cy="10066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Вік пацієнта</a:t>
            </a:r>
            <a:endParaRPr lang="ru-RU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700010" y="5117206"/>
            <a:ext cx="3258355" cy="10066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Форми оплати ліків</a:t>
            </a:r>
            <a:endParaRPr lang="ru-RU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5493" y="925133"/>
            <a:ext cx="5666705" cy="40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Амбулаторні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95493" y="1527083"/>
            <a:ext cx="5666705" cy="40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Стаціонарні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95492" y="2114511"/>
            <a:ext cx="5666705" cy="40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Рецепти на </a:t>
            </a:r>
            <a:r>
              <a:rPr lang="uk-UA" sz="20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екстемпоральні</a:t>
            </a:r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ЛЗ (виготовлені в аптеці) 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95492" y="2773685"/>
            <a:ext cx="5666705" cy="40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Рецепти на ГЛЗ (ліки заводського виробництва) 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95492" y="3590123"/>
            <a:ext cx="5666705" cy="40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Рецепти для дорослих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95492" y="4189904"/>
            <a:ext cx="5666705" cy="40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Рецепти для дітей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95491" y="5150476"/>
            <a:ext cx="5666705" cy="40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Рецепти за повну вартість 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95491" y="5910352"/>
            <a:ext cx="5666705" cy="401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Пільгові рецепти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5215944" y="925133"/>
            <a:ext cx="579547" cy="40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215944" y="1413423"/>
            <a:ext cx="579547" cy="4292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5215943" y="2157942"/>
            <a:ext cx="579547" cy="40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215942" y="2726360"/>
            <a:ext cx="579547" cy="40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5215942" y="3568670"/>
            <a:ext cx="579547" cy="40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5215942" y="4192073"/>
            <a:ext cx="579547" cy="40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5215942" y="5148307"/>
            <a:ext cx="579547" cy="40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215941" y="5907414"/>
            <a:ext cx="579547" cy="40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stCxn id="18" idx="1"/>
            <a:endCxn id="19" idx="1"/>
          </p:cNvCxnSpPr>
          <p:nvPr/>
        </p:nvCxnSpPr>
        <p:spPr>
          <a:xfrm>
            <a:off x="5215944" y="1125829"/>
            <a:ext cx="0" cy="502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215941" y="2472138"/>
            <a:ext cx="0" cy="502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215941" y="3790818"/>
            <a:ext cx="0" cy="502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25" idx="1"/>
          </p:cNvCxnSpPr>
          <p:nvPr/>
        </p:nvCxnSpPr>
        <p:spPr>
          <a:xfrm flipH="1">
            <a:off x="5215941" y="5405172"/>
            <a:ext cx="23612" cy="702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право 32"/>
          <p:cNvSpPr/>
          <p:nvPr/>
        </p:nvSpPr>
        <p:spPr>
          <a:xfrm>
            <a:off x="4958365" y="1369955"/>
            <a:ext cx="245769" cy="66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4958364" y="2551317"/>
            <a:ext cx="245769" cy="66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4958363" y="4060202"/>
            <a:ext cx="245769" cy="66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4955684" y="5657786"/>
            <a:ext cx="245769" cy="66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01896" y="778054"/>
            <a:ext cx="579550" cy="5351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36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Критерії класифікації</a:t>
            </a:r>
            <a:endParaRPr lang="ru-RU" sz="36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1281446" y="1326524"/>
            <a:ext cx="315534" cy="40786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06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472" y="126865"/>
            <a:ext cx="10515600" cy="12769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i="1" dirty="0" smtClean="0">
                <a:latin typeface="Arial Narrow" panose="020B0606020202030204" pitchFamily="34" charset="0"/>
              </a:rPr>
              <a:t>Постановою КМУ №1303 від 17.08.1998 р. «Про впорядкування безкоштовного та пільгового відпуску ЛЗ за рецептами лікарів … » затверджені:</a:t>
            </a:r>
            <a:br>
              <a:rPr lang="uk-UA" sz="2400" b="1" i="1" dirty="0" smtClean="0">
                <a:latin typeface="Arial Narrow" panose="020B0606020202030204" pitchFamily="34" charset="0"/>
              </a:rPr>
            </a:br>
            <a:r>
              <a:rPr lang="uk-UA" sz="2000" dirty="0" smtClean="0">
                <a:latin typeface="Arial Narrow" panose="020B0606020202030204" pitchFamily="34" charset="0"/>
              </a:rPr>
              <a:t>Рецепти виписуються на формі №1 (2 прим.) Додатково реквізити – печатка ЛПЗ Термін дії рецепта – 1 місяць</a:t>
            </a:r>
            <a:endParaRPr lang="uk-UA" sz="2400" b="1" i="1" dirty="0">
              <a:latin typeface="Arial Narrow" panose="020B060602020203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34095" y="1609859"/>
            <a:ext cx="3449929" cy="1184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1. </a:t>
            </a:r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Перелік категорій захворювань, при лікуванні яких 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ЛЗ </a:t>
            </a:r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відпускаються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безкоштовно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4094" y="3142445"/>
            <a:ext cx="3449929" cy="3490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Онкологічні, гематологічні захворювання,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• цукровий діабет, 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туберкульоз, 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шизофренія, 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епілепсія, 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бронхіальна астма, 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хвороба Паркінсона, 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дитячий церебральний параліч,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• СНІД, ВІЛ-інфекція та ін.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43211" y="1609859"/>
            <a:ext cx="3460124" cy="1184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2. Перелік груп населення, що мають 100% рівень компенсації на ЛЗ: 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62522" y="1609859"/>
            <a:ext cx="3640428" cy="1184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3. </a:t>
            </a:r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Перелік груп населення, що мають 50% рівень компенсації 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ЛЗ: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43210" y="3142445"/>
            <a:ext cx="3460125" cy="3490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Ветерани війни, 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Ветерани праці, 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постраждалі внаслідок аварії на ЧАЕС, 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діти до 3 років, 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діти-інваліди до 16 років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62522" y="3142445"/>
            <a:ext cx="3640428" cy="3490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</a:t>
            </a:r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Інваліди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l-GR" sz="2000" dirty="0">
                <a:solidFill>
                  <a:schemeClr val="tx1"/>
                </a:solidFill>
                <a:latin typeface="Arial Narrow" panose="020B0606020202030204" pitchFamily="34" charset="0"/>
              </a:rPr>
              <a:t>Ι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та </a:t>
            </a:r>
            <a:r>
              <a:rPr lang="el-GR" sz="2000" dirty="0">
                <a:solidFill>
                  <a:schemeClr val="tx1"/>
                </a:solidFill>
                <a:latin typeface="Arial Narrow" panose="020B0606020202030204" pitchFamily="34" charset="0"/>
              </a:rPr>
              <a:t>ΙΙ </a:t>
            </a:r>
            <a:r>
              <a:rPr lang="ru-RU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груп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</a:t>
            </a:r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Інваліди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з </a:t>
            </a:r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дитинства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l-GR" sz="2000" dirty="0">
                <a:solidFill>
                  <a:schemeClr val="tx1"/>
                </a:solidFill>
                <a:latin typeface="Arial Narrow" panose="020B0606020202030204" pitchFamily="34" charset="0"/>
              </a:rPr>
              <a:t>Ι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та </a:t>
            </a:r>
            <a:r>
              <a:rPr lang="el-GR" sz="2000" dirty="0">
                <a:solidFill>
                  <a:schemeClr val="tx1"/>
                </a:solidFill>
                <a:latin typeface="Arial Narrow" panose="020B0606020202030204" pitchFamily="34" charset="0"/>
              </a:rPr>
              <a:t>ΙΙ </a:t>
            </a:r>
            <a:r>
              <a:rPr lang="ru-RU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груп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</a:t>
            </a:r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діти віком від 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до 6 </a:t>
            </a:r>
            <a:r>
              <a:rPr lang="ru-RU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років</a:t>
            </a:r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 Narrow" panose="020B0606020202030204" pitchFamily="34" charset="0"/>
              </a:rPr>
              <a:t>• </a:t>
            </a:r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Реабілітаційні особи (за Законом “Про реабілітацію жертв політичних репресій”), </a:t>
            </a: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• “Почесні донори”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68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бланки рецептов на лекарств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59" y="8788"/>
            <a:ext cx="4224271" cy="623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126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Картинки по запросу бланки рецептов на наркотические  лекарства укр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12" y="141668"/>
            <a:ext cx="11218879" cy="648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281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80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489" y="263616"/>
            <a:ext cx="11201400" cy="655855"/>
          </a:xfrm>
        </p:spPr>
        <p:txBody>
          <a:bodyPr>
            <a:noAutofit/>
          </a:bodyPr>
          <a:lstStyle/>
          <a:p>
            <a:pPr algn="ctr"/>
            <a:r>
              <a:rPr lang="uk-UA" sz="3200" b="1" i="1" dirty="0" smtClean="0">
                <a:latin typeface="Arial Narrow" panose="020B0606020202030204" pitchFamily="34" charset="0"/>
              </a:rPr>
              <a:t>Рецептурний обіг лікарських засобів в міжнародній практиці та в Україні</a:t>
            </a:r>
            <a:endParaRPr lang="ru-RU" sz="3200" b="1" i="1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1674" y="1133335"/>
            <a:ext cx="10238703" cy="631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Narrow" panose="020B0606020202030204" pitchFamily="34" charset="0"/>
              </a:rPr>
              <a:t>Основні критерії віднесення препарату до категорії відповідно до умов випуску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1673" y="2115684"/>
            <a:ext cx="4564232" cy="515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Narrow" panose="020B0606020202030204" pitchFamily="34" charset="0"/>
              </a:rPr>
              <a:t>Безпека для здоров'я людини 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29589" y="2084593"/>
            <a:ext cx="4700788" cy="515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Narrow" panose="020B0606020202030204" pitchFamily="34" charset="0"/>
              </a:rPr>
              <a:t>Соціальна значущість препарату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1673" y="2919942"/>
            <a:ext cx="1880316" cy="592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Narrow" panose="020B0606020202030204" pitchFamily="34" charset="0"/>
              </a:rPr>
              <a:t>Рецептурні ЛЗ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68203" y="2919942"/>
            <a:ext cx="2387702" cy="592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Narrow" panose="020B0606020202030204" pitchFamily="34" charset="0"/>
              </a:rPr>
              <a:t>Безрецептурні ЛЗ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29589" y="2919942"/>
            <a:ext cx="2125014" cy="1523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 Narrow" panose="020B0606020202030204" pitchFamily="34" charset="0"/>
              </a:rPr>
              <a:t>Функціонування системи </a:t>
            </a:r>
            <a:r>
              <a:rPr lang="uk-UA" dirty="0" err="1" smtClean="0">
                <a:latin typeface="Arial Narrow" panose="020B0606020202030204" pitchFamily="34" charset="0"/>
              </a:rPr>
              <a:t>реімбурсації</a:t>
            </a:r>
            <a:r>
              <a:rPr lang="uk-UA" dirty="0" smtClean="0">
                <a:latin typeface="Arial Narrow" panose="020B0606020202030204" pitchFamily="34" charset="0"/>
              </a:rPr>
              <a:t> з ефективними механізмами відшкодування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25059" y="2919942"/>
            <a:ext cx="2305318" cy="1510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 Narrow" panose="020B0606020202030204" pitchFamily="34" charset="0"/>
              </a:rPr>
              <a:t>Збільшення кількості рецептурних ЛЗ у відповідності до системи соціального захисту громадян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1673" y="4375021"/>
            <a:ext cx="1725769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Arial Narrow" panose="020B0606020202030204" pitchFamily="34" charset="0"/>
              </a:rPr>
              <a:t>Україна 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1673" y="4999511"/>
            <a:ext cx="4031088" cy="62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Закон </a:t>
            </a:r>
            <a:r>
              <a:rPr lang="uk-UA" dirty="0" smtClean="0"/>
              <a:t>України </a:t>
            </a:r>
            <a:r>
              <a:rPr lang="uk-UA" dirty="0" smtClean="0"/>
              <a:t>«Про лікарські засоби» від 4.04. 1996 р № 123/96 ВР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73789" y="6588690"/>
            <a:ext cx="112381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 err="1" smtClean="0">
                <a:solidFill>
                  <a:srgbClr val="000000"/>
                </a:solidFill>
                <a:latin typeface="Roboto"/>
              </a:rPr>
              <a:t>Реімбурсація</a:t>
            </a:r>
            <a:r>
              <a:rPr lang="uk-UA" sz="1200" dirty="0" smtClean="0">
                <a:solidFill>
                  <a:srgbClr val="000000"/>
                </a:solidFill>
                <a:latin typeface="Roboto"/>
              </a:rPr>
              <a:t> - це механізм повної або часткової оплати лікарських засобів, що включені до деталізованого опису з бюджету</a:t>
            </a:r>
            <a:endParaRPr lang="uk-UA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555905" y="4999510"/>
            <a:ext cx="5674472" cy="789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 Narrow" panose="020B0606020202030204" pitchFamily="34" charset="0"/>
              </a:rPr>
              <a:t>Стаття 21. Реалізація (відпуск) ЛЗ громадянам. Правила виписування ЛЗ та перелік ЛЗ (затверджується КМУ), що відпускаються без рецепту</a:t>
            </a:r>
            <a:endParaRPr lang="uk-UA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89560" y="6009141"/>
            <a:ext cx="1880316" cy="592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Narrow" panose="020B0606020202030204" pitchFamily="34" charset="0"/>
              </a:rPr>
              <a:t>Рецептурні ЛЗ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66090" y="6009141"/>
            <a:ext cx="2387702" cy="592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Narrow" panose="020B0606020202030204" pitchFamily="34" charset="0"/>
              </a:rPr>
              <a:t>Безрецептурні ЛЗ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29888" y="5775234"/>
            <a:ext cx="3892873" cy="7737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Відсутність у країні ефективної системи </a:t>
            </a:r>
            <a:r>
              <a:rPr lang="uk-UA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реімбурсації</a:t>
            </a:r>
            <a:r>
              <a:rPr lang="uk-UA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, соціальний критерій ! практично не враховується</a:t>
            </a:r>
            <a:endParaRPr lang="uk-UA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298215" y="3408571"/>
            <a:ext cx="360608" cy="37100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7838532" y="6222406"/>
            <a:ext cx="360608" cy="37100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10540438" y="6233252"/>
            <a:ext cx="360608" cy="37100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2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5150221" y="3383075"/>
            <a:ext cx="360608" cy="37100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2</a:t>
            </a:r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2202287" y="1785630"/>
            <a:ext cx="560231" cy="298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8266090" y="1782942"/>
            <a:ext cx="560231" cy="298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4063284" y="2635543"/>
            <a:ext cx="560231" cy="298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1693572" y="2626001"/>
            <a:ext cx="560231" cy="298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7271477" y="2606359"/>
            <a:ext cx="560231" cy="298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9797602" y="2606359"/>
            <a:ext cx="560231" cy="298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5022761" y="5178153"/>
            <a:ext cx="488068" cy="3750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9118777" y="5808592"/>
            <a:ext cx="560231" cy="298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6711246" y="5745114"/>
            <a:ext cx="560231" cy="298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991672" y="666966"/>
            <a:ext cx="2282117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Arial Narrow" panose="020B0606020202030204" pitchFamily="34" charset="0"/>
              </a:rPr>
              <a:t>Світовий досвід 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5459" y="5618654"/>
            <a:ext cx="5180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000" dirty="0" smtClean="0">
                <a:solidFill>
                  <a:srgbClr val="FF0000"/>
                </a:solidFill>
              </a:rPr>
              <a:t>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2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02" y="1348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 smtClean="0">
                <a:latin typeface="Arial Narrow" panose="020B0606020202030204" pitchFamily="34" charset="0"/>
              </a:rPr>
              <a:t>Критерії віднесення препаратів до рецептурних та безрецептурних у міжнародній практиці</a:t>
            </a:r>
            <a:endParaRPr lang="uk-UA" sz="3200" b="1" i="1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690688"/>
            <a:ext cx="4502237" cy="605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Відпускаються за рецептом</a:t>
            </a:r>
            <a:endParaRPr lang="uk-UA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98245" y="1690688"/>
            <a:ext cx="4589710" cy="729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Відпускаються без рецепту</a:t>
            </a:r>
            <a:endParaRPr lang="uk-UA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1650" y="2617485"/>
            <a:ext cx="3938787" cy="815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Навіть при правильному застосуванні являють собою пряму або непряму загрозу для здоров'я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10237" y="3713004"/>
            <a:ext cx="3921616" cy="802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Використовуються багатьма споживачами неправильно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10236" y="4795569"/>
            <a:ext cx="3930202" cy="1010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Містять речовини або компоненти, активність (побічна дія) потребує додаткових досліджень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10236" y="5932316"/>
            <a:ext cx="3921617" cy="833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Звичайно прописуються для </a:t>
            </a:r>
            <a:r>
              <a:rPr lang="uk-UA" sz="20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парентерального</a:t>
            </a:r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введення</a:t>
            </a: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(</a:t>
            </a:r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ін'єкції, інгаляції) 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49167" y="4990925"/>
            <a:ext cx="3938787" cy="98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Не містить інгредієнтів, активність (побічна дія) якого потребує додаткового вивчення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604" y="3904969"/>
            <a:ext cx="3938787" cy="98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Застосовується переважно амбулаторно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49168" y="2734121"/>
            <a:ext cx="3938787" cy="98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Препарат, або його інгредієнти не повинні завдавати прямої або непрямої загрози здоров'ю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953037" y="2295995"/>
            <a:ext cx="0" cy="4079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953037" y="3065172"/>
            <a:ext cx="4486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953037" y="4119093"/>
            <a:ext cx="4486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53037" y="5265313"/>
            <a:ext cx="4486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961623" y="6375042"/>
            <a:ext cx="4486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044744" y="2420587"/>
            <a:ext cx="12879" cy="3194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057623" y="3191814"/>
            <a:ext cx="4486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044744" y="4487403"/>
            <a:ext cx="4486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044744" y="5600164"/>
            <a:ext cx="4486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57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7425" y="321972"/>
            <a:ext cx="11771290" cy="28977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Директива Ради ЄС 92/26/ЕЕС </a:t>
            </a:r>
            <a:r>
              <a:rPr lang="uk-UA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від</a:t>
            </a: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31.03.1992 р., </a:t>
            </a:r>
            <a:r>
              <a:rPr lang="ru-RU" sz="2800" dirty="0">
                <a:solidFill>
                  <a:schemeClr val="tx1"/>
                </a:solidFill>
                <a:latin typeface="Arial Narrow" panose="020B0606020202030204" pitchFamily="34" charset="0"/>
              </a:rPr>
              <a:t>з </a:t>
            </a:r>
            <a:r>
              <a:rPr lang="uk-UA" sz="2800" dirty="0">
                <a:solidFill>
                  <a:schemeClr val="tx1"/>
                </a:solidFill>
                <a:latin typeface="Arial Narrow" panose="020B0606020202030204" pitchFamily="34" charset="0"/>
              </a:rPr>
              <a:t>урахуванням деталізації в іншій від 06.11.2001 р., з метою гармонізації законодавчих положень серед різних країн визначила принципи поділу лікарських препаратів на рецептурні та безрецептурні. </a:t>
            </a:r>
            <a:endParaRPr lang="uk-UA" sz="28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uk-UA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uk-UA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Остаточне </a:t>
            </a:r>
            <a:r>
              <a:rPr lang="uk-UA" sz="2800" dirty="0">
                <a:solidFill>
                  <a:schemeClr val="tx1"/>
                </a:solidFill>
                <a:latin typeface="Arial Narrow" panose="020B0606020202030204" pitchFamily="34" charset="0"/>
              </a:rPr>
              <a:t>рішення, до якого розряду його відносити, приймається компетентними органами кожної держави. </a:t>
            </a:r>
            <a:endParaRPr lang="ru-RU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67425" y="4340177"/>
            <a:ext cx="4713668" cy="139091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Лікарські препарати, що відпускаються без рецептів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(БЕЗРЕЦЕПТУРНІ)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27442" y="4340177"/>
            <a:ext cx="4713668" cy="13909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Лікарські препарати, що відпускаються за рецептами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(РЕЦЕПТУРНІ)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803042" y="3606085"/>
            <a:ext cx="1390919" cy="399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969876" y="3580325"/>
            <a:ext cx="1390919" cy="399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24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4820"/>
            <a:ext cx="10515600" cy="690943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 smtClean="0">
                <a:latin typeface="Arial Narrow" panose="020B0606020202030204" pitchFamily="34" charset="0"/>
              </a:rPr>
              <a:t>Безрецептурні препарати</a:t>
            </a:r>
            <a:endParaRPr lang="ru-RU" sz="3200" b="1" i="1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5017" y="914399"/>
            <a:ext cx="11345214" cy="570534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Arial Narrow" panose="020B0606020202030204" pitchFamily="34" charset="0"/>
              </a:rPr>
              <a:t>БЕЗРЕЦЕПТУРНІ </a:t>
            </a:r>
            <a:r>
              <a:rPr lang="ru-RU" b="1" dirty="0" smtClean="0">
                <a:latin typeface="Arial Narrow" panose="020B0606020202030204" pitchFamily="34" charset="0"/>
              </a:rPr>
              <a:t>ПРЕПАРАТИ (</a:t>
            </a:r>
            <a:r>
              <a:rPr lang="uk-UA" dirty="0" smtClean="0">
                <a:latin typeface="Arial Narrow" panose="020B0606020202030204" pitchFamily="34" charset="0"/>
              </a:rPr>
              <a:t>препарати </a:t>
            </a:r>
            <a:r>
              <a:rPr lang="uk-UA" dirty="0" err="1" smtClean="0">
                <a:latin typeface="Arial Narrow" panose="020B0606020202030204" pitchFamily="34" charset="0"/>
              </a:rPr>
              <a:t>безрецептурного</a:t>
            </a:r>
            <a:r>
              <a:rPr lang="uk-UA" dirty="0" smtClean="0">
                <a:latin typeface="Arial Narrow" panose="020B0606020202030204" pitchFamily="34" charset="0"/>
              </a:rPr>
              <a:t> відпуску або ОТС-препарати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(англ. </a:t>
            </a:r>
            <a:r>
              <a:rPr lang="en-US" dirty="0">
                <a:latin typeface="Arial Narrow" panose="020B0606020202030204" pitchFamily="34" charset="0"/>
              </a:rPr>
              <a:t>Over the Counter — </a:t>
            </a:r>
            <a:r>
              <a:rPr lang="ru-RU" dirty="0">
                <a:latin typeface="Arial Narrow" panose="020B0606020202030204" pitchFamily="34" charset="0"/>
              </a:rPr>
              <a:t>без </a:t>
            </a:r>
            <a:r>
              <a:rPr lang="ru-RU" dirty="0" err="1" smtClean="0">
                <a:latin typeface="Arial Narrow" panose="020B0606020202030204" pitchFamily="34" charset="0"/>
              </a:rPr>
              <a:t>пропису</a:t>
            </a:r>
            <a:r>
              <a:rPr lang="ru-RU" dirty="0" smtClean="0">
                <a:latin typeface="Arial Narrow" panose="020B0606020202030204" pitchFamily="34" charset="0"/>
              </a:rPr>
              <a:t>)) </a:t>
            </a:r>
            <a:r>
              <a:rPr lang="ru-RU" dirty="0">
                <a:latin typeface="Arial Narrow" panose="020B0606020202030204" pitchFamily="34" charset="0"/>
              </a:rPr>
              <a:t>— велика </a:t>
            </a:r>
            <a:r>
              <a:rPr lang="uk-UA" dirty="0" smtClean="0">
                <a:latin typeface="Arial Narrow" panose="020B0606020202030204" pitchFamily="34" charset="0"/>
              </a:rPr>
              <a:t>група ліків, які пацієнт може купити для самолікування прямо в аптеці (а деякі ліки — і не лише в аптеці) без рецепта лікаря. Вони потрапляють до хворого безпосередньо з рук </a:t>
            </a:r>
            <a:r>
              <a:rPr lang="uk-UA" dirty="0" err="1" smtClean="0">
                <a:latin typeface="Arial Narrow" panose="020B0606020202030204" pitchFamily="34" charset="0"/>
              </a:rPr>
              <a:t>фармацевта</a:t>
            </a:r>
            <a:r>
              <a:rPr lang="uk-UA" dirty="0" smtClean="0">
                <a:latin typeface="Arial Narrow" panose="020B0606020202030204" pitchFamily="34" charset="0"/>
              </a:rPr>
              <a:t>, минаючи лікаря. </a:t>
            </a:r>
          </a:p>
          <a:p>
            <a:pPr marL="0" indent="0" algn="just">
              <a:buNone/>
            </a:pPr>
            <a:r>
              <a:rPr lang="uk-UA" dirty="0" smtClean="0">
                <a:latin typeface="Arial Narrow" panose="020B0606020202030204" pitchFamily="34" charset="0"/>
              </a:rPr>
              <a:t>Вони представлені наступними фармакологічними групами: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>
                <a:latin typeface="Arial Narrow" panose="020B0606020202030204" pitchFamily="34" charset="0"/>
              </a:rPr>
              <a:t>анальгетики,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>
                <a:latin typeface="Arial Narrow" panose="020B0606020202030204" pitchFamily="34" charset="0"/>
              </a:rPr>
              <a:t>жарознижувальні,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err="1" smtClean="0">
                <a:latin typeface="Arial Narrow" panose="020B0606020202030204" pitchFamily="34" charset="0"/>
              </a:rPr>
              <a:t>антациди</a:t>
            </a:r>
            <a:r>
              <a:rPr lang="en-US" dirty="0" smtClean="0">
                <a:latin typeface="Arial Narrow" panose="020B0606020202030204" pitchFamily="34" charset="0"/>
              </a:rPr>
              <a:t> (</a:t>
            </a:r>
            <a:r>
              <a:rPr lang="uk-UA" dirty="0" smtClean="0">
                <a:latin typeface="Arial Narrow" panose="020B0606020202030204" pitchFamily="34" charset="0"/>
              </a:rPr>
              <a:t>ЛП для нейтралізації соляної кислоти),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err="1" smtClean="0">
                <a:latin typeface="Arial Narrow" panose="020B0606020202030204" pitchFamily="34" charset="0"/>
              </a:rPr>
              <a:t>антигістамінні</a:t>
            </a:r>
            <a:r>
              <a:rPr lang="uk-UA" dirty="0" smtClean="0">
                <a:latin typeface="Arial Narrow" panose="020B0606020202030204" pitchFamily="34" charset="0"/>
              </a:rPr>
              <a:t>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err="1" smtClean="0">
                <a:latin typeface="Arial Narrow" panose="020B0606020202030204" pitchFamily="34" charset="0"/>
              </a:rPr>
              <a:t>протикашльові</a:t>
            </a:r>
            <a:r>
              <a:rPr lang="uk-UA" dirty="0" smtClean="0">
                <a:latin typeface="Arial Narrow" panose="020B0606020202030204" pitchFamily="34" charset="0"/>
              </a:rPr>
              <a:t> 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 smtClean="0">
                <a:latin typeface="Arial Narrow" panose="020B0606020202030204" pitchFamily="34" charset="0"/>
              </a:rPr>
              <a:t>вітаміни тощо</a:t>
            </a:r>
            <a:r>
              <a:rPr lang="ru-RU" dirty="0" smtClean="0">
                <a:latin typeface="Arial Narrow" panose="020B060602020203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uk-UA" dirty="0" smtClean="0">
                <a:latin typeface="Arial Narrow" panose="020B0606020202030204" pitchFamily="34" charset="0"/>
              </a:rPr>
              <a:t>Серед них достатня кількість ліків, здатних викликати значні побічні дії, особливо при їхньому нераціональному застосуванні.</a:t>
            </a:r>
            <a:endParaRPr lang="uk-UA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69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1520" y="638062"/>
            <a:ext cx="2034862" cy="4765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Призначені для : 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0755" y="528033"/>
            <a:ext cx="7948408" cy="6561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симптоматичного лікування, оскільки не впливають на причину і механізм розвитку хвороби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1520" y="1471527"/>
            <a:ext cx="2034862" cy="4765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Час використання 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01520" y="2566160"/>
            <a:ext cx="2034862" cy="6149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Випадки споживання 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0753" y="1404899"/>
            <a:ext cx="7948408" cy="754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розраховані на вживання протягом відносно короткого проміжку часу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10754" y="3304734"/>
            <a:ext cx="7948409" cy="8780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 швидко й ефективно полегшувати симптоми захворювань, що не вимагають медичної консультації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10753" y="2379975"/>
            <a:ext cx="7948408" cy="6627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використовуються в основному для лікування нетяжких станів, які не потребують втручання лікаря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01520" y="4641411"/>
            <a:ext cx="2034862" cy="636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Мета застосування </a:t>
            </a:r>
            <a:endParaRPr lang="ru-RU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10753" y="4481850"/>
            <a:ext cx="7948411" cy="7956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2. дати можливість пацієнту самостійно полегшувати незначні симптоми при поганому самопочутті, що зменшує навантаження на медичні служби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10753" y="5576554"/>
            <a:ext cx="7948411" cy="9444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3. підвищити лікувальну допомогу населенню, яке мешкає у віддалених регіонах, де отримання кваліфікованих медичних консультацій утруднено</a:t>
            </a:r>
            <a:endParaRPr lang="uk-UA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936382" y="785611"/>
            <a:ext cx="373488" cy="231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940674" y="2688509"/>
            <a:ext cx="373488" cy="231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936382" y="1606990"/>
            <a:ext cx="373488" cy="231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936382" y="4763760"/>
            <a:ext cx="373488" cy="231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030825" y="3738194"/>
            <a:ext cx="373488" cy="231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030825" y="5932882"/>
            <a:ext cx="373488" cy="231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stCxn id="21" idx="1"/>
          </p:cNvCxnSpPr>
          <p:nvPr/>
        </p:nvCxnSpPr>
        <p:spPr>
          <a:xfrm>
            <a:off x="3030825" y="3854104"/>
            <a:ext cx="0" cy="2314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593502" y="-100263"/>
            <a:ext cx="10515600" cy="690943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 smtClean="0">
                <a:latin typeface="Arial Narrow" panose="020B0606020202030204" pitchFamily="34" charset="0"/>
              </a:rPr>
              <a:t>Основні характеристики безрецептурних препаратів</a:t>
            </a:r>
            <a:endParaRPr lang="ru-RU" sz="320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69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75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>
                <a:latin typeface="Arial Narrow" panose="020B0606020202030204" pitchFamily="34" charset="0"/>
              </a:rPr>
              <a:t>Основні критерії віднесення лікарських препаратів до безрецептурних </a:t>
            </a:r>
            <a:endParaRPr lang="ru-RU" sz="3200" b="1" i="1" dirty="0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972" y="1433110"/>
            <a:ext cx="1229932" cy="4085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І критерій 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96224" y="1433110"/>
            <a:ext cx="2369713" cy="4085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фармакотерапевтичні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3680" y="1433110"/>
            <a:ext cx="6864440" cy="5502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Препарат або його інгредієнти не повинні наносити прямої шкоди здоров'ю ( побічні дії звикання) 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45487" y="2162321"/>
            <a:ext cx="6864440" cy="5502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Препарат повинен застосовуватися лише амбулаторно 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45487" y="2917881"/>
            <a:ext cx="6864440" cy="5502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Препарат не містить інгредієнтів, активність або побічні дії яких потребують подальшого вивчення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6896" y="6170389"/>
            <a:ext cx="1275008" cy="4085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І</a:t>
            </a:r>
            <a:r>
              <a:rPr lang="en-US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</a:t>
            </a:r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критерій 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6896" y="5343995"/>
            <a:ext cx="1275008" cy="4085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ІІІ критерій 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1972" y="3809262"/>
            <a:ext cx="1275008" cy="4085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ІІ критерій 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96223" y="6170388"/>
            <a:ext cx="2369713" cy="4085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інформаційні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96224" y="5343994"/>
            <a:ext cx="2369713" cy="4085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економічні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96223" y="3809261"/>
            <a:ext cx="2369713" cy="4085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споживацькі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45487" y="3828580"/>
            <a:ext cx="6864440" cy="5502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Препарат добре відомий на ринку та часто використовується 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45487" y="4615746"/>
            <a:ext cx="6864440" cy="5502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Зручний у застосуванні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45487" y="5343994"/>
            <a:ext cx="6864440" cy="5502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Препарат доступний за ціною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45487" y="6099554"/>
            <a:ext cx="6864440" cy="5502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Містить інструкцію, яка написана зрозумілою споживачу мовою, на упаковці мають бути позначені активні інгредієнти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1551904" y="1611122"/>
            <a:ext cx="444319" cy="971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1551901" y="6335008"/>
            <a:ext cx="444319" cy="971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1551902" y="5499725"/>
            <a:ext cx="444319" cy="971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1596980" y="3973065"/>
            <a:ext cx="444319" cy="971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>
            <a:stCxn id="6" idx="3"/>
          </p:cNvCxnSpPr>
          <p:nvPr/>
        </p:nvCxnSpPr>
        <p:spPr>
          <a:xfrm flipV="1">
            <a:off x="4365937" y="1637394"/>
            <a:ext cx="1931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553216" y="1637394"/>
            <a:ext cx="5905" cy="1555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трелка вправо 29"/>
          <p:cNvSpPr/>
          <p:nvPr/>
        </p:nvSpPr>
        <p:spPr>
          <a:xfrm>
            <a:off x="4559121" y="1547241"/>
            <a:ext cx="374559" cy="308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4570928" y="2278171"/>
            <a:ext cx="374559" cy="308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4570928" y="3061286"/>
            <a:ext cx="374559" cy="308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4559120" y="3893917"/>
            <a:ext cx="374559" cy="308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4590781" y="4814236"/>
            <a:ext cx="374559" cy="3081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>
            <a:stCxn id="16" idx="3"/>
          </p:cNvCxnSpPr>
          <p:nvPr/>
        </p:nvCxnSpPr>
        <p:spPr>
          <a:xfrm>
            <a:off x="4365936" y="4013546"/>
            <a:ext cx="824250" cy="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3" idx="1"/>
          </p:cNvCxnSpPr>
          <p:nvPr/>
        </p:nvCxnSpPr>
        <p:spPr>
          <a:xfrm flipH="1">
            <a:off x="4553216" y="4047983"/>
            <a:ext cx="5904" cy="967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трелка вправо 42"/>
          <p:cNvSpPr/>
          <p:nvPr/>
        </p:nvSpPr>
        <p:spPr>
          <a:xfrm>
            <a:off x="4383648" y="5402912"/>
            <a:ext cx="581692" cy="299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4351987" y="6237853"/>
            <a:ext cx="581692" cy="299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34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924" y="164249"/>
            <a:ext cx="11615670" cy="4871389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 smtClean="0">
                <a:latin typeface="Arial Narrow" panose="020B0606020202030204" pitchFamily="34" charset="0"/>
              </a:rPr>
              <a:t>Самолікування</a:t>
            </a:r>
            <a:r>
              <a:rPr lang="uk-UA" dirty="0" smtClean="0">
                <a:latin typeface="Arial Narrow" panose="020B0606020202030204" pitchFamily="34" charset="0"/>
              </a:rPr>
              <a:t> — застосування споживачем ЛП, що знаходяться у вільному продажу, для профілактики і лікування у разі порушень самопочуття та для зменшення вираженності симптомів, розпізнаних ним самим. Є частиною сучасної системи охорони здоров’я, спрямованої на виховання у громадян відчуття відповідальності за своє здоров’я, їх навчання в цій сфері та надання медичних і фармацевтичних послуг, які дозволяють громадянам реалізувати право на самостійну охорону власного здоров’я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970467" y="3090929"/>
            <a:ext cx="7830355" cy="5151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Умови застосування самолікування </a:t>
            </a:r>
            <a:endParaRPr lang="ru-RU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4699" y="4195289"/>
            <a:ext cx="2305318" cy="2633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Достатньо високий рівень загальноосвітніх знань і освіченості населення 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20981" y="4179188"/>
            <a:ext cx="2305318" cy="2633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Пацієнт спроможний визначити симптоми населення 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67907" y="4153430"/>
            <a:ext cx="2305318" cy="2633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Пацієнт у кожному окремому випадку володіє інформацією про ризик 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14833" y="4148592"/>
            <a:ext cx="2305318" cy="2633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Пацієнт суворо дотримується рекомендацій для застосування ліків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978794" y="3606084"/>
            <a:ext cx="897229" cy="5763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806779" y="3618962"/>
            <a:ext cx="897229" cy="5763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871951" y="3583542"/>
            <a:ext cx="897229" cy="5763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9918878" y="3562610"/>
            <a:ext cx="897229" cy="5763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570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533" y="133306"/>
            <a:ext cx="10515600" cy="639427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Arial Narrow" panose="020B0606020202030204" pitchFamily="34" charset="0"/>
              </a:rPr>
              <a:t>Джерела навичок самолікування:</a:t>
            </a:r>
            <a:endParaRPr lang="ru-RU" sz="3200" b="1" i="1" dirty="0"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872587"/>
            <a:ext cx="11186375" cy="551533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Arial Narrow" panose="020B0606020202030204" pitchFamily="34" charset="0"/>
              </a:rPr>
              <a:t>Консультації лікарів;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Arial Narrow" panose="020B0606020202030204" pitchFamily="34" charset="0"/>
              </a:rPr>
              <a:t>Консультації фармацевтичних фахівців;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Arial Narrow" panose="020B0606020202030204" pitchFamily="34" charset="0"/>
              </a:rPr>
              <a:t>Поради рідних;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Arial Narrow" panose="020B0606020202030204" pitchFamily="34" charset="0"/>
              </a:rPr>
              <a:t>Поради знайомих;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Arial Narrow" panose="020B0606020202030204" pitchFamily="34" charset="0"/>
              </a:rPr>
              <a:t>Самоосвіта.</a:t>
            </a:r>
          </a:p>
          <a:p>
            <a:pPr marL="514350" indent="-514350">
              <a:buFont typeface="+mj-lt"/>
              <a:buAutoNum type="arabicPeriod"/>
            </a:pPr>
            <a:endParaRPr lang="uk-UA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uk-UA" dirty="0" smtClean="0">
                <a:latin typeface="Arial Narrow" panose="020B0606020202030204" pitchFamily="34" charset="0"/>
              </a:rPr>
              <a:t>Позитивними моментами впровадження концепції самолікування у структурі охорони здоров’я є: 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Arial Narrow" panose="020B0606020202030204" pitchFamily="34" charset="0"/>
              </a:rPr>
              <a:t>економія часу і коштів пацієнтів; 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Arial Narrow" panose="020B0606020202030204" pitchFamily="34" charset="0"/>
              </a:rPr>
              <a:t>зменшення навантаження на лікувально-профілактичні заклади і лікарів; 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Arial Narrow" panose="020B0606020202030204" pitchFamily="34" charset="0"/>
              </a:rPr>
              <a:t>економія бюджетних коштів; 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Arial Narrow" panose="020B0606020202030204" pitchFamily="34" charset="0"/>
              </a:rPr>
              <a:t>активне впровадження в практику аптечних закладів фармацевтичної опіки; 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Arial Narrow" panose="020B0606020202030204" pitchFamily="34" charset="0"/>
              </a:rPr>
              <a:t>збільшення прибутку аптечних закладів;</a:t>
            </a:r>
          </a:p>
          <a:p>
            <a:pPr marL="514350" indent="-514350">
              <a:buAutoNum type="arabicParenR"/>
            </a:pPr>
            <a:r>
              <a:rPr lang="uk-UA" dirty="0" smtClean="0">
                <a:latin typeface="Arial Narrow" panose="020B0606020202030204" pitchFamily="34" charset="0"/>
              </a:rPr>
              <a:t>активне формування номенклатури ОТС-препараті</a:t>
            </a:r>
            <a:r>
              <a:rPr lang="ru-RU" dirty="0" smtClean="0">
                <a:latin typeface="Arial Narrow" panose="020B0606020202030204" pitchFamily="34" charset="0"/>
              </a:rPr>
              <a:t>в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endParaRPr lang="ru-RU" dirty="0" smtClean="0">
              <a:latin typeface="Arial Narrow" panose="020B0606020202030204" pitchFamily="34" charset="0"/>
            </a:endParaRPr>
          </a:p>
          <a:p>
            <a:pPr marL="514350" indent="-514350">
              <a:buAutoNum type="arabicParenR"/>
            </a:pPr>
            <a:endParaRPr lang="ru-RU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Arial Narrow" panose="020B0606020202030204" pitchFamily="34" charset="0"/>
              </a:rPr>
              <a:t>Негативними моментами впровадження концепції </a:t>
            </a:r>
            <a:r>
              <a:rPr lang="uk-UA" dirty="0" smtClean="0">
                <a:latin typeface="Arial Narrow" panose="020B0606020202030204" pitchFamily="34" charset="0"/>
              </a:rPr>
              <a:t>самолікування </a:t>
            </a:r>
            <a:r>
              <a:rPr lang="uk-UA" dirty="0" smtClean="0">
                <a:latin typeface="Arial Narrow" panose="020B0606020202030204" pitchFamily="34" charset="0"/>
              </a:rPr>
              <a:t>— небезпека несвоєчасного звернення до лікаря і, як наслідок, високий ризик ускладнення захворювань, а також високий ризик виникнення медикаментозних ефектів</a:t>
            </a:r>
            <a:r>
              <a:rPr lang="ru-RU" dirty="0" smtClean="0">
                <a:latin typeface="Arial Narrow" panose="020B0606020202030204" pitchFamily="34" charset="0"/>
              </a:rPr>
              <a:t>.</a:t>
            </a:r>
            <a:r>
              <a:rPr lang="uk-UA" dirty="0" smtClean="0">
                <a:latin typeface="Arial Narrow" panose="020B0606020202030204" pitchFamily="34" charset="0"/>
              </a:rPr>
              <a:t> 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444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1493</Words>
  <Application>Microsoft Office PowerPoint</Application>
  <PresentationFormat>Широкоэкранный</PresentationFormat>
  <Paragraphs>179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Roboto</vt:lpstr>
      <vt:lpstr>Тема Office</vt:lpstr>
      <vt:lpstr>Рецептурні та безрецептурні лікарські препарати:   характеристика,  критерії, обіг </vt:lpstr>
      <vt:lpstr>Рецептурний обіг лікарських засобів в міжнародній практиці та в Україні</vt:lpstr>
      <vt:lpstr>Критерії віднесення препаратів до рецептурних та безрецептурних у міжнародній практиці</vt:lpstr>
      <vt:lpstr>Презентация PowerPoint</vt:lpstr>
      <vt:lpstr>Безрецептурні препарати</vt:lpstr>
      <vt:lpstr>Основні характеристики безрецептурних препаратів</vt:lpstr>
      <vt:lpstr>Основні критерії віднесення лікарських препаратів до безрецептурних </vt:lpstr>
      <vt:lpstr>Презентация PowerPoint</vt:lpstr>
      <vt:lpstr>Джерела навичок самолікування:</vt:lpstr>
      <vt:lpstr>Вимоги до інформації в рекламі безрецептурних лікарських засобів </vt:lpstr>
      <vt:lpstr>Презентация PowerPoint</vt:lpstr>
      <vt:lpstr>Виписувати рецепти мають право : </vt:lpstr>
      <vt:lpstr>Основні критерії, на підставі яких лікарські препарати відносять до рецептурного (Стаття 71 Директиви 2001 /83/ЕС) </vt:lpstr>
      <vt:lpstr>Презентация PowerPoint</vt:lpstr>
      <vt:lpstr>Постановою КМУ №1303 від 17.08.1998 р. «Про впорядкування безкоштовного та пільгового відпуску ЛЗ за рецептами лікарів … » затверджені: Рецепти виписуються на формі №1 (2 прим.) Додатково реквізити – печатка ЛПЗ Термін дії рецепта – 1 місяць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48</cp:revision>
  <dcterms:created xsi:type="dcterms:W3CDTF">2020-01-24T12:02:37Z</dcterms:created>
  <dcterms:modified xsi:type="dcterms:W3CDTF">2020-02-03T12:44:38Z</dcterms:modified>
</cp:coreProperties>
</file>