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1" r:id="rId3"/>
    <p:sldId id="257" r:id="rId4"/>
    <p:sldId id="259" r:id="rId5"/>
    <p:sldId id="260" r:id="rId6"/>
    <p:sldId id="261" r:id="rId7"/>
    <p:sldId id="282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62" autoAdjust="0"/>
  </p:normalViewPr>
  <p:slideViewPr>
    <p:cSldViewPr>
      <p:cViewPr varScale="1">
        <p:scale>
          <a:sx n="65" d="100"/>
          <a:sy n="65" d="100"/>
        </p:scale>
        <p:origin x="1452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2174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6583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5440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15137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34433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04558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519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9520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8392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490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6700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1709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873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7806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029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5345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009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769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730623"/>
          </a:xfrm>
        </p:spPr>
        <p:txBody>
          <a:bodyPr>
            <a:noAutofit/>
          </a:bodyPr>
          <a:lstStyle/>
          <a:p>
            <a:r>
              <a:rPr lang="uk-UA" sz="2800" dirty="0"/>
              <a:t>Організація санітарно-епідеміологічного нагляду у сфері водопостачання населених пунктів. Вимоги до джерел водопостачання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869160"/>
            <a:ext cx="6400800" cy="769640"/>
          </a:xfrm>
        </p:spPr>
        <p:txBody>
          <a:bodyPr>
            <a:normAutofit lnSpcReduction="10000"/>
          </a:bodyPr>
          <a:lstStyle/>
          <a:p>
            <a:r>
              <a:rPr lang="uk-UA" dirty="0"/>
              <a:t>Лекція 4</a:t>
            </a:r>
          </a:p>
          <a:p>
            <a:r>
              <a:rPr lang="uk-UA" dirty="0"/>
              <a:t>Кафедра громадського </a:t>
            </a:r>
            <a:r>
              <a:rPr lang="uk-UA" dirty="0" err="1"/>
              <a:t>здоров</a:t>
            </a:r>
            <a:r>
              <a:rPr lang="en-US" dirty="0"/>
              <a:t>’</a:t>
            </a:r>
            <a:r>
              <a:rPr lang="uk-UA" dirty="0"/>
              <a:t>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54399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uk-UA" sz="2700" b="1" dirty="0"/>
            </a:br>
            <a:r>
              <a:rPr lang="uk-UA" sz="2700" b="1" dirty="0"/>
              <a:t>Правила вибирання нових та контролювання наявних поверхневих та підземних джерел централізованого питного водопостачання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700" y="2492896"/>
            <a:ext cx="6711654" cy="375551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3)  </a:t>
            </a:r>
            <a:r>
              <a:rPr lang="ru-RU" dirty="0" err="1"/>
              <a:t>оцінювання</a:t>
            </a:r>
            <a:r>
              <a:rPr lang="ru-RU" dirty="0"/>
              <a:t> </a:t>
            </a:r>
            <a:r>
              <a:rPr lang="ru-RU" dirty="0" err="1"/>
              <a:t>санітарного</a:t>
            </a:r>
            <a:r>
              <a:rPr lang="ru-RU" dirty="0"/>
              <a:t> стану </a:t>
            </a:r>
            <a:r>
              <a:rPr lang="ru-RU" dirty="0" err="1"/>
              <a:t>місця</a:t>
            </a:r>
            <a:r>
              <a:rPr lang="ru-RU" dirty="0"/>
              <a:t> водозабору і самого </a:t>
            </a:r>
            <a:r>
              <a:rPr lang="ru-RU" dirty="0" err="1"/>
              <a:t>джерела</a:t>
            </a:r>
            <a:r>
              <a:rPr lang="ru-RU" dirty="0"/>
              <a:t> </a:t>
            </a:r>
            <a:r>
              <a:rPr lang="ru-RU" dirty="0" err="1"/>
              <a:t>вище</a:t>
            </a:r>
            <a:r>
              <a:rPr lang="ru-RU" dirty="0"/>
              <a:t> і </a:t>
            </a:r>
            <a:r>
              <a:rPr lang="ru-RU" dirty="0" err="1"/>
              <a:t>нижче</a:t>
            </a:r>
            <a:r>
              <a:rPr lang="ru-RU" dirty="0"/>
              <a:t> водозабору — для </a:t>
            </a:r>
            <a:r>
              <a:rPr lang="ru-RU" dirty="0" err="1"/>
              <a:t>поверхневих</a:t>
            </a:r>
            <a:r>
              <a:rPr lang="ru-RU" dirty="0"/>
              <a:t> </a:t>
            </a:r>
            <a:r>
              <a:rPr lang="ru-RU" dirty="0" err="1"/>
              <a:t>джерел</a:t>
            </a:r>
            <a:r>
              <a:rPr lang="ru-RU" dirty="0"/>
              <a:t> </a:t>
            </a:r>
            <a:r>
              <a:rPr lang="ru-RU" dirty="0" err="1"/>
              <a:t>централізованого</a:t>
            </a:r>
            <a:r>
              <a:rPr lang="ru-RU" dirty="0"/>
              <a:t> </a:t>
            </a:r>
            <a:r>
              <a:rPr lang="ru-RU" dirty="0" err="1"/>
              <a:t>питного</a:t>
            </a:r>
            <a:r>
              <a:rPr lang="ru-RU" dirty="0"/>
              <a:t> </a:t>
            </a:r>
            <a:r>
              <a:rPr lang="ru-RU" dirty="0" err="1"/>
              <a:t>водопостачання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4) </a:t>
            </a:r>
            <a:r>
              <a:rPr lang="ru-RU" dirty="0" err="1"/>
              <a:t>оцінювання</a:t>
            </a:r>
            <a:r>
              <a:rPr lang="ru-RU" dirty="0"/>
              <a:t> </a:t>
            </a:r>
            <a:r>
              <a:rPr lang="ru-RU" dirty="0" err="1"/>
              <a:t>ступеня</a:t>
            </a:r>
            <a:r>
              <a:rPr lang="ru-RU" dirty="0"/>
              <a:t> </a:t>
            </a:r>
            <a:r>
              <a:rPr lang="ru-RU" dirty="0" err="1"/>
              <a:t>можливого</a:t>
            </a:r>
            <a:r>
              <a:rPr lang="ru-RU" dirty="0"/>
              <a:t> негативного </a:t>
            </a:r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промислових</a:t>
            </a:r>
            <a:r>
              <a:rPr lang="ru-RU" dirty="0"/>
              <a:t>, </a:t>
            </a:r>
            <a:r>
              <a:rPr lang="ru-RU" dirty="0" err="1"/>
              <a:t>комунальних</a:t>
            </a:r>
            <a:r>
              <a:rPr lang="ru-RU" dirty="0"/>
              <a:t>, </a:t>
            </a:r>
            <a:r>
              <a:rPr lang="ru-RU" dirty="0" err="1"/>
              <a:t>сільсько-господарських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об’єктів</a:t>
            </a:r>
            <a:r>
              <a:rPr lang="ru-RU" dirty="0"/>
              <a:t>, </a:t>
            </a:r>
            <a:r>
              <a:rPr lang="ru-RU" dirty="0" err="1"/>
              <a:t>розташованих</a:t>
            </a:r>
            <a:r>
              <a:rPr lang="ru-RU" dirty="0"/>
              <a:t> </a:t>
            </a:r>
            <a:r>
              <a:rPr lang="ru-RU" dirty="0" err="1"/>
              <a:t>поблизу</a:t>
            </a:r>
            <a:r>
              <a:rPr lang="ru-RU" dirty="0"/>
              <a:t> </a:t>
            </a:r>
            <a:r>
              <a:rPr lang="ru-RU" dirty="0" err="1"/>
              <a:t>водозабірних</a:t>
            </a:r>
            <a:r>
              <a:rPr lang="ru-RU" dirty="0"/>
              <a:t> </a:t>
            </a:r>
            <a:r>
              <a:rPr lang="ru-RU" dirty="0" err="1"/>
              <a:t>споруд</a:t>
            </a:r>
            <a:r>
              <a:rPr lang="ru-RU" dirty="0"/>
              <a:t>, на </a:t>
            </a:r>
            <a:r>
              <a:rPr lang="ru-RU" dirty="0" err="1"/>
              <a:t>санітарний</a:t>
            </a:r>
            <a:r>
              <a:rPr lang="ru-RU" dirty="0"/>
              <a:t> стан </a:t>
            </a:r>
            <a:r>
              <a:rPr lang="ru-RU" dirty="0" err="1"/>
              <a:t>поверхневого</a:t>
            </a:r>
            <a:r>
              <a:rPr lang="ru-RU" dirty="0"/>
              <a:t> </a:t>
            </a:r>
            <a:r>
              <a:rPr lang="ru-RU" dirty="0" err="1"/>
              <a:t>вододжерела</a:t>
            </a:r>
            <a:r>
              <a:rPr lang="ru-RU" dirty="0"/>
              <a:t> та </a:t>
            </a:r>
            <a:r>
              <a:rPr lang="ru-RU" dirty="0" err="1"/>
              <a:t>прилеглої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 — для </a:t>
            </a:r>
            <a:r>
              <a:rPr lang="ru-RU" dirty="0" err="1"/>
              <a:t>підземних</a:t>
            </a:r>
            <a:r>
              <a:rPr lang="ru-RU" dirty="0"/>
              <a:t> </a:t>
            </a:r>
            <a:r>
              <a:rPr lang="ru-RU" dirty="0" err="1"/>
              <a:t>джерел</a:t>
            </a:r>
            <a:r>
              <a:rPr lang="ru-RU" dirty="0"/>
              <a:t> </a:t>
            </a:r>
            <a:r>
              <a:rPr lang="ru-RU" dirty="0" err="1"/>
              <a:t>централізованого</a:t>
            </a:r>
            <a:r>
              <a:rPr lang="ru-RU" dirty="0"/>
              <a:t> </a:t>
            </a:r>
            <a:r>
              <a:rPr lang="ru-RU" dirty="0" err="1"/>
              <a:t>питного</a:t>
            </a:r>
            <a:r>
              <a:rPr lang="ru-RU" dirty="0"/>
              <a:t> </a:t>
            </a:r>
            <a:r>
              <a:rPr lang="ru-RU" dirty="0" err="1"/>
              <a:t>водопостачання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5) </a:t>
            </a:r>
            <a:r>
              <a:rPr lang="ru-RU" dirty="0" err="1"/>
              <a:t>оцінювання</a:t>
            </a:r>
            <a:r>
              <a:rPr lang="ru-RU" dirty="0"/>
              <a:t> </a:t>
            </a:r>
            <a:r>
              <a:rPr lang="ru-RU" dirty="0" err="1"/>
              <a:t>pадiaцiйної</a:t>
            </a:r>
            <a:r>
              <a:rPr lang="ru-RU" dirty="0"/>
              <a:t> </a:t>
            </a:r>
            <a:r>
              <a:rPr lang="ru-RU" dirty="0" err="1"/>
              <a:t>бeзпeки</a:t>
            </a:r>
            <a:r>
              <a:rPr lang="ru-RU" dirty="0"/>
              <a:t> </a:t>
            </a:r>
            <a:r>
              <a:rPr lang="ru-RU" dirty="0" err="1"/>
              <a:t>поверхневих</a:t>
            </a:r>
            <a:r>
              <a:rPr lang="ru-RU" dirty="0"/>
              <a:t> і </a:t>
            </a:r>
            <a:r>
              <a:rPr lang="ru-RU" dirty="0" err="1"/>
              <a:t>підземних</a:t>
            </a:r>
            <a:r>
              <a:rPr lang="ru-RU" dirty="0"/>
              <a:t> вод,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визначають</a:t>
            </a:r>
            <a:r>
              <a:rPr lang="ru-RU" dirty="0"/>
              <a:t> за гранично-</a:t>
            </a:r>
            <a:r>
              <a:rPr lang="ru-RU" dirty="0" err="1"/>
              <a:t>допустимими</a:t>
            </a:r>
            <a:r>
              <a:rPr lang="ru-RU" dirty="0"/>
              <a:t> </a:t>
            </a:r>
            <a:r>
              <a:rPr lang="ru-RU" dirty="0" err="1"/>
              <a:t>рівнями</a:t>
            </a:r>
            <a:r>
              <a:rPr lang="ru-RU" dirty="0"/>
              <a:t> </a:t>
            </a:r>
            <a:r>
              <a:rPr lang="ru-RU" dirty="0" err="1"/>
              <a:t>сумарної</a:t>
            </a:r>
            <a:r>
              <a:rPr lang="ru-RU" dirty="0"/>
              <a:t> </a:t>
            </a:r>
            <a:r>
              <a:rPr lang="ru-RU" dirty="0" err="1"/>
              <a:t>об’ємної</a:t>
            </a:r>
            <a:r>
              <a:rPr lang="ru-RU" dirty="0"/>
              <a:t> </a:t>
            </a:r>
            <a:r>
              <a:rPr lang="ru-RU" dirty="0" err="1"/>
              <a:t>активності</a:t>
            </a:r>
            <a:r>
              <a:rPr lang="ru-RU" dirty="0"/>
              <a:t> альфа- та бета-</a:t>
            </a:r>
            <a:r>
              <a:rPr lang="ru-RU" dirty="0" err="1"/>
              <a:t>випромінювачів</a:t>
            </a:r>
            <a:r>
              <a:rPr lang="ru-RU" dirty="0"/>
              <a:t> (</a:t>
            </a:r>
            <a:r>
              <a:rPr lang="ru-RU" dirty="0" err="1"/>
              <a:t>зокрема</a:t>
            </a:r>
            <a:r>
              <a:rPr lang="ru-RU" dirty="0"/>
              <a:t> </a:t>
            </a:r>
            <a:r>
              <a:rPr lang="ru-RU" dirty="0" err="1"/>
              <a:t>природних</a:t>
            </a:r>
            <a:r>
              <a:rPr lang="ru-RU" dirty="0"/>
              <a:t>);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2920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400" b="1" dirty="0"/>
              <a:t>Правила вибирання нових та контролювання наявних поверхневих та підземних джерел централізованого питного водопостачання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6) </a:t>
            </a:r>
            <a:r>
              <a:rPr lang="ru-RU" dirty="0" err="1"/>
              <a:t>оцінювання</a:t>
            </a:r>
            <a:r>
              <a:rPr lang="ru-RU" dirty="0"/>
              <a:t> будь-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іншої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, яка </a:t>
            </a:r>
            <a:r>
              <a:rPr lang="ru-RU" dirty="0" err="1"/>
              <a:t>дасть</a:t>
            </a:r>
            <a:r>
              <a:rPr lang="ru-RU" dirty="0"/>
              <a:t> </a:t>
            </a:r>
            <a:r>
              <a:rPr lang="ru-RU" dirty="0" err="1"/>
              <a:t>змогу</a:t>
            </a:r>
            <a:r>
              <a:rPr lang="ru-RU" dirty="0"/>
              <a:t> </a:t>
            </a:r>
            <a:r>
              <a:rPr lang="ru-RU" dirty="0" err="1"/>
              <a:t>найповніше</a:t>
            </a:r>
            <a:r>
              <a:rPr lang="ru-RU" dirty="0"/>
              <a:t> та </a:t>
            </a:r>
            <a:r>
              <a:rPr lang="ru-RU" dirty="0" err="1"/>
              <a:t>об’єктивніше</a:t>
            </a:r>
            <a:r>
              <a:rPr lang="ru-RU" dirty="0"/>
              <a:t> </a:t>
            </a:r>
            <a:r>
              <a:rPr lang="ru-RU" dirty="0" err="1"/>
              <a:t>з’ясувати</a:t>
            </a:r>
            <a:r>
              <a:rPr lang="ru-RU" dirty="0"/>
              <a:t> </a:t>
            </a:r>
            <a:r>
              <a:rPr lang="ru-RU" dirty="0" err="1"/>
              <a:t>санітарну</a:t>
            </a:r>
            <a:r>
              <a:rPr lang="ru-RU" dirty="0"/>
              <a:t> та </a:t>
            </a:r>
            <a:r>
              <a:rPr lang="ru-RU" dirty="0" err="1"/>
              <a:t>епідемічну</a:t>
            </a:r>
            <a:r>
              <a:rPr lang="ru-RU" dirty="0"/>
              <a:t> </a:t>
            </a:r>
            <a:r>
              <a:rPr lang="ru-RU" dirty="0" err="1"/>
              <a:t>безпеку</a:t>
            </a:r>
            <a:r>
              <a:rPr lang="ru-RU" dirty="0"/>
              <a:t> </a:t>
            </a:r>
            <a:r>
              <a:rPr lang="ru-RU" dirty="0" err="1"/>
              <a:t>споживання</a:t>
            </a:r>
            <a:r>
              <a:rPr lang="ru-RU" dirty="0"/>
              <a:t> </a:t>
            </a:r>
            <a:r>
              <a:rPr lang="ru-RU" dirty="0" err="1"/>
              <a:t>питної</a:t>
            </a:r>
            <a:r>
              <a:rPr lang="ru-RU" dirty="0"/>
              <a:t> води, </a:t>
            </a:r>
            <a:r>
              <a:rPr lang="ru-RU" dirty="0" err="1"/>
              <a:t>отриманої</a:t>
            </a:r>
            <a:r>
              <a:rPr lang="ru-RU" dirty="0"/>
              <a:t> з </a:t>
            </a:r>
            <a:r>
              <a:rPr lang="ru-RU" dirty="0" err="1"/>
              <a:t>даного</a:t>
            </a:r>
            <a:r>
              <a:rPr lang="ru-RU" dirty="0"/>
              <a:t> </a:t>
            </a:r>
            <a:r>
              <a:rPr lang="ru-RU" dirty="0" err="1"/>
              <a:t>джерела</a:t>
            </a:r>
            <a:r>
              <a:rPr lang="ru-RU" dirty="0"/>
              <a:t> </a:t>
            </a:r>
            <a:r>
              <a:rPr lang="ru-RU" dirty="0" err="1"/>
              <a:t>централізованого</a:t>
            </a:r>
            <a:r>
              <a:rPr lang="ru-RU" dirty="0"/>
              <a:t> </a:t>
            </a:r>
            <a:r>
              <a:rPr lang="ru-RU" dirty="0" err="1"/>
              <a:t>питного</a:t>
            </a:r>
            <a:r>
              <a:rPr lang="ru-RU" dirty="0"/>
              <a:t> </a:t>
            </a:r>
            <a:r>
              <a:rPr lang="ru-RU" dirty="0" err="1"/>
              <a:t>водопостачання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7) </a:t>
            </a:r>
            <a:r>
              <a:rPr lang="ru-RU" dirty="0" err="1"/>
              <a:t>оцінювання</a:t>
            </a:r>
            <a:r>
              <a:rPr lang="ru-RU" dirty="0"/>
              <a:t> </a:t>
            </a:r>
            <a:r>
              <a:rPr lang="ru-RU" dirty="0" err="1"/>
              <a:t>придатності</a:t>
            </a:r>
            <a:r>
              <a:rPr lang="ru-RU" dirty="0"/>
              <a:t> </a:t>
            </a:r>
            <a:r>
              <a:rPr lang="ru-RU" dirty="0" err="1"/>
              <a:t>передбачуваної</a:t>
            </a:r>
            <a:r>
              <a:rPr lang="ru-RU" dirty="0"/>
              <a:t> до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технології</a:t>
            </a:r>
            <a:r>
              <a:rPr lang="ru-RU" dirty="0"/>
              <a:t> </a:t>
            </a:r>
            <a:r>
              <a:rPr lang="ru-RU" dirty="0" err="1"/>
              <a:t>підготовлення</a:t>
            </a:r>
            <a:r>
              <a:rPr lang="ru-RU" dirty="0"/>
              <a:t> води для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якісної</a:t>
            </a:r>
            <a:r>
              <a:rPr lang="ru-RU" dirty="0"/>
              <a:t> </a:t>
            </a:r>
            <a:r>
              <a:rPr lang="ru-RU" dirty="0" err="1"/>
              <a:t>питної</a:t>
            </a:r>
            <a:r>
              <a:rPr lang="ru-RU" dirty="0"/>
              <a:t> води;</a:t>
            </a:r>
          </a:p>
          <a:p>
            <a:pPr marL="0" indent="0">
              <a:buNone/>
            </a:pPr>
            <a:r>
              <a:rPr lang="ru-RU" dirty="0"/>
              <a:t>8) 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підозри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джерело</a:t>
            </a:r>
            <a:r>
              <a:rPr lang="ru-RU" dirty="0"/>
              <a:t> </a:t>
            </a:r>
            <a:r>
              <a:rPr lang="ru-RU" dirty="0" err="1"/>
              <a:t>водопостачання</a:t>
            </a:r>
            <a:r>
              <a:rPr lang="ru-RU" dirty="0"/>
              <a:t> </a:t>
            </a:r>
            <a:r>
              <a:rPr lang="ru-RU" dirty="0" err="1"/>
              <a:t>забруднюють</a:t>
            </a:r>
            <a:r>
              <a:rPr lang="ru-RU" dirty="0"/>
              <a:t> </a:t>
            </a:r>
            <a:r>
              <a:rPr lang="ru-RU" dirty="0" err="1"/>
              <a:t>невідомі</a:t>
            </a:r>
            <a:r>
              <a:rPr lang="ru-RU" dirty="0"/>
              <a:t> </a:t>
            </a:r>
            <a:r>
              <a:rPr lang="ru-RU" dirty="0" err="1"/>
              <a:t>хімічні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</a:t>
            </a:r>
            <a:r>
              <a:rPr lang="ru-RU" dirty="0" err="1"/>
              <a:t>токсич-ної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, для </a:t>
            </a:r>
            <a:r>
              <a:rPr lang="ru-RU" dirty="0" err="1"/>
              <a:t>визначання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немає</a:t>
            </a:r>
            <a:r>
              <a:rPr lang="ru-RU" dirty="0"/>
              <a:t> </a:t>
            </a:r>
            <a:r>
              <a:rPr lang="ru-RU" dirty="0" err="1"/>
              <a:t>доступних</a:t>
            </a:r>
            <a:r>
              <a:rPr lang="ru-RU" dirty="0"/>
              <a:t> і </a:t>
            </a:r>
            <a:r>
              <a:rPr lang="ru-RU" dirty="0" err="1"/>
              <a:t>чутливих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, </a:t>
            </a:r>
            <a:r>
              <a:rPr lang="ru-RU" dirty="0" err="1"/>
              <a:t>тимчасово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iнтегральний</a:t>
            </a:r>
            <a:r>
              <a:rPr lang="ru-RU" dirty="0"/>
              <a:t> </a:t>
            </a:r>
            <a:r>
              <a:rPr lang="ru-RU" dirty="0" err="1"/>
              <a:t>показник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води — </a:t>
            </a:r>
            <a:r>
              <a:rPr lang="ru-RU" dirty="0" err="1"/>
              <a:t>індекс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токсичності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біологічних</a:t>
            </a:r>
            <a:r>
              <a:rPr lang="ru-RU" dirty="0"/>
              <a:t> тест-</a:t>
            </a:r>
            <a:r>
              <a:rPr lang="ru-RU" dirty="0" err="1"/>
              <a:t>об’єктів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73366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Організація централізованого водопостачання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700" y="2492896"/>
            <a:ext cx="7776748" cy="3755510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Для </a:t>
            </a:r>
            <a:r>
              <a:rPr lang="ru-RU" dirty="0" err="1"/>
              <a:t>централізованого</a:t>
            </a:r>
            <a:r>
              <a:rPr lang="ru-RU" dirty="0"/>
              <a:t> </a:t>
            </a:r>
            <a:r>
              <a:rPr lang="ru-RU" dirty="0" err="1"/>
              <a:t>питного</a:t>
            </a:r>
            <a:r>
              <a:rPr lang="ru-RU" dirty="0"/>
              <a:t> </a:t>
            </a:r>
            <a:r>
              <a:rPr lang="ru-RU" dirty="0" err="1"/>
              <a:t>водопостачання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</a:t>
            </a:r>
            <a:r>
              <a:rPr lang="ru-RU" dirty="0" err="1"/>
              <a:t>насамперед</a:t>
            </a:r>
            <a:r>
              <a:rPr lang="ru-RU" dirty="0"/>
              <a:t> </a:t>
            </a:r>
            <a:r>
              <a:rPr lang="ru-RU" dirty="0" err="1"/>
              <a:t>поверхневі</a:t>
            </a:r>
            <a:r>
              <a:rPr lang="uk-UA" dirty="0"/>
              <a:t> і </a:t>
            </a:r>
            <a:r>
              <a:rPr lang="ru-RU" dirty="0" err="1"/>
              <a:t>підземні</a:t>
            </a:r>
            <a:r>
              <a:rPr lang="ru-RU" dirty="0"/>
              <a:t> </a:t>
            </a:r>
            <a:r>
              <a:rPr lang="ru-RU" dirty="0" err="1"/>
              <a:t>джерела</a:t>
            </a:r>
            <a:r>
              <a:rPr lang="ru-RU" dirty="0"/>
              <a:t> з </a:t>
            </a:r>
            <a:r>
              <a:rPr lang="ru-RU" dirty="0" err="1"/>
              <a:t>якістю</a:t>
            </a:r>
            <a:r>
              <a:rPr lang="ru-RU" dirty="0"/>
              <a:t> води 1—3 </a:t>
            </a:r>
            <a:r>
              <a:rPr lang="ru-RU" dirty="0" err="1"/>
              <a:t>класів</a:t>
            </a:r>
            <a:r>
              <a:rPr lang="ru-RU" dirty="0"/>
              <a:t>, </a:t>
            </a:r>
            <a:r>
              <a:rPr lang="ru-RU" dirty="0" err="1"/>
              <a:t>оцінка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одержана за </a:t>
            </a:r>
            <a:r>
              <a:rPr lang="ru-RU" dirty="0" err="1"/>
              <a:t>гігієнічними</a:t>
            </a:r>
            <a:r>
              <a:rPr lang="ru-RU" dirty="0"/>
              <a:t> та </a:t>
            </a:r>
            <a:r>
              <a:rPr lang="ru-RU" dirty="0" err="1"/>
              <a:t>екологічними</a:t>
            </a:r>
            <a:r>
              <a:rPr lang="ru-RU" dirty="0"/>
              <a:t> </a:t>
            </a:r>
            <a:r>
              <a:rPr lang="ru-RU" dirty="0" err="1"/>
              <a:t>критеріями</a:t>
            </a:r>
            <a:r>
              <a:rPr lang="ru-RU" dirty="0"/>
              <a:t> . Для кожного конкретного водного </a:t>
            </a:r>
            <a:r>
              <a:rPr lang="ru-RU" dirty="0" err="1"/>
              <a:t>джерела</a:t>
            </a:r>
            <a:r>
              <a:rPr lang="ru-RU" dirty="0"/>
              <a:t> схему </a:t>
            </a:r>
            <a:r>
              <a:rPr lang="ru-RU" dirty="0" err="1"/>
              <a:t>очищення</a:t>
            </a:r>
            <a:r>
              <a:rPr lang="ru-RU" dirty="0"/>
              <a:t> води і </a:t>
            </a:r>
            <a:r>
              <a:rPr lang="ru-RU" dirty="0" err="1"/>
              <a:t>необхідні</a:t>
            </a:r>
            <a:r>
              <a:rPr lang="ru-RU" dirty="0"/>
              <a:t> для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споруди</a:t>
            </a:r>
            <a:r>
              <a:rPr lang="ru-RU" dirty="0"/>
              <a:t> та </a:t>
            </a:r>
            <a:r>
              <a:rPr lang="ru-RU" dirty="0" err="1"/>
              <a:t>хімічні</a:t>
            </a:r>
            <a:r>
              <a:rPr lang="ru-RU" dirty="0"/>
              <a:t> </a:t>
            </a:r>
            <a:r>
              <a:rPr lang="ru-RU" dirty="0" err="1"/>
              <a:t>реагенти</a:t>
            </a:r>
            <a:r>
              <a:rPr lang="ru-RU" dirty="0"/>
              <a:t> </a:t>
            </a:r>
            <a:r>
              <a:rPr lang="ru-RU" dirty="0" err="1"/>
              <a:t>встановлюють</a:t>
            </a:r>
            <a:r>
              <a:rPr lang="ru-RU" dirty="0"/>
              <a:t> на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dirty="0" err="1"/>
              <a:t>технологічних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досвіду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станцій</a:t>
            </a:r>
            <a:r>
              <a:rPr lang="ru-RU" dirty="0"/>
              <a:t> </a:t>
            </a:r>
            <a:r>
              <a:rPr lang="ru-RU" dirty="0" err="1"/>
              <a:t>водопідготовлення</a:t>
            </a:r>
            <a:r>
              <a:rPr lang="ru-RU" dirty="0"/>
              <a:t>.</a:t>
            </a:r>
            <a:r>
              <a:rPr lang="uk-UA" dirty="0"/>
              <a:t> </a:t>
            </a:r>
            <a:endParaRPr lang="ru-RU" dirty="0"/>
          </a:p>
          <a:p>
            <a:r>
              <a:rPr lang="uk-UA" dirty="0"/>
              <a:t>У виняткових випадках, коли якість води джерела водопостачання відповідає критеріям 4-го класу якості, такі поверхневі і підземні джерела можуть бути використані лише з дозволу міжвідомчої комісії, яка складається з представників центральних органів виконавчої влади з питань житлово-комунального господарства, охорони здоров’я, Держспоживстандарту, НАН України за наявності методів обробляння води, надійність яких підтверджена спеціальними технологічними і гігієнічними дослідженнями.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84648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67128" cy="1786210"/>
          </a:xfrm>
        </p:spPr>
        <p:txBody>
          <a:bodyPr>
            <a:normAutofit fontScale="90000"/>
          </a:bodyPr>
          <a:lstStyle/>
          <a:p>
            <a:pPr lvl="0"/>
            <a:r>
              <a:rPr lang="uk-UA" sz="2700" i="1" dirty="0"/>
              <a:t>Послідовність </a:t>
            </a:r>
            <a:r>
              <a:rPr lang="uk-UA" sz="2800" i="1" dirty="0"/>
              <a:t>оцінювання результатів досліджень якості води за показниками епідемічної безпеки</a:t>
            </a:r>
            <a:br>
              <a:rPr lang="ru-RU" i="1" dirty="0"/>
            </a:b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700" y="2052925"/>
            <a:ext cx="7992772" cy="4195481"/>
          </a:xfrm>
        </p:spPr>
        <p:txBody>
          <a:bodyPr>
            <a:normAutofit/>
          </a:bodyPr>
          <a:lstStyle/>
          <a:p>
            <a:r>
              <a:rPr lang="uk-UA" u="sng" dirty="0"/>
              <a:t>У разі виявляння бактеріального забруднення </a:t>
            </a:r>
            <a:r>
              <a:rPr lang="uk-UA" dirty="0"/>
              <a:t>(ЗМЧ, сапрофітні мікроорганізми, БГКП) води у місцях водозабору вище допустимих нормативів слід терміново організувати повторне відбирання проб води та провести додаткові досліджування індексу ТКБ, патогенних мікроорганізмів і коліфагів.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28390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2400" b="1" u="sng" dirty="0"/>
              <a:t>У разі повторного виявляння бактеріального забруднення у двох послідовно взятих пробах води в одній і тій самій точці спостереження </a:t>
            </a:r>
            <a:endParaRPr lang="ru-RU" sz="2400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uk-UA" dirty="0"/>
              <a:t>необхідно: </a:t>
            </a:r>
          </a:p>
          <a:p>
            <a:r>
              <a:rPr lang="uk-UA" dirty="0"/>
              <a:t>провести додаткові досліджування якості поверхневих водних об’єктів за санітарно-хімічними показниками і у випадку їх невідповідності нормам (виявлення джерел техногенного впливу на якість води та умов їх формування у джерелах водопостачання) у місці відбирання проб посилити контролювання за дотримуванням режиму в зонах санітарної охорони і технологією очищання та знезаражування води; </a:t>
            </a:r>
          </a:p>
          <a:p>
            <a:r>
              <a:rPr lang="uk-UA" dirty="0"/>
              <a:t>провести спеціальне контролювання епідемічної безпеки питної води до надходження її у зовнішню розподільну мережу і в системи внутрішнього водопроводу. </a:t>
            </a:r>
          </a:p>
          <a:p>
            <a:r>
              <a:rPr lang="uk-UA" dirty="0"/>
              <a:t>Для об’єктивного оцінювання та прогнозування епідемічної ситуації щодо стану джерел питного водопостачання, розробляння обґрунтованих комплексних планів протиепідемічних і профілактичних заходів та визначання їх пріоритетності територіальні органи і установи державного санітарно-епідеміологічного нагляду збирають та зберігають відповідну інформацію, опрацьовують її та узагальнюють, зокрема з урахуванням даних державної та відомчих систем екологічного моніторингу.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2181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2800" b="1" u="sng" dirty="0"/>
              <a:t>У разі повторного виявляння токсикологічного забруднення у двох послідовно взятих пробах води </a:t>
            </a:r>
            <a:r>
              <a:rPr lang="uk-UA" sz="2800" dirty="0"/>
              <a:t>(у тій самій точці спостереження) </a:t>
            </a:r>
            <a:endParaRPr lang="ru-RU" sz="2800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/>
              <a:t>Посилюють контроль за дотриманням режиму в зонах санітарної охорони дж</a:t>
            </a:r>
            <a:r>
              <a:rPr lang="ru-RU" dirty="0" err="1"/>
              <a:t>ерел</a:t>
            </a:r>
            <a:r>
              <a:rPr lang="ru-RU" dirty="0"/>
              <a:t> </a:t>
            </a:r>
            <a:r>
              <a:rPr lang="uk-UA" dirty="0"/>
              <a:t>водопостачання,</a:t>
            </a:r>
          </a:p>
          <a:p>
            <a:r>
              <a:rPr lang="uk-UA" dirty="0"/>
              <a:t>Організують спеціальні типі контролювання — токсичної і радіаційної безпеки питної води. </a:t>
            </a:r>
          </a:p>
          <a:p>
            <a:r>
              <a:rPr lang="uk-UA" dirty="0"/>
              <a:t>У разі повторного виявляння у питній воді токсичних забруднень суб’єкт господарювання зобов’язаний вжити спеціальних заходів на спорудах системи водопостачання (зокрема здійснити їх реконструкцію), оповістити в установленому порядку споживачів, які є найуразливішими об’єктами ризику, а також здійснити екологічне обстеження зон санітарної охорони та джерел надходження забруднення в їх межах.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47678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b="1" dirty="0"/>
              <a:t>Порядок обирання </a:t>
            </a:r>
            <a:r>
              <a:rPr lang="ru-RU" sz="2400" b="1" dirty="0" err="1"/>
              <a:t>нових</a:t>
            </a:r>
            <a:r>
              <a:rPr lang="ru-RU" sz="2400" b="1" dirty="0"/>
              <a:t> </a:t>
            </a:r>
            <a:r>
              <a:rPr lang="ru-RU" sz="2400" b="1" dirty="0" err="1"/>
              <a:t>джерел</a:t>
            </a:r>
            <a:r>
              <a:rPr lang="ru-RU" sz="2400" b="1" dirty="0"/>
              <a:t> </a:t>
            </a:r>
            <a:r>
              <a:rPr lang="ru-RU" sz="2400" b="1" dirty="0" err="1"/>
              <a:t>централізованого</a:t>
            </a:r>
            <a:r>
              <a:rPr lang="ru-RU" sz="2400" b="1" dirty="0"/>
              <a:t> </a:t>
            </a:r>
            <a:r>
              <a:rPr lang="ru-RU" sz="2400" b="1" dirty="0" err="1"/>
              <a:t>питного</a:t>
            </a:r>
            <a:r>
              <a:rPr lang="ru-RU" sz="2400" b="1" dirty="0"/>
              <a:t> </a:t>
            </a:r>
            <a:r>
              <a:rPr lang="ru-RU" sz="2400" b="1" dirty="0" err="1"/>
              <a:t>водопостачання</a:t>
            </a:r>
            <a:r>
              <a:rPr lang="ru-RU" sz="2400" b="1" dirty="0"/>
              <a:t> з </a:t>
            </a:r>
            <a:r>
              <a:rPr lang="ru-RU" sz="2400" b="1" dirty="0" err="1"/>
              <a:t>врахуванням</a:t>
            </a:r>
            <a:r>
              <a:rPr lang="ru-RU" sz="2400" b="1" dirty="0"/>
              <a:t>  </a:t>
            </a:r>
            <a:r>
              <a:rPr lang="ru-RU" sz="2400" b="1" dirty="0" err="1"/>
              <a:t>їх</a:t>
            </a:r>
            <a:r>
              <a:rPr lang="ru-RU" sz="2400" b="1" dirty="0"/>
              <a:t> </a:t>
            </a:r>
            <a:r>
              <a:rPr lang="ru-RU" sz="2400" b="1" dirty="0" err="1"/>
              <a:t>надійності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/>
              <a:t>— </a:t>
            </a:r>
            <a:r>
              <a:rPr lang="uk-UA" dirty="0" err="1"/>
              <a:t>міжпластові</a:t>
            </a:r>
            <a:r>
              <a:rPr lang="uk-UA" dirty="0"/>
              <a:t> напірні води;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— </a:t>
            </a:r>
            <a:r>
              <a:rPr lang="uk-UA" dirty="0" err="1"/>
              <a:t>міжпластові</a:t>
            </a:r>
            <a:r>
              <a:rPr lang="uk-UA" dirty="0"/>
              <a:t> безнапірні води;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— </a:t>
            </a:r>
            <a:r>
              <a:rPr lang="ru-RU" dirty="0" err="1"/>
              <a:t>ґрунтові</a:t>
            </a:r>
            <a:r>
              <a:rPr lang="ru-RU" dirty="0"/>
              <a:t> води (перший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поверхні</a:t>
            </a:r>
            <a:r>
              <a:rPr lang="ru-RU" dirty="0"/>
              <a:t> </a:t>
            </a:r>
            <a:r>
              <a:rPr lang="ru-RU" dirty="0" err="1"/>
              <a:t>водоносний</a:t>
            </a:r>
            <a:r>
              <a:rPr lang="ru-RU" dirty="0"/>
              <a:t> горизонт);</a:t>
            </a:r>
          </a:p>
          <a:p>
            <a:pPr marL="0" indent="0">
              <a:buNone/>
            </a:pPr>
            <a:r>
              <a:rPr lang="ru-RU" dirty="0"/>
              <a:t>— </a:t>
            </a:r>
            <a:r>
              <a:rPr lang="ru-RU" dirty="0" err="1"/>
              <a:t>поверхневі</a:t>
            </a:r>
            <a:r>
              <a:rPr lang="ru-RU" dirty="0"/>
              <a:t> води (</a:t>
            </a:r>
            <a:r>
              <a:rPr lang="ru-RU" dirty="0" err="1"/>
              <a:t>річки</a:t>
            </a:r>
            <a:r>
              <a:rPr lang="ru-RU" dirty="0"/>
              <a:t>, </a:t>
            </a:r>
            <a:r>
              <a:rPr lang="ru-RU" dirty="0" err="1"/>
              <a:t>водосховища</a:t>
            </a:r>
            <a:r>
              <a:rPr lang="ru-RU" dirty="0"/>
              <a:t>, озера, канали).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87944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err="1"/>
              <a:t>Висновок</a:t>
            </a:r>
            <a:r>
              <a:rPr lang="ru-RU" sz="2400" b="1" dirty="0"/>
              <a:t> </a:t>
            </a:r>
            <a:r>
              <a:rPr lang="ru-RU" sz="2400" b="1" dirty="0" err="1"/>
              <a:t>щодо</a:t>
            </a:r>
            <a:r>
              <a:rPr lang="ru-RU" sz="2400" b="1" dirty="0"/>
              <a:t> </a:t>
            </a:r>
            <a:r>
              <a:rPr lang="ru-RU" sz="2400" b="1" dirty="0" err="1"/>
              <a:t>використання</a:t>
            </a:r>
            <a:r>
              <a:rPr lang="ru-RU" sz="2400" b="1" dirty="0"/>
              <a:t> </a:t>
            </a:r>
            <a:r>
              <a:rPr lang="ru-RU" sz="2400" b="1" dirty="0" err="1"/>
              <a:t>джерела</a:t>
            </a:r>
            <a:r>
              <a:rPr lang="ru-RU" sz="2400" b="1" dirty="0"/>
              <a:t> </a:t>
            </a:r>
            <a:r>
              <a:rPr lang="ru-RU" sz="2400" b="1" dirty="0" err="1"/>
              <a:t>водопостачання</a:t>
            </a:r>
            <a:r>
              <a:rPr lang="ru-RU" sz="2400" b="1" dirty="0"/>
              <a:t> (водопроводу) та </a:t>
            </a:r>
            <a:r>
              <a:rPr lang="ru-RU" sz="2400" b="1" dirty="0" err="1"/>
              <a:t>придатності</a:t>
            </a:r>
            <a:r>
              <a:rPr lang="ru-RU" sz="2400" b="1" dirty="0"/>
              <a:t> </a:t>
            </a:r>
            <a:r>
              <a:rPr lang="ru-RU" sz="2400" b="1" dirty="0" err="1"/>
              <a:t>поверхневих</a:t>
            </a:r>
            <a:r>
              <a:rPr lang="ru-RU" sz="2400" b="1" dirty="0"/>
              <a:t> і </a:t>
            </a:r>
            <a:r>
              <a:rPr lang="ru-RU" sz="2400" b="1" dirty="0" err="1"/>
              <a:t>підземних</a:t>
            </a:r>
            <a:r>
              <a:rPr lang="ru-RU" sz="2400" b="1" dirty="0"/>
              <a:t> </a:t>
            </a:r>
            <a:r>
              <a:rPr lang="ru-RU" sz="2400" b="1" dirty="0" err="1"/>
              <a:t>джерел</a:t>
            </a:r>
            <a:r>
              <a:rPr lang="ru-RU" sz="2400" b="1" dirty="0"/>
              <a:t> для </a:t>
            </a:r>
            <a:r>
              <a:rPr lang="ru-RU" sz="2400" b="1" dirty="0" err="1"/>
              <a:t>централізованого</a:t>
            </a:r>
            <a:r>
              <a:rPr lang="ru-RU" sz="2400" b="1" dirty="0"/>
              <a:t> </a:t>
            </a:r>
            <a:r>
              <a:rPr lang="ru-RU" sz="2400" b="1" dirty="0" err="1"/>
              <a:t>питного</a:t>
            </a:r>
            <a:r>
              <a:rPr lang="ru-RU" sz="2400" b="1" dirty="0"/>
              <a:t> </a:t>
            </a:r>
            <a:r>
              <a:rPr lang="ru-RU" sz="2400" b="1" dirty="0" err="1"/>
              <a:t>водопостачання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     </a:t>
            </a:r>
            <a:r>
              <a:rPr lang="ru-RU" dirty="0" err="1"/>
              <a:t>Висновок</a:t>
            </a:r>
            <a:r>
              <a:rPr lang="ru-RU" dirty="0"/>
              <a:t> повинен </a:t>
            </a:r>
            <a:r>
              <a:rPr lang="ru-RU" dirty="0" err="1"/>
              <a:t>містити</a:t>
            </a:r>
            <a:r>
              <a:rPr lang="ru-RU" dirty="0"/>
              <a:t> </a:t>
            </a:r>
            <a:r>
              <a:rPr lang="ru-RU" dirty="0" err="1"/>
              <a:t>дані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dirty="0"/>
              <a:t>— </a:t>
            </a:r>
            <a:r>
              <a:rPr lang="ru-RU" dirty="0" err="1"/>
              <a:t>об’єкта</a:t>
            </a:r>
            <a:r>
              <a:rPr lang="ru-RU" dirty="0"/>
              <a:t> </a:t>
            </a:r>
            <a:r>
              <a:rPr lang="ru-RU" dirty="0" err="1"/>
              <a:t>водопостачання</a:t>
            </a:r>
            <a:r>
              <a:rPr lang="ru-RU" dirty="0"/>
              <a:t> і характеристики </a:t>
            </a:r>
            <a:r>
              <a:rPr lang="ru-RU" dirty="0" err="1"/>
              <a:t>зони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ресурсу </a:t>
            </a:r>
            <a:r>
              <a:rPr lang="ru-RU" dirty="0" err="1"/>
              <a:t>джерела</a:t>
            </a:r>
            <a:r>
              <a:rPr lang="ru-RU" dirty="0"/>
              <a:t> </a:t>
            </a:r>
            <a:r>
              <a:rPr lang="ru-RU" dirty="0" err="1"/>
              <a:t>водопостачання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— </a:t>
            </a:r>
            <a:r>
              <a:rPr lang="ru-RU" dirty="0" err="1"/>
              <a:t>обсягів</a:t>
            </a:r>
            <a:r>
              <a:rPr lang="ru-RU" dirty="0"/>
              <a:t> і </a:t>
            </a:r>
            <a:r>
              <a:rPr lang="ru-RU" dirty="0" err="1"/>
              <a:t>якості</a:t>
            </a:r>
            <a:r>
              <a:rPr lang="ru-RU" dirty="0"/>
              <a:t> води в </a:t>
            </a:r>
            <a:r>
              <a:rPr lang="ru-RU" dirty="0" err="1"/>
              <a:t>джерелі</a:t>
            </a:r>
            <a:r>
              <a:rPr lang="ru-RU" dirty="0"/>
              <a:t> </a:t>
            </a:r>
            <a:r>
              <a:rPr lang="ru-RU" dirty="0" err="1"/>
              <a:t>водопостачання</a:t>
            </a:r>
            <a:r>
              <a:rPr lang="ru-RU" dirty="0"/>
              <a:t> і </a:t>
            </a:r>
            <a:r>
              <a:rPr lang="ru-RU" dirty="0" err="1"/>
              <a:t>прогнозування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стану на </a:t>
            </a:r>
            <a:r>
              <a:rPr lang="ru-RU" dirty="0" err="1"/>
              <a:t>розрахований</a:t>
            </a:r>
            <a:r>
              <a:rPr lang="ru-RU" dirty="0"/>
              <a:t> </a:t>
            </a:r>
            <a:r>
              <a:rPr lang="ru-RU" dirty="0" err="1"/>
              <a:t>термін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uk-UA" dirty="0"/>
              <a:t>— заходів з організації зони санітарної охорони і технології обробляння води із джерела водопостачання для отримання питної води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46420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31836"/>
            <a:ext cx="8229600" cy="685801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Методи обробляння води залежно від класу її якості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51052"/>
            <a:ext cx="8003232" cy="4195481"/>
          </a:xfrm>
        </p:spPr>
        <p:txBody>
          <a:bodyPr>
            <a:normAutofit/>
          </a:bodyPr>
          <a:lstStyle/>
          <a:p>
            <a:r>
              <a:rPr lang="ru-RU" b="1" dirty="0"/>
              <a:t>1 </a:t>
            </a:r>
            <a:r>
              <a:rPr lang="ru-RU" b="1" dirty="0" err="1"/>
              <a:t>клас</a:t>
            </a:r>
            <a:r>
              <a:rPr lang="ru-RU" b="1" dirty="0"/>
              <a:t> — </a:t>
            </a:r>
            <a:r>
              <a:rPr lang="ru-RU" b="1" dirty="0" err="1"/>
              <a:t>відмінна</a:t>
            </a:r>
            <a:r>
              <a:rPr lang="ru-RU" b="1" dirty="0"/>
              <a:t>, </a:t>
            </a:r>
            <a:r>
              <a:rPr lang="ru-RU" b="1" dirty="0" err="1"/>
              <a:t>бажана</a:t>
            </a:r>
            <a:r>
              <a:rPr lang="ru-RU" b="1" dirty="0"/>
              <a:t> </a:t>
            </a:r>
            <a:r>
              <a:rPr lang="ru-RU" b="1" dirty="0" err="1"/>
              <a:t>якість</a:t>
            </a:r>
            <a:r>
              <a:rPr lang="ru-RU" b="1" dirty="0"/>
              <a:t> води</a:t>
            </a:r>
          </a:p>
          <a:p>
            <a:pPr marL="0" indent="0">
              <a:buNone/>
            </a:pPr>
            <a:r>
              <a:rPr lang="ru-RU" dirty="0"/>
              <a:t>-</a:t>
            </a:r>
            <a:r>
              <a:rPr lang="ru-RU" dirty="0" err="1"/>
              <a:t>знезаражування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застосуванням</a:t>
            </a:r>
            <a:r>
              <a:rPr lang="ru-RU" dirty="0"/>
              <a:t> одного з таких </a:t>
            </a:r>
            <a:r>
              <a:rPr lang="ru-RU" dirty="0" err="1"/>
              <a:t>реагентів</a:t>
            </a:r>
            <a:r>
              <a:rPr lang="ru-RU" dirty="0"/>
              <a:t>: хлору, </a:t>
            </a:r>
            <a:r>
              <a:rPr lang="ru-RU" dirty="0" err="1"/>
              <a:t>гіпохлориту</a:t>
            </a:r>
            <a:r>
              <a:rPr lang="ru-RU" dirty="0"/>
              <a:t>, </a:t>
            </a:r>
            <a:r>
              <a:rPr lang="ru-RU" dirty="0" err="1"/>
              <a:t>діоксиду</a:t>
            </a:r>
            <a:r>
              <a:rPr lang="ru-RU" dirty="0"/>
              <a:t> хлору, </a:t>
            </a:r>
            <a:r>
              <a:rPr lang="ru-RU" dirty="0" err="1"/>
              <a:t>хлораміну</a:t>
            </a:r>
            <a:r>
              <a:rPr lang="ru-RU" dirty="0"/>
              <a:t>; </a:t>
            </a:r>
            <a:r>
              <a:rPr lang="ru-RU" dirty="0" err="1"/>
              <a:t>знезаражування</a:t>
            </a:r>
            <a:r>
              <a:rPr lang="ru-RU" dirty="0"/>
              <a:t> </a:t>
            </a:r>
            <a:r>
              <a:rPr lang="ru-RU" dirty="0" err="1"/>
              <a:t>ультрафіолетовим</a:t>
            </a:r>
            <a:r>
              <a:rPr lang="ru-RU" dirty="0"/>
              <a:t> </a:t>
            </a:r>
            <a:r>
              <a:rPr lang="ru-RU" dirty="0" err="1"/>
              <a:t>опроміненням</a:t>
            </a:r>
            <a:r>
              <a:rPr lang="ru-RU" dirty="0"/>
              <a:t> у </a:t>
            </a:r>
            <a:r>
              <a:rPr lang="ru-RU" dirty="0" err="1"/>
              <a:t>комбінації</a:t>
            </a:r>
            <a:r>
              <a:rPr lang="ru-RU" dirty="0"/>
              <a:t> з О</a:t>
            </a:r>
            <a:r>
              <a:rPr lang="ru-RU" baseline="-25000" dirty="0"/>
              <a:t>2</a:t>
            </a:r>
            <a:r>
              <a:rPr lang="ru-RU" dirty="0"/>
              <a:t>; Н</a:t>
            </a:r>
            <a:r>
              <a:rPr lang="ru-RU" baseline="-25000" dirty="0"/>
              <a:t>2</a:t>
            </a:r>
            <a:r>
              <a:rPr lang="ru-RU" dirty="0"/>
              <a:t>О</a:t>
            </a:r>
            <a:r>
              <a:rPr lang="ru-RU" baseline="-25000" dirty="0"/>
              <a:t>2</a:t>
            </a:r>
            <a:r>
              <a:rPr lang="ru-RU" dirty="0"/>
              <a:t>; </a:t>
            </a:r>
          </a:p>
          <a:p>
            <a:pPr marL="0" indent="0">
              <a:buNone/>
            </a:pPr>
            <a:r>
              <a:rPr lang="ru-RU" dirty="0"/>
              <a:t>-</a:t>
            </a:r>
            <a:r>
              <a:rPr lang="ru-RU" dirty="0" err="1"/>
              <a:t>обробляння</a:t>
            </a:r>
            <a:r>
              <a:rPr lang="ru-RU" dirty="0"/>
              <a:t> озоном </a:t>
            </a:r>
            <a:r>
              <a:rPr lang="en-US" dirty="0"/>
              <a:t>i</a:t>
            </a:r>
            <a:r>
              <a:rPr lang="ru-RU" dirty="0"/>
              <a:t> </a:t>
            </a:r>
            <a:r>
              <a:rPr lang="ru-RU" dirty="0" err="1"/>
              <a:t>фільтрування</a:t>
            </a:r>
            <a:r>
              <a:rPr lang="ru-RU" dirty="0"/>
              <a:t> з </a:t>
            </a:r>
            <a:r>
              <a:rPr lang="ru-RU" dirty="0" err="1"/>
              <a:t>коагулюванням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-на перспективу — </a:t>
            </a:r>
            <a:r>
              <a:rPr lang="ru-RU" dirty="0" err="1"/>
              <a:t>очищання</a:t>
            </a:r>
            <a:r>
              <a:rPr lang="ru-RU" dirty="0"/>
              <a:t> </a:t>
            </a:r>
            <a:r>
              <a:rPr lang="ru-RU" dirty="0" err="1"/>
              <a:t>фільтруванням</a:t>
            </a:r>
            <a:r>
              <a:rPr lang="ru-RU" dirty="0"/>
              <a:t> через </a:t>
            </a:r>
            <a:r>
              <a:rPr lang="ru-RU" dirty="0" err="1"/>
              <a:t>біологічно</a:t>
            </a:r>
            <a:r>
              <a:rPr lang="ru-RU" dirty="0"/>
              <a:t> </a:t>
            </a:r>
            <a:r>
              <a:rPr lang="ru-RU" dirty="0" err="1"/>
              <a:t>активоване</a:t>
            </a:r>
            <a:r>
              <a:rPr lang="ru-RU" dirty="0"/>
              <a:t> </a:t>
            </a:r>
            <a:r>
              <a:rPr lang="ru-RU" dirty="0" err="1"/>
              <a:t>вугілля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через </a:t>
            </a:r>
            <a:r>
              <a:rPr lang="ru-RU" dirty="0" err="1"/>
              <a:t>повільні</a:t>
            </a:r>
            <a:r>
              <a:rPr lang="ru-RU" dirty="0"/>
              <a:t> </a:t>
            </a:r>
            <a:r>
              <a:rPr lang="ru-RU" dirty="0" err="1"/>
              <a:t>фільтри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очищання</a:t>
            </a:r>
            <a:r>
              <a:rPr lang="ru-RU" dirty="0"/>
              <a:t> і </a:t>
            </a:r>
            <a:r>
              <a:rPr lang="ru-RU" dirty="0" err="1"/>
              <a:t>знезаражування</a:t>
            </a:r>
            <a:r>
              <a:rPr lang="ru-RU" dirty="0"/>
              <a:t> </a:t>
            </a:r>
            <a:r>
              <a:rPr lang="ru-RU" dirty="0" err="1"/>
              <a:t>іншими</a:t>
            </a:r>
            <a:r>
              <a:rPr lang="ru-RU" dirty="0"/>
              <a:t> реагентами і способами, </a:t>
            </a:r>
            <a:r>
              <a:rPr lang="ru-RU" dirty="0" err="1"/>
              <a:t>дозволеними</a:t>
            </a:r>
            <a:r>
              <a:rPr lang="ru-RU" dirty="0"/>
              <a:t> МОЗ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20808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Вода 2-го та 3-го </a:t>
            </a:r>
            <a:r>
              <a:rPr lang="ru-RU" sz="2800" dirty="0" err="1"/>
              <a:t>класів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/>
              <a:t> </a:t>
            </a:r>
            <a:r>
              <a:rPr lang="ru-RU" dirty="0"/>
              <a:t>2 </a:t>
            </a:r>
            <a:r>
              <a:rPr lang="ru-RU" dirty="0" err="1"/>
              <a:t>клас</a:t>
            </a:r>
            <a:r>
              <a:rPr lang="ru-RU" dirty="0"/>
              <a:t> — добра, </a:t>
            </a:r>
            <a:r>
              <a:rPr lang="ru-RU" dirty="0" err="1"/>
              <a:t>прийнятна</a:t>
            </a:r>
            <a:r>
              <a:rPr lang="ru-RU" dirty="0"/>
              <a:t> </a:t>
            </a:r>
            <a:r>
              <a:rPr lang="ru-RU" dirty="0" err="1"/>
              <a:t>якість</a:t>
            </a:r>
            <a:r>
              <a:rPr lang="ru-RU" dirty="0"/>
              <a:t> води, 3 </a:t>
            </a:r>
            <a:r>
              <a:rPr lang="ru-RU" dirty="0" err="1"/>
              <a:t>клас</a:t>
            </a:r>
            <a:r>
              <a:rPr lang="ru-RU" dirty="0"/>
              <a:t> — </a:t>
            </a:r>
            <a:r>
              <a:rPr lang="ru-RU" dirty="0" err="1"/>
              <a:t>задовільна</a:t>
            </a:r>
            <a:r>
              <a:rPr lang="ru-RU" dirty="0"/>
              <a:t>, </a:t>
            </a:r>
            <a:r>
              <a:rPr lang="ru-RU" dirty="0" err="1"/>
              <a:t>прийнятна</a:t>
            </a:r>
            <a:r>
              <a:rPr lang="ru-RU" dirty="0"/>
              <a:t> </a:t>
            </a:r>
            <a:r>
              <a:rPr lang="ru-RU" dirty="0" err="1"/>
              <a:t>якість</a:t>
            </a:r>
            <a:r>
              <a:rPr lang="ru-RU" dirty="0"/>
              <a:t> води</a:t>
            </a:r>
            <a:br>
              <a:rPr lang="ru-RU" dirty="0"/>
            </a:br>
            <a:r>
              <a:rPr lang="ru-RU" dirty="0"/>
              <a:t>Для </a:t>
            </a:r>
            <a:r>
              <a:rPr lang="ru-RU" dirty="0" err="1"/>
              <a:t>обробляння</a:t>
            </a:r>
            <a:r>
              <a:rPr lang="ru-RU" dirty="0"/>
              <a:t> води 2 і 3 </a:t>
            </a:r>
            <a:r>
              <a:rPr lang="ru-RU" dirty="0" err="1"/>
              <a:t>класів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потрібно</a:t>
            </a:r>
            <a:r>
              <a:rPr lang="ru-RU" dirty="0"/>
              <a:t>:</a:t>
            </a:r>
          </a:p>
          <a:p>
            <a:pPr marL="0" lvl="0" indent="0">
              <a:buNone/>
            </a:pPr>
            <a:r>
              <a:rPr lang="ru-RU" i="1" dirty="0"/>
              <a:t>1) </a:t>
            </a:r>
            <a:r>
              <a:rPr lang="ru-RU" i="1" dirty="0" err="1"/>
              <a:t>Кондиціювання</a:t>
            </a:r>
            <a:r>
              <a:rPr lang="ru-RU" i="1" dirty="0"/>
              <a:t> за </a:t>
            </a:r>
            <a:r>
              <a:rPr lang="ru-RU" i="1" dirty="0" err="1"/>
              <a:t>органолептичними</a:t>
            </a:r>
            <a:r>
              <a:rPr lang="ru-RU" i="1" dirty="0"/>
              <a:t> </a:t>
            </a:r>
            <a:r>
              <a:rPr lang="ru-RU" i="1" dirty="0" err="1"/>
              <a:t>показниками</a:t>
            </a:r>
            <a:endParaRPr lang="ru-RU" dirty="0"/>
          </a:p>
          <a:p>
            <a:r>
              <a:rPr lang="ru-RU" i="1" u="sng" dirty="0" err="1"/>
              <a:t>присмак</a:t>
            </a:r>
            <a:r>
              <a:rPr lang="ru-RU" i="1" u="sng" dirty="0"/>
              <a:t>, запах</a:t>
            </a:r>
            <a:r>
              <a:rPr lang="ru-RU" dirty="0"/>
              <a:t>: </a:t>
            </a:r>
            <a:r>
              <a:rPr lang="ru-RU" dirty="0" err="1"/>
              <a:t>аерування</a:t>
            </a:r>
            <a:r>
              <a:rPr lang="ru-RU" dirty="0"/>
              <a:t>, </a:t>
            </a:r>
            <a:r>
              <a:rPr lang="ru-RU" dirty="0" err="1"/>
              <a:t>окиснення</a:t>
            </a:r>
            <a:r>
              <a:rPr lang="ru-RU" dirty="0"/>
              <a:t>, </a:t>
            </a:r>
            <a:r>
              <a:rPr lang="ru-RU" dirty="0" err="1"/>
              <a:t>адсорбція</a:t>
            </a:r>
            <a:r>
              <a:rPr lang="ru-RU" dirty="0"/>
              <a:t> на </a:t>
            </a:r>
            <a:r>
              <a:rPr lang="ru-RU" dirty="0" err="1"/>
              <a:t>активованому</a:t>
            </a:r>
            <a:r>
              <a:rPr lang="ru-RU" dirty="0"/>
              <a:t> </a:t>
            </a:r>
            <a:r>
              <a:rPr lang="ru-RU" dirty="0" err="1"/>
              <a:t>вугіллі</a:t>
            </a:r>
            <a:r>
              <a:rPr lang="ru-RU" dirty="0"/>
              <a:t> (АВ);</a:t>
            </a:r>
          </a:p>
          <a:p>
            <a:r>
              <a:rPr lang="ru-RU" i="1" u="sng" dirty="0" err="1"/>
              <a:t>забарвленість</a:t>
            </a:r>
            <a:r>
              <a:rPr lang="ru-RU" i="1" u="sng" dirty="0"/>
              <a:t>:</a:t>
            </a:r>
            <a:r>
              <a:rPr lang="ru-RU" dirty="0"/>
              <a:t> </a:t>
            </a:r>
            <a:r>
              <a:rPr lang="ru-RU" dirty="0" err="1"/>
              <a:t>окиснення</a:t>
            </a:r>
            <a:r>
              <a:rPr lang="ru-RU" dirty="0"/>
              <a:t>; </a:t>
            </a:r>
            <a:r>
              <a:rPr lang="ru-RU" dirty="0" err="1"/>
              <a:t>коагулювання</a:t>
            </a:r>
            <a:r>
              <a:rPr lang="ru-RU" dirty="0"/>
              <a:t> — </a:t>
            </a:r>
            <a:r>
              <a:rPr lang="ru-RU" dirty="0" err="1"/>
              <a:t>флокулювання</a:t>
            </a:r>
            <a:r>
              <a:rPr lang="ru-RU" dirty="0"/>
              <a:t>, </a:t>
            </a:r>
            <a:r>
              <a:rPr lang="ru-RU" dirty="0" err="1"/>
              <a:t>відстоювання</a:t>
            </a:r>
            <a:r>
              <a:rPr lang="ru-RU" dirty="0"/>
              <a:t>, </a:t>
            </a:r>
            <a:r>
              <a:rPr lang="ru-RU" dirty="0" err="1"/>
              <a:t>фільтрування</a:t>
            </a:r>
            <a:r>
              <a:rPr lang="ru-RU" dirty="0"/>
              <a:t>; ультра-</a:t>
            </a:r>
            <a:r>
              <a:rPr lang="ru-RU" dirty="0" err="1"/>
              <a:t>фільтрування</a:t>
            </a:r>
            <a:r>
              <a:rPr lang="ru-RU" dirty="0"/>
              <a:t>;</a:t>
            </a:r>
          </a:p>
          <a:p>
            <a:r>
              <a:rPr lang="ru-RU" i="1" u="sng" dirty="0" err="1"/>
              <a:t>завислі</a:t>
            </a:r>
            <a:r>
              <a:rPr lang="ru-RU" i="1" u="sng" dirty="0"/>
              <a:t> </a:t>
            </a:r>
            <a:r>
              <a:rPr lang="ru-RU" i="1" u="sng" dirty="0" err="1"/>
              <a:t>речовини</a:t>
            </a:r>
            <a:r>
              <a:rPr lang="ru-RU" i="1" u="sng" dirty="0"/>
              <a:t>: </a:t>
            </a:r>
            <a:r>
              <a:rPr lang="ru-RU" dirty="0" err="1"/>
              <a:t>відстоювання</a:t>
            </a:r>
            <a:r>
              <a:rPr lang="ru-RU" dirty="0"/>
              <a:t>; </a:t>
            </a:r>
            <a:r>
              <a:rPr lang="ru-RU" dirty="0" err="1"/>
              <a:t>мікропроціджування</a:t>
            </a:r>
            <a:r>
              <a:rPr lang="ru-RU" dirty="0"/>
              <a:t>; </a:t>
            </a:r>
            <a:r>
              <a:rPr lang="ru-RU" dirty="0" err="1"/>
              <a:t>мікрофільтрування</a:t>
            </a:r>
            <a:r>
              <a:rPr lang="ru-RU" dirty="0"/>
              <a:t>, </a:t>
            </a:r>
            <a:r>
              <a:rPr lang="ru-RU" dirty="0" err="1"/>
              <a:t>ультрафільтрування</a:t>
            </a:r>
            <a:r>
              <a:rPr lang="ru-RU" dirty="0"/>
              <a:t>, </a:t>
            </a:r>
            <a:r>
              <a:rPr lang="ru-RU" dirty="0" err="1"/>
              <a:t>фільтрування</a:t>
            </a:r>
            <a:r>
              <a:rPr lang="ru-RU" dirty="0"/>
              <a:t> через </a:t>
            </a:r>
            <a:r>
              <a:rPr lang="ru-RU" dirty="0" err="1"/>
              <a:t>допоміжний</a:t>
            </a:r>
            <a:r>
              <a:rPr lang="ru-RU" dirty="0"/>
              <a:t> </a:t>
            </a:r>
            <a:r>
              <a:rPr lang="ru-RU" dirty="0" err="1"/>
              <a:t>намивний</a:t>
            </a:r>
            <a:r>
              <a:rPr lang="ru-RU" dirty="0"/>
              <a:t> шар; </a:t>
            </a:r>
            <a:r>
              <a:rPr lang="ru-RU" dirty="0" err="1"/>
              <a:t>коагулювання</a:t>
            </a:r>
            <a:r>
              <a:rPr lang="ru-RU" dirty="0"/>
              <a:t> — </a:t>
            </a:r>
            <a:r>
              <a:rPr lang="ru-RU" dirty="0" err="1"/>
              <a:t>флокулювання</a:t>
            </a:r>
            <a:r>
              <a:rPr lang="ru-RU" dirty="0"/>
              <a:t>, </a:t>
            </a:r>
            <a:r>
              <a:rPr lang="ru-RU" dirty="0" err="1"/>
              <a:t>відстоювання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флотування</a:t>
            </a:r>
            <a:r>
              <a:rPr lang="ru-RU" dirty="0"/>
              <a:t>, </a:t>
            </a:r>
            <a:r>
              <a:rPr lang="ru-RU" dirty="0" err="1"/>
              <a:t>фільтрування</a:t>
            </a:r>
            <a:r>
              <a:rPr lang="ru-RU" dirty="0"/>
              <a:t>; </a:t>
            </a:r>
            <a:r>
              <a:rPr lang="ru-RU" dirty="0" err="1"/>
              <a:t>контактне</a:t>
            </a:r>
            <a:r>
              <a:rPr lang="ru-RU" dirty="0"/>
              <a:t> </a:t>
            </a:r>
            <a:r>
              <a:rPr lang="ru-RU" dirty="0" err="1"/>
              <a:t>коагулювання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2909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Зміст лекції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700" y="1556793"/>
            <a:ext cx="7055380" cy="496855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uk-UA" dirty="0"/>
              <a:t>1. Порядок санітарно-епідеміологічного оцінювання</a:t>
            </a:r>
            <a:r>
              <a:rPr lang="ru-RU" dirty="0"/>
              <a:t> водного </a:t>
            </a:r>
            <a:r>
              <a:rPr lang="ru-RU" dirty="0" err="1"/>
              <a:t>об’єкта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2. </a:t>
            </a:r>
            <a:r>
              <a:rPr lang="uk-UA" dirty="0"/>
              <a:t>Зони санітарної охорони водного об'єкта.</a:t>
            </a:r>
          </a:p>
          <a:p>
            <a:pPr marL="0" indent="0">
              <a:buNone/>
            </a:pPr>
            <a:r>
              <a:rPr lang="uk-UA" dirty="0"/>
              <a:t>3. Класифікація якості поверхневих  та підземних вод  - джерел централізованого питного водопостачання — за гігієнічними та екологічними критеріями .</a:t>
            </a:r>
          </a:p>
          <a:p>
            <a:pPr marL="0" indent="0">
              <a:buNone/>
            </a:pPr>
            <a:r>
              <a:rPr lang="uk-UA" dirty="0"/>
              <a:t>4. Правила вибирання нових та контролювання наявних </a:t>
            </a:r>
            <a:r>
              <a:rPr lang="uk-UA" dirty="0" err="1"/>
              <a:t>поверневих</a:t>
            </a:r>
            <a:r>
              <a:rPr lang="uk-UA" dirty="0"/>
              <a:t> та підземних джерел централізованого питного водопостачання</a:t>
            </a:r>
          </a:p>
          <a:p>
            <a:pPr marL="0" indent="0">
              <a:buNone/>
            </a:pPr>
            <a:r>
              <a:rPr lang="uk-UA" dirty="0"/>
              <a:t>5. Оцінювання результатів досліджень якості води наявних та запроектованих джерел водопостачання</a:t>
            </a:r>
          </a:p>
          <a:p>
            <a:pPr marL="0" indent="0">
              <a:buNone/>
            </a:pPr>
            <a:r>
              <a:rPr lang="uk-UA" dirty="0"/>
              <a:t>6. Порядок обирання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джерел</a:t>
            </a:r>
            <a:r>
              <a:rPr lang="ru-RU" dirty="0"/>
              <a:t> </a:t>
            </a:r>
            <a:r>
              <a:rPr lang="ru-RU" dirty="0" err="1"/>
              <a:t>централізованого</a:t>
            </a:r>
            <a:r>
              <a:rPr lang="ru-RU" dirty="0"/>
              <a:t> </a:t>
            </a:r>
            <a:r>
              <a:rPr lang="ru-RU" dirty="0" err="1"/>
              <a:t>питного</a:t>
            </a:r>
            <a:r>
              <a:rPr lang="ru-RU" dirty="0"/>
              <a:t> </a:t>
            </a:r>
            <a:r>
              <a:rPr lang="ru-RU" dirty="0" err="1"/>
              <a:t>водопостачання</a:t>
            </a:r>
            <a:r>
              <a:rPr lang="ru-RU" dirty="0"/>
              <a:t> з </a:t>
            </a:r>
            <a:r>
              <a:rPr lang="ru-RU" dirty="0" err="1"/>
              <a:t>врахуванням</a:t>
            </a:r>
            <a:r>
              <a:rPr lang="ru-RU" dirty="0"/>
              <a:t> 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надійності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7. </a:t>
            </a:r>
            <a:r>
              <a:rPr lang="ru-RU" dirty="0" err="1"/>
              <a:t>Складання</a:t>
            </a:r>
            <a:r>
              <a:rPr lang="ru-RU" dirty="0"/>
              <a:t> </a:t>
            </a:r>
            <a:r>
              <a:rPr lang="ru-RU" dirty="0" err="1"/>
              <a:t>висновку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джерела</a:t>
            </a:r>
            <a:r>
              <a:rPr lang="ru-RU" dirty="0"/>
              <a:t> </a:t>
            </a:r>
            <a:r>
              <a:rPr lang="ru-RU" dirty="0" err="1"/>
              <a:t>водопостачання</a:t>
            </a: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dirty="0"/>
              <a:t>8. </a:t>
            </a:r>
            <a:r>
              <a:rPr lang="uk-UA" dirty="0"/>
              <a:t>Методи обробляння води залежно від класу її якості </a:t>
            </a:r>
            <a:br>
              <a:rPr lang="ru-RU" dirty="0"/>
            </a:br>
            <a:br>
              <a:rPr lang="ru-RU" dirty="0"/>
            </a:b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54543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Вода 2-го та 3-го класів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700" y="2052925"/>
            <a:ext cx="7992772" cy="4195481"/>
          </a:xfrm>
        </p:spPr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r>
              <a:rPr lang="ru-RU" i="1" dirty="0"/>
              <a:t>2) </a:t>
            </a:r>
            <a:r>
              <a:rPr lang="ru-RU" i="1" dirty="0" err="1"/>
              <a:t>Кондиціювання</a:t>
            </a:r>
            <a:r>
              <a:rPr lang="ru-RU" i="1" dirty="0"/>
              <a:t> за </a:t>
            </a:r>
            <a:r>
              <a:rPr lang="ru-RU" i="1" dirty="0" err="1"/>
              <a:t>показниками</a:t>
            </a:r>
            <a:r>
              <a:rPr lang="ru-RU" i="1" dirty="0"/>
              <a:t> </a:t>
            </a:r>
            <a:r>
              <a:rPr lang="ru-RU" i="1" dirty="0" err="1"/>
              <a:t>хімічного</a:t>
            </a:r>
            <a:r>
              <a:rPr lang="ru-RU" i="1" dirty="0"/>
              <a:t> складу води</a:t>
            </a:r>
            <a:endParaRPr lang="ru-RU" dirty="0"/>
          </a:p>
          <a:p>
            <a:r>
              <a:rPr lang="ru-RU" i="1" u="sng" dirty="0"/>
              <a:t>Азот </a:t>
            </a:r>
            <a:r>
              <a:rPr lang="ru-RU" i="1" u="sng" dirty="0" err="1"/>
              <a:t>амонійний</a:t>
            </a:r>
            <a:r>
              <a:rPr lang="ru-RU" i="1" u="sng" dirty="0"/>
              <a:t>, </a:t>
            </a:r>
            <a:r>
              <a:rPr lang="ru-RU" i="1" u="sng" dirty="0" err="1"/>
              <a:t>нітратний</a:t>
            </a:r>
            <a:r>
              <a:rPr lang="ru-RU" i="1" u="sng" dirty="0"/>
              <a:t>, </a:t>
            </a:r>
            <a:r>
              <a:rPr lang="ru-RU" i="1" u="sng" dirty="0" err="1"/>
              <a:t>нітритний</a:t>
            </a:r>
            <a:r>
              <a:rPr lang="ru-RU" dirty="0"/>
              <a:t>: </a:t>
            </a:r>
            <a:r>
              <a:rPr lang="ru-RU" dirty="0" err="1"/>
              <a:t>біологічне</a:t>
            </a:r>
            <a:r>
              <a:rPr lang="ru-RU" dirty="0"/>
              <a:t> </a:t>
            </a:r>
            <a:r>
              <a:rPr lang="ru-RU" dirty="0" err="1"/>
              <a:t>очищання</a:t>
            </a:r>
            <a:r>
              <a:rPr lang="ru-RU" dirty="0"/>
              <a:t> на </a:t>
            </a:r>
            <a:r>
              <a:rPr lang="ru-RU" dirty="0" err="1"/>
              <a:t>фільтрах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фіксованою</a:t>
            </a:r>
            <a:r>
              <a:rPr lang="ru-RU" dirty="0"/>
              <a:t> гетеро-</a:t>
            </a:r>
            <a:r>
              <a:rPr lang="ru-RU" dirty="0" err="1"/>
              <a:t>трофною</a:t>
            </a:r>
            <a:r>
              <a:rPr lang="ru-RU" dirty="0"/>
              <a:t> </a:t>
            </a:r>
            <a:r>
              <a:rPr lang="ru-RU" dirty="0" err="1"/>
              <a:t>біомасою</a:t>
            </a:r>
            <a:r>
              <a:rPr lang="ru-RU" dirty="0"/>
              <a:t>, </a:t>
            </a:r>
            <a:r>
              <a:rPr lang="ru-RU" dirty="0" err="1"/>
              <a:t>біосорбція</a:t>
            </a:r>
            <a:r>
              <a:rPr lang="ru-RU" dirty="0"/>
              <a:t>; </a:t>
            </a:r>
            <a:r>
              <a:rPr lang="ru-RU" dirty="0" err="1"/>
              <a:t>іонний</a:t>
            </a:r>
            <a:r>
              <a:rPr lang="ru-RU" dirty="0"/>
              <a:t> </a:t>
            </a:r>
            <a:r>
              <a:rPr lang="ru-RU" dirty="0" err="1"/>
              <a:t>обмін</a:t>
            </a:r>
            <a:r>
              <a:rPr lang="ru-RU" dirty="0"/>
              <a:t> за </a:t>
            </a:r>
            <a:r>
              <a:rPr lang="ru-RU" dirty="0" err="1"/>
              <a:t>фільтруванням</a:t>
            </a:r>
            <a:r>
              <a:rPr lang="ru-RU" dirty="0"/>
              <a:t> через </a:t>
            </a:r>
            <a:r>
              <a:rPr lang="ru-RU" dirty="0" err="1"/>
              <a:t>іоніти</a:t>
            </a:r>
            <a:r>
              <a:rPr lang="ru-RU" dirty="0"/>
              <a:t> (</a:t>
            </a:r>
            <a:r>
              <a:rPr lang="ru-RU" dirty="0" err="1"/>
              <a:t>аніоніти</a:t>
            </a:r>
            <a:r>
              <a:rPr lang="ru-RU" dirty="0"/>
              <a:t> для </a:t>
            </a:r>
            <a:r>
              <a:rPr lang="ru-RU" dirty="0" err="1"/>
              <a:t>нітратів</a:t>
            </a:r>
            <a:r>
              <a:rPr lang="ru-RU" dirty="0"/>
              <a:t>; </a:t>
            </a:r>
            <a:r>
              <a:rPr lang="ru-RU" dirty="0" err="1"/>
              <a:t>катіоніти</a:t>
            </a:r>
            <a:r>
              <a:rPr lang="ru-RU" dirty="0"/>
              <a:t> для </a:t>
            </a:r>
            <a:r>
              <a:rPr lang="ru-RU" dirty="0" err="1"/>
              <a:t>іонів</a:t>
            </a:r>
            <a:r>
              <a:rPr lang="ru-RU" dirty="0"/>
              <a:t> </a:t>
            </a:r>
            <a:r>
              <a:rPr lang="ru-RU" dirty="0" err="1"/>
              <a:t>амонію</a:t>
            </a:r>
            <a:r>
              <a:rPr lang="ru-RU" dirty="0"/>
              <a:t>); </a:t>
            </a:r>
            <a:r>
              <a:rPr lang="ru-RU" dirty="0" err="1"/>
              <a:t>нанофільтрування</a:t>
            </a:r>
            <a:r>
              <a:rPr lang="ru-RU" dirty="0"/>
              <a:t>.</a:t>
            </a:r>
          </a:p>
          <a:p>
            <a:r>
              <a:rPr lang="uk-UA" i="1" u="sng" dirty="0"/>
              <a:t>Фосфор фосфатів</a:t>
            </a:r>
            <a:r>
              <a:rPr lang="uk-UA" dirty="0"/>
              <a:t>: </a:t>
            </a:r>
            <a:r>
              <a:rPr lang="uk-UA" dirty="0" err="1"/>
              <a:t>дефосф</a:t>
            </a:r>
            <a:r>
              <a:rPr lang="ru-RU" dirty="0"/>
              <a:t>а</a:t>
            </a:r>
            <a:r>
              <a:rPr lang="uk-UA" dirty="0" err="1"/>
              <a:t>тування</a:t>
            </a:r>
            <a:r>
              <a:rPr lang="uk-UA" dirty="0"/>
              <a:t> фільтруванням через активований оксид алюмінію, обробляння вапном.</a:t>
            </a:r>
            <a:endParaRPr lang="ru-RU" dirty="0"/>
          </a:p>
          <a:p>
            <a:r>
              <a:rPr lang="uk-UA" i="1" u="sng" dirty="0"/>
              <a:t>Окиснюваність </a:t>
            </a:r>
            <a:r>
              <a:rPr lang="uk-UA" i="1" u="sng" dirty="0" err="1"/>
              <a:t>перманганатна</a:t>
            </a:r>
            <a:r>
              <a:rPr lang="uk-UA" i="1" u="sng" dirty="0"/>
              <a:t>, окиснюваність </a:t>
            </a:r>
            <a:r>
              <a:rPr lang="uk-UA" i="1" u="sng" dirty="0" err="1"/>
              <a:t>біхроматна</a:t>
            </a:r>
            <a:r>
              <a:rPr lang="uk-UA" i="1" u="sng" dirty="0"/>
              <a:t> (ХСК), </a:t>
            </a:r>
            <a:r>
              <a:rPr lang="uk-UA" i="1" u="sng" dirty="0" err="1"/>
              <a:t>БСК</a:t>
            </a:r>
            <a:r>
              <a:rPr lang="uk-UA" i="1" u="sng" baseline="-25000" dirty="0" err="1"/>
              <a:t>п</a:t>
            </a:r>
            <a:r>
              <a:rPr lang="uk-UA" i="1" u="sng" dirty="0"/>
              <a:t>; загальний органічний вуглець</a:t>
            </a:r>
            <a:r>
              <a:rPr lang="uk-UA" dirty="0"/>
              <a:t>: біологічне </a:t>
            </a:r>
            <a:r>
              <a:rPr lang="uk-UA" dirty="0" err="1"/>
              <a:t>передочищання</a:t>
            </a:r>
            <a:r>
              <a:rPr lang="uk-UA" dirty="0"/>
              <a:t> у природних умовах; </a:t>
            </a:r>
            <a:r>
              <a:rPr lang="uk-UA" dirty="0" err="1"/>
              <a:t>біоочищання</a:t>
            </a:r>
            <a:r>
              <a:rPr lang="uk-UA" dirty="0"/>
              <a:t> на твердих носіях з іммобілізованою мікрофлорою; </a:t>
            </a:r>
            <a:r>
              <a:rPr lang="uk-UA" dirty="0" err="1"/>
              <a:t>передокиснення</a:t>
            </a:r>
            <a:r>
              <a:rPr lang="uk-UA" dirty="0"/>
              <a:t>; коагулювання — </a:t>
            </a:r>
            <a:r>
              <a:rPr lang="uk-UA" dirty="0" err="1"/>
              <a:t>флокулювання</a:t>
            </a:r>
            <a:r>
              <a:rPr lang="uk-UA" dirty="0"/>
              <a:t> з наступними флотуванням або відстоюванням і фільтруванням; </a:t>
            </a:r>
            <a:r>
              <a:rPr lang="uk-UA" dirty="0" err="1"/>
              <a:t>вуглевання</a:t>
            </a:r>
            <a:r>
              <a:rPr lang="uk-UA" dirty="0"/>
              <a:t>; контактне коагулювання; озонування з наступною </a:t>
            </a:r>
            <a:r>
              <a:rPr lang="uk-UA" dirty="0" err="1"/>
              <a:t>біосорбцією</a:t>
            </a:r>
            <a:r>
              <a:rPr lang="uk-UA" dirty="0"/>
              <a:t> на біологічно активованому вугіллі; повільне фільтрування, знезаражування; мембранне фільтрування.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47403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Вода 2-го та 3-го класів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lvl="0"/>
            <a:r>
              <a:rPr lang="uk-UA" i="1" dirty="0"/>
              <a:t>Кондиціювання за мікробіологічними, паразитологічними та гідробіологічними показниками </a:t>
            </a:r>
          </a:p>
          <a:p>
            <a:pPr lvl="0"/>
            <a:r>
              <a:rPr lang="uk-UA" i="1" u="sng" dirty="0"/>
              <a:t>Фітопланктон</a:t>
            </a:r>
            <a:r>
              <a:rPr lang="uk-UA" dirty="0"/>
              <a:t>: </a:t>
            </a:r>
            <a:r>
              <a:rPr lang="uk-UA" dirty="0" err="1"/>
              <a:t>мікропроціджування</a:t>
            </a:r>
            <a:r>
              <a:rPr lang="uk-UA" dirty="0"/>
              <a:t>; </a:t>
            </a:r>
            <a:r>
              <a:rPr lang="uk-UA" dirty="0" err="1"/>
              <a:t>мікрофільтрування</a:t>
            </a:r>
            <a:r>
              <a:rPr lang="uk-UA" dirty="0"/>
              <a:t>; </a:t>
            </a:r>
            <a:r>
              <a:rPr lang="uk-UA" dirty="0" err="1"/>
              <a:t>передхлорування</a:t>
            </a:r>
            <a:r>
              <a:rPr lang="uk-UA" dirty="0"/>
              <a:t> з наступним коагулюванням—</a:t>
            </a:r>
            <a:r>
              <a:rPr lang="uk-UA" dirty="0" err="1"/>
              <a:t>флокулюванням</a:t>
            </a:r>
            <a:r>
              <a:rPr lang="uk-UA" dirty="0"/>
              <a:t>; </a:t>
            </a:r>
            <a:r>
              <a:rPr lang="uk-UA" dirty="0" err="1"/>
              <a:t>передхлорування</a:t>
            </a:r>
            <a:r>
              <a:rPr lang="uk-UA" dirty="0"/>
              <a:t> і напірне </a:t>
            </a:r>
            <a:r>
              <a:rPr lang="uk-UA" dirty="0" err="1"/>
              <a:t>реагентне</a:t>
            </a:r>
            <a:r>
              <a:rPr lang="uk-UA" dirty="0"/>
              <a:t> флотування; фільтрування через швидкі фільтри, фільтри з активованим вугіллям.</a:t>
            </a:r>
            <a:endParaRPr lang="ru-RU" dirty="0"/>
          </a:p>
          <a:p>
            <a:r>
              <a:rPr lang="uk-UA" i="1" u="sng" dirty="0"/>
              <a:t>Мікробіологічні та паразитологічні показники</a:t>
            </a:r>
            <a:r>
              <a:rPr lang="uk-UA" dirty="0"/>
              <a:t>: знезаражування з використанням одного з реагентів: хлору, гіпохлориту, діоксиду хлору, хлораміну; бактерицидне опромінювання; коагулювання; ультрафільтрування, </a:t>
            </a:r>
            <a:r>
              <a:rPr lang="uk-UA" dirty="0" err="1"/>
              <a:t>нанофільтрування</a:t>
            </a:r>
            <a:r>
              <a:rPr lang="uk-UA" dirty="0"/>
              <a:t>. </a:t>
            </a:r>
          </a:p>
          <a:p>
            <a:r>
              <a:rPr lang="ru-RU" dirty="0"/>
              <a:t>Для </a:t>
            </a:r>
            <a:r>
              <a:rPr lang="ru-RU" dirty="0" err="1"/>
              <a:t>кондиціювання</a:t>
            </a:r>
            <a:r>
              <a:rPr lang="ru-RU" dirty="0"/>
              <a:t> води </a:t>
            </a:r>
            <a:r>
              <a:rPr lang="ru-RU" dirty="0" err="1"/>
              <a:t>використовують</a:t>
            </a:r>
            <a:r>
              <a:rPr lang="ru-RU" dirty="0"/>
              <a:t> </a:t>
            </a:r>
            <a:r>
              <a:rPr lang="ru-RU" dirty="0" err="1"/>
              <a:t>дезінфектанти</a:t>
            </a:r>
            <a:r>
              <a:rPr lang="ru-RU" dirty="0"/>
              <a:t>, </a:t>
            </a:r>
            <a:r>
              <a:rPr lang="ru-RU" dirty="0" err="1"/>
              <a:t>дозволені</a:t>
            </a:r>
            <a:r>
              <a:rPr lang="ru-RU" dirty="0"/>
              <a:t> до </a:t>
            </a:r>
            <a:r>
              <a:rPr lang="ru-RU" dirty="0" err="1"/>
              <a:t>застосування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90703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Вода 2-го та 3-го класів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700" y="1628800"/>
            <a:ext cx="6711654" cy="5040559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ru-RU" i="1" dirty="0" err="1"/>
              <a:t>Кондиціювання</a:t>
            </a:r>
            <a:r>
              <a:rPr lang="ru-RU" i="1" dirty="0"/>
              <a:t> за </a:t>
            </a:r>
            <a:r>
              <a:rPr lang="ru-RU" i="1" dirty="0" err="1"/>
              <a:t>показниками</a:t>
            </a:r>
            <a:r>
              <a:rPr lang="ru-RU" i="1" dirty="0"/>
              <a:t> </a:t>
            </a:r>
            <a:r>
              <a:rPr lang="ru-RU" i="1" dirty="0" err="1"/>
              <a:t>вмісту</a:t>
            </a:r>
            <a:r>
              <a:rPr lang="ru-RU" i="1" dirty="0"/>
              <a:t> </a:t>
            </a:r>
            <a:r>
              <a:rPr lang="ru-RU" i="1" dirty="0" err="1"/>
              <a:t>неорганічних</a:t>
            </a:r>
            <a:r>
              <a:rPr lang="ru-RU" i="1" dirty="0"/>
              <a:t> </a:t>
            </a:r>
            <a:r>
              <a:rPr lang="ru-RU" i="1" dirty="0" err="1"/>
              <a:t>речовин</a:t>
            </a:r>
            <a:r>
              <a:rPr lang="ru-RU" i="1" dirty="0"/>
              <a:t> </a:t>
            </a:r>
            <a:r>
              <a:rPr lang="ru-RU" i="1" dirty="0" err="1"/>
              <a:t>токсичної</a:t>
            </a:r>
            <a:r>
              <a:rPr lang="ru-RU" i="1" dirty="0"/>
              <a:t> </a:t>
            </a:r>
            <a:r>
              <a:rPr lang="ru-RU" i="1" dirty="0" err="1"/>
              <a:t>дії</a:t>
            </a:r>
            <a:endParaRPr lang="ru-RU" dirty="0"/>
          </a:p>
          <a:p>
            <a:r>
              <a:rPr lang="ru-RU" i="1" u="sng" dirty="0" err="1"/>
              <a:t>Алюміній</a:t>
            </a:r>
            <a:r>
              <a:rPr lang="ru-RU" i="1" u="sng" dirty="0"/>
              <a:t> (для 3 </a:t>
            </a:r>
            <a:r>
              <a:rPr lang="ru-RU" i="1" u="sng" dirty="0" err="1"/>
              <a:t>класу</a:t>
            </a:r>
            <a:r>
              <a:rPr lang="ru-RU" i="1" u="sng" dirty="0"/>
              <a:t>); </a:t>
            </a:r>
            <a:r>
              <a:rPr lang="ru-RU" i="1" u="sng" dirty="0" err="1"/>
              <a:t>барій</a:t>
            </a:r>
            <a:r>
              <a:rPr lang="ru-RU" i="1" u="sng" dirty="0"/>
              <a:t>, </a:t>
            </a:r>
            <a:r>
              <a:rPr lang="ru-RU" i="1" u="sng" dirty="0" err="1"/>
              <a:t>берилій</a:t>
            </a:r>
            <a:r>
              <a:rPr lang="ru-RU" i="1" u="sng" dirty="0"/>
              <a:t> (для 3 </a:t>
            </a:r>
            <a:r>
              <a:rPr lang="ru-RU" i="1" u="sng" dirty="0" err="1"/>
              <a:t>класу</a:t>
            </a:r>
            <a:r>
              <a:rPr lang="ru-RU" i="1" u="sng" dirty="0"/>
              <a:t>); </a:t>
            </a:r>
            <a:r>
              <a:rPr lang="ru-RU" i="1" u="sng" dirty="0" err="1"/>
              <a:t>кадмій</a:t>
            </a:r>
            <a:r>
              <a:rPr lang="ru-RU" i="1" u="sng" dirty="0"/>
              <a:t>, </a:t>
            </a:r>
            <a:r>
              <a:rPr lang="ru-RU" i="1" u="sng" dirty="0" err="1"/>
              <a:t>миш’як</a:t>
            </a:r>
            <a:r>
              <a:rPr lang="ru-RU" i="1" u="sng" dirty="0"/>
              <a:t>, </a:t>
            </a:r>
            <a:r>
              <a:rPr lang="ru-RU" i="1" u="sng" dirty="0" err="1"/>
              <a:t>нікель</a:t>
            </a:r>
            <a:r>
              <a:rPr lang="ru-RU" i="1" u="sng" dirty="0"/>
              <a:t>, ртуть (для 3 </a:t>
            </a:r>
            <a:r>
              <a:rPr lang="ru-RU" i="1" u="sng" dirty="0" err="1"/>
              <a:t>класу</a:t>
            </a:r>
            <a:r>
              <a:rPr lang="ru-RU" i="1" u="sng" dirty="0"/>
              <a:t>), </a:t>
            </a:r>
            <a:r>
              <a:rPr lang="ru-RU" i="1" u="sng" dirty="0" err="1"/>
              <a:t>свинець</a:t>
            </a:r>
            <a:r>
              <a:rPr lang="ru-RU" i="1" u="sng" dirty="0"/>
              <a:t>, </a:t>
            </a:r>
            <a:r>
              <a:rPr lang="ru-RU" i="1" u="sng" dirty="0" err="1"/>
              <a:t>сурма</a:t>
            </a:r>
            <a:r>
              <a:rPr lang="ru-RU" i="1" u="sng" dirty="0"/>
              <a:t>, </a:t>
            </a:r>
            <a:r>
              <a:rPr lang="ru-RU" i="1" u="sng" dirty="0" err="1"/>
              <a:t>талій</a:t>
            </a:r>
            <a:r>
              <a:rPr lang="ru-RU" i="1" u="sng" dirty="0"/>
              <a:t> </a:t>
            </a:r>
            <a:r>
              <a:rPr lang="ru-RU" dirty="0"/>
              <a:t>— </a:t>
            </a:r>
            <a:r>
              <a:rPr lang="ru-RU" dirty="0" err="1"/>
              <a:t>коагулювання</a:t>
            </a:r>
            <a:r>
              <a:rPr lang="ru-RU" dirty="0"/>
              <a:t> — </a:t>
            </a:r>
            <a:r>
              <a:rPr lang="ru-RU" dirty="0" err="1"/>
              <a:t>флокулювання</a:t>
            </a:r>
            <a:r>
              <a:rPr lang="ru-RU" dirty="0"/>
              <a:t>, </a:t>
            </a:r>
            <a:r>
              <a:rPr lang="ru-RU" dirty="0" err="1"/>
              <a:t>відстоювання</a:t>
            </a:r>
            <a:r>
              <a:rPr lang="ru-RU" dirty="0"/>
              <a:t>, </a:t>
            </a:r>
            <a:r>
              <a:rPr lang="ru-RU" dirty="0" err="1"/>
              <a:t>фільтрування</a:t>
            </a:r>
            <a:r>
              <a:rPr lang="ru-RU" dirty="0"/>
              <a:t>; </a:t>
            </a:r>
            <a:r>
              <a:rPr lang="ru-RU" dirty="0" err="1"/>
              <a:t>контактне</a:t>
            </a:r>
            <a:r>
              <a:rPr lang="ru-RU" dirty="0"/>
              <a:t> </a:t>
            </a:r>
            <a:r>
              <a:rPr lang="ru-RU" dirty="0" err="1"/>
              <a:t>коагулювання</a:t>
            </a:r>
            <a:r>
              <a:rPr lang="ru-RU" dirty="0"/>
              <a:t>; </a:t>
            </a:r>
            <a:r>
              <a:rPr lang="ru-RU" dirty="0" err="1"/>
              <a:t>нанофільтрування</a:t>
            </a:r>
            <a:r>
              <a:rPr lang="ru-RU" dirty="0"/>
              <a:t>; </a:t>
            </a:r>
            <a:r>
              <a:rPr lang="ru-RU" dirty="0" err="1"/>
              <a:t>іонний</a:t>
            </a:r>
            <a:r>
              <a:rPr lang="ru-RU" dirty="0"/>
              <a:t> </a:t>
            </a:r>
            <a:r>
              <a:rPr lang="ru-RU" dirty="0" err="1"/>
              <a:t>обмін</a:t>
            </a:r>
            <a:r>
              <a:rPr lang="ru-RU" dirty="0"/>
              <a:t> на </a:t>
            </a:r>
            <a:r>
              <a:rPr lang="ru-RU" dirty="0" err="1"/>
              <a:t>селективних</a:t>
            </a:r>
            <a:r>
              <a:rPr lang="ru-RU" dirty="0"/>
              <a:t> сорбентах.</a:t>
            </a:r>
          </a:p>
          <a:p>
            <a:r>
              <a:rPr lang="ru-RU" i="1" u="sng" dirty="0"/>
              <a:t>Бор: </a:t>
            </a:r>
            <a:r>
              <a:rPr lang="ru-RU" dirty="0" err="1"/>
              <a:t>освітлювання</a:t>
            </a:r>
            <a:r>
              <a:rPr lang="ru-RU" dirty="0"/>
              <a:t> води на </a:t>
            </a:r>
            <a:r>
              <a:rPr lang="ru-RU" dirty="0" err="1"/>
              <a:t>швидких</a:t>
            </a:r>
            <a:r>
              <a:rPr lang="ru-RU" dirty="0"/>
              <a:t> </a:t>
            </a:r>
            <a:r>
              <a:rPr lang="ru-RU" dirty="0" err="1"/>
              <a:t>фільтрах</a:t>
            </a:r>
            <a:r>
              <a:rPr lang="ru-RU" dirty="0"/>
              <a:t> і </a:t>
            </a:r>
            <a:r>
              <a:rPr lang="ru-RU" dirty="0" err="1"/>
              <a:t>фільтрування</a:t>
            </a:r>
            <a:r>
              <a:rPr lang="ru-RU" dirty="0"/>
              <a:t> через </a:t>
            </a:r>
            <a:r>
              <a:rPr lang="ru-RU" dirty="0" err="1"/>
              <a:t>іонітові</a:t>
            </a:r>
            <a:r>
              <a:rPr lang="ru-RU" dirty="0"/>
              <a:t> </a:t>
            </a:r>
            <a:r>
              <a:rPr lang="ru-RU" dirty="0" err="1"/>
              <a:t>фільтри</a:t>
            </a:r>
            <a:r>
              <a:rPr lang="ru-RU" dirty="0"/>
              <a:t> з </a:t>
            </a:r>
            <a:r>
              <a:rPr lang="ru-RU" dirty="0" err="1"/>
              <a:t>боросе-лективною</a:t>
            </a:r>
            <a:r>
              <a:rPr lang="ru-RU" dirty="0"/>
              <a:t> смолою в ОН-</a:t>
            </a:r>
            <a:r>
              <a:rPr lang="ru-RU" dirty="0" err="1"/>
              <a:t>формі</a:t>
            </a:r>
            <a:r>
              <a:rPr lang="ru-RU" dirty="0"/>
              <a:t>, </a:t>
            </a:r>
            <a:r>
              <a:rPr lang="ru-RU" dirty="0" err="1"/>
              <a:t>доочищання</a:t>
            </a:r>
            <a:r>
              <a:rPr lang="ru-RU" dirty="0"/>
              <a:t> на </a:t>
            </a:r>
            <a:r>
              <a:rPr lang="ru-RU" dirty="0" err="1"/>
              <a:t>активованому</a:t>
            </a:r>
            <a:r>
              <a:rPr lang="ru-RU" dirty="0"/>
              <a:t> </a:t>
            </a:r>
            <a:r>
              <a:rPr lang="ru-RU" dirty="0" err="1"/>
              <a:t>вугіллі</a:t>
            </a:r>
            <a:r>
              <a:rPr lang="ru-RU" dirty="0"/>
              <a:t> і </a:t>
            </a:r>
            <a:r>
              <a:rPr lang="ru-RU" dirty="0" err="1"/>
              <a:t>знезаражування</a:t>
            </a:r>
            <a:r>
              <a:rPr lang="ru-RU" dirty="0"/>
              <a:t>.</a:t>
            </a:r>
          </a:p>
          <a:p>
            <a:r>
              <a:rPr lang="ru-RU" i="1" u="sng" dirty="0" err="1"/>
              <a:t>Залiзо</a:t>
            </a:r>
            <a:r>
              <a:rPr lang="ru-RU" i="1" u="sng" dirty="0"/>
              <a:t>, </a:t>
            </a:r>
            <a:r>
              <a:rPr lang="ru-RU" i="1" u="sng" dirty="0" err="1"/>
              <a:t>мapганeць</a:t>
            </a:r>
            <a:r>
              <a:rPr lang="ru-RU" i="1" u="sng" dirty="0"/>
              <a:t>: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сильних</a:t>
            </a:r>
            <a:r>
              <a:rPr lang="ru-RU" dirty="0"/>
              <a:t> </a:t>
            </a:r>
            <a:r>
              <a:rPr lang="ru-RU" dirty="0" err="1"/>
              <a:t>окисників</a:t>
            </a:r>
            <a:r>
              <a:rPr lang="ru-RU" dirty="0"/>
              <a:t> з </a:t>
            </a:r>
            <a:r>
              <a:rPr lang="ru-RU" dirty="0" err="1"/>
              <a:t>утворенням</a:t>
            </a:r>
            <a:r>
              <a:rPr lang="ru-RU" dirty="0"/>
              <a:t> </a:t>
            </a:r>
            <a:r>
              <a:rPr lang="ru-RU" dirty="0" err="1"/>
              <a:t>гідроксидів</a:t>
            </a:r>
            <a:r>
              <a:rPr lang="ru-RU" dirty="0"/>
              <a:t>, </a:t>
            </a:r>
            <a:r>
              <a:rPr lang="ru-RU" dirty="0" err="1"/>
              <a:t>коагулювання</a:t>
            </a:r>
            <a:r>
              <a:rPr lang="ru-RU" dirty="0"/>
              <a:t>, </a:t>
            </a:r>
            <a:r>
              <a:rPr lang="ru-RU" dirty="0" err="1"/>
              <a:t>фільтрування</a:t>
            </a:r>
            <a:r>
              <a:rPr lang="ru-RU" dirty="0"/>
              <a:t>, </a:t>
            </a:r>
            <a:r>
              <a:rPr lang="ru-RU" dirty="0" err="1"/>
              <a:t>фільтрування</a:t>
            </a:r>
            <a:r>
              <a:rPr lang="ru-RU" dirty="0"/>
              <a:t> через </a:t>
            </a:r>
            <a:r>
              <a:rPr lang="ru-RU" dirty="0" err="1"/>
              <a:t>модифіковані</a:t>
            </a:r>
            <a:r>
              <a:rPr lang="ru-RU" dirty="0"/>
              <a:t> </a:t>
            </a:r>
            <a:r>
              <a:rPr lang="ru-RU" dirty="0" err="1"/>
              <a:t>сорбенти</a:t>
            </a:r>
            <a:r>
              <a:rPr lang="ru-RU" dirty="0"/>
              <a:t>, </a:t>
            </a:r>
            <a:r>
              <a:rPr lang="ru-RU" dirty="0" err="1"/>
              <a:t>нанофільтрування</a:t>
            </a:r>
            <a:r>
              <a:rPr lang="ru-RU" dirty="0"/>
              <a:t>, </a:t>
            </a:r>
            <a:r>
              <a:rPr lang="ru-RU" dirty="0" err="1"/>
              <a:t>сорбція</a:t>
            </a:r>
            <a:r>
              <a:rPr lang="ru-RU" dirty="0"/>
              <a:t> на </a:t>
            </a:r>
            <a:r>
              <a:rPr lang="ru-RU" dirty="0" err="1"/>
              <a:t>активо-ваному</a:t>
            </a:r>
            <a:r>
              <a:rPr lang="ru-RU" dirty="0"/>
              <a:t> </a:t>
            </a:r>
            <a:r>
              <a:rPr lang="ru-RU" dirty="0" err="1"/>
              <a:t>вугіллі</a:t>
            </a:r>
            <a:r>
              <a:rPr lang="ru-RU" dirty="0"/>
              <a:t>, </a:t>
            </a:r>
            <a:r>
              <a:rPr lang="ru-RU" dirty="0" err="1"/>
              <a:t>силікагелі</a:t>
            </a:r>
            <a:r>
              <a:rPr lang="ru-RU" dirty="0"/>
              <a:t>, </a:t>
            </a:r>
            <a:r>
              <a:rPr lang="ru-RU" dirty="0" err="1"/>
              <a:t>гранітній</a:t>
            </a:r>
            <a:r>
              <a:rPr lang="ru-RU" dirty="0"/>
              <a:t> та </a:t>
            </a:r>
            <a:r>
              <a:rPr lang="ru-RU" dirty="0" err="1"/>
              <a:t>мармуровій</a:t>
            </a:r>
            <a:r>
              <a:rPr lang="ru-RU" dirty="0"/>
              <a:t> </a:t>
            </a:r>
            <a:r>
              <a:rPr lang="ru-RU" dirty="0" err="1"/>
              <a:t>крихтах</a:t>
            </a:r>
            <a:r>
              <a:rPr lang="ru-RU" dirty="0"/>
              <a:t>.</a:t>
            </a:r>
          </a:p>
          <a:p>
            <a:r>
              <a:rPr lang="uk-UA" i="1" u="sng" dirty="0"/>
              <a:t>Фтор: </a:t>
            </a:r>
            <a:r>
              <a:rPr lang="uk-UA" dirty="0"/>
              <a:t>фторування введенням у воду порошку або розчину сполук фтору; </a:t>
            </a:r>
            <a:r>
              <a:rPr lang="uk-UA" dirty="0" err="1"/>
              <a:t>дефторування</a:t>
            </a:r>
            <a:r>
              <a:rPr lang="uk-UA" dirty="0"/>
              <a:t> — іонний обмін на селективних у відношенні до фтору іонітах; сорбція на поверхні </a:t>
            </a:r>
            <a:r>
              <a:rPr lang="uk-UA" dirty="0" err="1"/>
              <a:t>свіжоутворених</a:t>
            </a:r>
            <a:r>
              <a:rPr lang="uk-UA" dirty="0"/>
              <a:t> гідроксидів алюмінію або магнію, на </a:t>
            </a:r>
            <a:r>
              <a:rPr lang="uk-UA" dirty="0" err="1"/>
              <a:t>гідроксилапатиті</a:t>
            </a:r>
            <a:r>
              <a:rPr lang="uk-UA" dirty="0"/>
              <a:t>, на модифікованому </a:t>
            </a:r>
            <a:r>
              <a:rPr lang="uk-UA" dirty="0" err="1"/>
              <a:t>кліноптилоліті</a:t>
            </a:r>
            <a:r>
              <a:rPr lang="uk-UA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85704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Вода 2-го та 3-го класів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i="1" dirty="0" err="1"/>
              <a:t>Кондиціювання</a:t>
            </a:r>
            <a:r>
              <a:rPr lang="ru-RU" i="1" dirty="0"/>
              <a:t> за </a:t>
            </a:r>
            <a:r>
              <a:rPr lang="ru-RU" i="1" dirty="0" err="1"/>
              <a:t>показниками</a:t>
            </a:r>
            <a:r>
              <a:rPr lang="ru-RU" i="1" dirty="0"/>
              <a:t> </a:t>
            </a:r>
            <a:r>
              <a:rPr lang="ru-RU" i="1" dirty="0" err="1"/>
              <a:t>вмісту</a:t>
            </a:r>
            <a:r>
              <a:rPr lang="ru-RU" i="1" dirty="0"/>
              <a:t> </a:t>
            </a:r>
            <a:r>
              <a:rPr lang="ru-RU" i="1" dirty="0" err="1"/>
              <a:t>органічних</a:t>
            </a:r>
            <a:r>
              <a:rPr lang="ru-RU" i="1" dirty="0"/>
              <a:t> </a:t>
            </a:r>
            <a:r>
              <a:rPr lang="ru-RU" i="1" dirty="0" err="1"/>
              <a:t>речовин</a:t>
            </a:r>
            <a:r>
              <a:rPr lang="ru-RU" i="1" dirty="0"/>
              <a:t> </a:t>
            </a:r>
            <a:r>
              <a:rPr lang="ru-RU" i="1" dirty="0" err="1"/>
              <a:t>токсичної</a:t>
            </a:r>
            <a:r>
              <a:rPr lang="ru-RU" i="1" dirty="0"/>
              <a:t> </a:t>
            </a:r>
            <a:r>
              <a:rPr lang="ru-RU" i="1" dirty="0" err="1"/>
              <a:t>дії</a:t>
            </a:r>
            <a:endParaRPr lang="ru-RU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 err="1"/>
              <a:t>фізико-хімічне</a:t>
            </a:r>
            <a:r>
              <a:rPr lang="ru-RU" dirty="0"/>
              <a:t> </a:t>
            </a:r>
            <a:r>
              <a:rPr lang="ru-RU" dirty="0" err="1"/>
              <a:t>передочищ</a:t>
            </a:r>
            <a:r>
              <a:rPr lang="uk-UA" dirty="0"/>
              <a:t>е</a:t>
            </a:r>
            <a:r>
              <a:rPr lang="ru-RU" dirty="0" err="1"/>
              <a:t>ння</a:t>
            </a:r>
            <a:r>
              <a:rPr lang="ru-RU" dirty="0"/>
              <a:t>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err="1"/>
              <a:t>біологічне</a:t>
            </a:r>
            <a:r>
              <a:rPr lang="ru-RU" dirty="0"/>
              <a:t> </a:t>
            </a:r>
            <a:r>
              <a:rPr lang="ru-RU" dirty="0" err="1"/>
              <a:t>передочищення</a:t>
            </a:r>
            <a:r>
              <a:rPr lang="ru-RU" dirty="0"/>
              <a:t> на </a:t>
            </a:r>
            <a:r>
              <a:rPr lang="ru-RU" dirty="0" err="1"/>
              <a:t>твердих</a:t>
            </a:r>
            <a:r>
              <a:rPr lang="ru-RU" dirty="0"/>
              <a:t> </a:t>
            </a:r>
            <a:r>
              <a:rPr lang="ru-RU" dirty="0" err="1"/>
              <a:t>носіях</a:t>
            </a:r>
            <a:r>
              <a:rPr lang="ru-RU" dirty="0"/>
              <a:t> з </a:t>
            </a:r>
            <a:r>
              <a:rPr lang="ru-RU" dirty="0" err="1"/>
              <a:t>іммобілізованою</a:t>
            </a:r>
            <a:r>
              <a:rPr lang="ru-RU" dirty="0"/>
              <a:t> </a:t>
            </a:r>
            <a:r>
              <a:rPr lang="ru-RU" dirty="0" err="1"/>
              <a:t>мікрофлорою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через </a:t>
            </a:r>
            <a:r>
              <a:rPr lang="ru-RU" dirty="0" err="1"/>
              <a:t>піщані</a:t>
            </a:r>
            <a:r>
              <a:rPr lang="ru-RU" dirty="0"/>
              <a:t> </a:t>
            </a:r>
            <a:r>
              <a:rPr lang="ru-RU" dirty="0" err="1"/>
              <a:t>дюни</a:t>
            </a:r>
            <a:r>
              <a:rPr lang="ru-RU" dirty="0"/>
              <a:t>, </a:t>
            </a:r>
            <a:r>
              <a:rPr lang="ru-RU" dirty="0" err="1"/>
              <a:t>штучні</a:t>
            </a:r>
            <a:r>
              <a:rPr lang="ru-RU" dirty="0"/>
              <a:t> </a:t>
            </a:r>
            <a:r>
              <a:rPr lang="ru-RU" dirty="0" err="1"/>
              <a:t>водойми</a:t>
            </a:r>
            <a:r>
              <a:rPr lang="ru-RU" dirty="0"/>
              <a:t>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err="1"/>
              <a:t>окиснювання</a:t>
            </a:r>
            <a:r>
              <a:rPr lang="ru-RU" dirty="0"/>
              <a:t> діоксидом </a:t>
            </a:r>
            <a:r>
              <a:rPr lang="ru-RU" dirty="0" err="1"/>
              <a:t>хлорy</a:t>
            </a:r>
            <a:r>
              <a:rPr lang="ru-RU" dirty="0"/>
              <a:t>, озоном, пероксидом </a:t>
            </a:r>
            <a:r>
              <a:rPr lang="ru-RU" dirty="0" err="1"/>
              <a:t>водню</a:t>
            </a:r>
            <a:r>
              <a:rPr lang="ru-RU" dirty="0"/>
              <a:t>, УФ-</a:t>
            </a:r>
            <a:r>
              <a:rPr lang="ru-RU" dirty="0" err="1"/>
              <a:t>опромінюванням</a:t>
            </a:r>
            <a:r>
              <a:rPr lang="ru-RU" dirty="0"/>
              <a:t> з </a:t>
            </a:r>
            <a:r>
              <a:rPr lang="ru-RU" dirty="0" err="1"/>
              <a:t>наступним</a:t>
            </a:r>
            <a:r>
              <a:rPr lang="ru-RU" dirty="0"/>
              <a:t> </a:t>
            </a:r>
            <a:r>
              <a:rPr lang="ru-RU" dirty="0" err="1"/>
              <a:t>фільтруванням</a:t>
            </a:r>
            <a:r>
              <a:rPr lang="ru-RU" dirty="0"/>
              <a:t> </a:t>
            </a:r>
            <a:r>
              <a:rPr lang="ru-RU" dirty="0" err="1"/>
              <a:t>крізь</a:t>
            </a:r>
            <a:r>
              <a:rPr lang="ru-RU" dirty="0"/>
              <a:t> </a:t>
            </a:r>
            <a:r>
              <a:rPr lang="ru-RU" dirty="0" err="1"/>
              <a:t>активоване</a:t>
            </a:r>
            <a:r>
              <a:rPr lang="ru-RU" dirty="0"/>
              <a:t> </a:t>
            </a:r>
            <a:r>
              <a:rPr lang="ru-RU" dirty="0" err="1"/>
              <a:t>вугілля</a:t>
            </a:r>
            <a:r>
              <a:rPr lang="ru-RU" dirty="0"/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 </a:t>
            </a:r>
            <a:r>
              <a:rPr lang="ru-RU" dirty="0" err="1"/>
              <a:t>повільне</a:t>
            </a:r>
            <a:r>
              <a:rPr lang="ru-RU" dirty="0"/>
              <a:t> </a:t>
            </a:r>
            <a:r>
              <a:rPr lang="ru-RU" dirty="0" err="1"/>
              <a:t>фільтрування</a:t>
            </a:r>
            <a:r>
              <a:rPr lang="ru-RU" dirty="0"/>
              <a:t>, </a:t>
            </a:r>
            <a:r>
              <a:rPr lang="ru-RU" dirty="0" err="1"/>
              <a:t>нанофільтрування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9918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Вода 2-го та 3-го класів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700" y="1412777"/>
            <a:ext cx="7632732" cy="483563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i="1" dirty="0"/>
              <a:t>    </a:t>
            </a:r>
            <a:r>
              <a:rPr lang="ru-RU" i="1" dirty="0" err="1"/>
              <a:t>Кондиціювання</a:t>
            </a:r>
            <a:r>
              <a:rPr lang="ru-RU" i="1" dirty="0"/>
              <a:t> за </a:t>
            </a:r>
            <a:r>
              <a:rPr lang="ru-RU" i="1" dirty="0" err="1"/>
              <a:t>показниками</a:t>
            </a:r>
            <a:r>
              <a:rPr lang="ru-RU" i="1" dirty="0"/>
              <a:t> </a:t>
            </a:r>
            <a:r>
              <a:rPr lang="ru-RU" i="1" dirty="0" err="1"/>
              <a:t>радіаційної</a:t>
            </a:r>
            <a:r>
              <a:rPr lang="ru-RU" i="1" dirty="0"/>
              <a:t> </a:t>
            </a:r>
            <a:r>
              <a:rPr lang="ru-RU" i="1" dirty="0" err="1"/>
              <a:t>безпеки</a:t>
            </a:r>
            <a:r>
              <a:rPr lang="ru-RU" i="1" dirty="0"/>
              <a:t>:</a:t>
            </a:r>
          </a:p>
          <a:p>
            <a:r>
              <a:rPr lang="ru-RU" dirty="0"/>
              <a:t> </a:t>
            </a:r>
            <a:r>
              <a:rPr lang="ru-RU" dirty="0" err="1"/>
              <a:t>сорбція</a:t>
            </a:r>
            <a:r>
              <a:rPr lang="ru-RU" dirty="0"/>
              <a:t> на </a:t>
            </a:r>
            <a:r>
              <a:rPr lang="ru-RU" dirty="0" err="1"/>
              <a:t>природних</a:t>
            </a:r>
            <a:r>
              <a:rPr lang="ru-RU" dirty="0"/>
              <a:t> сорбентах у </a:t>
            </a:r>
            <a:r>
              <a:rPr lang="ru-RU" dirty="0" err="1"/>
              <a:t>натрієвій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 (</a:t>
            </a:r>
            <a:r>
              <a:rPr lang="ru-RU" dirty="0" err="1"/>
              <a:t>кліноптилоліті</a:t>
            </a:r>
            <a:r>
              <a:rPr lang="ru-RU" dirty="0"/>
              <a:t>, </a:t>
            </a:r>
            <a:r>
              <a:rPr lang="ru-RU" dirty="0" err="1"/>
              <a:t>вермікуліті</a:t>
            </a:r>
            <a:r>
              <a:rPr lang="ru-RU" dirty="0"/>
              <a:t>); </a:t>
            </a:r>
          </a:p>
          <a:p>
            <a:r>
              <a:rPr lang="ru-RU" dirty="0" err="1"/>
              <a:t>обробляння</a:t>
            </a:r>
            <a:r>
              <a:rPr lang="ru-RU" dirty="0"/>
              <a:t> </a:t>
            </a:r>
            <a:r>
              <a:rPr lang="ru-RU" dirty="0" err="1"/>
              <a:t>бентонітом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наступним</a:t>
            </a:r>
            <a:r>
              <a:rPr lang="ru-RU" dirty="0"/>
              <a:t> </a:t>
            </a:r>
            <a:r>
              <a:rPr lang="ru-RU" dirty="0" err="1"/>
              <a:t>коагулюванням</a:t>
            </a:r>
            <a:r>
              <a:rPr lang="ru-RU" dirty="0"/>
              <a:t>—</a:t>
            </a:r>
            <a:r>
              <a:rPr lang="ru-RU" dirty="0" err="1"/>
              <a:t>флокулюванням</a:t>
            </a:r>
            <a:r>
              <a:rPr lang="ru-RU" dirty="0"/>
              <a:t>; </a:t>
            </a:r>
          </a:p>
          <a:p>
            <a:r>
              <a:rPr lang="ru-RU" dirty="0" err="1"/>
              <a:t>обробляння</a:t>
            </a:r>
            <a:r>
              <a:rPr lang="ru-RU" dirty="0"/>
              <a:t> пероксидом </a:t>
            </a:r>
            <a:r>
              <a:rPr lang="ru-RU" dirty="0" err="1"/>
              <a:t>водню</a:t>
            </a:r>
            <a:r>
              <a:rPr lang="ru-RU" dirty="0"/>
              <a:t> в </a:t>
            </a:r>
            <a:r>
              <a:rPr lang="ru-RU" dirty="0" err="1"/>
              <a:t>присутності</a:t>
            </a:r>
            <a:r>
              <a:rPr lang="ru-RU" dirty="0"/>
              <a:t> </a:t>
            </a:r>
            <a:r>
              <a:rPr lang="ru-RU" dirty="0" err="1"/>
              <a:t>іонів</a:t>
            </a:r>
            <a:r>
              <a:rPr lang="ru-RU" dirty="0"/>
              <a:t> </a:t>
            </a:r>
            <a:r>
              <a:rPr lang="ru-RU" dirty="0" err="1"/>
              <a:t>двовалентного</a:t>
            </a:r>
            <a:r>
              <a:rPr lang="ru-RU" dirty="0"/>
              <a:t> </a:t>
            </a:r>
            <a:r>
              <a:rPr lang="ru-RU" dirty="0" err="1"/>
              <a:t>заліза</a:t>
            </a:r>
            <a:r>
              <a:rPr lang="ru-RU" dirty="0"/>
              <a:t> з </a:t>
            </a:r>
            <a:r>
              <a:rPr lang="ru-RU" dirty="0" err="1"/>
              <a:t>наступним</a:t>
            </a:r>
            <a:r>
              <a:rPr lang="ru-RU" dirty="0"/>
              <a:t> </a:t>
            </a:r>
            <a:r>
              <a:rPr lang="ru-RU" dirty="0" err="1"/>
              <a:t>коагулюванням</a:t>
            </a:r>
            <a:r>
              <a:rPr lang="ru-RU" dirty="0"/>
              <a:t>;</a:t>
            </a:r>
          </a:p>
          <a:p>
            <a:r>
              <a:rPr lang="ru-RU" dirty="0"/>
              <a:t> </a:t>
            </a:r>
            <a:r>
              <a:rPr lang="ru-RU" dirty="0" err="1"/>
              <a:t>обробляння</a:t>
            </a:r>
            <a:r>
              <a:rPr lang="ru-RU" dirty="0"/>
              <a:t> </a:t>
            </a:r>
            <a:r>
              <a:rPr lang="ru-RU" dirty="0" err="1"/>
              <a:t>сумішшю</a:t>
            </a:r>
            <a:r>
              <a:rPr lang="ru-RU" dirty="0"/>
              <a:t> </a:t>
            </a:r>
            <a:r>
              <a:rPr lang="ru-RU" dirty="0" err="1"/>
              <a:t>пилoпoдiбниx</a:t>
            </a:r>
            <a:r>
              <a:rPr lang="ru-RU" dirty="0"/>
              <a:t> </a:t>
            </a:r>
            <a:r>
              <a:rPr lang="ru-RU" dirty="0" err="1"/>
              <a:t>сорбентів</a:t>
            </a:r>
            <a:r>
              <a:rPr lang="ru-RU" dirty="0"/>
              <a:t> (</a:t>
            </a:r>
            <a:r>
              <a:rPr lang="ru-RU" dirty="0" err="1"/>
              <a:t>бентоніту</a:t>
            </a:r>
            <a:r>
              <a:rPr lang="ru-RU" dirty="0"/>
              <a:t>, </a:t>
            </a:r>
            <a:r>
              <a:rPr lang="ru-RU" dirty="0" err="1"/>
              <a:t>кліноптилоліту</a:t>
            </a:r>
            <a:r>
              <a:rPr lang="ru-RU" dirty="0"/>
              <a:t>, </a:t>
            </a:r>
            <a:r>
              <a:rPr lang="ru-RU" dirty="0" err="1"/>
              <a:t>вапна</a:t>
            </a:r>
            <a:r>
              <a:rPr lang="ru-RU" dirty="0"/>
              <a:t>)</a:t>
            </a:r>
            <a:r>
              <a:rPr lang="uk-UA" dirty="0"/>
              <a:t> з </a:t>
            </a:r>
            <a:r>
              <a:rPr lang="ru-RU" dirty="0" err="1"/>
              <a:t>наступним</a:t>
            </a:r>
            <a:r>
              <a:rPr lang="ru-RU" dirty="0"/>
              <a:t> </a:t>
            </a:r>
            <a:r>
              <a:rPr lang="ru-RU" dirty="0" err="1"/>
              <a:t>коагулюванням</a:t>
            </a:r>
            <a:r>
              <a:rPr lang="ru-RU" dirty="0"/>
              <a:t>; </a:t>
            </a:r>
          </a:p>
          <a:p>
            <a:r>
              <a:rPr lang="ru-RU" dirty="0" err="1"/>
              <a:t>сорбція</a:t>
            </a:r>
            <a:r>
              <a:rPr lang="ru-RU" dirty="0"/>
              <a:t> на </a:t>
            </a:r>
            <a:r>
              <a:rPr lang="ru-RU" dirty="0" err="1"/>
              <a:t>активованому</a:t>
            </a:r>
            <a:r>
              <a:rPr lang="ru-RU" dirty="0"/>
              <a:t> </a:t>
            </a:r>
            <a:r>
              <a:rPr lang="ru-RU" dirty="0" err="1"/>
              <a:t>модифікованому</a:t>
            </a:r>
            <a:r>
              <a:rPr lang="ru-RU" dirty="0"/>
              <a:t> </a:t>
            </a:r>
            <a:r>
              <a:rPr lang="ru-RU" dirty="0" err="1"/>
              <a:t>вугіллі</a:t>
            </a:r>
            <a:r>
              <a:rPr lang="ru-RU" dirty="0"/>
              <a:t>; </a:t>
            </a:r>
            <a:r>
              <a:rPr lang="ru-RU" dirty="0" err="1"/>
              <a:t>сорбція</a:t>
            </a:r>
            <a:r>
              <a:rPr lang="ru-RU" dirty="0"/>
              <a:t> на </a:t>
            </a:r>
            <a:r>
              <a:rPr lang="ru-RU" dirty="0" err="1"/>
              <a:t>селективних</a:t>
            </a:r>
            <a:r>
              <a:rPr lang="ru-RU" dirty="0"/>
              <a:t> </a:t>
            </a:r>
            <a:r>
              <a:rPr lang="ru-RU" dirty="0" err="1"/>
              <a:t>іонітах</a:t>
            </a:r>
            <a:r>
              <a:rPr lang="ru-RU" dirty="0"/>
              <a:t>; </a:t>
            </a:r>
            <a:r>
              <a:rPr lang="ru-RU" dirty="0" err="1"/>
              <a:t>сорбція</a:t>
            </a:r>
            <a:r>
              <a:rPr lang="ru-RU" dirty="0"/>
              <a:t> на </a:t>
            </a:r>
            <a:r>
              <a:rPr lang="ru-RU" dirty="0" err="1"/>
              <a:t>змішаних</a:t>
            </a:r>
            <a:r>
              <a:rPr lang="ru-RU" dirty="0"/>
              <a:t> </a:t>
            </a:r>
            <a:r>
              <a:rPr lang="ru-RU" dirty="0" err="1"/>
              <a:t>композиційних</a:t>
            </a:r>
            <a:r>
              <a:rPr lang="ru-RU" dirty="0"/>
              <a:t> сорбентах, </a:t>
            </a:r>
            <a:r>
              <a:rPr lang="ru-RU" dirty="0" err="1"/>
              <a:t>селективних</a:t>
            </a:r>
            <a:r>
              <a:rPr lang="ru-RU" dirty="0"/>
              <a:t> для </a:t>
            </a:r>
            <a:r>
              <a:rPr lang="ru-RU" dirty="0" err="1"/>
              <a:t>радіонуклідів</a:t>
            </a:r>
            <a:r>
              <a:rPr lang="ru-RU" dirty="0"/>
              <a:t>; </a:t>
            </a:r>
          </a:p>
          <a:p>
            <a:r>
              <a:rPr lang="ru-RU" dirty="0" err="1"/>
              <a:t>аерація</a:t>
            </a:r>
            <a:r>
              <a:rPr lang="ru-RU" dirty="0"/>
              <a:t> для </a:t>
            </a:r>
            <a:r>
              <a:rPr lang="ru-RU" dirty="0" err="1"/>
              <a:t>летких</a:t>
            </a:r>
            <a:r>
              <a:rPr lang="ru-RU" dirty="0"/>
              <a:t> </a:t>
            </a:r>
            <a:r>
              <a:rPr lang="ru-RU" dirty="0" err="1"/>
              <a:t>компонентів</a:t>
            </a:r>
            <a:r>
              <a:rPr lang="ru-RU" dirty="0"/>
              <a:t> (радон-222).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76954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Вода 4-го класу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700" y="1556793"/>
            <a:ext cx="7992772" cy="4691614"/>
          </a:xfrm>
        </p:spPr>
        <p:txBody>
          <a:bodyPr>
            <a:normAutofit/>
          </a:bodyPr>
          <a:lstStyle/>
          <a:p>
            <a:r>
              <a:rPr lang="ru-RU" dirty="0"/>
              <a:t>4 </a:t>
            </a:r>
            <a:r>
              <a:rPr lang="ru-RU" dirty="0" err="1"/>
              <a:t>клас</a:t>
            </a:r>
            <a:r>
              <a:rPr lang="ru-RU" dirty="0"/>
              <a:t> — </a:t>
            </a:r>
            <a:r>
              <a:rPr lang="ru-RU" dirty="0" err="1"/>
              <a:t>обмежено</a:t>
            </a:r>
            <a:r>
              <a:rPr lang="ru-RU" dirty="0"/>
              <a:t> </a:t>
            </a:r>
            <a:r>
              <a:rPr lang="ru-RU" dirty="0" err="1"/>
              <a:t>придатна</a:t>
            </a:r>
            <a:r>
              <a:rPr lang="ru-RU" dirty="0"/>
              <a:t>, </a:t>
            </a:r>
            <a:r>
              <a:rPr lang="ru-RU" dirty="0" err="1"/>
              <a:t>небажана</a:t>
            </a:r>
            <a:r>
              <a:rPr lang="ru-RU" dirty="0"/>
              <a:t> </a:t>
            </a:r>
            <a:r>
              <a:rPr lang="ru-RU" dirty="0" err="1"/>
              <a:t>якість</a:t>
            </a:r>
            <a:r>
              <a:rPr lang="ru-RU" dirty="0"/>
              <a:t> води. </a:t>
            </a:r>
          </a:p>
          <a:p>
            <a:r>
              <a:rPr lang="ru-RU" dirty="0"/>
              <a:t>За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відсутності</a:t>
            </a:r>
            <a:r>
              <a:rPr lang="ru-RU" b="1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джерел</a:t>
            </a:r>
            <a:r>
              <a:rPr lang="ru-RU" dirty="0"/>
              <a:t> </a:t>
            </a:r>
            <a:r>
              <a:rPr lang="ru-RU" dirty="0" err="1"/>
              <a:t>водопостачання</a:t>
            </a:r>
            <a:r>
              <a:rPr lang="ru-RU" dirty="0"/>
              <a:t> і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економічної</a:t>
            </a:r>
            <a:r>
              <a:rPr lang="ru-RU" dirty="0"/>
              <a:t> </a:t>
            </a:r>
            <a:r>
              <a:rPr lang="ru-RU" dirty="0" err="1"/>
              <a:t>доцільності</a:t>
            </a:r>
            <a:r>
              <a:rPr lang="ru-RU" dirty="0"/>
              <a:t> для </a:t>
            </a:r>
            <a:r>
              <a:rPr lang="ru-RU" dirty="0" err="1"/>
              <a:t>обробляння</a:t>
            </a:r>
            <a:r>
              <a:rPr lang="ru-RU" dirty="0"/>
              <a:t> </a:t>
            </a:r>
            <a:r>
              <a:rPr lang="ru-RU" dirty="0" err="1"/>
              <a:t>обмежено</a:t>
            </a:r>
            <a:r>
              <a:rPr lang="ru-RU" dirty="0"/>
              <a:t> </a:t>
            </a:r>
            <a:r>
              <a:rPr lang="ru-RU" dirty="0" err="1"/>
              <a:t>придатної</a:t>
            </a:r>
            <a:r>
              <a:rPr lang="ru-RU" dirty="0"/>
              <a:t> води 4 </a:t>
            </a:r>
            <a:r>
              <a:rPr lang="ru-RU" dirty="0" err="1"/>
              <a:t>класу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весь комплекс </a:t>
            </a:r>
            <a:r>
              <a:rPr lang="ru-RU" dirty="0" err="1"/>
              <a:t>заходів</a:t>
            </a:r>
            <a:r>
              <a:rPr lang="ru-RU" dirty="0"/>
              <a:t>.</a:t>
            </a:r>
          </a:p>
          <a:p>
            <a:r>
              <a:rPr lang="ru-RU" dirty="0"/>
              <a:t> </a:t>
            </a:r>
            <a:r>
              <a:rPr lang="ru-RU" dirty="0" err="1"/>
              <a:t>Витрати</a:t>
            </a:r>
            <a:r>
              <a:rPr lang="ru-RU" dirty="0"/>
              <a:t> </a:t>
            </a:r>
            <a:r>
              <a:rPr lang="ru-RU" dirty="0" err="1"/>
              <a:t>реагентів</a:t>
            </a:r>
            <a:r>
              <a:rPr lang="ru-RU" dirty="0"/>
              <a:t>, час </a:t>
            </a:r>
            <a:r>
              <a:rPr lang="ru-RU" dirty="0" err="1"/>
              <a:t>перебування</a:t>
            </a:r>
            <a:r>
              <a:rPr lang="ru-RU" dirty="0"/>
              <a:t> води в </a:t>
            </a:r>
            <a:r>
              <a:rPr lang="ru-RU" dirty="0" err="1"/>
              <a:t>очисних</a:t>
            </a:r>
            <a:r>
              <a:rPr lang="ru-RU" dirty="0"/>
              <a:t> </a:t>
            </a:r>
            <a:r>
              <a:rPr lang="ru-RU" dirty="0" err="1"/>
              <a:t>спорудах</a:t>
            </a:r>
            <a:r>
              <a:rPr lang="ru-RU" dirty="0"/>
              <a:t> </a:t>
            </a:r>
            <a:r>
              <a:rPr lang="ru-RU" dirty="0" err="1"/>
              <a:t>збільшують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технологічних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.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3652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uk-UA" sz="3600" b="1" dirty="0"/>
              <a:t>Порядок санітарно-епідеміологічного  оцінювання</a:t>
            </a:r>
            <a:r>
              <a:rPr lang="ru-RU" sz="3600" b="1" dirty="0"/>
              <a:t> водного </a:t>
            </a:r>
            <a:r>
              <a:rPr lang="ru-RU" sz="3600" b="1" dirty="0" err="1"/>
              <a:t>об’єкта</a:t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/>
              <a:t>оцінювання</a:t>
            </a:r>
            <a:r>
              <a:rPr lang="ru-RU" dirty="0"/>
              <a:t> умов </a:t>
            </a:r>
            <a:r>
              <a:rPr lang="ru-RU" dirty="0" err="1"/>
              <a:t>формування</a:t>
            </a:r>
            <a:r>
              <a:rPr lang="ru-RU" dirty="0"/>
              <a:t> і </a:t>
            </a:r>
            <a:r>
              <a:rPr lang="ru-RU" dirty="0" err="1"/>
              <a:t>ступеня</a:t>
            </a:r>
            <a:r>
              <a:rPr lang="ru-RU" dirty="0"/>
              <a:t> </a:t>
            </a:r>
            <a:r>
              <a:rPr lang="ru-RU" dirty="0" err="1"/>
              <a:t>захищеності</a:t>
            </a:r>
            <a:r>
              <a:rPr lang="ru-RU" dirty="0"/>
              <a:t> </a:t>
            </a:r>
            <a:r>
              <a:rPr lang="ru-RU" dirty="0" err="1"/>
              <a:t>підземного</a:t>
            </a:r>
            <a:r>
              <a:rPr lang="ru-RU" dirty="0"/>
              <a:t> </a:t>
            </a:r>
            <a:r>
              <a:rPr lang="ru-RU" dirty="0" err="1"/>
              <a:t>джерела</a:t>
            </a:r>
            <a:r>
              <a:rPr lang="ru-RU" dirty="0"/>
              <a:t> </a:t>
            </a:r>
            <a:r>
              <a:rPr lang="ru-RU" dirty="0" err="1"/>
              <a:t>водопостачання</a:t>
            </a:r>
            <a:r>
              <a:rPr lang="ru-RU" dirty="0"/>
              <a:t> у межах </a:t>
            </a:r>
            <a:r>
              <a:rPr lang="ru-RU" dirty="0" err="1"/>
              <a:t>поясів</a:t>
            </a:r>
            <a:r>
              <a:rPr lang="ru-RU" dirty="0"/>
              <a:t> зон </a:t>
            </a:r>
            <a:r>
              <a:rPr lang="ru-RU" dirty="0" err="1"/>
              <a:t>санітарної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;</a:t>
            </a:r>
          </a:p>
          <a:p>
            <a:r>
              <a:rPr lang="ru-RU" dirty="0"/>
              <a:t> </a:t>
            </a:r>
            <a:r>
              <a:rPr lang="ru-RU" dirty="0" err="1"/>
              <a:t>оцінювання</a:t>
            </a:r>
            <a:r>
              <a:rPr lang="ru-RU" dirty="0"/>
              <a:t> </a:t>
            </a:r>
            <a:r>
              <a:rPr lang="ru-RU" dirty="0" err="1"/>
              <a:t>поверхневого</a:t>
            </a:r>
            <a:r>
              <a:rPr lang="ru-RU" dirty="0"/>
              <a:t> </a:t>
            </a:r>
            <a:r>
              <a:rPr lang="ru-RU" dirty="0" err="1"/>
              <a:t>джерела</a:t>
            </a:r>
            <a:r>
              <a:rPr lang="ru-RU" dirty="0"/>
              <a:t> </a:t>
            </a:r>
            <a:r>
              <a:rPr lang="ru-RU" dirty="0" err="1"/>
              <a:t>водопостачання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прилеглої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вище</a:t>
            </a:r>
            <a:r>
              <a:rPr lang="ru-RU" dirty="0"/>
              <a:t> і </a:t>
            </a:r>
            <a:r>
              <a:rPr lang="ru-RU" dirty="0" err="1"/>
              <a:t>нижче</a:t>
            </a:r>
            <a:r>
              <a:rPr lang="ru-RU" dirty="0"/>
              <a:t> водозабору за </a:t>
            </a:r>
            <a:r>
              <a:rPr lang="ru-RU" dirty="0" err="1"/>
              <a:t>течією</a:t>
            </a:r>
            <a:r>
              <a:rPr lang="ru-RU" dirty="0"/>
              <a:t> води у межах </a:t>
            </a:r>
            <a:r>
              <a:rPr lang="ru-RU" dirty="0" err="1"/>
              <a:t>поясів</a:t>
            </a:r>
            <a:r>
              <a:rPr lang="ru-RU" dirty="0"/>
              <a:t> зон </a:t>
            </a:r>
            <a:r>
              <a:rPr lang="ru-RU" dirty="0" err="1"/>
              <a:t>санітарної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;</a:t>
            </a:r>
          </a:p>
          <a:p>
            <a:r>
              <a:rPr lang="ru-RU" dirty="0" err="1"/>
              <a:t>якісне</a:t>
            </a:r>
            <a:r>
              <a:rPr lang="ru-RU" dirty="0"/>
              <a:t> </a:t>
            </a:r>
            <a:r>
              <a:rPr lang="ru-RU" dirty="0" err="1"/>
              <a:t>оцінювання</a:t>
            </a:r>
            <a:r>
              <a:rPr lang="ru-RU" dirty="0"/>
              <a:t> на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dirty="0" err="1"/>
              <a:t>аналізів</a:t>
            </a:r>
            <a:r>
              <a:rPr lang="ru-RU" dirty="0"/>
              <a:t> проб води,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відбиралися</a:t>
            </a:r>
            <a:r>
              <a:rPr lang="ru-RU" dirty="0"/>
              <a:t> </a:t>
            </a:r>
            <a:r>
              <a:rPr lang="ru-RU" dirty="0" err="1"/>
              <a:t>щомісячно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останніх</a:t>
            </a:r>
            <a:r>
              <a:rPr lang="ru-RU" dirty="0"/>
              <a:t> 3-х </a:t>
            </a:r>
            <a:r>
              <a:rPr lang="ru-RU" dirty="0" err="1"/>
              <a:t>років</a:t>
            </a:r>
            <a:r>
              <a:rPr lang="ru-RU" dirty="0"/>
              <a:t>, та </a:t>
            </a:r>
            <a:r>
              <a:rPr lang="ru-RU" dirty="0" err="1"/>
              <a:t>кількісного</a:t>
            </a:r>
            <a:r>
              <a:rPr lang="ru-RU" dirty="0"/>
              <a:t> </a:t>
            </a:r>
            <a:r>
              <a:rPr lang="ru-RU" dirty="0" err="1"/>
              <a:t>оцінювання</a:t>
            </a:r>
            <a:r>
              <a:rPr lang="ru-RU" dirty="0"/>
              <a:t> </a:t>
            </a:r>
            <a:r>
              <a:rPr lang="ru-RU" dirty="0" err="1"/>
              <a:t>запасів</a:t>
            </a:r>
            <a:r>
              <a:rPr lang="ru-RU" dirty="0"/>
              <a:t> води у </a:t>
            </a:r>
            <a:r>
              <a:rPr lang="ru-RU" dirty="0" err="1"/>
              <a:t>джерелах</a:t>
            </a:r>
            <a:r>
              <a:rPr lang="ru-RU" dirty="0"/>
              <a:t> </a:t>
            </a:r>
            <a:r>
              <a:rPr lang="ru-RU" dirty="0" err="1"/>
              <a:t>водопостачання</a:t>
            </a:r>
            <a:r>
              <a:rPr lang="ru-RU" dirty="0"/>
              <a:t>;</a:t>
            </a:r>
          </a:p>
          <a:p>
            <a:r>
              <a:rPr lang="ru-RU" dirty="0" err="1"/>
              <a:t>оцінювання</a:t>
            </a:r>
            <a:r>
              <a:rPr lang="ru-RU" dirty="0"/>
              <a:t> </a:t>
            </a:r>
            <a:r>
              <a:rPr lang="ru-RU" dirty="0" err="1"/>
              <a:t>місця</a:t>
            </a:r>
            <a:r>
              <a:rPr lang="ru-RU" dirty="0"/>
              <a:t> </a:t>
            </a:r>
            <a:r>
              <a:rPr lang="ru-RU" dirty="0" err="1"/>
              <a:t>розміщення</a:t>
            </a:r>
            <a:r>
              <a:rPr lang="ru-RU" dirty="0"/>
              <a:t> водозабору;</a:t>
            </a:r>
          </a:p>
          <a:p>
            <a:r>
              <a:rPr lang="ru-RU" dirty="0" err="1"/>
              <a:t>прогнозування</a:t>
            </a:r>
            <a:r>
              <a:rPr lang="ru-RU" dirty="0"/>
              <a:t> </a:t>
            </a:r>
            <a:r>
              <a:rPr lang="ru-RU" dirty="0" err="1"/>
              <a:t>гігієнічного</a:t>
            </a:r>
            <a:r>
              <a:rPr lang="ru-RU" dirty="0"/>
              <a:t> та </a:t>
            </a:r>
            <a:r>
              <a:rPr lang="ru-RU" dirty="0" err="1"/>
              <a:t>екологічного</a:t>
            </a:r>
            <a:r>
              <a:rPr lang="ru-RU" dirty="0"/>
              <a:t> стану </a:t>
            </a:r>
            <a:r>
              <a:rPr lang="ru-RU" dirty="0" err="1"/>
              <a:t>джерел</a:t>
            </a:r>
            <a:r>
              <a:rPr lang="ru-RU" dirty="0"/>
              <a:t> </a:t>
            </a:r>
            <a:r>
              <a:rPr lang="ru-RU" dirty="0" err="1"/>
              <a:t>водопостачання</a:t>
            </a:r>
            <a:r>
              <a:rPr lang="ru-RU" dirty="0"/>
              <a:t>.</a:t>
            </a:r>
          </a:p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2317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Зони санітарної охорони водного об'єкта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46449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/>
              <a:t>Зона </a:t>
            </a:r>
            <a:r>
              <a:rPr lang="ru-RU" dirty="0" err="1"/>
              <a:t>санітарної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 - 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територія</a:t>
            </a:r>
            <a:r>
              <a:rPr lang="ru-RU" dirty="0"/>
              <a:t> і </a:t>
            </a:r>
            <a:r>
              <a:rPr lang="ru-RU" dirty="0" err="1"/>
              <a:t>акваторія</a:t>
            </a:r>
            <a:r>
              <a:rPr lang="ru-RU" dirty="0"/>
              <a:t>, де </a:t>
            </a:r>
            <a:r>
              <a:rPr lang="ru-RU" dirty="0" err="1"/>
              <a:t>запроваджується</a:t>
            </a:r>
            <a:r>
              <a:rPr lang="ru-RU" dirty="0"/>
              <a:t> </a:t>
            </a:r>
            <a:r>
              <a:rPr lang="ru-RU" dirty="0" err="1"/>
              <a:t>особливий</a:t>
            </a:r>
            <a:r>
              <a:rPr lang="ru-RU" dirty="0"/>
              <a:t> </a:t>
            </a:r>
            <a:r>
              <a:rPr lang="ru-RU" dirty="0" err="1"/>
              <a:t>санітарно-епідеміологічний</a:t>
            </a:r>
            <a:r>
              <a:rPr lang="ru-RU" dirty="0"/>
              <a:t> режим з метою </a:t>
            </a:r>
            <a:r>
              <a:rPr lang="ru-RU" dirty="0" err="1"/>
              <a:t>запобігання</a:t>
            </a:r>
            <a:r>
              <a:rPr lang="ru-RU" dirty="0"/>
              <a:t> </a:t>
            </a:r>
            <a:r>
              <a:rPr lang="ru-RU" dirty="0" err="1"/>
              <a:t>погіршенню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води </a:t>
            </a:r>
            <a:r>
              <a:rPr lang="ru-RU" dirty="0" err="1"/>
              <a:t>джерел</a:t>
            </a:r>
            <a:r>
              <a:rPr lang="ru-RU" dirty="0"/>
              <a:t> </a:t>
            </a:r>
            <a:r>
              <a:rPr lang="ru-RU" dirty="0" err="1"/>
              <a:t>централізованого</a:t>
            </a:r>
            <a:r>
              <a:rPr lang="ru-RU" dirty="0"/>
              <a:t> </a:t>
            </a:r>
            <a:r>
              <a:rPr lang="ru-RU" dirty="0" err="1"/>
              <a:t>господарсько-питного</a:t>
            </a:r>
            <a:r>
              <a:rPr lang="ru-RU" dirty="0"/>
              <a:t> </a:t>
            </a:r>
            <a:r>
              <a:rPr lang="ru-RU" dirty="0" err="1"/>
              <a:t>водопостачання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з метою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водопровідних</a:t>
            </a:r>
            <a:r>
              <a:rPr lang="ru-RU" dirty="0"/>
              <a:t> </a:t>
            </a:r>
            <a:r>
              <a:rPr lang="ru-RU" dirty="0" err="1"/>
              <a:t>споруд</a:t>
            </a:r>
            <a:r>
              <a:rPr lang="ru-RU" dirty="0"/>
              <a:t>.</a:t>
            </a:r>
          </a:p>
          <a:p>
            <a:pPr algn="just"/>
            <a:r>
              <a:rPr lang="ru-RU" dirty="0" err="1"/>
              <a:t>Зони</a:t>
            </a:r>
            <a:r>
              <a:rPr lang="ru-RU" dirty="0"/>
              <a:t> </a:t>
            </a:r>
            <a:r>
              <a:rPr lang="ru-RU" dirty="0" err="1"/>
              <a:t>санітарної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створюються</a:t>
            </a:r>
            <a:r>
              <a:rPr lang="ru-RU" dirty="0"/>
              <a:t> </a:t>
            </a:r>
            <a:r>
              <a:rPr lang="ru-RU" dirty="0" err="1"/>
              <a:t>навколо</a:t>
            </a:r>
            <a:r>
              <a:rPr lang="ru-RU" dirty="0"/>
              <a:t> </a:t>
            </a:r>
            <a:r>
              <a:rPr lang="ru-RU" dirty="0" err="1"/>
              <a:t>об'єктів</a:t>
            </a:r>
            <a:r>
              <a:rPr lang="ru-RU" dirty="0"/>
              <a:t>, де є </a:t>
            </a:r>
            <a:r>
              <a:rPr lang="ru-RU" dirty="0" err="1"/>
              <a:t>підземні</a:t>
            </a:r>
            <a:r>
              <a:rPr lang="ru-RU" dirty="0"/>
              <a:t> та </a:t>
            </a:r>
            <a:r>
              <a:rPr lang="ru-RU" dirty="0" err="1"/>
              <a:t>відкриті</a:t>
            </a:r>
            <a:r>
              <a:rPr lang="ru-RU" dirty="0"/>
              <a:t> </a:t>
            </a:r>
            <a:r>
              <a:rPr lang="ru-RU" dirty="0" err="1"/>
              <a:t>джерела</a:t>
            </a:r>
            <a:r>
              <a:rPr lang="ru-RU" dirty="0"/>
              <a:t> </a:t>
            </a:r>
            <a:r>
              <a:rPr lang="ru-RU" dirty="0" err="1"/>
              <a:t>водопостачання</a:t>
            </a:r>
            <a:r>
              <a:rPr lang="ru-RU" dirty="0"/>
              <a:t>, </a:t>
            </a:r>
            <a:r>
              <a:rPr lang="ru-RU" dirty="0" err="1"/>
              <a:t>водозабірні</a:t>
            </a:r>
            <a:r>
              <a:rPr lang="ru-RU" dirty="0"/>
              <a:t> та </a:t>
            </a:r>
            <a:r>
              <a:rPr lang="ru-RU" dirty="0" err="1"/>
              <a:t>водоочисні</a:t>
            </a:r>
            <a:r>
              <a:rPr lang="ru-RU" dirty="0"/>
              <a:t> </a:t>
            </a:r>
            <a:r>
              <a:rPr lang="ru-RU" dirty="0" err="1"/>
              <a:t>споруди</a:t>
            </a:r>
            <a:r>
              <a:rPr lang="ru-RU" dirty="0"/>
              <a:t>, </a:t>
            </a:r>
            <a:r>
              <a:rPr lang="ru-RU" dirty="0" err="1"/>
              <a:t>водоводи</a:t>
            </a:r>
            <a:r>
              <a:rPr lang="ru-RU" dirty="0"/>
              <a:t>, </a:t>
            </a:r>
            <a:r>
              <a:rPr lang="ru-RU" dirty="0" err="1"/>
              <a:t>об'єкти</a:t>
            </a:r>
            <a:r>
              <a:rPr lang="ru-RU" dirty="0"/>
              <a:t> </a:t>
            </a:r>
            <a:r>
              <a:rPr lang="ru-RU" dirty="0" err="1"/>
              <a:t>оздоровчого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, для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санітарно-епідеміологічної</a:t>
            </a:r>
            <a:r>
              <a:rPr lang="ru-RU" dirty="0"/>
              <a:t> </a:t>
            </a:r>
            <a:r>
              <a:rPr lang="ru-RU" dirty="0" err="1"/>
              <a:t>захищеності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У межах зон </a:t>
            </a:r>
            <a:r>
              <a:rPr lang="ru-RU" dirty="0" err="1"/>
              <a:t>санітарної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забороняється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, яка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призвести</a:t>
            </a:r>
            <a:r>
              <a:rPr lang="ru-RU" dirty="0"/>
              <a:t> до </a:t>
            </a:r>
            <a:r>
              <a:rPr lang="ru-RU" dirty="0" err="1"/>
              <a:t>завдання</a:t>
            </a:r>
            <a:r>
              <a:rPr lang="ru-RU" dirty="0"/>
              <a:t> </a:t>
            </a:r>
            <a:r>
              <a:rPr lang="ru-RU" dirty="0" err="1"/>
              <a:t>шкоди</a:t>
            </a:r>
            <a:r>
              <a:rPr lang="ru-RU" dirty="0"/>
              <a:t> </a:t>
            </a:r>
            <a:r>
              <a:rPr lang="ru-RU" dirty="0" err="1"/>
              <a:t>підземним</a:t>
            </a:r>
            <a:r>
              <a:rPr lang="ru-RU" dirty="0"/>
              <a:t> та </a:t>
            </a:r>
            <a:r>
              <a:rPr lang="ru-RU" dirty="0" err="1"/>
              <a:t>відкритим</a:t>
            </a:r>
            <a:r>
              <a:rPr lang="ru-RU" dirty="0"/>
              <a:t> </a:t>
            </a:r>
            <a:r>
              <a:rPr lang="ru-RU" dirty="0" err="1"/>
              <a:t>джерелам</a:t>
            </a:r>
            <a:r>
              <a:rPr lang="ru-RU" dirty="0"/>
              <a:t> </a:t>
            </a:r>
            <a:r>
              <a:rPr lang="ru-RU" dirty="0" err="1"/>
              <a:t>водопостачання</a:t>
            </a:r>
            <a:r>
              <a:rPr lang="ru-RU" dirty="0"/>
              <a:t>, </a:t>
            </a:r>
            <a:r>
              <a:rPr lang="ru-RU" dirty="0" err="1"/>
              <a:t>водозабірним</a:t>
            </a:r>
            <a:r>
              <a:rPr lang="ru-RU" dirty="0"/>
              <a:t> і </a:t>
            </a:r>
            <a:r>
              <a:rPr lang="ru-RU" dirty="0" err="1"/>
              <a:t>водоочисним</a:t>
            </a:r>
            <a:r>
              <a:rPr lang="ru-RU" dirty="0"/>
              <a:t> </a:t>
            </a:r>
            <a:r>
              <a:rPr lang="ru-RU" dirty="0" err="1"/>
              <a:t>спорудам</a:t>
            </a:r>
            <a:r>
              <a:rPr lang="ru-RU" dirty="0"/>
              <a:t>, водоводам, </a:t>
            </a:r>
            <a:r>
              <a:rPr lang="ru-RU" dirty="0" err="1"/>
              <a:t>об'єктам</a:t>
            </a:r>
            <a:r>
              <a:rPr lang="ru-RU" dirty="0"/>
              <a:t> </a:t>
            </a:r>
            <a:r>
              <a:rPr lang="ru-RU" dirty="0" err="1"/>
              <a:t>оздоровчого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, </a:t>
            </a:r>
            <a:r>
              <a:rPr lang="ru-RU" dirty="0" err="1"/>
              <a:t>навколо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вони </a:t>
            </a:r>
            <a:r>
              <a:rPr lang="ru-RU" dirty="0" err="1"/>
              <a:t>створені</a:t>
            </a:r>
            <a:r>
              <a:rPr lang="ru-RU" dirty="0"/>
              <a:t>.</a:t>
            </a:r>
          </a:p>
          <a:p>
            <a:r>
              <a:rPr lang="ru-RU" i="1" dirty="0" err="1"/>
              <a:t>Положення</a:t>
            </a:r>
            <a:r>
              <a:rPr lang="ru-RU" i="1" dirty="0"/>
              <a:t> про </a:t>
            </a:r>
            <a:r>
              <a:rPr lang="ru-RU" i="1" dirty="0" err="1"/>
              <a:t>зони</a:t>
            </a:r>
            <a:r>
              <a:rPr lang="ru-RU" i="1" dirty="0"/>
              <a:t> </a:t>
            </a:r>
            <a:r>
              <a:rPr lang="ru-RU" i="1" dirty="0" err="1"/>
              <a:t>санітарної</a:t>
            </a:r>
            <a:r>
              <a:rPr lang="ru-RU" i="1" dirty="0"/>
              <a:t> </a:t>
            </a:r>
            <a:r>
              <a:rPr lang="ru-RU" i="1" dirty="0" err="1"/>
              <a:t>охорони</a:t>
            </a:r>
            <a:r>
              <a:rPr lang="ru-RU" i="1" dirty="0"/>
              <a:t> </a:t>
            </a:r>
            <a:r>
              <a:rPr lang="ru-RU" i="1" dirty="0" err="1"/>
              <a:t>вміщені</a:t>
            </a:r>
            <a:r>
              <a:rPr lang="ru-RU" i="1" dirty="0"/>
              <a:t> у ст. ст. 113 Земельного кодексу </a:t>
            </a:r>
            <a:r>
              <a:rPr lang="ru-RU" i="1" dirty="0" err="1"/>
              <a:t>України</a:t>
            </a:r>
            <a:r>
              <a:rPr lang="ru-RU" i="1" dirty="0"/>
              <a:t>, 59 та 93 Водного кодексу </a:t>
            </a:r>
            <a:r>
              <a:rPr lang="ru-RU" i="1" dirty="0" err="1"/>
              <a:t>України</a:t>
            </a:r>
            <a:r>
              <a:rPr lang="ru-RU" i="1" dirty="0"/>
              <a:t>, ст. 18 Закону </a:t>
            </a:r>
            <a:r>
              <a:rPr lang="ru-RU" i="1" dirty="0" err="1"/>
              <a:t>України</a:t>
            </a:r>
            <a:r>
              <a:rPr lang="ru-RU" i="1" dirty="0"/>
              <a:t> "Про </a:t>
            </a:r>
            <a:r>
              <a:rPr lang="ru-RU" i="1" dirty="0" err="1"/>
              <a:t>забезпечення</a:t>
            </a:r>
            <a:r>
              <a:rPr lang="ru-RU" i="1" dirty="0"/>
              <a:t> </a:t>
            </a:r>
            <a:r>
              <a:rPr lang="ru-RU" i="1" dirty="0" err="1"/>
              <a:t>санітарного</a:t>
            </a:r>
            <a:r>
              <a:rPr lang="ru-RU" i="1" dirty="0"/>
              <a:t> та </a:t>
            </a:r>
            <a:r>
              <a:rPr lang="ru-RU" i="1" dirty="0" err="1"/>
              <a:t>епідемічного</a:t>
            </a:r>
            <a:r>
              <a:rPr lang="ru-RU" i="1" dirty="0"/>
              <a:t> </a:t>
            </a:r>
            <a:r>
              <a:rPr lang="ru-RU" i="1" dirty="0" err="1"/>
              <a:t>благополуччя</a:t>
            </a:r>
            <a:r>
              <a:rPr lang="ru-RU" i="1" dirty="0"/>
              <a:t> </a:t>
            </a:r>
            <a:r>
              <a:rPr lang="ru-RU" i="1" dirty="0" err="1"/>
              <a:t>населення</a:t>
            </a:r>
            <a:r>
              <a:rPr lang="ru-RU" i="1" dirty="0"/>
              <a:t>", </a:t>
            </a:r>
            <a:r>
              <a:rPr lang="ru-RU" i="1" dirty="0" err="1"/>
              <a:t>розділі</a:t>
            </a:r>
            <a:r>
              <a:rPr lang="ru-RU" i="1" dirty="0"/>
              <a:t> VII Закону </a:t>
            </a:r>
            <a:r>
              <a:rPr lang="ru-RU" i="1" dirty="0" err="1"/>
              <a:t>України</a:t>
            </a:r>
            <a:r>
              <a:rPr lang="ru-RU" i="1" dirty="0"/>
              <a:t> "Про </a:t>
            </a:r>
            <a:r>
              <a:rPr lang="ru-RU" i="1" dirty="0" err="1"/>
              <a:t>питну</a:t>
            </a:r>
            <a:r>
              <a:rPr lang="ru-RU" i="1" dirty="0"/>
              <a:t> воду та </a:t>
            </a:r>
            <a:r>
              <a:rPr lang="ru-RU" i="1" dirty="0" err="1"/>
              <a:t>питне</a:t>
            </a:r>
            <a:r>
              <a:rPr lang="ru-RU" i="1" dirty="0"/>
              <a:t> </a:t>
            </a:r>
            <a:r>
              <a:rPr lang="ru-RU" i="1" dirty="0" err="1"/>
              <a:t>водопостачання</a:t>
            </a:r>
            <a:r>
              <a:rPr lang="ru-RU" i="1" dirty="0"/>
              <a:t>".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20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400" b="1" dirty="0">
                <a:latin typeface="+mn-lt"/>
              </a:rPr>
              <a:t>Класифікація якості поверхневих вод - джерел централізованого питного водопостачання — за гігієнічними та екологічними критеріями </a:t>
            </a:r>
            <a:endParaRPr lang="ru-RU" sz="24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536504"/>
          </a:xfrm>
        </p:spPr>
        <p:txBody>
          <a:bodyPr>
            <a:normAutofit fontScale="92500" lnSpcReduction="10000"/>
          </a:bodyPr>
          <a:lstStyle/>
          <a:p>
            <a:pPr marL="457200" lvl="1" indent="0">
              <a:buNone/>
            </a:pPr>
            <a:r>
              <a:rPr lang="uk-UA" dirty="0"/>
              <a:t>Охоплює 80 показників, які застосовують для оцінювання якості питної води згідно з санітарним законодавством, і має сім окремих груп (блоків): </a:t>
            </a:r>
          </a:p>
          <a:p>
            <a:pPr marL="457200" lvl="1" indent="0">
              <a:buNone/>
            </a:pPr>
            <a:r>
              <a:rPr lang="uk-UA" dirty="0"/>
              <a:t>І група — 4 органолептичних показники; </a:t>
            </a:r>
          </a:p>
          <a:p>
            <a:pPr marL="457200" lvl="1" indent="0">
              <a:buNone/>
            </a:pPr>
            <a:r>
              <a:rPr lang="uk-UA" dirty="0"/>
              <a:t>ІІ група — 17 </a:t>
            </a:r>
            <a:r>
              <a:rPr lang="uk-UA" dirty="0" err="1"/>
              <a:t>загальносанітарних</a:t>
            </a:r>
            <a:r>
              <a:rPr lang="uk-UA" dirty="0"/>
              <a:t> показників хімічного складу води; </a:t>
            </a:r>
          </a:p>
          <a:p>
            <a:pPr marL="457200" lvl="1" indent="0">
              <a:buNone/>
            </a:pPr>
            <a:r>
              <a:rPr lang="uk-UA" dirty="0"/>
              <a:t>ІІІ група — 6 гідробіологічних показників;</a:t>
            </a:r>
          </a:p>
          <a:p>
            <a:pPr marL="457200" lvl="1" indent="0">
              <a:buNone/>
            </a:pPr>
            <a:r>
              <a:rPr lang="ru-RU" dirty="0"/>
              <a:t>IV</a:t>
            </a:r>
            <a:r>
              <a:rPr lang="uk-UA" dirty="0"/>
              <a:t> група — 6 мікробіологічних показників; </a:t>
            </a:r>
          </a:p>
          <a:p>
            <a:pPr marL="457200" lvl="1" indent="0">
              <a:buNone/>
            </a:pPr>
            <a:r>
              <a:rPr lang="ru-RU" dirty="0"/>
              <a:t>V</a:t>
            </a:r>
            <a:r>
              <a:rPr lang="uk-UA" dirty="0"/>
              <a:t> група — 2 </a:t>
            </a:r>
            <a:r>
              <a:rPr lang="uk-UA" dirty="0" err="1"/>
              <a:t>паразитологічних</a:t>
            </a:r>
            <a:r>
              <a:rPr lang="uk-UA" dirty="0"/>
              <a:t> показників;</a:t>
            </a:r>
          </a:p>
          <a:p>
            <a:pPr marL="457200" lvl="1" indent="0">
              <a:buNone/>
            </a:pPr>
            <a:r>
              <a:rPr lang="ru-RU" dirty="0"/>
              <a:t>V</a:t>
            </a:r>
            <a:r>
              <a:rPr lang="uk-UA" dirty="0"/>
              <a:t>І група — 9 показників радіаційної безпеки; </a:t>
            </a:r>
          </a:p>
          <a:p>
            <a:pPr marL="457200" lvl="1" indent="0">
              <a:buNone/>
            </a:pPr>
            <a:r>
              <a:rPr lang="ru-RU" dirty="0"/>
              <a:t>VII</a:t>
            </a:r>
            <a:r>
              <a:rPr lang="uk-UA" dirty="0"/>
              <a:t> група — 36 пріоритетних токсикологічних показників хімічного складу води (з них: 25 — неорганічних та 11 — органічних компонентів).</a:t>
            </a:r>
            <a:endParaRPr lang="ru-RU" sz="2400" dirty="0"/>
          </a:p>
          <a:p>
            <a:pPr marL="0" indent="0">
              <a:buNone/>
            </a:pPr>
            <a:br>
              <a:rPr lang="uk-UA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0372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2800" b="1" dirty="0"/>
              <a:t>Класифікація якості підземних вод України — джерел централізованого питного водопостачання — за гігієнічними та екологічними критеріями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248472"/>
          </a:xfrm>
        </p:spPr>
        <p:txBody>
          <a:bodyPr>
            <a:normAutofit fontScale="85000" lnSpcReduction="20000"/>
          </a:bodyPr>
          <a:lstStyle/>
          <a:p>
            <a:pPr marL="0" lvl="1" indent="0">
              <a:buNone/>
            </a:pPr>
            <a:r>
              <a:rPr lang="uk-UA" sz="3200" dirty="0"/>
              <a:t>       Охоплює 71 показник, що застосовують для оцінювання якості питної води відповідно до санітарного законодавства, і має сім окремих груп:</a:t>
            </a:r>
            <a:endParaRPr lang="ru-RU" sz="3200" dirty="0"/>
          </a:p>
          <a:p>
            <a:pPr marL="0" indent="0">
              <a:buNone/>
            </a:pPr>
            <a:r>
              <a:rPr lang="uk-UA" dirty="0"/>
              <a:t>І група — 4 органолептичних показники; </a:t>
            </a:r>
          </a:p>
          <a:p>
            <a:pPr marL="0" indent="0">
              <a:buNone/>
            </a:pPr>
            <a:r>
              <a:rPr lang="uk-UA" dirty="0"/>
              <a:t>ІІ група — 14 </a:t>
            </a:r>
            <a:r>
              <a:rPr lang="uk-UA" dirty="0" err="1"/>
              <a:t>загальносанітарних</a:t>
            </a:r>
            <a:r>
              <a:rPr lang="uk-UA" dirty="0"/>
              <a:t> показників хімічного складу води;</a:t>
            </a:r>
          </a:p>
          <a:p>
            <a:pPr marL="0" indent="0">
              <a:buNone/>
            </a:pPr>
            <a:r>
              <a:rPr lang="uk-UA" dirty="0"/>
              <a:t>ІІІ група — 2 гідробіологічних показники; </a:t>
            </a:r>
          </a:p>
          <a:p>
            <a:pPr marL="0" indent="0">
              <a:buNone/>
            </a:pPr>
            <a:r>
              <a:rPr lang="ru-RU" dirty="0"/>
              <a:t>IV</a:t>
            </a:r>
            <a:r>
              <a:rPr lang="uk-UA" dirty="0"/>
              <a:t> група — 6 мікробіологічних показників; </a:t>
            </a:r>
          </a:p>
          <a:p>
            <a:pPr marL="0" indent="0">
              <a:buNone/>
            </a:pPr>
            <a:r>
              <a:rPr lang="ru-RU" dirty="0"/>
              <a:t>V</a:t>
            </a:r>
            <a:r>
              <a:rPr lang="uk-UA" dirty="0"/>
              <a:t> група — 2 </a:t>
            </a:r>
            <a:r>
              <a:rPr lang="uk-UA" dirty="0" err="1"/>
              <a:t>паразитологічних</a:t>
            </a:r>
            <a:r>
              <a:rPr lang="uk-UA" dirty="0"/>
              <a:t> показники; </a:t>
            </a:r>
          </a:p>
          <a:p>
            <a:pPr marL="0" indent="0">
              <a:buNone/>
            </a:pPr>
            <a:r>
              <a:rPr lang="ru-RU" dirty="0"/>
              <a:t>V</a:t>
            </a:r>
            <a:r>
              <a:rPr lang="uk-UA" dirty="0"/>
              <a:t>І група — 9 показників радіаційної безпеки; </a:t>
            </a:r>
          </a:p>
          <a:p>
            <a:pPr marL="0" indent="0">
              <a:buNone/>
            </a:pPr>
            <a:r>
              <a:rPr lang="ru-RU" dirty="0"/>
              <a:t>VII</a:t>
            </a:r>
            <a:r>
              <a:rPr lang="uk-UA" dirty="0"/>
              <a:t> група — 34 пріоритетних токсикологічних показники хімічного складу води (з них: 27 — неорганічних та 7 — органічних компонентів).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9224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A303D3-1461-4EDE-BBA3-151A16DAC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Класифікація якості води у </a:t>
            </a:r>
            <a:r>
              <a:rPr lang="uk-UA" dirty="0" err="1"/>
              <a:t>вододжерелах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65F29AE-E82A-4C45-8518-1C7F356718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err="1"/>
              <a:t>Діапазон</a:t>
            </a:r>
            <a:r>
              <a:rPr lang="ru-RU" dirty="0"/>
              <a:t> величин </a:t>
            </a:r>
            <a:r>
              <a:rPr lang="ru-RU" dirty="0" err="1"/>
              <a:t>показників</a:t>
            </a:r>
            <a:r>
              <a:rPr lang="ru-RU" dirty="0"/>
              <a:t> (</a:t>
            </a:r>
            <a:r>
              <a:rPr lang="ru-RU" dirty="0" err="1"/>
              <a:t>критеріїв</a:t>
            </a:r>
            <a:r>
              <a:rPr lang="ru-RU" dirty="0"/>
              <a:t>) </a:t>
            </a:r>
            <a:r>
              <a:rPr lang="ru-RU" dirty="0" err="1"/>
              <a:t>якості</a:t>
            </a:r>
            <a:r>
              <a:rPr lang="ru-RU" dirty="0"/>
              <a:t> води в </a:t>
            </a:r>
            <a:r>
              <a:rPr lang="ru-RU" dirty="0" err="1"/>
              <a:t>обох</a:t>
            </a:r>
            <a:r>
              <a:rPr lang="ru-RU" dirty="0"/>
              <a:t> </a:t>
            </a:r>
            <a:r>
              <a:rPr lang="ru-RU" dirty="0" err="1"/>
              <a:t>класифікаціях</a:t>
            </a:r>
            <a:r>
              <a:rPr lang="ru-RU" dirty="0"/>
              <a:t> </a:t>
            </a:r>
            <a:r>
              <a:rPr lang="ru-RU" dirty="0" err="1"/>
              <a:t>поділено</a:t>
            </a:r>
            <a:r>
              <a:rPr lang="ru-RU" dirty="0"/>
              <a:t> на </a:t>
            </a:r>
            <a:r>
              <a:rPr lang="ru-RU" dirty="0" err="1"/>
              <a:t>чотири</a:t>
            </a:r>
            <a:r>
              <a:rPr lang="ru-RU" dirty="0"/>
              <a:t> </a:t>
            </a:r>
            <a:r>
              <a:rPr lang="ru-RU" dirty="0" err="1"/>
              <a:t>класи</a:t>
            </a:r>
            <a:r>
              <a:rPr lang="ru-RU" dirty="0"/>
              <a:t>: </a:t>
            </a:r>
          </a:p>
          <a:p>
            <a:r>
              <a:rPr lang="ru-RU" dirty="0"/>
              <a:t>1 </a:t>
            </a:r>
            <a:r>
              <a:rPr lang="ru-RU" dirty="0" err="1"/>
              <a:t>клас</a:t>
            </a:r>
            <a:r>
              <a:rPr lang="ru-RU" dirty="0"/>
              <a:t> — </a:t>
            </a:r>
            <a:r>
              <a:rPr lang="ru-RU" dirty="0" err="1"/>
              <a:t>відмінна</a:t>
            </a:r>
            <a:r>
              <a:rPr lang="ru-RU" dirty="0"/>
              <a:t>, </a:t>
            </a:r>
            <a:r>
              <a:rPr lang="ru-RU" dirty="0" err="1"/>
              <a:t>бажана</a:t>
            </a:r>
            <a:r>
              <a:rPr lang="ru-RU" dirty="0"/>
              <a:t> </a:t>
            </a:r>
            <a:r>
              <a:rPr lang="ru-RU" dirty="0" err="1"/>
              <a:t>якість</a:t>
            </a:r>
            <a:r>
              <a:rPr lang="ru-RU" dirty="0"/>
              <a:t> води; </a:t>
            </a:r>
          </a:p>
          <a:p>
            <a:r>
              <a:rPr lang="ru-RU" dirty="0"/>
              <a:t>2 </a:t>
            </a:r>
            <a:r>
              <a:rPr lang="ru-RU" dirty="0" err="1"/>
              <a:t>клас</a:t>
            </a:r>
            <a:r>
              <a:rPr lang="ru-RU" dirty="0"/>
              <a:t> — добра, </a:t>
            </a:r>
            <a:r>
              <a:rPr lang="ru-RU" dirty="0" err="1"/>
              <a:t>прийнятна</a:t>
            </a:r>
            <a:r>
              <a:rPr lang="ru-RU" dirty="0"/>
              <a:t> </a:t>
            </a:r>
            <a:r>
              <a:rPr lang="ru-RU" dirty="0" err="1"/>
              <a:t>якість</a:t>
            </a:r>
            <a:r>
              <a:rPr lang="ru-RU" dirty="0"/>
              <a:t> води; </a:t>
            </a:r>
          </a:p>
          <a:p>
            <a:r>
              <a:rPr lang="ru-RU" dirty="0"/>
              <a:t>3 </a:t>
            </a:r>
            <a:r>
              <a:rPr lang="ru-RU" dirty="0" err="1"/>
              <a:t>клас</a:t>
            </a:r>
            <a:r>
              <a:rPr lang="ru-RU" dirty="0"/>
              <a:t> — </a:t>
            </a:r>
            <a:r>
              <a:rPr lang="ru-RU" dirty="0" err="1"/>
              <a:t>задовільна</a:t>
            </a:r>
            <a:r>
              <a:rPr lang="ru-RU" dirty="0"/>
              <a:t>, </a:t>
            </a:r>
            <a:r>
              <a:rPr lang="ru-RU" dirty="0" err="1"/>
              <a:t>прийнятна</a:t>
            </a:r>
            <a:r>
              <a:rPr lang="ru-RU" dirty="0"/>
              <a:t> </a:t>
            </a:r>
            <a:r>
              <a:rPr lang="ru-RU" dirty="0" err="1"/>
              <a:t>якість</a:t>
            </a:r>
            <a:r>
              <a:rPr lang="ru-RU" dirty="0"/>
              <a:t> води; </a:t>
            </a:r>
          </a:p>
          <a:p>
            <a:r>
              <a:rPr lang="ru-RU" dirty="0"/>
              <a:t>4 </a:t>
            </a:r>
            <a:r>
              <a:rPr lang="ru-RU" dirty="0" err="1"/>
              <a:t>клас</a:t>
            </a:r>
            <a:r>
              <a:rPr lang="ru-RU" dirty="0"/>
              <a:t> — </a:t>
            </a:r>
            <a:r>
              <a:rPr lang="ru-RU" dirty="0" err="1"/>
              <a:t>посередня</a:t>
            </a:r>
            <a:r>
              <a:rPr lang="ru-RU" dirty="0"/>
              <a:t>, </a:t>
            </a:r>
            <a:r>
              <a:rPr lang="ru-RU" dirty="0" err="1"/>
              <a:t>обмежено</a:t>
            </a:r>
            <a:r>
              <a:rPr lang="ru-RU" dirty="0"/>
              <a:t> </a:t>
            </a:r>
            <a:r>
              <a:rPr lang="ru-RU" dirty="0" err="1"/>
              <a:t>придатна</a:t>
            </a:r>
            <a:r>
              <a:rPr lang="ru-RU" dirty="0"/>
              <a:t>, </a:t>
            </a:r>
            <a:r>
              <a:rPr lang="ru-RU" dirty="0" err="1"/>
              <a:t>небажана</a:t>
            </a:r>
            <a:r>
              <a:rPr lang="ru-RU" dirty="0"/>
              <a:t> </a:t>
            </a:r>
            <a:r>
              <a:rPr lang="ru-RU" dirty="0" err="1"/>
              <a:t>якість</a:t>
            </a:r>
            <a:r>
              <a:rPr lang="ru-RU" dirty="0"/>
              <a:t> води.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977961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400" b="1" dirty="0"/>
              <a:t>Дослідження якості поверхневих і підземних вод — джерел централізованого питного водопостачання — за факультативними речовинами токсичної дії 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1262063" algn="l"/>
              </a:tabLst>
            </a:pPr>
            <a:r>
              <a:rPr lang="uk-UA" dirty="0"/>
              <a:t>Проводиться для періодичного контролювання представниками санітарних органів імовірної присутності цих токсичних речовин, небезпечних для здоров’я населення. </a:t>
            </a:r>
          </a:p>
          <a:p>
            <a:pPr>
              <a:tabLst>
                <a:tab pos="1262063" algn="l"/>
              </a:tabLst>
            </a:pPr>
            <a:r>
              <a:rPr lang="uk-UA" dirty="0"/>
              <a:t>Необхідність проведення, періодичність та сезонність контролювання таких показників визначають у кожному конкретному випадку.</a:t>
            </a:r>
            <a:endParaRPr lang="ru-RU" dirty="0"/>
          </a:p>
          <a:p>
            <a:pPr>
              <a:tabLst>
                <a:tab pos="1262063" algn="l"/>
              </a:tabLst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3331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uk-UA" sz="2800" b="1" dirty="0"/>
              <a:t>Правила вибирання нових та контролювання наявних поверхневих та підземних джерел централізованого питного водопостачання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32048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/>
              <a:t>      </a:t>
            </a:r>
            <a:r>
              <a:rPr lang="ru-RU" dirty="0" err="1"/>
              <a:t>Вибирають</a:t>
            </a:r>
            <a:r>
              <a:rPr lang="ru-RU" dirty="0"/>
              <a:t> </a:t>
            </a:r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/>
              <a:t>поверхневі</a:t>
            </a:r>
            <a:r>
              <a:rPr lang="ru-RU" dirty="0"/>
              <a:t> та </a:t>
            </a:r>
            <a:r>
              <a:rPr lang="ru-RU" dirty="0" err="1"/>
              <a:t>підземні</a:t>
            </a:r>
            <a:r>
              <a:rPr lang="ru-RU" dirty="0"/>
              <a:t> </a:t>
            </a:r>
            <a:r>
              <a:rPr lang="ru-RU" dirty="0" err="1"/>
              <a:t>джерела</a:t>
            </a:r>
            <a:r>
              <a:rPr lang="ru-RU" dirty="0"/>
              <a:t> </a:t>
            </a:r>
            <a:r>
              <a:rPr lang="ru-RU" dirty="0" err="1"/>
              <a:t>централізованого</a:t>
            </a:r>
            <a:r>
              <a:rPr lang="ru-RU" dirty="0"/>
              <a:t> </a:t>
            </a:r>
            <a:r>
              <a:rPr lang="ru-RU" dirty="0" err="1"/>
              <a:t>питного</a:t>
            </a:r>
            <a:r>
              <a:rPr lang="ru-RU" dirty="0"/>
              <a:t> </a:t>
            </a:r>
            <a:r>
              <a:rPr lang="ru-RU" dirty="0" err="1"/>
              <a:t>водопостачання</a:t>
            </a:r>
            <a:r>
              <a:rPr lang="ru-RU" b="1" dirty="0"/>
              <a:t> </a:t>
            </a:r>
            <a:r>
              <a:rPr lang="ru-RU" dirty="0"/>
              <a:t>на </a:t>
            </a:r>
            <a:r>
              <a:rPr lang="ru-RU" dirty="0" err="1"/>
              <a:t>підставі</a:t>
            </a:r>
            <a:r>
              <a:rPr lang="ru-RU" dirty="0"/>
              <a:t>:</a:t>
            </a:r>
          </a:p>
          <a:p>
            <a:pPr marL="514350" indent="-514350">
              <a:buAutoNum type="arabicParenR"/>
            </a:pPr>
            <a:r>
              <a:rPr lang="ru-RU" dirty="0" err="1"/>
              <a:t>оцінювання</a:t>
            </a:r>
            <a:r>
              <a:rPr lang="ru-RU" dirty="0"/>
              <a:t> умов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 та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поверхневих</a:t>
            </a:r>
            <a:r>
              <a:rPr lang="ru-RU" dirty="0"/>
              <a:t> і </a:t>
            </a:r>
            <a:r>
              <a:rPr lang="ru-RU" dirty="0" err="1"/>
              <a:t>підземних</a:t>
            </a:r>
            <a:r>
              <a:rPr lang="ru-RU" dirty="0"/>
              <a:t> вод у </a:t>
            </a:r>
            <a:r>
              <a:rPr lang="ru-RU" dirty="0" err="1"/>
              <a:t>місцях</a:t>
            </a:r>
            <a:r>
              <a:rPr lang="ru-RU" dirty="0"/>
              <a:t> </a:t>
            </a:r>
            <a:r>
              <a:rPr lang="ru-RU" dirty="0" err="1"/>
              <a:t>розташування</a:t>
            </a:r>
            <a:r>
              <a:rPr lang="ru-RU" dirty="0"/>
              <a:t> </a:t>
            </a:r>
            <a:r>
              <a:rPr lang="ru-RU" dirty="0" err="1"/>
              <a:t>наявних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запроектованих</a:t>
            </a:r>
            <a:r>
              <a:rPr lang="ru-RU" dirty="0"/>
              <a:t> </a:t>
            </a:r>
            <a:r>
              <a:rPr lang="ru-RU" dirty="0" err="1"/>
              <a:t>водозаборів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з’ясовують</a:t>
            </a:r>
            <a:r>
              <a:rPr lang="ru-RU" dirty="0"/>
              <a:t> </a:t>
            </a:r>
            <a:r>
              <a:rPr lang="ru-RU" dirty="0" err="1"/>
              <a:t>аналізуванням</a:t>
            </a:r>
            <a:r>
              <a:rPr lang="ru-RU" dirty="0"/>
              <a:t>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/>
              <a:t>доступних</a:t>
            </a:r>
            <a:r>
              <a:rPr lang="ru-RU" dirty="0"/>
              <a:t> (</a:t>
            </a:r>
            <a:r>
              <a:rPr lang="ru-RU" dirty="0" err="1"/>
              <a:t>відомих</a:t>
            </a:r>
            <a:r>
              <a:rPr lang="ru-RU" dirty="0"/>
              <a:t>) у кожному конкретному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ретроспективних</a:t>
            </a:r>
            <a:r>
              <a:rPr lang="ru-RU" dirty="0"/>
              <a:t>, </a:t>
            </a:r>
            <a:r>
              <a:rPr lang="ru-RU" dirty="0" err="1"/>
              <a:t>сучасних</a:t>
            </a:r>
            <a:r>
              <a:rPr lang="ru-RU" dirty="0"/>
              <a:t> та </a:t>
            </a:r>
            <a:r>
              <a:rPr lang="ru-RU" dirty="0" err="1"/>
              <a:t>прогнозних</a:t>
            </a:r>
            <a:r>
              <a:rPr lang="ru-RU" dirty="0"/>
              <a:t> </a:t>
            </a:r>
            <a:r>
              <a:rPr lang="ru-RU" dirty="0" err="1"/>
              <a:t>матеріалів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 </a:t>
            </a:r>
            <a:r>
              <a:rPr lang="ru-RU" dirty="0" err="1"/>
              <a:t>джерел</a:t>
            </a:r>
            <a:r>
              <a:rPr lang="ru-RU" dirty="0"/>
              <a:t> </a:t>
            </a:r>
            <a:r>
              <a:rPr lang="ru-RU" dirty="0" err="1"/>
              <a:t>централізованого</a:t>
            </a:r>
            <a:r>
              <a:rPr lang="ru-RU" dirty="0"/>
              <a:t> </a:t>
            </a:r>
            <a:r>
              <a:rPr lang="ru-RU" dirty="0" err="1"/>
              <a:t>водопостачання</a:t>
            </a:r>
            <a:r>
              <a:rPr lang="ru-RU" dirty="0"/>
              <a:t> та </a:t>
            </a:r>
            <a:r>
              <a:rPr lang="ru-RU" dirty="0" err="1"/>
              <a:t>встановлених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них </a:t>
            </a:r>
            <a:r>
              <a:rPr lang="ru-RU" dirty="0" err="1"/>
              <a:t>екологічних</a:t>
            </a:r>
            <a:r>
              <a:rPr lang="ru-RU" dirty="0"/>
              <a:t> </a:t>
            </a:r>
            <a:r>
              <a:rPr lang="ru-RU" dirty="0" err="1"/>
              <a:t>нормативів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води,</a:t>
            </a:r>
          </a:p>
          <a:p>
            <a:pPr marL="514350" indent="-514350">
              <a:buAutoNum type="arabicParenR"/>
            </a:pPr>
            <a:r>
              <a:rPr lang="ru-RU" dirty="0"/>
              <a:t> </a:t>
            </a:r>
            <a:r>
              <a:rPr lang="ru-RU" dirty="0" err="1"/>
              <a:t>оцінювання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води у </a:t>
            </a:r>
            <a:r>
              <a:rPr lang="ru-RU" dirty="0" err="1"/>
              <a:t>місцях</a:t>
            </a:r>
            <a:r>
              <a:rPr lang="ru-RU" dirty="0"/>
              <a:t> водозабору,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виконують</a:t>
            </a:r>
            <a:r>
              <a:rPr lang="ru-RU" dirty="0"/>
              <a:t> за результатами </a:t>
            </a:r>
            <a:r>
              <a:rPr lang="ru-RU" dirty="0" err="1"/>
              <a:t>гігієнічного</a:t>
            </a:r>
            <a:r>
              <a:rPr lang="ru-RU" dirty="0"/>
              <a:t> та </a:t>
            </a:r>
            <a:r>
              <a:rPr lang="ru-RU" dirty="0" err="1"/>
              <a:t>екологічного</a:t>
            </a:r>
            <a:r>
              <a:rPr lang="ru-RU" dirty="0"/>
              <a:t> </a:t>
            </a:r>
            <a:r>
              <a:rPr lang="ru-RU" dirty="0" err="1"/>
              <a:t>аналізування</a:t>
            </a:r>
            <a:r>
              <a:rPr lang="ru-RU" dirty="0"/>
              <a:t> в межах </a:t>
            </a:r>
            <a:r>
              <a:rPr lang="ru-RU" dirty="0" err="1"/>
              <a:t>вимог</a:t>
            </a:r>
            <a:r>
              <a:rPr lang="ru-RU" dirty="0"/>
              <a:t>, </a:t>
            </a:r>
            <a:r>
              <a:rPr lang="ru-RU" dirty="0" err="1"/>
              <a:t>встановлених</a:t>
            </a:r>
            <a:r>
              <a:rPr lang="ru-RU" dirty="0"/>
              <a:t> </a:t>
            </a:r>
            <a:r>
              <a:rPr lang="ru-RU" dirty="0" err="1"/>
              <a:t>цим</a:t>
            </a:r>
            <a:r>
              <a:rPr lang="ru-RU" dirty="0"/>
              <a:t> </a:t>
            </a:r>
            <a:r>
              <a:rPr lang="ru-RU" dirty="0" err="1"/>
              <a:t>стандapтом</a:t>
            </a:r>
            <a:r>
              <a:rPr lang="ru-RU" dirty="0"/>
              <a:t>, та </a:t>
            </a:r>
            <a:r>
              <a:rPr lang="ru-RU" dirty="0" err="1"/>
              <a:t>відповідно</a:t>
            </a:r>
            <a:r>
              <a:rPr lang="ru-RU" dirty="0"/>
              <a:t> до «</a:t>
            </a:r>
            <a:r>
              <a:rPr lang="ru-RU" dirty="0" err="1"/>
              <a:t>Рекомендацій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комісії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з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запасів</a:t>
            </a:r>
            <a:r>
              <a:rPr lang="ru-RU" dirty="0"/>
              <a:t> </a:t>
            </a:r>
            <a:r>
              <a:rPr lang="ru-RU" dirty="0" err="1"/>
              <a:t>корисних</a:t>
            </a:r>
            <a:r>
              <a:rPr lang="ru-RU" dirty="0"/>
              <a:t> </a:t>
            </a:r>
            <a:r>
              <a:rPr lang="ru-RU" dirty="0" err="1"/>
              <a:t>копалин</a:t>
            </a:r>
            <a:r>
              <a:rPr lang="ru-RU" dirty="0"/>
              <a:t>» при </a:t>
            </a:r>
            <a:r>
              <a:rPr lang="ru-RU" dirty="0" err="1"/>
              <a:t>Міністерстві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навколишнього</a:t>
            </a:r>
            <a:r>
              <a:rPr lang="ru-RU" dirty="0"/>
              <a:t> природного </a:t>
            </a:r>
            <a:r>
              <a:rPr lang="ru-RU" dirty="0" err="1"/>
              <a:t>середовища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653772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154</TotalTime>
  <Words>2292</Words>
  <Application>Microsoft Office PowerPoint</Application>
  <PresentationFormat>Экран (4:3)</PresentationFormat>
  <Paragraphs>132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0" baseType="lpstr">
      <vt:lpstr>Arial</vt:lpstr>
      <vt:lpstr>Century Gothic</vt:lpstr>
      <vt:lpstr>Wingdings</vt:lpstr>
      <vt:lpstr>Wingdings 3</vt:lpstr>
      <vt:lpstr>Ион</vt:lpstr>
      <vt:lpstr>Організація санітарно-епідеміологічного нагляду у сфері водопостачання населених пунктів. Вимоги до джерел водопостачання</vt:lpstr>
      <vt:lpstr>Зміст лекції</vt:lpstr>
      <vt:lpstr>Порядок санітарно-епідеміологічного  оцінювання водного об’єкта </vt:lpstr>
      <vt:lpstr>Зони санітарної охорони водного об'єкта </vt:lpstr>
      <vt:lpstr>Класифікація якості поверхневих вод - джерел централізованого питного водопостачання — за гігієнічними та екологічними критеріями </vt:lpstr>
      <vt:lpstr>Класифікація якості підземних вод України — джерел централізованого питного водопостачання — за гігієнічними та екологічними критеріями</vt:lpstr>
      <vt:lpstr>Класифікація якості води у вододжерелах</vt:lpstr>
      <vt:lpstr>Дослідження якості поверхневих і підземних вод — джерел централізованого питного водопостачання — за факультативними речовинами токсичної дії </vt:lpstr>
      <vt:lpstr>Правила вибирання нових та контролювання наявних поверхневих та підземних джерел централізованого питного водопостачання </vt:lpstr>
      <vt:lpstr> Правила вибирання нових та контролювання наявних поверхневих та підземних джерел централізованого питного водопостачання </vt:lpstr>
      <vt:lpstr>Правила вибирання нових та контролювання наявних поверхневих та підземних джерел централізованого питного водопостачання </vt:lpstr>
      <vt:lpstr>Організація централізованого водопостачання</vt:lpstr>
      <vt:lpstr>Послідовність оцінювання результатів досліджень якості води за показниками епідемічної безпеки </vt:lpstr>
      <vt:lpstr>У разі повторного виявляння бактеріального забруднення у двох послідовно взятих пробах води в одній і тій самій точці спостереження </vt:lpstr>
      <vt:lpstr>У разі повторного виявляння токсикологічного забруднення у двох послідовно взятих пробах води (у тій самій точці спостереження) </vt:lpstr>
      <vt:lpstr>Порядок обирання нових джерел централізованого питного водопостачання з врахуванням  їх надійності</vt:lpstr>
      <vt:lpstr>Висновок щодо використання джерела водопостачання (водопроводу) та придатності поверхневих і підземних джерел для централізованого питного водопостачання</vt:lpstr>
      <vt:lpstr>Методи обробляння води залежно від класу її якості  </vt:lpstr>
      <vt:lpstr>Вода 2-го та 3-го класів </vt:lpstr>
      <vt:lpstr>Вода 2-го та 3-го класів</vt:lpstr>
      <vt:lpstr>Вода 2-го та 3-го класів</vt:lpstr>
      <vt:lpstr>Вода 2-го та 3-го класів</vt:lpstr>
      <vt:lpstr>Вода 2-го та 3-го класів</vt:lpstr>
      <vt:lpstr>Вода 2-го та 3-го класів</vt:lpstr>
      <vt:lpstr>Вода 4-го класу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 Windows</cp:lastModifiedBy>
  <cp:revision>13</cp:revision>
  <dcterms:created xsi:type="dcterms:W3CDTF">2020-03-19T08:32:34Z</dcterms:created>
  <dcterms:modified xsi:type="dcterms:W3CDTF">2020-09-22T17:26:40Z</dcterms:modified>
</cp:coreProperties>
</file>