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1"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EDD5491-1B7E-4058-8922-27F7A45EF825}" type="datetimeFigureOut">
              <a:rPr lang="ru-RU" smtClean="0"/>
              <a:t>01.08.2020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80CD50-9CFF-4851-8686-B116CC12CADD}" type="slidenum">
              <a:rPr lang="ru-RU" smtClean="0"/>
              <a:t>‹#›</a:t>
            </a:fld>
            <a:endParaRPr lang="ru-RU"/>
          </a:p>
        </p:txBody>
      </p:sp>
    </p:spTree>
    <p:extLst>
      <p:ext uri="{BB962C8B-B14F-4D97-AF65-F5344CB8AC3E}">
        <p14:creationId xmlns:p14="http://schemas.microsoft.com/office/powerpoint/2010/main" val="2782009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EDD5491-1B7E-4058-8922-27F7A45EF825}" type="datetimeFigureOut">
              <a:rPr lang="ru-RU" smtClean="0"/>
              <a:t>01.08.2020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80CD50-9CFF-4851-8686-B116CC12CADD}" type="slidenum">
              <a:rPr lang="ru-RU" smtClean="0"/>
              <a:t>‹#›</a:t>
            </a:fld>
            <a:endParaRPr lang="ru-RU"/>
          </a:p>
        </p:txBody>
      </p:sp>
    </p:spTree>
    <p:extLst>
      <p:ext uri="{BB962C8B-B14F-4D97-AF65-F5344CB8AC3E}">
        <p14:creationId xmlns:p14="http://schemas.microsoft.com/office/powerpoint/2010/main" val="2495782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EDD5491-1B7E-4058-8922-27F7A45EF825}" type="datetimeFigureOut">
              <a:rPr lang="ru-RU" smtClean="0"/>
              <a:t>01.08.2020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80CD50-9CFF-4851-8686-B116CC12CADD}" type="slidenum">
              <a:rPr lang="ru-RU" smtClean="0"/>
              <a:t>‹#›</a:t>
            </a:fld>
            <a:endParaRPr lang="ru-RU"/>
          </a:p>
        </p:txBody>
      </p:sp>
    </p:spTree>
    <p:extLst>
      <p:ext uri="{BB962C8B-B14F-4D97-AF65-F5344CB8AC3E}">
        <p14:creationId xmlns:p14="http://schemas.microsoft.com/office/powerpoint/2010/main" val="1587531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EDD5491-1B7E-4058-8922-27F7A45EF825}" type="datetimeFigureOut">
              <a:rPr lang="ru-RU" smtClean="0"/>
              <a:t>01.08.2020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80CD50-9CFF-4851-8686-B116CC12CADD}" type="slidenum">
              <a:rPr lang="ru-RU" smtClean="0"/>
              <a:t>‹#›</a:t>
            </a:fld>
            <a:endParaRPr lang="ru-RU"/>
          </a:p>
        </p:txBody>
      </p:sp>
    </p:spTree>
    <p:extLst>
      <p:ext uri="{BB962C8B-B14F-4D97-AF65-F5344CB8AC3E}">
        <p14:creationId xmlns:p14="http://schemas.microsoft.com/office/powerpoint/2010/main" val="1566584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EDD5491-1B7E-4058-8922-27F7A45EF825}" type="datetimeFigureOut">
              <a:rPr lang="ru-RU" smtClean="0"/>
              <a:t>01.08.2020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80CD50-9CFF-4851-8686-B116CC12CADD}" type="slidenum">
              <a:rPr lang="ru-RU" smtClean="0"/>
              <a:t>‹#›</a:t>
            </a:fld>
            <a:endParaRPr lang="ru-RU"/>
          </a:p>
        </p:txBody>
      </p:sp>
    </p:spTree>
    <p:extLst>
      <p:ext uri="{BB962C8B-B14F-4D97-AF65-F5344CB8AC3E}">
        <p14:creationId xmlns:p14="http://schemas.microsoft.com/office/powerpoint/2010/main" val="2634428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EDD5491-1B7E-4058-8922-27F7A45EF825}" type="datetimeFigureOut">
              <a:rPr lang="ru-RU" smtClean="0"/>
              <a:t>01.08.2020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80CD50-9CFF-4851-8686-B116CC12CADD}" type="slidenum">
              <a:rPr lang="ru-RU" smtClean="0"/>
              <a:t>‹#›</a:t>
            </a:fld>
            <a:endParaRPr lang="ru-RU"/>
          </a:p>
        </p:txBody>
      </p:sp>
    </p:spTree>
    <p:extLst>
      <p:ext uri="{BB962C8B-B14F-4D97-AF65-F5344CB8AC3E}">
        <p14:creationId xmlns:p14="http://schemas.microsoft.com/office/powerpoint/2010/main" val="2883115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EDD5491-1B7E-4058-8922-27F7A45EF825}" type="datetimeFigureOut">
              <a:rPr lang="ru-RU" smtClean="0"/>
              <a:t>01.08.2020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480CD50-9CFF-4851-8686-B116CC12CADD}" type="slidenum">
              <a:rPr lang="ru-RU" smtClean="0"/>
              <a:t>‹#›</a:t>
            </a:fld>
            <a:endParaRPr lang="ru-RU"/>
          </a:p>
        </p:txBody>
      </p:sp>
    </p:spTree>
    <p:extLst>
      <p:ext uri="{BB962C8B-B14F-4D97-AF65-F5344CB8AC3E}">
        <p14:creationId xmlns:p14="http://schemas.microsoft.com/office/powerpoint/2010/main" val="1338277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EDD5491-1B7E-4058-8922-27F7A45EF825}" type="datetimeFigureOut">
              <a:rPr lang="ru-RU" smtClean="0"/>
              <a:t>01.08.2020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480CD50-9CFF-4851-8686-B116CC12CADD}" type="slidenum">
              <a:rPr lang="ru-RU" smtClean="0"/>
              <a:t>‹#›</a:t>
            </a:fld>
            <a:endParaRPr lang="ru-RU"/>
          </a:p>
        </p:txBody>
      </p:sp>
    </p:spTree>
    <p:extLst>
      <p:ext uri="{BB962C8B-B14F-4D97-AF65-F5344CB8AC3E}">
        <p14:creationId xmlns:p14="http://schemas.microsoft.com/office/powerpoint/2010/main" val="1002159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EDD5491-1B7E-4058-8922-27F7A45EF825}" type="datetimeFigureOut">
              <a:rPr lang="ru-RU" smtClean="0"/>
              <a:t>01.08.2020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480CD50-9CFF-4851-8686-B116CC12CADD}" type="slidenum">
              <a:rPr lang="ru-RU" smtClean="0"/>
              <a:t>‹#›</a:t>
            </a:fld>
            <a:endParaRPr lang="ru-RU"/>
          </a:p>
        </p:txBody>
      </p:sp>
    </p:spTree>
    <p:extLst>
      <p:ext uri="{BB962C8B-B14F-4D97-AF65-F5344CB8AC3E}">
        <p14:creationId xmlns:p14="http://schemas.microsoft.com/office/powerpoint/2010/main" val="271636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EDD5491-1B7E-4058-8922-27F7A45EF825}" type="datetimeFigureOut">
              <a:rPr lang="ru-RU" smtClean="0"/>
              <a:t>01.08.2020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80CD50-9CFF-4851-8686-B116CC12CADD}" type="slidenum">
              <a:rPr lang="ru-RU" smtClean="0"/>
              <a:t>‹#›</a:t>
            </a:fld>
            <a:endParaRPr lang="ru-RU"/>
          </a:p>
        </p:txBody>
      </p:sp>
    </p:spTree>
    <p:extLst>
      <p:ext uri="{BB962C8B-B14F-4D97-AF65-F5344CB8AC3E}">
        <p14:creationId xmlns:p14="http://schemas.microsoft.com/office/powerpoint/2010/main" val="2220618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EDD5491-1B7E-4058-8922-27F7A45EF825}" type="datetimeFigureOut">
              <a:rPr lang="ru-RU" smtClean="0"/>
              <a:t>01.08.2020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80CD50-9CFF-4851-8686-B116CC12CADD}" type="slidenum">
              <a:rPr lang="ru-RU" smtClean="0"/>
              <a:t>‹#›</a:t>
            </a:fld>
            <a:endParaRPr lang="ru-RU"/>
          </a:p>
        </p:txBody>
      </p:sp>
    </p:spTree>
    <p:extLst>
      <p:ext uri="{BB962C8B-B14F-4D97-AF65-F5344CB8AC3E}">
        <p14:creationId xmlns:p14="http://schemas.microsoft.com/office/powerpoint/2010/main" val="1324619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DD5491-1B7E-4058-8922-27F7A45EF825}" type="datetimeFigureOut">
              <a:rPr lang="ru-RU" smtClean="0"/>
              <a:t>01.08.2020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80CD50-9CFF-4851-8686-B116CC12CADD}" type="slidenum">
              <a:rPr lang="ru-RU" smtClean="0"/>
              <a:t>‹#›</a:t>
            </a:fld>
            <a:endParaRPr lang="ru-RU"/>
          </a:p>
        </p:txBody>
      </p:sp>
    </p:spTree>
    <p:extLst>
      <p:ext uri="{BB962C8B-B14F-4D97-AF65-F5344CB8AC3E}">
        <p14:creationId xmlns:p14="http://schemas.microsoft.com/office/powerpoint/2010/main" val="955503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b="1" i="1" dirty="0" smtClean="0">
                <a:latin typeface="Arial Narrow" panose="020B0606020202030204" pitchFamily="34" charset="0"/>
              </a:rPr>
              <a:t>Менеджмент і маркетинг на фармацевтичному ринку</a:t>
            </a:r>
            <a:endParaRPr lang="ru-RU" b="1" i="1" dirty="0">
              <a:latin typeface="Arial Narrow" panose="020B0606020202030204" pitchFamily="34" charset="0"/>
            </a:endParaRP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450500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5910" y="141668"/>
            <a:ext cx="11835684" cy="6478073"/>
          </a:xfrm>
        </p:spPr>
        <p:txBody>
          <a:bodyPr>
            <a:normAutofit fontScale="70000" lnSpcReduction="20000"/>
          </a:bodyPr>
          <a:lstStyle/>
          <a:p>
            <a:pPr marL="0" indent="0" algn="just">
              <a:buNone/>
            </a:pPr>
            <a:r>
              <a:rPr lang="uk-UA" dirty="0" smtClean="0">
                <a:latin typeface="Arial Narrow" panose="020B0606020202030204" pitchFamily="34" charset="0"/>
              </a:rPr>
              <a:t>Розташування фармацевтичного товару повинно враховувати рекламу та будь-які акції виробників, спрямовані на стимулювання збуту своєї продукції; профіль аптеки, контингент хворих, платоспроможність та ін. </a:t>
            </a:r>
          </a:p>
          <a:p>
            <a:pPr marL="0" indent="0" algn="just">
              <a:buNone/>
            </a:pPr>
            <a:r>
              <a:rPr lang="uk-UA" dirty="0" smtClean="0">
                <a:latin typeface="Arial Narrow" panose="020B0606020202030204" pitchFamily="34" charset="0"/>
              </a:rPr>
              <a:t>Рекламні матеріали розташовуються поблизу місць, де найчастіше знаходяться відвідувачі. </a:t>
            </a:r>
          </a:p>
          <a:p>
            <a:pPr marL="0" indent="0" algn="just">
              <a:buNone/>
            </a:pPr>
            <a:r>
              <a:rPr lang="uk-UA" dirty="0" smtClean="0">
                <a:latin typeface="Arial Narrow" panose="020B0606020202030204" pitchFamily="34" charset="0"/>
              </a:rPr>
              <a:t>Завданнями демонстрації товару на полицях є: спонукати покупця, який вже придбав товар раніше, зробити повторну покупку; </a:t>
            </a:r>
          </a:p>
          <a:p>
            <a:pPr marL="0" indent="0" algn="just">
              <a:buNone/>
            </a:pPr>
            <a:r>
              <a:rPr lang="uk-UA" dirty="0" smtClean="0">
                <a:latin typeface="Arial Narrow" panose="020B0606020202030204" pitchFamily="34" charset="0"/>
              </a:rPr>
              <a:t>у разі першої покупки — спонукати покупця придбати товар певної фірми; </a:t>
            </a:r>
          </a:p>
          <a:p>
            <a:pPr marL="0" indent="0" algn="just">
              <a:buNone/>
            </a:pPr>
            <a:r>
              <a:rPr lang="uk-UA" dirty="0" smtClean="0">
                <a:latin typeface="Arial Narrow" panose="020B0606020202030204" pitchFamily="34" charset="0"/>
              </a:rPr>
              <a:t>спонукати покупця до споживання товару фірми замість товару-конкурента; </a:t>
            </a:r>
          </a:p>
          <a:p>
            <a:pPr marL="0" indent="0" algn="just">
              <a:buNone/>
            </a:pPr>
            <a:r>
              <a:rPr lang="uk-UA" dirty="0" smtClean="0">
                <a:latin typeface="Arial Narrow" panose="020B0606020202030204" pitchFamily="34" charset="0"/>
              </a:rPr>
              <a:t>при незапланованій покупці — спонукати покупця зробити вибір на користь певної фірми; </a:t>
            </a:r>
          </a:p>
          <a:p>
            <a:pPr marL="0" indent="0" algn="just">
              <a:buNone/>
            </a:pPr>
            <a:r>
              <a:rPr lang="uk-UA" dirty="0" smtClean="0">
                <a:latin typeface="Arial Narrow" panose="020B0606020202030204" pitchFamily="34" charset="0"/>
              </a:rPr>
              <a:t>при запланованій покупці — забезпечити легке знаходження тієї торгової марки, яку він шукає. </a:t>
            </a:r>
          </a:p>
          <a:p>
            <a:pPr marL="0" indent="0" algn="just">
              <a:buNone/>
            </a:pPr>
            <a:r>
              <a:rPr lang="uk-UA" dirty="0" smtClean="0">
                <a:latin typeface="Arial Narrow" panose="020B0606020202030204" pitchFamily="34" charset="0"/>
              </a:rPr>
              <a:t>При розміщенні товару на полицях необхідно враховувати основні особливості поведінки споживачів в аптеці.</a:t>
            </a:r>
          </a:p>
          <a:p>
            <a:pPr marL="0" indent="0" algn="just">
              <a:buNone/>
            </a:pPr>
            <a:r>
              <a:rPr lang="uk-UA" dirty="0" smtClean="0">
                <a:latin typeface="Arial Narrow" panose="020B0606020202030204" pitchFamily="34" charset="0"/>
              </a:rPr>
              <a:t> Покупці мають тенденцію дивитися вправо, тому товар, розташований справа, має більше шансів бути купленим. Основна увага покупця належить центральній групі товарів на полиці. Для швидкого та легкого орієнтування відвідувачів аптеки використовуються правила викладання: </a:t>
            </a:r>
          </a:p>
          <a:p>
            <a:pPr marL="0" indent="0" algn="just">
              <a:buNone/>
            </a:pPr>
            <a:r>
              <a:rPr lang="uk-UA" dirty="0" smtClean="0">
                <a:latin typeface="Arial Narrow" panose="020B0606020202030204" pitchFamily="34" charset="0"/>
              </a:rPr>
              <a:t>товари однієї </a:t>
            </a:r>
            <a:r>
              <a:rPr lang="uk-UA" dirty="0" err="1" smtClean="0">
                <a:latin typeface="Arial Narrow" panose="020B0606020202030204" pitchFamily="34" charset="0"/>
              </a:rPr>
              <a:t>фармакотерапевтичної</a:t>
            </a:r>
            <a:r>
              <a:rPr lang="uk-UA" dirty="0" smtClean="0">
                <a:latin typeface="Arial Narrow" panose="020B0606020202030204" pitchFamily="34" charset="0"/>
              </a:rPr>
              <a:t> групи рекомендується розміщувати горизонтально по одній лінії та симетрично один відносно одного;</a:t>
            </a:r>
          </a:p>
          <a:p>
            <a:pPr marL="0" indent="0" algn="just">
              <a:buNone/>
            </a:pPr>
            <a:r>
              <a:rPr lang="uk-UA" dirty="0" smtClean="0">
                <a:latin typeface="Arial Narrow" panose="020B0606020202030204" pitchFamily="34" charset="0"/>
              </a:rPr>
              <a:t> на виставленому товарі повинна бути вказана ціна; </a:t>
            </a:r>
          </a:p>
          <a:p>
            <a:pPr marL="0" indent="0" algn="just">
              <a:buNone/>
            </a:pPr>
            <a:r>
              <a:rPr lang="uk-UA" dirty="0" smtClean="0">
                <a:latin typeface="Arial Narrow" panose="020B0606020202030204" pitchFamily="34" charset="0"/>
              </a:rPr>
              <a:t>продукція, яку купують найбільше, має бути розташована у вигляді стін замку по краях;</a:t>
            </a:r>
          </a:p>
          <a:p>
            <a:pPr marL="0" indent="0" algn="just">
              <a:buNone/>
            </a:pPr>
            <a:r>
              <a:rPr lang="uk-UA" dirty="0" smtClean="0">
                <a:latin typeface="Arial Narrow" panose="020B0606020202030204" pitchFamily="34" charset="0"/>
              </a:rPr>
              <a:t> а також правило корпоративного блоку, що передбачає комплексне представлення товару одного виробника. </a:t>
            </a:r>
          </a:p>
        </p:txBody>
      </p:sp>
    </p:spTree>
    <p:extLst>
      <p:ext uri="{BB962C8B-B14F-4D97-AF65-F5344CB8AC3E}">
        <p14:creationId xmlns:p14="http://schemas.microsoft.com/office/powerpoint/2010/main" val="2124924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8789" y="115910"/>
            <a:ext cx="11835684" cy="6555346"/>
          </a:xfrm>
        </p:spPr>
        <p:txBody>
          <a:bodyPr>
            <a:normAutofit/>
          </a:bodyPr>
          <a:lstStyle/>
          <a:p>
            <a:pPr marL="0" indent="0" algn="ctr">
              <a:buNone/>
            </a:pPr>
            <a:r>
              <a:rPr lang="uk-UA" dirty="0">
                <a:latin typeface="Arial Narrow" panose="020B0606020202030204" pitchFamily="34" charset="0"/>
              </a:rPr>
              <a:t>Закони </a:t>
            </a:r>
            <a:r>
              <a:rPr lang="uk-UA" dirty="0" smtClean="0">
                <a:latin typeface="Arial Narrow" panose="020B0606020202030204" pitchFamily="34" charset="0"/>
              </a:rPr>
              <a:t>мерчандайзингу: </a:t>
            </a:r>
          </a:p>
          <a:p>
            <a:pPr marL="0" indent="0" algn="just">
              <a:buNone/>
            </a:pPr>
            <a:r>
              <a:rPr lang="uk-UA" dirty="0" smtClean="0">
                <a:latin typeface="Arial Narrow" panose="020B0606020202030204" pitchFamily="34" charset="0"/>
              </a:rPr>
              <a:t>закон </a:t>
            </a:r>
            <a:r>
              <a:rPr lang="uk-UA" dirty="0">
                <a:latin typeface="Arial Narrow" panose="020B0606020202030204" pitchFamily="34" charset="0"/>
              </a:rPr>
              <a:t>запасу (всі викладені на полицях товари повинні бути забезпечені 3-добовим запасом); </a:t>
            </a:r>
            <a:endParaRPr lang="uk-UA" dirty="0" smtClean="0">
              <a:latin typeface="Arial Narrow" panose="020B0606020202030204" pitchFamily="34" charset="0"/>
            </a:endParaRPr>
          </a:p>
          <a:p>
            <a:pPr marL="0" indent="0" algn="just">
              <a:buNone/>
            </a:pPr>
            <a:r>
              <a:rPr lang="uk-UA" dirty="0" smtClean="0">
                <a:latin typeface="Arial Narrow" panose="020B0606020202030204" pitchFamily="34" charset="0"/>
              </a:rPr>
              <a:t>закон </a:t>
            </a:r>
            <a:r>
              <a:rPr lang="uk-UA" dirty="0">
                <a:latin typeface="Arial Narrow" panose="020B0606020202030204" pitchFamily="34" charset="0"/>
              </a:rPr>
              <a:t>розташування </a:t>
            </a:r>
            <a:r>
              <a:rPr lang="uk-UA" dirty="0" smtClean="0">
                <a:latin typeface="Arial Narrow" panose="020B0606020202030204" pitchFamily="34" charset="0"/>
              </a:rPr>
              <a:t>(передбачає </a:t>
            </a:r>
            <a:r>
              <a:rPr lang="uk-UA" dirty="0">
                <a:latin typeface="Arial Narrow" panose="020B0606020202030204" pitchFamily="34" charset="0"/>
              </a:rPr>
              <a:t>обов’язкову наявність мінімального набору асортиментних </a:t>
            </a:r>
            <a:r>
              <a:rPr lang="uk-UA" dirty="0" smtClean="0">
                <a:latin typeface="Arial Narrow" panose="020B0606020202030204" pitchFamily="34" charset="0"/>
              </a:rPr>
              <a:t>позицій); </a:t>
            </a:r>
          </a:p>
          <a:p>
            <a:pPr marL="0" indent="0" algn="just">
              <a:buNone/>
            </a:pPr>
            <a:r>
              <a:rPr lang="uk-UA" dirty="0" smtClean="0">
                <a:latin typeface="Arial Narrow" panose="020B0606020202030204" pitchFamily="34" charset="0"/>
              </a:rPr>
              <a:t>закон </a:t>
            </a:r>
            <a:r>
              <a:rPr lang="uk-UA" dirty="0">
                <a:latin typeface="Arial Narrow" panose="020B0606020202030204" pitchFamily="34" charset="0"/>
              </a:rPr>
              <a:t>презентації (одне найменування товару повинно бути представлене у декількох одиницях або варіантах упаковки). </a:t>
            </a:r>
            <a:endParaRPr lang="uk-UA" dirty="0" smtClean="0">
              <a:latin typeface="Arial Narrow" panose="020B0606020202030204" pitchFamily="34" charset="0"/>
            </a:endParaRPr>
          </a:p>
          <a:p>
            <a:pPr marL="0" indent="0" algn="just">
              <a:buNone/>
            </a:pPr>
            <a:endParaRPr lang="uk-UA" dirty="0">
              <a:latin typeface="Arial Narrow" panose="020B0606020202030204" pitchFamily="34" charset="0"/>
            </a:endParaRPr>
          </a:p>
          <a:p>
            <a:pPr marL="0" indent="0" algn="just">
              <a:buNone/>
            </a:pPr>
            <a:r>
              <a:rPr lang="uk-UA" dirty="0" smtClean="0">
                <a:latin typeface="Arial Narrow" panose="020B0606020202030204" pitchFamily="34" charset="0"/>
              </a:rPr>
              <a:t>Особливістю </a:t>
            </a:r>
            <a:r>
              <a:rPr lang="uk-UA" dirty="0">
                <a:latin typeface="Arial Narrow" panose="020B0606020202030204" pitchFamily="34" charset="0"/>
              </a:rPr>
              <a:t>розміщення товарів в аптеці є також їх сезонність. Восени на пріоритетних місцях повинні розташовуватися ЛП </a:t>
            </a:r>
            <a:r>
              <a:rPr lang="uk-UA" dirty="0" err="1">
                <a:latin typeface="Arial Narrow" panose="020B0606020202030204" pitchFamily="34" charset="0"/>
              </a:rPr>
              <a:t>антигельмінтні</a:t>
            </a:r>
            <a:r>
              <a:rPr lang="uk-UA" dirty="0">
                <a:latin typeface="Arial Narrow" panose="020B0606020202030204" pitchFamily="34" charset="0"/>
              </a:rPr>
              <a:t>, </a:t>
            </a:r>
            <a:r>
              <a:rPr lang="uk-UA" dirty="0" err="1">
                <a:latin typeface="Arial Narrow" panose="020B0606020202030204" pitchFamily="34" charset="0"/>
              </a:rPr>
              <a:t>протипаразитарні</a:t>
            </a:r>
            <a:r>
              <a:rPr lang="uk-UA" dirty="0">
                <a:latin typeface="Arial Narrow" panose="020B0606020202030204" pitchFamily="34" charset="0"/>
              </a:rPr>
              <a:t>, антибактеріальні та для лікування органів дихання та ін. Взимку — ЛП </a:t>
            </a:r>
            <a:r>
              <a:rPr lang="uk-UA" dirty="0" err="1">
                <a:latin typeface="Arial Narrow" panose="020B0606020202030204" pitchFamily="34" charset="0"/>
              </a:rPr>
              <a:t>протипростудні</a:t>
            </a:r>
            <a:r>
              <a:rPr lang="uk-UA" dirty="0">
                <a:latin typeface="Arial Narrow" panose="020B0606020202030204" pitchFamily="34" charset="0"/>
              </a:rPr>
              <a:t>, противірусні, антибактеріальні, для лікування органів дихання та </a:t>
            </a:r>
            <a:r>
              <a:rPr lang="uk-UA" dirty="0" err="1">
                <a:latin typeface="Arial Narrow" panose="020B0606020202030204" pitchFamily="34" charset="0"/>
              </a:rPr>
              <a:t>нежитю</a:t>
            </a:r>
            <a:r>
              <a:rPr lang="uk-UA" dirty="0">
                <a:latin typeface="Arial Narrow" panose="020B0606020202030204" pitchFamily="34" charset="0"/>
              </a:rPr>
              <a:t>. Протягом весни — вітаміни та мінерали, препарати для схуднення, тонізуючі, гіпотензивні, </a:t>
            </a:r>
            <a:r>
              <a:rPr lang="uk-UA" dirty="0" err="1">
                <a:latin typeface="Arial Narrow" panose="020B0606020202030204" pitchFamily="34" charset="0"/>
              </a:rPr>
              <a:t>антигістамінні</a:t>
            </a:r>
            <a:r>
              <a:rPr lang="uk-UA" dirty="0">
                <a:latin typeface="Arial Narrow" panose="020B0606020202030204" pitchFamily="34" charset="0"/>
              </a:rPr>
              <a:t> та ін. Влітку — антибактеріальні, протигрибкові, </a:t>
            </a:r>
            <a:r>
              <a:rPr lang="uk-UA" dirty="0" err="1">
                <a:latin typeface="Arial Narrow" panose="020B0606020202030204" pitchFamily="34" charset="0"/>
              </a:rPr>
              <a:t>антигістамінні</a:t>
            </a:r>
            <a:r>
              <a:rPr lang="uk-UA" dirty="0">
                <a:latin typeface="Arial Narrow" panose="020B0606020202030204" pitchFamily="34" charset="0"/>
              </a:rPr>
              <a:t>, </a:t>
            </a:r>
            <a:r>
              <a:rPr lang="uk-UA" dirty="0" err="1">
                <a:latin typeface="Arial Narrow" panose="020B0606020202030204" pitchFamily="34" charset="0"/>
              </a:rPr>
              <a:t>антигельмінтні</a:t>
            </a:r>
            <a:r>
              <a:rPr lang="uk-UA" dirty="0">
                <a:latin typeface="Arial Narrow" panose="020B0606020202030204" pitchFamily="34" charset="0"/>
              </a:rPr>
              <a:t> ЛП.</a:t>
            </a:r>
          </a:p>
          <a:p>
            <a:pPr marL="0" indent="0" algn="just">
              <a:buNone/>
            </a:pPr>
            <a:endParaRPr lang="ru-RU" dirty="0">
              <a:latin typeface="Arial Narrow" panose="020B0606020202030204" pitchFamily="34" charset="0"/>
            </a:endParaRPr>
          </a:p>
        </p:txBody>
      </p:sp>
    </p:spTree>
    <p:extLst>
      <p:ext uri="{BB962C8B-B14F-4D97-AF65-F5344CB8AC3E}">
        <p14:creationId xmlns:p14="http://schemas.microsoft.com/office/powerpoint/2010/main" val="1255193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104" y="141669"/>
            <a:ext cx="11937642" cy="6671256"/>
          </a:xfrm>
        </p:spPr>
        <p:txBody>
          <a:bodyPr>
            <a:normAutofit fontScale="92500" lnSpcReduction="20000"/>
          </a:bodyPr>
          <a:lstStyle/>
          <a:p>
            <a:pPr marL="0" indent="0" algn="just">
              <a:buNone/>
            </a:pPr>
            <a:r>
              <a:rPr lang="uk-UA" b="1" dirty="0" smtClean="0">
                <a:latin typeface="Arial Narrow" panose="020B0606020202030204" pitchFamily="34" charset="0"/>
              </a:rPr>
              <a:t>Реклама </a:t>
            </a:r>
            <a:r>
              <a:rPr lang="uk-UA" dirty="0" smtClean="0">
                <a:latin typeface="Arial Narrow" panose="020B0606020202030204" pitchFamily="34" charset="0"/>
              </a:rPr>
              <a:t>— довільна платна форма неперсональної презентації та просування товарів, послуг, ідей тощо через засоби масової інформації. Основними завданнями реклами є:</a:t>
            </a:r>
          </a:p>
          <a:p>
            <a:pPr marL="0" indent="0" algn="just">
              <a:buNone/>
            </a:pPr>
            <a:r>
              <a:rPr lang="uk-UA" dirty="0" smtClean="0">
                <a:latin typeface="Arial Narrow" panose="020B0606020202030204" pitchFamily="34" charset="0"/>
              </a:rPr>
              <a:t>	1.  створення й підтримування високої популярності товару;</a:t>
            </a:r>
          </a:p>
          <a:p>
            <a:pPr marL="0" indent="0" algn="just">
              <a:buNone/>
            </a:pPr>
            <a:r>
              <a:rPr lang="uk-UA" dirty="0" smtClean="0">
                <a:latin typeface="Arial Narrow" panose="020B0606020202030204" pitchFamily="34" charset="0"/>
              </a:rPr>
              <a:t>	2. створення його бажаного іміджу на цільовому ринку. </a:t>
            </a:r>
          </a:p>
          <a:p>
            <a:pPr marL="0" indent="0" algn="just">
              <a:buNone/>
            </a:pPr>
            <a:r>
              <a:rPr lang="uk-UA" dirty="0" smtClean="0">
                <a:latin typeface="Arial Narrow" panose="020B0606020202030204" pitchFamily="34" charset="0"/>
              </a:rPr>
              <a:t>Залежно від об’єктів рекламування розрізняють рекламу продуктів (послуг, ідей тощо) та рекламу організації. </a:t>
            </a:r>
          </a:p>
          <a:p>
            <a:pPr marL="0" indent="0" algn="ctr">
              <a:buNone/>
            </a:pPr>
            <a:r>
              <a:rPr lang="uk-UA" dirty="0" smtClean="0">
                <a:latin typeface="Arial Narrow" panose="020B0606020202030204" pitchFamily="34" charset="0"/>
              </a:rPr>
              <a:t>Основні функції реклами: </a:t>
            </a:r>
          </a:p>
          <a:p>
            <a:pPr marL="0" indent="0" algn="just">
              <a:buNone/>
            </a:pPr>
            <a:r>
              <a:rPr lang="uk-UA" dirty="0" smtClean="0">
                <a:effectLst/>
                <a:latin typeface="Arial Narrow" panose="020B0606020202030204" pitchFamily="34" charset="0"/>
              </a:rPr>
              <a:t>1) Інформативна (доводить до відома споживачів інформацію про товари, їх види, призначення, показники якості, особливості, принципи дії, рівень та динаміку цін на них; </a:t>
            </a:r>
            <a:r>
              <a:rPr lang="uk-UA" b="1" dirty="0" smtClean="0">
                <a:effectLst/>
                <a:latin typeface="Arial Narrow" panose="020B0606020202030204" pitchFamily="34" charset="0"/>
              </a:rPr>
              <a:t> </a:t>
            </a:r>
            <a:r>
              <a:rPr lang="uk-UA" dirty="0" smtClean="0">
                <a:effectLst/>
                <a:latin typeface="Arial Narrow" panose="020B0606020202030204" pitchFamily="34" charset="0"/>
              </a:rPr>
              <a:t>формує імідж фірми).</a:t>
            </a:r>
          </a:p>
          <a:p>
            <a:pPr marL="0" indent="0" algn="just">
              <a:buNone/>
            </a:pPr>
            <a:r>
              <a:rPr lang="uk-UA" dirty="0" smtClean="0">
                <a:effectLst/>
                <a:latin typeface="Arial Narrow" panose="020B0606020202030204" pitchFamily="34" charset="0"/>
              </a:rPr>
              <a:t>2) </a:t>
            </a:r>
            <a:r>
              <a:rPr lang="uk-UA" dirty="0" err="1" smtClean="0">
                <a:effectLst/>
                <a:latin typeface="Arial Narrow" panose="020B0606020202030204" pitchFamily="34" charset="0"/>
              </a:rPr>
              <a:t>Переконувальна</a:t>
            </a:r>
            <a:r>
              <a:rPr lang="uk-UA" dirty="0" smtClean="0">
                <a:effectLst/>
                <a:latin typeface="Arial Narrow" panose="020B0606020202030204" pitchFamily="34" charset="0"/>
              </a:rPr>
              <a:t> (заохочує споживача віддати перевагу тому чи іншому товару або його марці; змінює сприйняття споживачем властивостей товару; переконує в необхідності здійснення покупки).</a:t>
            </a:r>
          </a:p>
          <a:p>
            <a:pPr marL="0" indent="0" algn="just">
              <a:buNone/>
            </a:pPr>
            <a:r>
              <a:rPr lang="uk-UA" dirty="0" smtClean="0">
                <a:latin typeface="Arial Narrow" panose="020B0606020202030204" pitchFamily="34" charset="0"/>
              </a:rPr>
              <a:t>3) </a:t>
            </a:r>
            <a:r>
              <a:rPr lang="uk-UA" dirty="0" err="1" smtClean="0">
                <a:latin typeface="Arial Narrow" panose="020B0606020202030204" pitchFamily="34" charset="0"/>
              </a:rPr>
              <a:t>Н</a:t>
            </a:r>
            <a:r>
              <a:rPr lang="uk-UA" dirty="0" err="1" smtClean="0">
                <a:effectLst/>
                <a:latin typeface="Arial Narrow" panose="020B0606020202030204" pitchFamily="34" charset="0"/>
              </a:rPr>
              <a:t>агадувальна</a:t>
            </a:r>
            <a:r>
              <a:rPr lang="uk-UA" dirty="0" smtClean="0">
                <a:effectLst/>
                <a:latin typeface="Arial Narrow" panose="020B0606020202030204" pitchFamily="34" charset="0"/>
              </a:rPr>
              <a:t> (нагадує про товар, місце та умови його продажу й використання).</a:t>
            </a:r>
          </a:p>
          <a:p>
            <a:pPr marL="0" indent="0" algn="just">
              <a:buNone/>
            </a:pPr>
            <a:r>
              <a:rPr lang="uk-UA" dirty="0" smtClean="0">
                <a:effectLst/>
                <a:latin typeface="Arial Narrow" panose="020B0606020202030204" pitchFamily="34" charset="0"/>
              </a:rPr>
              <a:t>4) Підкріплювальна (підтримує, підтверджує думку про товар після його купівлі та використання споживачем).</a:t>
            </a:r>
          </a:p>
          <a:p>
            <a:pPr marL="0" indent="0" algn="just">
              <a:buNone/>
            </a:pPr>
            <a:r>
              <a:rPr lang="uk-UA" dirty="0" smtClean="0">
                <a:effectLst/>
                <a:latin typeface="Arial Narrow" panose="020B0606020202030204" pitchFamily="34" charset="0"/>
              </a:rPr>
              <a:t>5) Престижна (демонструє переваги товару саме цієї фірми: якість, сервіс, терміни постачання, безпеку, екологічну чистоту тощо).</a:t>
            </a:r>
            <a:endParaRPr lang="ru-RU" dirty="0" smtClean="0">
              <a:effectLst/>
            </a:endParaRPr>
          </a:p>
          <a:p>
            <a:pPr marL="0" indent="0">
              <a:buNone/>
            </a:pPr>
            <a:endParaRPr lang="ru-RU" dirty="0" smtClean="0">
              <a:effectLst/>
            </a:endParaRPr>
          </a:p>
          <a:p>
            <a:pPr marL="0" indent="0">
              <a:buNone/>
            </a:pPr>
            <a:endParaRPr lang="ru-RU" dirty="0" smtClean="0">
              <a:effectLst/>
            </a:endParaRPr>
          </a:p>
          <a:p>
            <a:pPr marL="0" indent="0">
              <a:buNone/>
            </a:pPr>
            <a:endParaRPr lang="ru-RU" dirty="0" smtClean="0">
              <a:effectLst/>
            </a:endParaRPr>
          </a:p>
          <a:p>
            <a:pPr marL="0" indent="0">
              <a:buNone/>
            </a:pPr>
            <a:endParaRPr lang="ru-RU" dirty="0" smtClean="0">
              <a:effectLst/>
            </a:endParaRPr>
          </a:p>
          <a:p>
            <a:pPr marL="0" indent="0">
              <a:buNone/>
            </a:pPr>
            <a:endParaRPr lang="ru-RU" dirty="0" smtClean="0">
              <a:effectLst/>
            </a:endParaRPr>
          </a:p>
          <a:p>
            <a:pPr marL="0" indent="0">
              <a:buNone/>
            </a:pPr>
            <a:endParaRPr lang="ru-RU" dirty="0" smtClean="0">
              <a:effectLst/>
            </a:endParaRPr>
          </a:p>
          <a:p>
            <a:pPr marL="0" indent="0">
              <a:buNone/>
            </a:pPr>
            <a:endParaRPr lang="ru-RU" dirty="0" smtClean="0">
              <a:effectLst/>
            </a:endParaRPr>
          </a:p>
          <a:p>
            <a:pPr marL="0" indent="0">
              <a:buNone/>
            </a:pPr>
            <a:endParaRPr lang="ru-RU" dirty="0" smtClean="0">
              <a:effectLst/>
            </a:endParaRPr>
          </a:p>
          <a:p>
            <a:pPr marL="0" indent="0">
              <a:buNone/>
            </a:pPr>
            <a:endParaRPr lang="ru-RU" dirty="0" smtClean="0">
              <a:effectLst/>
            </a:endParaRPr>
          </a:p>
          <a:p>
            <a:pPr marL="0" indent="0">
              <a:buNone/>
            </a:pPr>
            <a:endParaRPr lang="ru-RU" dirty="0" smtClean="0"/>
          </a:p>
          <a:p>
            <a:pPr marL="0" indent="0">
              <a:buNone/>
            </a:pPr>
            <a:endParaRPr lang="ru-RU" dirty="0"/>
          </a:p>
        </p:txBody>
      </p:sp>
    </p:spTree>
    <p:extLst>
      <p:ext uri="{BB962C8B-B14F-4D97-AF65-F5344CB8AC3E}">
        <p14:creationId xmlns:p14="http://schemas.microsoft.com/office/powerpoint/2010/main" val="1843451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Прямая со стрелкой 3"/>
          <p:cNvCxnSpPr/>
          <p:nvPr/>
        </p:nvCxnSpPr>
        <p:spPr>
          <a:xfrm flipH="1">
            <a:off x="2101009" y="901163"/>
            <a:ext cx="2781836" cy="4507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 name="Прямая со стрелкой 5"/>
          <p:cNvCxnSpPr/>
          <p:nvPr/>
        </p:nvCxnSpPr>
        <p:spPr>
          <a:xfrm>
            <a:off x="6345366" y="899203"/>
            <a:ext cx="2382591" cy="3734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138745" y="1289186"/>
            <a:ext cx="6075702" cy="5447645"/>
          </a:xfrm>
          <a:prstGeom prst="rect">
            <a:avLst/>
          </a:prstGeom>
          <a:noFill/>
        </p:spPr>
        <p:txBody>
          <a:bodyPr wrap="none" rtlCol="0">
            <a:spAutoFit/>
          </a:bodyPr>
          <a:lstStyle/>
          <a:p>
            <a:pPr algn="ctr"/>
            <a:r>
              <a:rPr lang="uk-UA" sz="2400" dirty="0" smtClean="0">
                <a:latin typeface="Arial Narrow" panose="020B0606020202030204" pitchFamily="34" charset="0"/>
              </a:rPr>
              <a:t>Пряма реклама </a:t>
            </a:r>
          </a:p>
          <a:p>
            <a:pPr algn="just"/>
            <a:r>
              <a:rPr lang="uk-UA" sz="2400" dirty="0" smtClean="0">
                <a:latin typeface="Arial Narrow" panose="020B0606020202030204" pitchFamily="34" charset="0"/>
              </a:rPr>
              <a:t>здійснюється на комерційних умовах і </a:t>
            </a:r>
          </a:p>
          <a:p>
            <a:r>
              <a:rPr lang="uk-UA" sz="2400" dirty="0" smtClean="0">
                <a:latin typeface="Arial Narrow" panose="020B0606020202030204" pitchFamily="34" charset="0"/>
              </a:rPr>
              <a:t>визначає рекламодавця, прямо виконуючи </a:t>
            </a:r>
          </a:p>
          <a:p>
            <a:r>
              <a:rPr lang="uk-UA" sz="2400" dirty="0" smtClean="0">
                <a:latin typeface="Arial Narrow" panose="020B0606020202030204" pitchFamily="34" charset="0"/>
              </a:rPr>
              <a:t>рекламну функцію. До прямої реклами належить: </a:t>
            </a:r>
          </a:p>
          <a:p>
            <a:r>
              <a:rPr lang="uk-UA" sz="2400" dirty="0" smtClean="0">
                <a:latin typeface="Arial Narrow" panose="020B0606020202030204" pitchFamily="34" charset="0"/>
              </a:rPr>
              <a:t>пряма рекламна робота — робота рекламних </a:t>
            </a:r>
          </a:p>
          <a:p>
            <a:r>
              <a:rPr lang="uk-UA" sz="2400" dirty="0" smtClean="0">
                <a:latin typeface="Arial Narrow" panose="020B0606020202030204" pitchFamily="34" charset="0"/>
              </a:rPr>
              <a:t>агентів, яка передбачає особисте спілкування </a:t>
            </a:r>
          </a:p>
          <a:p>
            <a:r>
              <a:rPr lang="uk-UA" sz="2400" dirty="0" smtClean="0">
                <a:latin typeface="Arial Narrow" panose="020B0606020202030204" pitchFamily="34" charset="0"/>
              </a:rPr>
              <a:t>з аудиторією чи окремими особами; </a:t>
            </a:r>
          </a:p>
          <a:p>
            <a:r>
              <a:rPr lang="uk-UA" sz="2400" dirty="0" smtClean="0">
                <a:latin typeface="Arial Narrow" panose="020B0606020202030204" pitchFamily="34" charset="0"/>
              </a:rPr>
              <a:t>розповсюдження рекламних матеріалів через </a:t>
            </a:r>
          </a:p>
          <a:p>
            <a:r>
              <a:rPr lang="uk-UA" sz="2400" dirty="0" smtClean="0">
                <a:latin typeface="Arial Narrow" panose="020B0606020202030204" pitchFamily="34" charset="0"/>
              </a:rPr>
              <a:t>пошту, а також передавання</a:t>
            </a:r>
          </a:p>
          <a:p>
            <a:r>
              <a:rPr lang="ru-RU" sz="2400" dirty="0" smtClean="0">
                <a:latin typeface="Arial Narrow" panose="020B0606020202030204" pitchFamily="34" charset="0"/>
              </a:rPr>
              <a:t> </a:t>
            </a:r>
            <a:r>
              <a:rPr lang="ru-RU" sz="2400" dirty="0">
                <a:latin typeface="Arial Narrow" panose="020B0606020202030204" pitchFamily="34" charset="0"/>
              </a:rPr>
              <a:t>телефоном, телеграфом, факсом</a:t>
            </a:r>
            <a:endParaRPr lang="uk-UA" sz="2400" dirty="0">
              <a:latin typeface="Arial Narrow" panose="020B0606020202030204" pitchFamily="34" charset="0"/>
            </a:endParaRPr>
          </a:p>
          <a:p>
            <a:endParaRPr lang="uk-UA" dirty="0" smtClean="0"/>
          </a:p>
          <a:p>
            <a:endParaRPr lang="uk-UA" dirty="0"/>
          </a:p>
          <a:p>
            <a:endParaRPr lang="uk-UA" dirty="0" smtClean="0"/>
          </a:p>
          <a:p>
            <a:endParaRPr lang="uk-UA" dirty="0"/>
          </a:p>
          <a:p>
            <a:endParaRPr lang="uk-UA" dirty="0" smtClean="0"/>
          </a:p>
          <a:p>
            <a:endParaRPr lang="uk-UA" dirty="0" smtClean="0"/>
          </a:p>
        </p:txBody>
      </p:sp>
      <p:sp>
        <p:nvSpPr>
          <p:cNvPr id="9" name="TextBox 8"/>
          <p:cNvSpPr txBox="1"/>
          <p:nvPr/>
        </p:nvSpPr>
        <p:spPr>
          <a:xfrm>
            <a:off x="6345367" y="1351924"/>
            <a:ext cx="5827236" cy="5262979"/>
          </a:xfrm>
          <a:prstGeom prst="rect">
            <a:avLst/>
          </a:prstGeom>
          <a:noFill/>
        </p:spPr>
        <p:txBody>
          <a:bodyPr wrap="none" rtlCol="0">
            <a:spAutoFit/>
          </a:bodyPr>
          <a:lstStyle/>
          <a:p>
            <a:pPr algn="ctr"/>
            <a:r>
              <a:rPr lang="uk-UA" sz="2400" dirty="0" smtClean="0">
                <a:latin typeface="Arial Narrow" panose="020B0606020202030204" pitchFamily="34" charset="0"/>
              </a:rPr>
              <a:t>Непряма реклама</a:t>
            </a:r>
          </a:p>
          <a:p>
            <a:r>
              <a:rPr lang="uk-UA" sz="2400" dirty="0" smtClean="0">
                <a:latin typeface="Arial Narrow" panose="020B0606020202030204" pitchFamily="34" charset="0"/>
              </a:rPr>
              <a:t>виконує рекламну функцію не так прямолінійно,</a:t>
            </a:r>
          </a:p>
          <a:p>
            <a:r>
              <a:rPr lang="uk-UA" sz="2400" dirty="0" smtClean="0">
                <a:latin typeface="Arial Narrow" panose="020B0606020202030204" pitchFamily="34" charset="0"/>
              </a:rPr>
              <a:t> як в завуальованій формі, не використовуючи </a:t>
            </a:r>
          </a:p>
          <a:p>
            <a:r>
              <a:rPr lang="uk-UA" sz="2400" dirty="0" smtClean="0">
                <a:latin typeface="Arial Narrow" panose="020B0606020202030204" pitchFamily="34" charset="0"/>
              </a:rPr>
              <a:t>прямих каналів поширення рекламних засобів і </a:t>
            </a:r>
          </a:p>
          <a:p>
            <a:r>
              <a:rPr lang="uk-UA" sz="2400" dirty="0" smtClean="0">
                <a:latin typeface="Arial Narrow" panose="020B0606020202030204" pitchFamily="34" charset="0"/>
              </a:rPr>
              <a:t>не визначаючи безпосередньо рекламодавця. </a:t>
            </a:r>
          </a:p>
          <a:p>
            <a:r>
              <a:rPr lang="uk-UA" sz="2400" dirty="0" smtClean="0">
                <a:latin typeface="Arial Narrow" panose="020B0606020202030204" pitchFamily="34" charset="0"/>
              </a:rPr>
              <a:t>Непрямою рекламою є все те, що ви робите, </a:t>
            </a:r>
          </a:p>
          <a:p>
            <a:r>
              <a:rPr lang="uk-UA" sz="2400" dirty="0" smtClean="0">
                <a:latin typeface="Arial Narrow" panose="020B0606020202030204" pitchFamily="34" charset="0"/>
              </a:rPr>
              <a:t>щоб звернути на себе увагу засобів масової </a:t>
            </a:r>
          </a:p>
          <a:p>
            <a:r>
              <a:rPr lang="uk-UA" sz="2400" dirty="0" smtClean="0">
                <a:latin typeface="Arial Narrow" panose="020B0606020202030204" pitchFamily="34" charset="0"/>
              </a:rPr>
              <a:t>інформації або створити в суспільній</a:t>
            </a:r>
          </a:p>
          <a:p>
            <a:r>
              <a:rPr lang="uk-UA" sz="2400" dirty="0" smtClean="0">
                <a:latin typeface="Arial Narrow" panose="020B0606020202030204" pitchFamily="34" charset="0"/>
              </a:rPr>
              <a:t>свідомості позитивний імідж своєї фірми</a:t>
            </a:r>
            <a:r>
              <a:rPr lang="ru-RU" sz="2400" dirty="0" smtClean="0">
                <a:latin typeface="Arial Narrow" panose="020B0606020202030204" pitchFamily="34" charset="0"/>
              </a:rPr>
              <a:t>. </a:t>
            </a:r>
          </a:p>
          <a:p>
            <a:endParaRPr lang="uk-UA" sz="2400" dirty="0">
              <a:latin typeface="Arial Narrow" panose="020B0606020202030204" pitchFamily="34" charset="0"/>
            </a:endParaRPr>
          </a:p>
          <a:p>
            <a:r>
              <a:rPr lang="uk-UA" sz="2400" dirty="0" smtClean="0">
                <a:latin typeface="Arial Narrow" panose="020B0606020202030204" pitchFamily="34" charset="0"/>
              </a:rPr>
              <a:t>- Аптека 36,6;</a:t>
            </a:r>
          </a:p>
          <a:p>
            <a:r>
              <a:rPr lang="uk-UA" sz="2400" dirty="0" smtClean="0">
                <a:latin typeface="Arial Narrow" panose="020B0606020202030204" pitchFamily="34" charset="0"/>
              </a:rPr>
              <a:t>- Реклама ліків під рубриками </a:t>
            </a:r>
          </a:p>
          <a:p>
            <a:r>
              <a:rPr lang="uk-UA" sz="2400" dirty="0" smtClean="0">
                <a:latin typeface="Arial Narrow" panose="020B0606020202030204" pitchFamily="34" charset="0"/>
              </a:rPr>
              <a:t>«Не </a:t>
            </a:r>
            <a:r>
              <a:rPr lang="uk-UA" sz="2400" dirty="0" err="1" smtClean="0">
                <a:latin typeface="Arial Narrow" panose="020B0606020202030204" pitchFamily="34" charset="0"/>
              </a:rPr>
              <a:t>хворій»,«На</a:t>
            </a:r>
            <a:r>
              <a:rPr lang="uk-UA" sz="2400" dirty="0" smtClean="0">
                <a:latin typeface="Arial Narrow" panose="020B0606020202030204" pitchFamily="34" charset="0"/>
              </a:rPr>
              <a:t> здоров'я».</a:t>
            </a:r>
            <a:endParaRPr lang="ru-RU" sz="2400" dirty="0">
              <a:latin typeface="Arial Narrow" panose="020B0606020202030204" pitchFamily="34" charset="0"/>
            </a:endParaRPr>
          </a:p>
          <a:p>
            <a:endParaRPr lang="ru-RU" sz="2400" dirty="0">
              <a:latin typeface="Arial Narrow" panose="020B0606020202030204" pitchFamily="34" charset="0"/>
            </a:endParaRPr>
          </a:p>
        </p:txBody>
      </p:sp>
      <p:sp>
        <p:nvSpPr>
          <p:cNvPr id="10" name="TextBox 9"/>
          <p:cNvSpPr txBox="1"/>
          <p:nvPr/>
        </p:nvSpPr>
        <p:spPr>
          <a:xfrm>
            <a:off x="4585252" y="212035"/>
            <a:ext cx="2080591" cy="646331"/>
          </a:xfrm>
          <a:prstGeom prst="rect">
            <a:avLst/>
          </a:prstGeom>
          <a:noFill/>
        </p:spPr>
        <p:txBody>
          <a:bodyPr wrap="square" rtlCol="0">
            <a:spAutoFit/>
          </a:bodyPr>
          <a:lstStyle/>
          <a:p>
            <a:r>
              <a:rPr lang="uk-UA" sz="3600" dirty="0" smtClean="0">
                <a:latin typeface="Arial Narrow" panose="020B0606020202030204" pitchFamily="34" charset="0"/>
              </a:rPr>
              <a:t>РЕКЛАМА</a:t>
            </a:r>
            <a:endParaRPr lang="ru-RU" sz="3600" dirty="0">
              <a:latin typeface="Arial Narrow" panose="020B0606020202030204" pitchFamily="34" charset="0"/>
            </a:endParaRPr>
          </a:p>
        </p:txBody>
      </p:sp>
    </p:spTree>
    <p:extLst>
      <p:ext uri="{BB962C8B-B14F-4D97-AF65-F5344CB8AC3E}">
        <p14:creationId xmlns:p14="http://schemas.microsoft.com/office/powerpoint/2010/main" val="4226906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2741" y="112734"/>
            <a:ext cx="11911884" cy="6745265"/>
          </a:xfrm>
        </p:spPr>
        <p:txBody>
          <a:bodyPr>
            <a:normAutofit/>
          </a:bodyPr>
          <a:lstStyle/>
          <a:p>
            <a:pPr marL="0" indent="0" algn="ctr">
              <a:buNone/>
            </a:pPr>
            <a:r>
              <a:rPr lang="uk-UA" sz="2400" dirty="0" smtClean="0">
                <a:latin typeface="Arial" panose="020B0604020202020204" pitchFamily="34" charset="0"/>
                <a:cs typeface="Arial" panose="020B0604020202020204" pitchFamily="34" charset="0"/>
              </a:rPr>
              <a:t>Залежність характеру реклами від стадії життєвого </a:t>
            </a:r>
            <a:r>
              <a:rPr lang="ru-RU" sz="2400" dirty="0" smtClean="0">
                <a:latin typeface="Arial" panose="020B0604020202020204" pitchFamily="34" charset="0"/>
                <a:cs typeface="Arial" panose="020B0604020202020204" pitchFamily="34" charset="0"/>
              </a:rPr>
              <a:t>циклу </a:t>
            </a:r>
            <a:r>
              <a:rPr lang="ru-RU" sz="2400" dirty="0">
                <a:latin typeface="Arial" panose="020B0604020202020204" pitchFamily="34" charset="0"/>
                <a:cs typeface="Arial" panose="020B0604020202020204" pitchFamily="34" charset="0"/>
              </a:rPr>
              <a:t>товару. </a:t>
            </a:r>
            <a:endParaRPr lang="ru-RU" sz="2400" dirty="0" smtClean="0">
              <a:latin typeface="Arial" panose="020B0604020202020204" pitchFamily="34" charset="0"/>
              <a:cs typeface="Arial" panose="020B0604020202020204" pitchFamily="34" charset="0"/>
            </a:endParaRPr>
          </a:p>
          <a:p>
            <a:pPr marL="0" indent="0" algn="just">
              <a:buNone/>
            </a:pPr>
            <a:r>
              <a:rPr lang="ru-RU" sz="2400" dirty="0" smtClean="0">
                <a:latin typeface="Arial" panose="020B0604020202020204" pitchFamily="34" charset="0"/>
                <a:cs typeface="Arial" panose="020B0604020202020204" pitchFamily="34" charset="0"/>
              </a:rPr>
              <a:t>Для </a:t>
            </a:r>
            <a:r>
              <a:rPr lang="uk-UA" sz="2400" dirty="0" smtClean="0">
                <a:latin typeface="Arial" panose="020B0604020202020204" pitchFamily="34" charset="0"/>
                <a:cs typeface="Arial" panose="020B0604020202020204" pitchFamily="34" charset="0"/>
              </a:rPr>
              <a:t>стадії виведення </a:t>
            </a:r>
            <a:r>
              <a:rPr lang="ru-RU" sz="2400" dirty="0" smtClean="0">
                <a:latin typeface="Arial" panose="020B0604020202020204" pitchFamily="34" charset="0"/>
                <a:cs typeface="Arial" panose="020B0604020202020204" pitchFamily="34" charset="0"/>
              </a:rPr>
              <a:t>товару </a:t>
            </a:r>
            <a:r>
              <a:rPr lang="ru-RU" sz="2400" dirty="0">
                <a:latin typeface="Arial" panose="020B0604020202020204" pitchFamily="34" charset="0"/>
                <a:cs typeface="Arial" panose="020B0604020202020204" pitchFamily="34" charset="0"/>
              </a:rPr>
              <a:t>на </a:t>
            </a:r>
            <a:r>
              <a:rPr lang="uk-UA" sz="2400" dirty="0" smtClean="0">
                <a:latin typeface="Arial" panose="020B0604020202020204" pitchFamily="34" charset="0"/>
                <a:cs typeface="Arial" panose="020B0604020202020204" pitchFamily="34" charset="0"/>
              </a:rPr>
              <a:t>ринок</a:t>
            </a:r>
            <a:r>
              <a:rPr lang="en-US" sz="2400" dirty="0" smtClean="0">
                <a:latin typeface="Arial" panose="020B0604020202020204" pitchFamily="34" charset="0"/>
                <a:cs typeface="Arial" panose="020B0604020202020204" pitchFamily="34" charset="0"/>
              </a:rPr>
              <a:t> (1)</a:t>
            </a:r>
            <a:r>
              <a:rPr lang="ru-RU" sz="2400" dirty="0" smtClean="0">
                <a:latin typeface="Arial" panose="020B0604020202020204" pitchFamily="34" charset="0"/>
                <a:cs typeface="Arial" panose="020B0604020202020204" pitchFamily="34" charset="0"/>
              </a:rPr>
              <a:t> </a:t>
            </a:r>
            <a:r>
              <a:rPr lang="uk-UA" sz="2400" dirty="0" smtClean="0">
                <a:latin typeface="Arial" panose="020B0604020202020204" pitchFamily="34" charset="0"/>
                <a:cs typeface="Arial" panose="020B0604020202020204" pitchFamily="34" charset="0"/>
              </a:rPr>
              <a:t>характерне</a:t>
            </a:r>
            <a:r>
              <a:rPr lang="ru-RU" sz="2400" dirty="0" smtClean="0">
                <a:latin typeface="Arial" panose="020B0604020202020204" pitchFamily="34" charset="0"/>
                <a:cs typeface="Arial" panose="020B0604020202020204" pitchFamily="34" charset="0"/>
              </a:rPr>
              <a:t> </a:t>
            </a:r>
            <a:r>
              <a:rPr lang="uk-UA" sz="2400" dirty="0" smtClean="0">
                <a:latin typeface="Arial" panose="020B0604020202020204" pitchFamily="34" charset="0"/>
                <a:cs typeface="Arial" panose="020B0604020202020204" pitchFamily="34" charset="0"/>
              </a:rPr>
              <a:t>найбільш актуальним є поінформованість </a:t>
            </a:r>
            <a:r>
              <a:rPr lang="ru-RU" sz="2400" dirty="0" smtClean="0">
                <a:latin typeface="Arial" panose="020B0604020202020204" pitchFamily="34" charset="0"/>
                <a:cs typeface="Arial" panose="020B0604020202020204" pitchFamily="34" charset="0"/>
              </a:rPr>
              <a:t>про </a:t>
            </a:r>
            <a:r>
              <a:rPr lang="ru-RU" sz="2400" dirty="0">
                <a:latin typeface="Arial" panose="020B0604020202020204" pitchFamily="34" charset="0"/>
                <a:cs typeface="Arial" panose="020B0604020202020204" pitchFamily="34" charset="0"/>
              </a:rPr>
              <a:t>товар та </a:t>
            </a:r>
            <a:r>
              <a:rPr lang="uk-UA" sz="2400" dirty="0" smtClean="0">
                <a:latin typeface="Arial" panose="020B0604020202020204" pitchFamily="34" charset="0"/>
                <a:cs typeface="Arial" panose="020B0604020202020204" pitchFamily="34" charset="0"/>
              </a:rPr>
              <a:t>підприємство, створення іміджу фірми</a:t>
            </a:r>
            <a:r>
              <a:rPr lang="ru-RU" sz="2400" dirty="0" smtClean="0">
                <a:latin typeface="Arial" panose="020B0604020202020204" pitchFamily="34" charset="0"/>
                <a:cs typeface="Arial" panose="020B0604020202020204" pitchFamily="34" charset="0"/>
              </a:rPr>
              <a:t>. </a:t>
            </a:r>
            <a:r>
              <a:rPr lang="ru-RU" sz="2400" dirty="0">
                <a:latin typeface="Arial" panose="020B0604020202020204" pitchFamily="34" charset="0"/>
                <a:cs typeface="Arial" panose="020B0604020202020204" pitchFamily="34" charset="0"/>
              </a:rPr>
              <a:t>Для </a:t>
            </a:r>
            <a:r>
              <a:rPr lang="uk-UA" sz="2400" dirty="0" smtClean="0">
                <a:latin typeface="Arial" panose="020B0604020202020204" pitchFamily="34" charset="0"/>
                <a:cs typeface="Arial" panose="020B0604020202020204" pitchFamily="34" charset="0"/>
              </a:rPr>
              <a:t>стадії зростання</a:t>
            </a:r>
            <a:r>
              <a:rPr lang="en-US" sz="2400" dirty="0" smtClean="0">
                <a:latin typeface="Arial" panose="020B0604020202020204" pitchFamily="34" charset="0"/>
                <a:cs typeface="Arial" panose="020B0604020202020204" pitchFamily="34" charset="0"/>
              </a:rPr>
              <a:t> (2)</a:t>
            </a:r>
            <a:r>
              <a:rPr lang="ru-RU" sz="2400" dirty="0" smtClean="0">
                <a:latin typeface="Arial" panose="020B0604020202020204" pitchFamily="34" charset="0"/>
                <a:cs typeface="Arial" panose="020B0604020202020204" pitchFamily="34" charset="0"/>
              </a:rPr>
              <a:t> </a:t>
            </a:r>
            <a:r>
              <a:rPr lang="uk-UA" sz="2400" dirty="0" smtClean="0">
                <a:latin typeface="Arial" panose="020B0604020202020204" pitchFamily="34" charset="0"/>
                <a:cs typeface="Arial" panose="020B0604020202020204" pitchFamily="34" charset="0"/>
              </a:rPr>
              <a:t>характерне створення пріоритетності певної</a:t>
            </a:r>
            <a:r>
              <a:rPr lang="ru-RU" sz="2400" dirty="0" smtClean="0">
                <a:latin typeface="Arial" panose="020B0604020202020204" pitchFamily="34" charset="0"/>
                <a:cs typeface="Arial" panose="020B0604020202020204" pitchFamily="34" charset="0"/>
              </a:rPr>
              <a:t> </a:t>
            </a:r>
            <a:r>
              <a:rPr lang="ru-RU" sz="2400" dirty="0">
                <a:latin typeface="Arial" panose="020B0604020202020204" pitchFamily="34" charset="0"/>
                <a:cs typeface="Arial" panose="020B0604020202020204" pitchFamily="34" charset="0"/>
              </a:rPr>
              <a:t>марки, для </a:t>
            </a:r>
            <a:r>
              <a:rPr lang="uk-UA" sz="2400" dirty="0" smtClean="0">
                <a:latin typeface="Arial" panose="020B0604020202020204" pitchFamily="34" charset="0"/>
                <a:cs typeface="Arial" panose="020B0604020202020204" pitchFamily="34" charset="0"/>
              </a:rPr>
              <a:t>етапу зрілості </a:t>
            </a:r>
            <a:r>
              <a:rPr lang="en-US" sz="2400" dirty="0" smtClean="0">
                <a:latin typeface="Arial" panose="020B0604020202020204" pitchFamily="34" charset="0"/>
                <a:cs typeface="Arial" panose="020B0604020202020204" pitchFamily="34" charset="0"/>
              </a:rPr>
              <a:t>(3) </a:t>
            </a:r>
            <a:r>
              <a:rPr lang="ru-RU" sz="2400" dirty="0" smtClean="0">
                <a:latin typeface="Arial" panose="020B0604020202020204" pitchFamily="34" charset="0"/>
                <a:cs typeface="Arial" panose="020B0604020202020204" pitchFamily="34" charset="0"/>
              </a:rPr>
              <a:t>— </a:t>
            </a:r>
            <a:r>
              <a:rPr lang="uk-UA" sz="2400" dirty="0" smtClean="0">
                <a:latin typeface="Arial" panose="020B0604020202020204" pitchFamily="34" charset="0"/>
                <a:cs typeface="Arial" panose="020B0604020202020204" pitchFamily="34" charset="0"/>
              </a:rPr>
              <a:t>створення прихильності </a:t>
            </a:r>
            <a:r>
              <a:rPr lang="ru-RU" sz="2400" dirty="0" smtClean="0">
                <a:latin typeface="Arial" panose="020B0604020202020204" pitchFamily="34" charset="0"/>
                <a:cs typeface="Arial" panose="020B0604020202020204" pitchFamily="34" charset="0"/>
              </a:rPr>
              <a:t>до </a:t>
            </a:r>
            <a:r>
              <a:rPr lang="uk-UA" sz="2400" dirty="0" smtClean="0">
                <a:latin typeface="Arial" panose="020B0604020202020204" pitchFamily="34" charset="0"/>
                <a:cs typeface="Arial" panose="020B0604020202020204" pitchFamily="34" charset="0"/>
              </a:rPr>
              <a:t>цієї</a:t>
            </a:r>
            <a:r>
              <a:rPr lang="ru-RU" sz="2400" dirty="0" smtClean="0">
                <a:latin typeface="Arial" panose="020B0604020202020204" pitchFamily="34" charset="0"/>
                <a:cs typeface="Arial" panose="020B0604020202020204" pitchFamily="34" charset="0"/>
              </a:rPr>
              <a:t> </a:t>
            </a:r>
            <a:r>
              <a:rPr lang="ru-RU" sz="2400" dirty="0">
                <a:latin typeface="Arial" panose="020B0604020202020204" pitchFamily="34" charset="0"/>
                <a:cs typeface="Arial" panose="020B0604020202020204" pitchFamily="34" charset="0"/>
              </a:rPr>
              <a:t>марки, яка на </a:t>
            </a:r>
            <a:r>
              <a:rPr lang="uk-UA" sz="2400" dirty="0" smtClean="0">
                <a:latin typeface="Arial" panose="020B0604020202020204" pitchFamily="34" charset="0"/>
                <a:cs typeface="Arial" panose="020B0604020202020204" pitchFamily="34" charset="0"/>
              </a:rPr>
              <a:t>цьому етапі має максимальний</a:t>
            </a:r>
            <a:r>
              <a:rPr lang="ru-RU" sz="2400" dirty="0" smtClean="0">
                <a:latin typeface="Arial" panose="020B0604020202020204" pitchFamily="34" charset="0"/>
                <a:cs typeface="Arial" panose="020B0604020202020204" pitchFamily="34" charset="0"/>
              </a:rPr>
              <a:t> </a:t>
            </a:r>
            <a:r>
              <a:rPr lang="ru-RU" sz="2400" dirty="0">
                <a:latin typeface="Arial" panose="020B0604020202020204" pitchFamily="34" charset="0"/>
                <a:cs typeface="Arial" panose="020B0604020202020204" pitchFamily="34" charset="0"/>
              </a:rPr>
              <a:t>попит. На </a:t>
            </a:r>
            <a:r>
              <a:rPr lang="uk-UA" sz="2400" dirty="0" smtClean="0">
                <a:latin typeface="Arial" panose="020B0604020202020204" pitchFamily="34" charset="0"/>
                <a:cs typeface="Arial" panose="020B0604020202020204" pitchFamily="34" charset="0"/>
              </a:rPr>
              <a:t>етапі занепаду </a:t>
            </a:r>
            <a:r>
              <a:rPr lang="en-US" sz="2400" dirty="0" smtClean="0">
                <a:latin typeface="Arial" panose="020B0604020202020204" pitchFamily="34" charset="0"/>
                <a:cs typeface="Arial" panose="020B0604020202020204" pitchFamily="34" charset="0"/>
              </a:rPr>
              <a:t>(</a:t>
            </a:r>
            <a:r>
              <a:rPr lang="ru-RU" sz="2400" dirty="0" smtClean="0">
                <a:latin typeface="Arial" panose="020B0604020202020204" pitchFamily="34" charset="0"/>
                <a:cs typeface="Arial" panose="020B0604020202020204" pitchFamily="34" charset="0"/>
              </a:rPr>
              <a:t>4) реклама </a:t>
            </a:r>
            <a:r>
              <a:rPr lang="uk-UA" sz="2400" dirty="0" smtClean="0">
                <a:latin typeface="Arial" panose="020B0604020202020204" pitchFamily="34" charset="0"/>
                <a:cs typeface="Arial" panose="020B0604020202020204" pitchFamily="34" charset="0"/>
              </a:rPr>
              <a:t>може підтримувати </a:t>
            </a:r>
            <a:r>
              <a:rPr lang="ru-RU" sz="2400" dirty="0" smtClean="0">
                <a:latin typeface="Arial" panose="020B0604020202020204" pitchFamily="34" charset="0"/>
                <a:cs typeface="Arial" panose="020B0604020202020204" pitchFamily="34" charset="0"/>
              </a:rPr>
              <a:t>думку </a:t>
            </a:r>
            <a:r>
              <a:rPr lang="ru-RU" sz="2400" dirty="0">
                <a:latin typeface="Arial" panose="020B0604020202020204" pitchFamily="34" charset="0"/>
                <a:cs typeface="Arial" panose="020B0604020202020204" pitchFamily="34" charset="0"/>
              </a:rPr>
              <a:t>про товар </a:t>
            </a:r>
            <a:r>
              <a:rPr lang="uk-UA" sz="2400" dirty="0" smtClean="0">
                <a:latin typeface="Arial" panose="020B0604020202020204" pitchFamily="34" charset="0"/>
                <a:cs typeface="Arial" panose="020B0604020202020204" pitchFamily="34" charset="0"/>
              </a:rPr>
              <a:t>після його купівлі </a:t>
            </a:r>
            <a:r>
              <a:rPr lang="ru-RU" sz="2400" dirty="0" smtClean="0">
                <a:latin typeface="Arial" panose="020B0604020202020204" pitchFamily="34" charset="0"/>
                <a:cs typeface="Arial" panose="020B0604020202020204" pitchFamily="34" charset="0"/>
              </a:rPr>
              <a:t>та </a:t>
            </a:r>
            <a:r>
              <a:rPr lang="uk-UA" sz="2400" dirty="0" smtClean="0">
                <a:latin typeface="Arial" panose="020B0604020202020204" pitchFamily="34" charset="0"/>
                <a:cs typeface="Arial" panose="020B0604020202020204" pitchFamily="34" charset="0"/>
              </a:rPr>
              <a:t>використання, може інформувати про розпродаж за зниженими цінами. </a:t>
            </a:r>
            <a:endParaRPr lang="uk-UA" sz="2400" dirty="0">
              <a:latin typeface="Arial" panose="020B0604020202020204" pitchFamily="34" charset="0"/>
              <a:cs typeface="Arial" panose="020B0604020202020204" pitchFamily="34" charset="0"/>
            </a:endParaRPr>
          </a:p>
        </p:txBody>
      </p:sp>
      <p:sp>
        <p:nvSpPr>
          <p:cNvPr id="4" name="Полилиния 3"/>
          <p:cNvSpPr/>
          <p:nvPr/>
        </p:nvSpPr>
        <p:spPr>
          <a:xfrm>
            <a:off x="811369" y="3935201"/>
            <a:ext cx="4855335" cy="2426962"/>
          </a:xfrm>
          <a:custGeom>
            <a:avLst/>
            <a:gdLst>
              <a:gd name="connsiteX0" fmla="*/ 0 w 4855335"/>
              <a:gd name="connsiteY0" fmla="*/ 2388326 h 2426962"/>
              <a:gd name="connsiteX1" fmla="*/ 978794 w 4855335"/>
              <a:gd name="connsiteY1" fmla="*/ 1525441 h 2426962"/>
              <a:gd name="connsiteX2" fmla="*/ 1339403 w 4855335"/>
              <a:gd name="connsiteY2" fmla="*/ 495131 h 2426962"/>
              <a:gd name="connsiteX3" fmla="*/ 1790163 w 4855335"/>
              <a:gd name="connsiteY3" fmla="*/ 108765 h 2426962"/>
              <a:gd name="connsiteX4" fmla="*/ 2614411 w 4855335"/>
              <a:gd name="connsiteY4" fmla="*/ 57250 h 2426962"/>
              <a:gd name="connsiteX5" fmla="*/ 3206839 w 4855335"/>
              <a:gd name="connsiteY5" fmla="*/ 842861 h 2426962"/>
              <a:gd name="connsiteX6" fmla="*/ 3425780 w 4855335"/>
              <a:gd name="connsiteY6" fmla="*/ 1461047 h 2426962"/>
              <a:gd name="connsiteX7" fmla="*/ 3812146 w 4855335"/>
              <a:gd name="connsiteY7" fmla="*/ 2053475 h 2426962"/>
              <a:gd name="connsiteX8" fmla="*/ 4456090 w 4855335"/>
              <a:gd name="connsiteY8" fmla="*/ 2362568 h 2426962"/>
              <a:gd name="connsiteX9" fmla="*/ 4855335 w 4855335"/>
              <a:gd name="connsiteY9" fmla="*/ 2426962 h 2426962"/>
              <a:gd name="connsiteX10" fmla="*/ 4855335 w 4855335"/>
              <a:gd name="connsiteY10" fmla="*/ 2426962 h 2426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855335" h="2426962">
                <a:moveTo>
                  <a:pt x="0" y="2388326"/>
                </a:moveTo>
                <a:cubicBezTo>
                  <a:pt x="377780" y="2114649"/>
                  <a:pt x="755560" y="1840973"/>
                  <a:pt x="978794" y="1525441"/>
                </a:cubicBezTo>
                <a:cubicBezTo>
                  <a:pt x="1202028" y="1209909"/>
                  <a:pt x="1204175" y="731244"/>
                  <a:pt x="1339403" y="495131"/>
                </a:cubicBezTo>
                <a:cubicBezTo>
                  <a:pt x="1474631" y="259018"/>
                  <a:pt x="1577662" y="181745"/>
                  <a:pt x="1790163" y="108765"/>
                </a:cubicBezTo>
                <a:cubicBezTo>
                  <a:pt x="2002664" y="35785"/>
                  <a:pt x="2378298" y="-65099"/>
                  <a:pt x="2614411" y="57250"/>
                </a:cubicBezTo>
                <a:cubicBezTo>
                  <a:pt x="2850524" y="179599"/>
                  <a:pt x="3071611" y="608895"/>
                  <a:pt x="3206839" y="842861"/>
                </a:cubicBezTo>
                <a:cubicBezTo>
                  <a:pt x="3342067" y="1076827"/>
                  <a:pt x="3324896" y="1259278"/>
                  <a:pt x="3425780" y="1461047"/>
                </a:cubicBezTo>
                <a:cubicBezTo>
                  <a:pt x="3526664" y="1662816"/>
                  <a:pt x="3640428" y="1903222"/>
                  <a:pt x="3812146" y="2053475"/>
                </a:cubicBezTo>
                <a:cubicBezTo>
                  <a:pt x="3983864" y="2203728"/>
                  <a:pt x="4282225" y="2300320"/>
                  <a:pt x="4456090" y="2362568"/>
                </a:cubicBezTo>
                <a:cubicBezTo>
                  <a:pt x="4629955" y="2424816"/>
                  <a:pt x="4855335" y="2426962"/>
                  <a:pt x="4855335" y="2426962"/>
                </a:cubicBezTo>
                <a:lnTo>
                  <a:pt x="4855335" y="2426962"/>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ru-RU"/>
          </a:p>
        </p:txBody>
      </p:sp>
      <p:cxnSp>
        <p:nvCxnSpPr>
          <p:cNvPr id="6" name="Прямая со стрелкой 5"/>
          <p:cNvCxnSpPr/>
          <p:nvPr/>
        </p:nvCxnSpPr>
        <p:spPr>
          <a:xfrm flipV="1">
            <a:off x="656823" y="3812146"/>
            <a:ext cx="12878" cy="292350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Прямая со стрелкой 7"/>
          <p:cNvCxnSpPr/>
          <p:nvPr/>
        </p:nvCxnSpPr>
        <p:spPr>
          <a:xfrm>
            <a:off x="470616" y="6452315"/>
            <a:ext cx="562806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5898524" y="6404956"/>
            <a:ext cx="4328877" cy="369332"/>
          </a:xfrm>
          <a:prstGeom prst="rect">
            <a:avLst/>
          </a:prstGeom>
          <a:noFill/>
        </p:spPr>
        <p:txBody>
          <a:bodyPr wrap="none" rtlCol="0">
            <a:spAutoFit/>
          </a:bodyPr>
          <a:lstStyle/>
          <a:p>
            <a:r>
              <a:rPr lang="uk-UA" dirty="0" smtClean="0">
                <a:latin typeface="Arial" panose="020B0604020202020204" pitchFamily="34" charset="0"/>
                <a:cs typeface="Arial" panose="020B0604020202020204" pitchFamily="34" charset="0"/>
              </a:rPr>
              <a:t>Стадії життєвого циклу </a:t>
            </a:r>
            <a:r>
              <a:rPr lang="uk-UA" dirty="0" err="1" smtClean="0">
                <a:latin typeface="Arial" panose="020B0604020202020204" pitchFamily="34" charset="0"/>
                <a:cs typeface="Arial" panose="020B0604020202020204" pitchFamily="34" charset="0"/>
              </a:rPr>
              <a:t>фарм</a:t>
            </a:r>
            <a:r>
              <a:rPr lang="uk-UA" dirty="0" smtClean="0">
                <a:latin typeface="Arial" panose="020B0604020202020204" pitchFamily="34" charset="0"/>
                <a:cs typeface="Arial" panose="020B0604020202020204" pitchFamily="34" charset="0"/>
              </a:rPr>
              <a:t> продукту</a:t>
            </a:r>
            <a:endParaRPr lang="ru-RU" dirty="0">
              <a:latin typeface="Arial" panose="020B0604020202020204" pitchFamily="34" charset="0"/>
              <a:cs typeface="Arial" panose="020B0604020202020204" pitchFamily="34" charset="0"/>
            </a:endParaRPr>
          </a:p>
        </p:txBody>
      </p:sp>
      <p:sp>
        <p:nvSpPr>
          <p:cNvPr id="10" name="TextBox 9"/>
          <p:cNvSpPr txBox="1"/>
          <p:nvPr/>
        </p:nvSpPr>
        <p:spPr>
          <a:xfrm>
            <a:off x="142741" y="3336127"/>
            <a:ext cx="1832233" cy="369332"/>
          </a:xfrm>
          <a:prstGeom prst="rect">
            <a:avLst/>
          </a:prstGeom>
          <a:noFill/>
        </p:spPr>
        <p:txBody>
          <a:bodyPr wrap="none" rtlCol="0">
            <a:spAutoFit/>
          </a:bodyPr>
          <a:lstStyle/>
          <a:p>
            <a:r>
              <a:rPr lang="uk-UA" dirty="0" smtClean="0">
                <a:latin typeface="Arial" panose="020B0604020202020204" pitchFamily="34" charset="0"/>
                <a:cs typeface="Arial" panose="020B0604020202020204" pitchFamily="34" charset="0"/>
              </a:rPr>
              <a:t>Попит на товар</a:t>
            </a:r>
            <a:endParaRPr lang="ru-RU" dirty="0">
              <a:latin typeface="Arial" panose="020B0604020202020204" pitchFamily="34" charset="0"/>
              <a:cs typeface="Arial" panose="020B0604020202020204" pitchFamily="34" charset="0"/>
            </a:endParaRPr>
          </a:p>
        </p:txBody>
      </p:sp>
      <p:cxnSp>
        <p:nvCxnSpPr>
          <p:cNvPr id="5" name="Прямая соединительная линия 4"/>
          <p:cNvCxnSpPr/>
          <p:nvPr/>
        </p:nvCxnSpPr>
        <p:spPr>
          <a:xfrm flipV="1">
            <a:off x="1352282" y="3935201"/>
            <a:ext cx="0" cy="25171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flipV="1">
            <a:off x="2470598" y="3935201"/>
            <a:ext cx="0" cy="25171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flipV="1">
            <a:off x="3408608" y="3935201"/>
            <a:ext cx="0" cy="25171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flipV="1">
            <a:off x="4063285" y="3935201"/>
            <a:ext cx="0" cy="2517114"/>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rot="16200000">
            <a:off x="-271375" y="4964016"/>
            <a:ext cx="2746906" cy="369332"/>
          </a:xfrm>
          <a:prstGeom prst="rect">
            <a:avLst/>
          </a:prstGeom>
          <a:noFill/>
        </p:spPr>
        <p:txBody>
          <a:bodyPr wrap="none" rtlCol="0">
            <a:spAutoFit/>
          </a:bodyPr>
          <a:lstStyle/>
          <a:p>
            <a:r>
              <a:rPr lang="uk-UA" dirty="0" smtClean="0"/>
              <a:t>Інформованість про товар</a:t>
            </a:r>
            <a:endParaRPr lang="ru-RU" dirty="0"/>
          </a:p>
        </p:txBody>
      </p:sp>
      <p:sp>
        <p:nvSpPr>
          <p:cNvPr id="18" name="TextBox 17"/>
          <p:cNvSpPr txBox="1"/>
          <p:nvPr/>
        </p:nvSpPr>
        <p:spPr>
          <a:xfrm rot="17113051">
            <a:off x="868056" y="4513342"/>
            <a:ext cx="2310504" cy="369332"/>
          </a:xfrm>
          <a:prstGeom prst="rect">
            <a:avLst/>
          </a:prstGeom>
          <a:noFill/>
        </p:spPr>
        <p:txBody>
          <a:bodyPr wrap="none" rtlCol="0">
            <a:spAutoFit/>
          </a:bodyPr>
          <a:lstStyle/>
          <a:p>
            <a:r>
              <a:rPr lang="uk-UA" dirty="0" smtClean="0"/>
              <a:t>Пріоритетність марки</a:t>
            </a:r>
            <a:endParaRPr lang="ru-RU" dirty="0"/>
          </a:p>
        </p:txBody>
      </p:sp>
      <p:sp>
        <p:nvSpPr>
          <p:cNvPr id="19" name="TextBox 18"/>
          <p:cNvSpPr txBox="1"/>
          <p:nvPr/>
        </p:nvSpPr>
        <p:spPr>
          <a:xfrm>
            <a:off x="2305320" y="4109391"/>
            <a:ext cx="1493949" cy="646331"/>
          </a:xfrm>
          <a:prstGeom prst="rect">
            <a:avLst/>
          </a:prstGeom>
          <a:noFill/>
        </p:spPr>
        <p:txBody>
          <a:bodyPr wrap="square" rtlCol="0">
            <a:spAutoFit/>
          </a:bodyPr>
          <a:lstStyle/>
          <a:p>
            <a:pPr algn="ctr"/>
            <a:r>
              <a:rPr lang="uk-UA" dirty="0" smtClean="0"/>
              <a:t>Прихильність до марки</a:t>
            </a:r>
            <a:endParaRPr lang="ru-RU" dirty="0"/>
          </a:p>
        </p:txBody>
      </p:sp>
      <p:sp>
        <p:nvSpPr>
          <p:cNvPr id="20" name="TextBox 19"/>
          <p:cNvSpPr txBox="1"/>
          <p:nvPr/>
        </p:nvSpPr>
        <p:spPr>
          <a:xfrm rot="3481646">
            <a:off x="3169352" y="4809152"/>
            <a:ext cx="2960593" cy="646331"/>
          </a:xfrm>
          <a:prstGeom prst="rect">
            <a:avLst/>
          </a:prstGeom>
          <a:noFill/>
        </p:spPr>
        <p:txBody>
          <a:bodyPr wrap="square" rtlCol="0">
            <a:spAutoFit/>
          </a:bodyPr>
          <a:lstStyle/>
          <a:p>
            <a:r>
              <a:rPr lang="uk-UA" dirty="0" smtClean="0"/>
              <a:t>Розпродаж, акції, підтримка думки після придбання</a:t>
            </a:r>
            <a:endParaRPr lang="ru-RU" dirty="0"/>
          </a:p>
        </p:txBody>
      </p:sp>
    </p:spTree>
    <p:extLst>
      <p:ext uri="{BB962C8B-B14F-4D97-AF65-F5344CB8AC3E}">
        <p14:creationId xmlns:p14="http://schemas.microsoft.com/office/powerpoint/2010/main" val="876211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774" y="238539"/>
            <a:ext cx="11728173" cy="6387548"/>
          </a:xfrm>
        </p:spPr>
        <p:txBody>
          <a:bodyPr>
            <a:normAutofit fontScale="92500" lnSpcReduction="10000"/>
          </a:bodyPr>
          <a:lstStyle/>
          <a:p>
            <a:pPr marL="0" indent="0" algn="just">
              <a:buNone/>
            </a:pPr>
            <a:r>
              <a:rPr lang="uk-UA" dirty="0" smtClean="0">
                <a:latin typeface="Arial Narrow" panose="020B0606020202030204" pitchFamily="34" charset="0"/>
              </a:rPr>
              <a:t>У кожній країні існують особливості в рекламуванні деяких видів товарів, таких як </a:t>
            </a:r>
            <a:r>
              <a:rPr lang="uk-UA" b="1" dirty="0" smtClean="0">
                <a:latin typeface="Arial Narrow" panose="020B0606020202030204" pitchFamily="34" charset="0"/>
              </a:rPr>
              <a:t>тютюнові вироби, алкоголь, зброя, лікарські препарати тощо</a:t>
            </a:r>
            <a:r>
              <a:rPr lang="uk-UA" dirty="0" smtClean="0">
                <a:latin typeface="Arial Narrow" panose="020B0606020202030204" pitchFamily="34" charset="0"/>
              </a:rPr>
              <a:t>. </a:t>
            </a:r>
          </a:p>
          <a:p>
            <a:pPr marL="0" indent="0" algn="just">
              <a:buNone/>
            </a:pPr>
            <a:r>
              <a:rPr lang="uk-UA" dirty="0" smtClean="0">
                <a:latin typeface="Arial Narrow" panose="020B0606020202030204" pitchFamily="34" charset="0"/>
              </a:rPr>
              <a:t>Особливості рекламування ЛП і виробів медичного призначення зазначені в Законі України «</a:t>
            </a:r>
            <a:r>
              <a:rPr lang="uk-UA" b="1" dirty="0" smtClean="0">
                <a:latin typeface="Arial Narrow" panose="020B0606020202030204" pitchFamily="34" charset="0"/>
              </a:rPr>
              <a:t>Про рекламу</a:t>
            </a:r>
            <a:r>
              <a:rPr lang="uk-UA" dirty="0" smtClean="0">
                <a:latin typeface="Arial Narrow" panose="020B0606020202030204" pitchFamily="34" charset="0"/>
              </a:rPr>
              <a:t>».</a:t>
            </a:r>
          </a:p>
          <a:p>
            <a:pPr marL="0" indent="0" algn="just">
              <a:buNone/>
            </a:pPr>
            <a:r>
              <a:rPr lang="uk-UA" dirty="0" smtClean="0">
                <a:latin typeface="Arial Narrow" panose="020B0606020202030204" pitchFamily="34" charset="0"/>
              </a:rPr>
              <a:t>Відповідно до законодавства забороняється в рекламі про ЛП і медичні вироби розміщувати:</a:t>
            </a:r>
          </a:p>
          <a:p>
            <a:pPr marL="514350" indent="-514350" algn="just">
              <a:buAutoNum type="arabicPeriod"/>
            </a:pPr>
            <a:r>
              <a:rPr lang="uk-UA" dirty="0" smtClean="0">
                <a:latin typeface="Arial Narrow" panose="020B0606020202030204" pitchFamily="34" charset="0"/>
              </a:rPr>
              <a:t>інформацію про терапевтичні ефекти щодо захворювань, які не піддаються чи важко піддаються лікуванню; </a:t>
            </a:r>
          </a:p>
          <a:p>
            <a:pPr marL="514350" indent="-514350" algn="just">
              <a:buAutoNum type="arabicPeriod"/>
            </a:pPr>
            <a:r>
              <a:rPr lang="uk-UA" dirty="0" smtClean="0">
                <a:latin typeface="Arial Narrow" panose="020B0606020202030204" pitchFamily="34" charset="0"/>
              </a:rPr>
              <a:t>дані, які можуть справляти враження, що за умови застосування цього ЛП консультація з фахівцем не є необхідною;</a:t>
            </a:r>
          </a:p>
          <a:p>
            <a:pPr marL="514350" indent="-514350" algn="just">
              <a:buAutoNum type="arabicPeriod"/>
            </a:pPr>
            <a:r>
              <a:rPr lang="uk-UA" dirty="0" smtClean="0">
                <a:latin typeface="Arial Narrow" panose="020B0606020202030204" pitchFamily="34" charset="0"/>
              </a:rPr>
              <a:t>дані про те, що ефект від його вживання є гарантованим;</a:t>
            </a:r>
          </a:p>
          <a:p>
            <a:pPr marL="514350" indent="-514350" algn="just">
              <a:buAutoNum type="arabicPeriod"/>
            </a:pPr>
            <a:r>
              <a:rPr lang="uk-UA" dirty="0" smtClean="0">
                <a:latin typeface="Arial Narrow" panose="020B0606020202030204" pitchFamily="34" charset="0"/>
              </a:rPr>
              <a:t>інформацію, яка дозволяє припустити, що ЛП є харчовим, косметичним або іншим споживчим продуктом.</a:t>
            </a:r>
          </a:p>
          <a:p>
            <a:pPr marL="0" indent="0" algn="just">
              <a:buNone/>
            </a:pPr>
            <a:r>
              <a:rPr lang="uk-UA" dirty="0" smtClean="0">
                <a:latin typeface="Arial Narrow" panose="020B0606020202030204" pitchFamily="34" charset="0"/>
              </a:rPr>
              <a:t>У рекламі косметичних засобів, харчових продуктів, вітамінних та інших харчових добавок забороняється посилання на те, що ці товари мають лікувальні властивості, якщо наявність таких властивостей не доведено у встановленому порядку.</a:t>
            </a:r>
            <a:endParaRPr lang="uk-UA" dirty="0">
              <a:latin typeface="Arial Narrow" panose="020B0606020202030204" pitchFamily="34" charset="0"/>
            </a:endParaRPr>
          </a:p>
        </p:txBody>
      </p:sp>
    </p:spTree>
    <p:extLst>
      <p:ext uri="{BB962C8B-B14F-4D97-AF65-F5344CB8AC3E}">
        <p14:creationId xmlns:p14="http://schemas.microsoft.com/office/powerpoint/2010/main" val="1157326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6983" y="202886"/>
            <a:ext cx="11963400" cy="6468369"/>
          </a:xfrm>
        </p:spPr>
        <p:txBody>
          <a:bodyPr>
            <a:noAutofit/>
          </a:bodyPr>
          <a:lstStyle/>
          <a:p>
            <a:pPr marL="0" indent="0" algn="ctr">
              <a:buNone/>
            </a:pPr>
            <a:r>
              <a:rPr lang="uk-UA" b="1" i="1" dirty="0" smtClean="0">
                <a:latin typeface="Arial Narrow" panose="020B0606020202030204" pitchFamily="34" charset="0"/>
              </a:rPr>
              <a:t>Забороняється реклама лікарських засобів, які:</a:t>
            </a:r>
            <a:endParaRPr lang="uk-UA" dirty="0" smtClean="0">
              <a:latin typeface="Arial Narrow" panose="020B0606020202030204" pitchFamily="34" charset="0"/>
            </a:endParaRPr>
          </a:p>
          <a:p>
            <a:pPr marL="0" indent="0" algn="just">
              <a:buNone/>
            </a:pPr>
            <a:r>
              <a:rPr lang="uk-UA" dirty="0" smtClean="0">
                <a:latin typeface="Arial Narrow" panose="020B0606020202030204" pitchFamily="34" charset="0"/>
              </a:rPr>
              <a:t>- не зареєстровані в Україні та виключені з Державного реєстру лікарських засобів України;</a:t>
            </a:r>
          </a:p>
          <a:p>
            <a:pPr marL="0" indent="0" algn="just">
              <a:buNone/>
            </a:pPr>
            <a:r>
              <a:rPr lang="uk-UA" dirty="0" smtClean="0">
                <a:latin typeface="Arial Narrow" panose="020B0606020202030204" pitchFamily="34" charset="0"/>
              </a:rPr>
              <a:t>- вживаються та поширюються тільки за рецептами лікарів;</a:t>
            </a:r>
          </a:p>
          <a:p>
            <a:pPr marL="0" indent="0" algn="just">
              <a:buNone/>
            </a:pPr>
            <a:r>
              <a:rPr lang="uk-UA" dirty="0" smtClean="0">
                <a:latin typeface="Arial Narrow" panose="020B0606020202030204" pitchFamily="34" charset="0"/>
              </a:rPr>
              <a:t>- містять наркотичні, психотропні, отруйні та радіоактивні речовини.</a:t>
            </a:r>
          </a:p>
          <a:p>
            <a:pPr marL="0" indent="0" algn="just">
              <a:buNone/>
            </a:pPr>
            <a:r>
              <a:rPr lang="uk-UA" dirty="0">
                <a:latin typeface="Arial Narrow" panose="020B0606020202030204" pitchFamily="34" charset="0"/>
              </a:rPr>
              <a:t> </a:t>
            </a:r>
            <a:endParaRPr lang="uk-UA" dirty="0" smtClean="0">
              <a:latin typeface="Arial Narrow" panose="020B0606020202030204" pitchFamily="34" charset="0"/>
            </a:endParaRPr>
          </a:p>
          <a:p>
            <a:pPr marL="0" indent="0" algn="just">
              <a:buNone/>
            </a:pPr>
            <a:r>
              <a:rPr lang="uk-UA" dirty="0" smtClean="0">
                <a:latin typeface="Arial Narrow" panose="020B0606020202030204" pitchFamily="34" charset="0"/>
              </a:rPr>
              <a:t>Близько </a:t>
            </a:r>
            <a:r>
              <a:rPr lang="uk-UA" dirty="0">
                <a:latin typeface="Arial Narrow" panose="020B0606020202030204" pitchFamily="34" charset="0"/>
              </a:rPr>
              <a:t>30% від загального обсягу рекламної продукції на </a:t>
            </a:r>
            <a:r>
              <a:rPr lang="uk-UA" dirty="0" smtClean="0">
                <a:latin typeface="Arial Narrow" panose="020B0606020202030204" pitchFamily="34" charset="0"/>
              </a:rPr>
              <a:t>телебаченні займає реклама </a:t>
            </a:r>
            <a:r>
              <a:rPr lang="uk-UA" dirty="0">
                <a:latin typeface="Arial Narrow" panose="020B0606020202030204" pitchFamily="34" charset="0"/>
              </a:rPr>
              <a:t>лікарських засобів, медичного обладнання та виробів медичного </a:t>
            </a:r>
            <a:r>
              <a:rPr lang="uk-UA" dirty="0" smtClean="0">
                <a:latin typeface="Arial Narrow" panose="020B0606020202030204" pitchFamily="34" charset="0"/>
              </a:rPr>
              <a:t>призначення, а на </a:t>
            </a:r>
            <a:r>
              <a:rPr lang="uk-UA" dirty="0">
                <a:latin typeface="Arial Narrow" panose="020B0606020202030204" pitchFamily="34" charset="0"/>
              </a:rPr>
              <a:t>деяких телеканалах обсяг реклами зазначеної продукції перевищує 50</a:t>
            </a:r>
            <a:r>
              <a:rPr lang="uk-UA" dirty="0" smtClean="0">
                <a:latin typeface="Arial Narrow" panose="020B0606020202030204" pitchFamily="34" charset="0"/>
              </a:rPr>
              <a:t>%. При цьому, </a:t>
            </a:r>
            <a:r>
              <a:rPr lang="uk-UA" dirty="0">
                <a:latin typeface="Arial Narrow" panose="020B0606020202030204" pitchFamily="34" charset="0"/>
              </a:rPr>
              <a:t>рекламні матеріали мають маніпулятивний характер, спонукають пацієнтів до самолікування, що, у свою чергу, призводить до </a:t>
            </a:r>
            <a:r>
              <a:rPr lang="uk-UA" dirty="0" smtClean="0">
                <a:latin typeface="Arial Narrow" panose="020B0606020202030204" pitchFamily="34" charset="0"/>
              </a:rPr>
              <a:t>ускладнень.</a:t>
            </a:r>
          </a:p>
          <a:p>
            <a:pPr marL="0" indent="0" algn="just">
              <a:buNone/>
            </a:pPr>
            <a:endParaRPr lang="uk-UA" dirty="0" smtClean="0">
              <a:latin typeface="Arial Narrow" panose="020B0606020202030204" pitchFamily="34" charset="0"/>
            </a:endParaRPr>
          </a:p>
          <a:p>
            <a:pPr marL="0" indent="0" algn="just">
              <a:buNone/>
            </a:pPr>
            <a:r>
              <a:rPr lang="uk-UA" dirty="0" smtClean="0">
                <a:latin typeface="Arial Narrow" panose="020B0606020202030204" pitchFamily="34" charset="0"/>
              </a:rPr>
              <a:t>В </a:t>
            </a:r>
            <a:r>
              <a:rPr lang="uk-UA" dirty="0" err="1" smtClean="0">
                <a:latin typeface="Arial Narrow" panose="020B0606020202030204" pitchFamily="34" charset="0"/>
              </a:rPr>
              <a:t>фарміндустрії</a:t>
            </a:r>
            <a:r>
              <a:rPr lang="uk-UA" dirty="0" smtClean="0">
                <a:latin typeface="Arial Narrow" panose="020B0606020202030204" pitchFamily="34" charset="0"/>
              </a:rPr>
              <a:t> </a:t>
            </a:r>
            <a:r>
              <a:rPr lang="ru-RU" dirty="0" smtClean="0">
                <a:latin typeface="Arial Narrow" panose="020B0606020202030204" pitchFamily="34" charset="0"/>
              </a:rPr>
              <a:t>не </a:t>
            </a:r>
            <a:r>
              <a:rPr lang="uk-UA" dirty="0" smtClean="0">
                <a:latin typeface="Arial Narrow" panose="020B0606020202030204" pitchFamily="34" charset="0"/>
              </a:rPr>
              <a:t>споживач</a:t>
            </a:r>
            <a:r>
              <a:rPr lang="ru-RU" dirty="0" smtClean="0">
                <a:latin typeface="Arial Narrow" panose="020B0606020202030204" pitchFamily="34" charset="0"/>
              </a:rPr>
              <a:t> </a:t>
            </a:r>
            <a:r>
              <a:rPr lang="uk-UA" dirty="0" smtClean="0">
                <a:latin typeface="Arial Narrow" panose="020B0606020202030204" pitchFamily="34" charset="0"/>
              </a:rPr>
              <a:t>формує</a:t>
            </a:r>
            <a:r>
              <a:rPr lang="ru-RU" dirty="0" smtClean="0">
                <a:latin typeface="Arial Narrow" panose="020B0606020202030204" pitchFamily="34" charset="0"/>
              </a:rPr>
              <a:t> </a:t>
            </a:r>
            <a:r>
              <a:rPr lang="ru-RU" dirty="0">
                <a:latin typeface="Arial Narrow" panose="020B0606020202030204" pitchFamily="34" charset="0"/>
              </a:rPr>
              <a:t>попит, а реклама </a:t>
            </a:r>
            <a:r>
              <a:rPr lang="ru-RU" dirty="0" smtClean="0">
                <a:latin typeface="Arial Narrow" panose="020B0606020202030204" pitchFamily="34" charset="0"/>
              </a:rPr>
              <a:t>«</a:t>
            </a:r>
            <a:r>
              <a:rPr lang="uk-UA" dirty="0" smtClean="0">
                <a:latin typeface="Arial Narrow" panose="020B0606020202030204" pitchFamily="34" charset="0"/>
              </a:rPr>
              <a:t>формує</a:t>
            </a:r>
            <a:r>
              <a:rPr lang="ru-RU" dirty="0" smtClean="0">
                <a:latin typeface="Arial Narrow" panose="020B0606020202030204" pitchFamily="34" charset="0"/>
              </a:rPr>
              <a:t>» </a:t>
            </a:r>
            <a:r>
              <a:rPr lang="uk-UA" dirty="0" smtClean="0">
                <a:latin typeface="Arial Narrow" panose="020B0606020202030204" pitchFamily="34" charset="0"/>
              </a:rPr>
              <a:t>споживача</a:t>
            </a:r>
            <a:r>
              <a:rPr lang="ru-RU" dirty="0" smtClean="0">
                <a:latin typeface="Arial Narrow" panose="020B0606020202030204" pitchFamily="34" charset="0"/>
              </a:rPr>
              <a:t>.</a:t>
            </a:r>
            <a:endParaRPr lang="uk-UA" dirty="0" smtClean="0">
              <a:latin typeface="Arial Narrow" panose="020B0606020202030204" pitchFamily="34" charset="0"/>
            </a:endParaRPr>
          </a:p>
          <a:p>
            <a:pPr marL="457200" indent="-457200">
              <a:buAutoNum type="arabicPeriod"/>
            </a:pPr>
            <a:endParaRPr lang="uk-UA" sz="2000" dirty="0">
              <a:latin typeface="Arial Narrow" panose="020B0606020202030204" pitchFamily="34" charset="0"/>
            </a:endParaRPr>
          </a:p>
        </p:txBody>
      </p:sp>
    </p:spTree>
    <p:extLst>
      <p:ext uri="{BB962C8B-B14F-4D97-AF65-F5344CB8AC3E}">
        <p14:creationId xmlns:p14="http://schemas.microsoft.com/office/powerpoint/2010/main" val="642292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5910" y="128788"/>
            <a:ext cx="11861441" cy="6619741"/>
          </a:xfrm>
        </p:spPr>
        <p:txBody>
          <a:bodyPr>
            <a:normAutofit fontScale="62500" lnSpcReduction="20000"/>
          </a:bodyPr>
          <a:lstStyle/>
          <a:p>
            <a:pPr marL="0" indent="0" algn="just">
              <a:buNone/>
            </a:pPr>
            <a:r>
              <a:rPr lang="uk-UA" sz="3200" dirty="0" smtClean="0">
                <a:latin typeface="Arial Narrow" panose="020B0606020202030204" pitchFamily="34" charset="0"/>
              </a:rPr>
              <a:t>Основні проблеми рекламної кампанії ліків:</a:t>
            </a:r>
          </a:p>
          <a:p>
            <a:pPr marL="457200" indent="-457200" algn="just">
              <a:buAutoNum type="arabicPeriod"/>
            </a:pPr>
            <a:r>
              <a:rPr lang="uk-UA" sz="3200" dirty="0" err="1" smtClean="0">
                <a:latin typeface="Arial Narrow" panose="020B0606020202030204" pitchFamily="34" charset="0"/>
              </a:rPr>
              <a:t>загіпнозувати</a:t>
            </a:r>
            <a:r>
              <a:rPr lang="uk-UA" sz="3200" dirty="0" smtClean="0">
                <a:latin typeface="Arial Narrow" panose="020B0606020202030204" pitchFamily="34" charset="0"/>
              </a:rPr>
              <a:t> </a:t>
            </a:r>
            <a:r>
              <a:rPr lang="uk-UA" sz="3200" dirty="0">
                <a:latin typeface="Arial Narrow" panose="020B0606020202030204" pitchFamily="34" charset="0"/>
              </a:rPr>
              <a:t>панацеєю або налякати</a:t>
            </a:r>
          </a:p>
          <a:p>
            <a:pPr marL="457200" indent="-457200" algn="just">
              <a:buAutoNum type="arabicPeriod"/>
            </a:pPr>
            <a:r>
              <a:rPr lang="uk-UA" sz="3200" dirty="0" smtClean="0">
                <a:latin typeface="Arial Narrow" panose="020B0606020202030204" pitchFamily="34" charset="0"/>
              </a:rPr>
              <a:t>ефект соціального зараження — його прикладом може бути ситуація, коли біля прилавка зумисно скупчуються троє людей і вже через деякий час там один за одним збирається ціла черга. </a:t>
            </a:r>
          </a:p>
          <a:p>
            <a:pPr marL="457200" indent="-457200" algn="just">
              <a:buAutoNum type="arabicPeriod"/>
            </a:pPr>
            <a:r>
              <a:rPr lang="uk-UA" sz="3200" dirty="0" smtClean="0">
                <a:latin typeface="Arial Narrow" panose="020B0606020202030204" pitchFamily="34" charset="0"/>
              </a:rPr>
              <a:t>пошуковий рефлекс — якщо є ажіотаж, отже, пропонують щось корисне і необхідно його придбати. Тож навіть лаючи рекламу, такі люди йдуть і купують те, що вона пропонує. </a:t>
            </a:r>
          </a:p>
          <a:p>
            <a:pPr marL="457200" indent="-457200" algn="just">
              <a:buAutoNum type="arabicPeriod"/>
            </a:pPr>
            <a:r>
              <a:rPr lang="uk-UA" sz="3200" dirty="0" smtClean="0">
                <a:latin typeface="Arial Narrow" panose="020B0606020202030204" pitchFamily="34" charset="0"/>
              </a:rPr>
              <a:t>«сніжного кому». Перше враження — зацікавленість новою інформацією, захоплення гарно поданим роликом, яке важко пояснити (як, приміром, і те, чому ми одній людині симпатизуємо, а іншу не сприймаємо). За ним активізуються всі особистісні складові психіки людини. Цікаво, що найбільш ефективною є короткотривала реклама — глядач миттєво схоплює її, навіть не підозрюючи, що вже опинився в її полоні</a:t>
            </a:r>
          </a:p>
          <a:p>
            <a:pPr marL="457200" indent="-457200" algn="just">
              <a:buAutoNum type="arabicPeriod"/>
            </a:pPr>
            <a:r>
              <a:rPr lang="uk-UA" sz="3200" dirty="0" smtClean="0">
                <a:latin typeface="Arial Narrow" panose="020B0606020202030204" pitchFamily="34" charset="0"/>
              </a:rPr>
              <a:t>«Самолікування шкідливе для здоров’я» . З іншого боку, застереження щодо самолікування може сприйматися з точністю до навпаки — заборонений плід завжди притягує… І розрахунок на усвідомлений вибір споживача реклами поступається його імпульсивному рішенню піти й негайно купити те, що пропонують</a:t>
            </a:r>
          </a:p>
          <a:p>
            <a:pPr marL="457200" indent="-457200" algn="just">
              <a:buAutoNum type="arabicPeriod"/>
            </a:pPr>
            <a:r>
              <a:rPr lang="uk-UA" sz="3200" dirty="0" smtClean="0">
                <a:latin typeface="Arial Narrow" panose="020B0606020202030204" pitchFamily="34" charset="0"/>
              </a:rPr>
              <a:t>нагнітає негатив — усе болить, усі кашляють. Зрозуміло, що принцип реклами: проблема — реакція — рішення</a:t>
            </a:r>
          </a:p>
          <a:p>
            <a:pPr marL="457200" indent="-457200" algn="just">
              <a:buAutoNum type="arabicPeriod"/>
            </a:pPr>
            <a:r>
              <a:rPr lang="uk-UA" sz="3200" dirty="0" smtClean="0">
                <a:latin typeface="Arial Narrow" panose="020B0606020202030204" pitchFamily="34" charset="0"/>
              </a:rPr>
              <a:t>«перемелювання» інформації: пов­тори, які постійно показували по телебаченню, спогади, пов’язані з цією подією. Люди знову і знову переживали тяжкий психічний стан. Доведено, що подію, яку відновлюють у пам’яті, люди переживають інакше, часто навіть трагічніше за реальну</a:t>
            </a:r>
            <a:r>
              <a:rPr lang="ru-RU" sz="3200" dirty="0" smtClean="0">
                <a:latin typeface="Arial Narrow" panose="020B0606020202030204" pitchFamily="34" charset="0"/>
              </a:rPr>
              <a:t>.</a:t>
            </a:r>
            <a:endParaRPr lang="ru-RU" sz="3200" dirty="0">
              <a:latin typeface="Arial Narrow" panose="020B0606020202030204" pitchFamily="34" charset="0"/>
            </a:endParaRPr>
          </a:p>
          <a:p>
            <a:pPr marL="0" indent="0" algn="just">
              <a:buNone/>
            </a:pPr>
            <a:endParaRPr lang="uk-UA" sz="3200" dirty="0">
              <a:latin typeface="Arial Narrow" panose="020B0606020202030204" pitchFamily="34" charset="0"/>
            </a:endParaRPr>
          </a:p>
          <a:p>
            <a:pPr marL="0" indent="0" algn="just">
              <a:buNone/>
            </a:pPr>
            <a:r>
              <a:rPr lang="ru-RU" sz="3200" dirty="0">
                <a:latin typeface="Arial Narrow" panose="020B0606020202030204" pitchFamily="34" charset="0"/>
              </a:rPr>
              <a:t>Реклама </a:t>
            </a:r>
            <a:r>
              <a:rPr lang="uk-UA" sz="3200" dirty="0" smtClean="0">
                <a:latin typeface="Arial Narrow" panose="020B0606020202030204" pitchFamily="34" charset="0"/>
              </a:rPr>
              <a:t>ліків повинна бути гуманною та апелювати до свідомості, а не «грати» на людських інстинктах самозбереження</a:t>
            </a:r>
          </a:p>
          <a:p>
            <a:pPr marL="0" indent="0">
              <a:buNone/>
            </a:pPr>
            <a:endParaRPr lang="ru-RU" dirty="0"/>
          </a:p>
        </p:txBody>
      </p:sp>
    </p:spTree>
    <p:extLst>
      <p:ext uri="{BB962C8B-B14F-4D97-AF65-F5344CB8AC3E}">
        <p14:creationId xmlns:p14="http://schemas.microsoft.com/office/powerpoint/2010/main" val="1625994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6062" y="167425"/>
            <a:ext cx="11822806" cy="6516710"/>
          </a:xfrm>
        </p:spPr>
        <p:txBody>
          <a:bodyPr>
            <a:normAutofit fontScale="92500" lnSpcReduction="20000"/>
          </a:bodyPr>
          <a:lstStyle/>
          <a:p>
            <a:pPr marL="0" indent="0" algn="ctr">
              <a:buNone/>
            </a:pPr>
            <a:r>
              <a:rPr lang="uk-UA" sz="3200" b="1" u="sng" dirty="0" smtClean="0">
                <a:latin typeface="Arial Narrow" panose="020B0606020202030204" pitchFamily="34" charset="0"/>
              </a:rPr>
              <a:t>Види сучасної реклами:</a:t>
            </a:r>
          </a:p>
          <a:p>
            <a:pPr marL="514350" indent="-514350" algn="just">
              <a:buAutoNum type="arabicPeriod"/>
            </a:pPr>
            <a:r>
              <a:rPr lang="uk-UA" dirty="0" smtClean="0">
                <a:latin typeface="Arial Narrow" panose="020B0606020202030204" pitchFamily="34" charset="0"/>
              </a:rPr>
              <a:t>Зовнішня: фасади, </a:t>
            </a:r>
            <a:r>
              <a:rPr lang="uk-UA" dirty="0" err="1" smtClean="0">
                <a:latin typeface="Arial Narrow" panose="020B0606020202030204" pitchFamily="34" charset="0"/>
              </a:rPr>
              <a:t>вивиска</a:t>
            </a:r>
            <a:r>
              <a:rPr lang="uk-UA" dirty="0" smtClean="0">
                <a:latin typeface="Arial Narrow" panose="020B0606020202030204" pitchFamily="34" charset="0"/>
              </a:rPr>
              <a:t>, розтяжки, розміщення плакатів у підземних переходах, метро, </a:t>
            </a:r>
            <a:r>
              <a:rPr lang="uk-UA" dirty="0" err="1" smtClean="0">
                <a:latin typeface="Arial Narrow" panose="020B0606020202030204" pitchFamily="34" charset="0"/>
              </a:rPr>
              <a:t>світодіодні</a:t>
            </a:r>
            <a:r>
              <a:rPr lang="uk-UA" dirty="0" smtClean="0">
                <a:latin typeface="Arial Narrow" panose="020B0606020202030204" pitchFamily="34" charset="0"/>
              </a:rPr>
              <a:t> рекламні щити (с</a:t>
            </a:r>
            <a:r>
              <a:rPr lang="ru-RU" dirty="0" err="1" smtClean="0">
                <a:latin typeface="Arial Narrow" panose="020B0606020202030204" pitchFamily="34" charset="0"/>
              </a:rPr>
              <a:t>іт</a:t>
            </a:r>
            <a:r>
              <a:rPr lang="uk-UA" dirty="0">
                <a:latin typeface="Arial Narrow" panose="020B0606020202030204" pitchFamily="34" charset="0"/>
              </a:rPr>
              <a:t>і</a:t>
            </a:r>
            <a:r>
              <a:rPr lang="ru-RU" dirty="0" err="1" smtClean="0">
                <a:latin typeface="Arial Narrow" panose="020B0606020202030204" pitchFamily="34" charset="0"/>
              </a:rPr>
              <a:t>лайти</a:t>
            </a:r>
            <a:r>
              <a:rPr lang="ru-RU" dirty="0" smtClean="0">
                <a:latin typeface="Arial Narrow" panose="020B0606020202030204" pitchFamily="34" charset="0"/>
              </a:rPr>
              <a:t> </a:t>
            </a:r>
            <a:r>
              <a:rPr lang="ru-RU" dirty="0" err="1" smtClean="0">
                <a:latin typeface="Arial Narrow" panose="020B0606020202030204" pitchFamily="34" charset="0"/>
              </a:rPr>
              <a:t>від</a:t>
            </a:r>
            <a:r>
              <a:rPr lang="ru-RU" dirty="0" smtClean="0">
                <a:latin typeface="Arial Narrow" panose="020B0606020202030204" pitchFamily="34" charset="0"/>
              </a:rPr>
              <a:t> 1000 </a:t>
            </a:r>
            <a:r>
              <a:rPr lang="ru-RU" dirty="0" err="1" smtClean="0">
                <a:latin typeface="Arial Narrow" panose="020B0606020202030204" pitchFamily="34" charset="0"/>
              </a:rPr>
              <a:t>грн</a:t>
            </a:r>
            <a:r>
              <a:rPr lang="ru-RU" dirty="0" smtClean="0">
                <a:latin typeface="Arial Narrow" panose="020B0606020202030204" pitchFamily="34" charset="0"/>
              </a:rPr>
              <a:t>)</a:t>
            </a:r>
            <a:r>
              <a:rPr lang="uk-UA" dirty="0" smtClean="0">
                <a:latin typeface="Arial Narrow" panose="020B0606020202030204" pitchFamily="34" charset="0"/>
              </a:rPr>
              <a:t>, банери від 2000 грн, великі рекламні бокси…</a:t>
            </a:r>
          </a:p>
          <a:p>
            <a:pPr marL="514350" indent="-514350" algn="just">
              <a:buAutoNum type="arabicPeriod"/>
            </a:pPr>
            <a:r>
              <a:rPr lang="uk-UA" dirty="0" smtClean="0">
                <a:latin typeface="Arial Narrow" panose="020B0606020202030204" pitchFamily="34" charset="0"/>
              </a:rPr>
              <a:t>Внутрішня: ефектний хол, цікава стійка адміністратора, буклети, професійна робота мед персоналу, мотивовані та грамотні в сфері маркетингу адміністратори;</a:t>
            </a:r>
          </a:p>
          <a:p>
            <a:pPr marL="514350" indent="-514350" algn="just">
              <a:buAutoNum type="arabicPeriod"/>
            </a:pPr>
            <a:r>
              <a:rPr lang="uk-UA" dirty="0" smtClean="0">
                <a:latin typeface="Arial Narrow" panose="020B0606020202030204" pitchFamily="34" charset="0"/>
              </a:rPr>
              <a:t>Друкарська продукція: </a:t>
            </a:r>
            <a:r>
              <a:rPr lang="uk-UA" dirty="0" err="1" smtClean="0">
                <a:latin typeface="Arial Narrow" panose="020B0606020202030204" pitchFamily="34" charset="0"/>
              </a:rPr>
              <a:t>флаери</a:t>
            </a:r>
            <a:r>
              <a:rPr lang="uk-UA" dirty="0" smtClean="0">
                <a:latin typeface="Arial Narrow" panose="020B0606020202030204" pitchFamily="34" charset="0"/>
              </a:rPr>
              <a:t>, візитки, </a:t>
            </a:r>
            <a:r>
              <a:rPr lang="uk-UA" dirty="0" err="1" smtClean="0">
                <a:latin typeface="Arial Narrow" panose="020B0606020202030204" pitchFamily="34" charset="0"/>
              </a:rPr>
              <a:t>інформ</a:t>
            </a:r>
            <a:r>
              <a:rPr lang="uk-UA" dirty="0" smtClean="0">
                <a:latin typeface="Arial Narrow" panose="020B0606020202030204" pitchFamily="34" charset="0"/>
              </a:rPr>
              <a:t>. листи…</a:t>
            </a:r>
          </a:p>
          <a:p>
            <a:pPr marL="514350" indent="-514350" algn="just">
              <a:buAutoNum type="arabicPeriod"/>
            </a:pPr>
            <a:r>
              <a:rPr lang="uk-UA" dirty="0" err="1" smtClean="0">
                <a:latin typeface="Arial Narrow" panose="020B0606020202030204" pitchFamily="34" charset="0"/>
              </a:rPr>
              <a:t>Малобюджетна</a:t>
            </a:r>
            <a:r>
              <a:rPr lang="uk-UA" dirty="0" smtClean="0">
                <a:latin typeface="Arial Narrow" panose="020B0606020202030204" pitchFamily="34" charset="0"/>
              </a:rPr>
              <a:t> реклама: організація власного інтернет ресурсу, програма обміні клієнтами з іншими представниками бізнесу (фітнес клуб, салони  краси…),  розвилка електронних листів…</a:t>
            </a:r>
          </a:p>
          <a:p>
            <a:pPr marL="514350" indent="-514350" algn="just">
              <a:buAutoNum type="arabicPeriod"/>
            </a:pPr>
            <a:r>
              <a:rPr lang="uk-UA" dirty="0" smtClean="0">
                <a:latin typeface="Arial Narrow" panose="020B0606020202030204" pitchFamily="34" charset="0"/>
              </a:rPr>
              <a:t>Неефективна (дорога) реклама : ТВ та радіо – це реклама </a:t>
            </a:r>
            <a:r>
              <a:rPr lang="uk-UA" dirty="0" err="1" smtClean="0">
                <a:latin typeface="Arial Narrow" panose="020B0606020202030204" pitchFamily="34" charset="0"/>
              </a:rPr>
              <a:t>піковості</a:t>
            </a:r>
            <a:r>
              <a:rPr lang="uk-UA" dirty="0" smtClean="0">
                <a:latin typeface="Arial Narrow" panose="020B0606020202030204" pitchFamily="34" charset="0"/>
              </a:rPr>
              <a:t>, а отже короткочасності, тому цей вид реклами для клініки не є ефективним (</a:t>
            </a:r>
            <a:r>
              <a:rPr lang="ru-RU" dirty="0" smtClean="0">
                <a:latin typeface="Arial Narrow" panose="020B0606020202030204" pitchFamily="34" charset="0"/>
              </a:rPr>
              <a:t>канал перший, 1+1 - 30 </a:t>
            </a:r>
            <a:r>
              <a:rPr lang="ru-RU" dirty="0" err="1" smtClean="0">
                <a:latin typeface="Arial Narrow" panose="020B0606020202030204" pitchFamily="34" charset="0"/>
              </a:rPr>
              <a:t>роліків</a:t>
            </a:r>
            <a:r>
              <a:rPr lang="ru-RU" dirty="0" smtClean="0">
                <a:latin typeface="Arial Narrow" panose="020B0606020202030204" pitchFamily="34" charset="0"/>
              </a:rPr>
              <a:t> по 10 сек 250 000 </a:t>
            </a:r>
            <a:r>
              <a:rPr lang="ru-RU" dirty="0" err="1" smtClean="0">
                <a:latin typeface="Arial Narrow" panose="020B0606020202030204" pitchFamily="34" charset="0"/>
              </a:rPr>
              <a:t>грн</a:t>
            </a:r>
            <a:r>
              <a:rPr lang="ru-RU" dirty="0" smtClean="0">
                <a:latin typeface="Arial Narrow" panose="020B0606020202030204" pitchFamily="34" charset="0"/>
              </a:rPr>
              <a:t>, </a:t>
            </a:r>
            <a:r>
              <a:rPr lang="ru-RU" dirty="0" err="1" smtClean="0">
                <a:latin typeface="Arial Narrow" panose="020B0606020202030204" pitchFamily="34" charset="0"/>
              </a:rPr>
              <a:t>Таргет</a:t>
            </a:r>
            <a:r>
              <a:rPr lang="ru-RU" dirty="0" smtClean="0">
                <a:latin typeface="Arial Narrow" panose="020B0606020202030204" pitchFamily="34" charset="0"/>
              </a:rPr>
              <a:t> 2.80 за 1 </a:t>
            </a:r>
            <a:r>
              <a:rPr lang="ru-RU" dirty="0" err="1" smtClean="0">
                <a:latin typeface="Arial Narrow" panose="020B0606020202030204" pitchFamily="34" charset="0"/>
              </a:rPr>
              <a:t>клік</a:t>
            </a:r>
            <a:r>
              <a:rPr lang="ru-RU" dirty="0" smtClean="0">
                <a:latin typeface="Arial Narrow" panose="020B0606020202030204" pitchFamily="34" charset="0"/>
              </a:rPr>
              <a:t>). </a:t>
            </a:r>
            <a:r>
              <a:rPr lang="ru-RU" dirty="0" err="1" smtClean="0">
                <a:latin typeface="Arial Narrow" panose="020B0606020202030204" pitchFamily="34" charset="0"/>
              </a:rPr>
              <a:t>Таргетинг</a:t>
            </a:r>
            <a:r>
              <a:rPr lang="ru-RU" dirty="0" smtClean="0">
                <a:latin typeface="Arial Narrow" panose="020B0606020202030204" pitchFamily="34" charset="0"/>
              </a:rPr>
              <a:t> – </a:t>
            </a:r>
            <a:r>
              <a:rPr lang="ru-RU" dirty="0" err="1" smtClean="0">
                <a:latin typeface="Arial Narrow" panose="020B0606020202030204" pitchFamily="34" charset="0"/>
              </a:rPr>
              <a:t>використовується</a:t>
            </a:r>
            <a:r>
              <a:rPr lang="ru-RU" dirty="0" smtClean="0">
                <a:latin typeface="Arial Narrow" panose="020B0606020202030204" pitchFamily="34" charset="0"/>
              </a:rPr>
              <a:t> в </a:t>
            </a:r>
            <a:r>
              <a:rPr lang="ru-RU" dirty="0" err="1" smtClean="0">
                <a:latin typeface="Arial Narrow" panose="020B0606020202030204" pitchFamily="34" charset="0"/>
              </a:rPr>
              <a:t>пошукових</a:t>
            </a:r>
            <a:r>
              <a:rPr lang="ru-RU" dirty="0" smtClean="0">
                <a:latin typeface="Arial Narrow" panose="020B0606020202030204" pitchFamily="34" charset="0"/>
              </a:rPr>
              <a:t> системах, </a:t>
            </a:r>
            <a:r>
              <a:rPr lang="ru-RU" dirty="0" err="1" smtClean="0">
                <a:latin typeface="Arial Narrow" panose="020B0606020202030204" pitchFamily="34" charset="0"/>
              </a:rPr>
              <a:t>банерах</a:t>
            </a:r>
            <a:r>
              <a:rPr lang="ru-RU" dirty="0" smtClean="0">
                <a:latin typeface="Arial Narrow" panose="020B0606020202030204" pitchFamily="34" charset="0"/>
              </a:rPr>
              <a:t>, соц. мережах. </a:t>
            </a:r>
            <a:r>
              <a:rPr lang="uk-UA" dirty="0" smtClean="0">
                <a:latin typeface="Arial Narrow" panose="020B0606020202030204" pitchFamily="34" charset="0"/>
              </a:rPr>
              <a:t>Задаються необхідні параметри з відбору цільової аудиторії</a:t>
            </a:r>
            <a:r>
              <a:rPr lang="ru-RU" dirty="0" smtClean="0">
                <a:latin typeface="Arial Narrow" panose="020B0606020202030204" pitchFamily="34" charset="0"/>
              </a:rPr>
              <a:t>. </a:t>
            </a:r>
            <a:r>
              <a:rPr lang="uk-UA" dirty="0" smtClean="0">
                <a:latin typeface="Arial Narrow" panose="020B0606020202030204" pitchFamily="34" charset="0"/>
              </a:rPr>
              <a:t>; журнали , газети – приваблює забезпечених клієнтів.</a:t>
            </a:r>
          </a:p>
          <a:p>
            <a:pPr marL="514350" indent="-514350" algn="just">
              <a:buFont typeface="Arial" panose="020B0604020202020204" pitchFamily="34" charset="0"/>
              <a:buAutoNum type="arabicPeriod"/>
            </a:pPr>
            <a:r>
              <a:rPr lang="uk-UA" dirty="0" smtClean="0">
                <a:latin typeface="Arial Narrow" panose="020B0606020202030204" pitchFamily="34" charset="0"/>
              </a:rPr>
              <a:t>Реклама в мережі Інтернет:</a:t>
            </a:r>
          </a:p>
          <a:p>
            <a:pPr marL="0" indent="0" algn="just">
              <a:buNone/>
            </a:pPr>
            <a:endParaRPr lang="uk-UA" dirty="0" smtClean="0">
              <a:latin typeface="Arial Narrow" panose="020B0606020202030204" pitchFamily="34" charset="0"/>
            </a:endParaRPr>
          </a:p>
          <a:p>
            <a:pPr marL="0" lvl="0" indent="0" eaLnBrk="0" fontAlgn="base" hangingPunct="0">
              <a:lnSpc>
                <a:spcPct val="100000"/>
              </a:lnSpc>
              <a:spcBef>
                <a:spcPct val="0"/>
              </a:spcBef>
              <a:spcAft>
                <a:spcPct val="0"/>
              </a:spcAft>
              <a:buNone/>
            </a:pPr>
            <a:r>
              <a:rPr lang="ru-RU" dirty="0" err="1" smtClean="0">
                <a:latin typeface="Arial Narrow" panose="020B0606020202030204" pitchFamily="34" charset="0"/>
              </a:rPr>
              <a:t>Інстаграмм</a:t>
            </a:r>
            <a:r>
              <a:rPr lang="ru-RU" dirty="0" smtClean="0">
                <a:latin typeface="Arial Narrow" panose="020B0606020202030204" pitchFamily="34" charset="0"/>
              </a:rPr>
              <a:t>: </a:t>
            </a:r>
            <a:r>
              <a:rPr lang="ru-RU" dirty="0" err="1" smtClean="0">
                <a:latin typeface="Arial Narrow" panose="020B0606020202030204" pitchFamily="34" charset="0"/>
              </a:rPr>
              <a:t>Відео</a:t>
            </a:r>
            <a:r>
              <a:rPr lang="ru-RU" dirty="0" smtClean="0">
                <a:latin typeface="Arial Narrow" panose="020B0606020202030204" pitchFamily="34" charset="0"/>
              </a:rPr>
              <a:t> -550$, Фото-пост -7500 </a:t>
            </a:r>
            <a:r>
              <a:rPr lang="ru-RU" dirty="0" err="1" smtClean="0">
                <a:latin typeface="Arial Narrow" panose="020B0606020202030204" pitchFamily="34" charset="0"/>
              </a:rPr>
              <a:t>грн</a:t>
            </a:r>
            <a:r>
              <a:rPr lang="ru-RU" dirty="0" smtClean="0">
                <a:latin typeface="Arial Narrow" panose="020B0606020202030204" pitchFamily="34" charset="0"/>
              </a:rPr>
              <a:t> ( до 10 фото) ,</a:t>
            </a:r>
            <a:r>
              <a:rPr lang="ru-RU" dirty="0" err="1" smtClean="0">
                <a:latin typeface="Arial Narrow" panose="020B0606020202030204" pitchFamily="34" charset="0"/>
              </a:rPr>
              <a:t>Сторі</a:t>
            </a:r>
            <a:r>
              <a:rPr lang="ru-RU" dirty="0" smtClean="0">
                <a:latin typeface="Arial Narrow" panose="020B0606020202030204" pitchFamily="34" charset="0"/>
              </a:rPr>
              <a:t> -7000 </a:t>
            </a:r>
            <a:r>
              <a:rPr lang="ru-RU" dirty="0" err="1" smtClean="0">
                <a:latin typeface="Arial Narrow" panose="020B0606020202030204" pitchFamily="34" charset="0"/>
              </a:rPr>
              <a:t>грн</a:t>
            </a:r>
            <a:r>
              <a:rPr lang="ru-RU" dirty="0" smtClean="0">
                <a:latin typeface="Arial Narrow" panose="020B0606020202030204" pitchFamily="34" charset="0"/>
              </a:rPr>
              <a:t> , </a:t>
            </a:r>
            <a:r>
              <a:rPr lang="ru-RU" dirty="0" err="1" smtClean="0">
                <a:latin typeface="Arial Narrow" panose="020B0606020202030204" pitchFamily="34" charset="0"/>
              </a:rPr>
              <a:t>Гіви</a:t>
            </a:r>
            <a:r>
              <a:rPr lang="ru-RU" dirty="0" smtClean="0">
                <a:latin typeface="Arial Narrow" panose="020B0606020202030204" pitchFamily="34" charset="0"/>
              </a:rPr>
              <a:t> от 1000$.</a:t>
            </a:r>
          </a:p>
          <a:p>
            <a:pPr marL="0" indent="0" algn="just">
              <a:buNone/>
            </a:pPr>
            <a:endParaRPr lang="uk-UA" dirty="0" smtClean="0">
              <a:latin typeface="Arial Narrow" panose="020B0606020202030204" pitchFamily="34" charset="0"/>
            </a:endParaRPr>
          </a:p>
          <a:p>
            <a:pPr marL="0" indent="0">
              <a:buNone/>
            </a:pPr>
            <a:endParaRPr lang="ru-RU" dirty="0"/>
          </a:p>
        </p:txBody>
      </p:sp>
    </p:spTree>
    <p:extLst>
      <p:ext uri="{BB962C8B-B14F-4D97-AF65-F5344CB8AC3E}">
        <p14:creationId xmlns:p14="http://schemas.microsoft.com/office/powerpoint/2010/main" val="3953309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1668" y="128789"/>
            <a:ext cx="11887200" cy="6529588"/>
          </a:xfrm>
        </p:spPr>
        <p:txBody>
          <a:bodyPr>
            <a:normAutofit fontScale="92500"/>
          </a:bodyPr>
          <a:lstStyle/>
          <a:p>
            <a:pPr marL="0" indent="0" algn="just">
              <a:buNone/>
            </a:pPr>
            <a:r>
              <a:rPr lang="uk-UA" b="1" dirty="0" smtClean="0">
                <a:latin typeface="Arial Narrow" panose="020B0606020202030204" pitchFamily="34" charset="0"/>
              </a:rPr>
              <a:t>Мерчандайзинг</a:t>
            </a:r>
            <a:r>
              <a:rPr lang="uk-UA" dirty="0" smtClean="0">
                <a:latin typeface="Arial Narrow" panose="020B0606020202030204" pitchFamily="34" charset="0"/>
              </a:rPr>
              <a:t> — маркетинг у роздрібній точці (аптеці), який складається з техніки розміщення товару, розроблення і розташування рекламних матеріалів у місці продажу. </a:t>
            </a:r>
          </a:p>
          <a:p>
            <a:pPr marL="0" indent="0" algn="just">
              <a:buNone/>
            </a:pPr>
            <a:r>
              <a:rPr lang="uk-UA" dirty="0" smtClean="0">
                <a:latin typeface="Arial Narrow" panose="020B0606020202030204" pitchFamily="34" charset="0"/>
              </a:rPr>
              <a:t>Використання прийомів мерчандайзингу спрямовано на привертання уваги споживачів, підвищення обсягів реалізації товарів за рахунок емоційних (спонтанних) покупок. </a:t>
            </a:r>
          </a:p>
          <a:p>
            <a:pPr marL="0" indent="0" algn="just">
              <a:buNone/>
            </a:pPr>
            <a:r>
              <a:rPr lang="uk-UA" dirty="0" smtClean="0">
                <a:latin typeface="Arial Narrow" panose="020B0606020202030204" pitchFamily="34" charset="0"/>
              </a:rPr>
              <a:t>Завдання : 	зміцнення іміджу компанії-виробника; </a:t>
            </a:r>
          </a:p>
          <a:p>
            <a:pPr marL="0" indent="0" algn="just">
              <a:buNone/>
            </a:pPr>
            <a:r>
              <a:rPr lang="uk-UA" dirty="0" smtClean="0">
                <a:latin typeface="Arial Narrow" panose="020B0606020202030204" pitchFamily="34" charset="0"/>
              </a:rPr>
              <a:t>		полегшення процесу купівлі; </a:t>
            </a:r>
          </a:p>
          <a:p>
            <a:pPr marL="0" indent="0" algn="just">
              <a:buNone/>
            </a:pPr>
            <a:r>
              <a:rPr lang="uk-UA" dirty="0" smtClean="0">
                <a:latin typeface="Arial Narrow" panose="020B0606020202030204" pitchFamily="34" charset="0"/>
              </a:rPr>
              <a:t>		забезпечення зручності для покупців; </a:t>
            </a:r>
          </a:p>
          <a:p>
            <a:pPr marL="0" indent="0" algn="just">
              <a:buNone/>
            </a:pPr>
            <a:r>
              <a:rPr lang="uk-UA" dirty="0" smtClean="0">
                <a:latin typeface="Arial Narrow" panose="020B0606020202030204" pitchFamily="34" charset="0"/>
              </a:rPr>
              <a:t>		залучення нових покупців і збереження старих; </a:t>
            </a:r>
          </a:p>
          <a:p>
            <a:pPr marL="0" indent="0" algn="just">
              <a:buNone/>
            </a:pPr>
            <a:r>
              <a:rPr lang="uk-UA" dirty="0" smtClean="0">
                <a:latin typeface="Arial Narrow" panose="020B0606020202030204" pitchFamily="34" charset="0"/>
              </a:rPr>
              <a:t>		збільшення обсягу покупки. </a:t>
            </a:r>
          </a:p>
          <a:p>
            <a:pPr marL="0" indent="0" algn="just">
              <a:buNone/>
            </a:pPr>
            <a:r>
              <a:rPr lang="uk-UA" dirty="0" smtClean="0">
                <a:latin typeface="Arial Narrow" panose="020B0606020202030204" pitchFamily="34" charset="0"/>
              </a:rPr>
              <a:t>Починається з оформлення фасаду і вітрин аптеки. Інтер’єр аптеки повинен мати певний стиль, зручне планування приміщень, яке враховує спрямування потоку відвідувачів, гарний запах та звуки. Розташування товару на вітринах залежить від рівня їх попиту (товар з великим попитом має бути краще видно). Найактивнішою зоною вважається розташування на рівні очей. Відвідувач має легко знаходити товар у певному місці. Для цього використовуються надписи та покажчики. </a:t>
            </a:r>
            <a:endParaRPr lang="uk-UA" dirty="0">
              <a:latin typeface="Arial Narrow" panose="020B0606020202030204" pitchFamily="34" charset="0"/>
            </a:endParaRPr>
          </a:p>
        </p:txBody>
      </p:sp>
    </p:spTree>
    <p:extLst>
      <p:ext uri="{BB962C8B-B14F-4D97-AF65-F5344CB8AC3E}">
        <p14:creationId xmlns:p14="http://schemas.microsoft.com/office/powerpoint/2010/main" val="89155347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667</TotalTime>
  <Words>1020</Words>
  <Application>Microsoft Office PowerPoint</Application>
  <PresentationFormat>Широкоэкранный</PresentationFormat>
  <Paragraphs>118</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Arial Narrow</vt:lpstr>
      <vt:lpstr>Calibri</vt:lpstr>
      <vt:lpstr>Calibri Light</vt:lpstr>
      <vt:lpstr>Тема Office</vt:lpstr>
      <vt:lpstr>Менеджмент і маркетинг на фармацевтичному ринку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1</cp:lastModifiedBy>
  <cp:revision>23</cp:revision>
  <dcterms:created xsi:type="dcterms:W3CDTF">2019-09-27T11:15:10Z</dcterms:created>
  <dcterms:modified xsi:type="dcterms:W3CDTF">2020-08-01T08:54:48Z</dcterms:modified>
</cp:coreProperties>
</file>