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2" r:id="rId4"/>
  </p:sldMasterIdLst>
  <p:handoutMasterIdLst>
    <p:handoutMasterId r:id="rId22"/>
  </p:handoutMasterIdLst>
  <p:sldIdLst>
    <p:sldId id="257" r:id="rId5"/>
    <p:sldId id="263" r:id="rId6"/>
    <p:sldId id="265" r:id="rId7"/>
    <p:sldId id="264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5A8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9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3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2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25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0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79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27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9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101" y="505796"/>
            <a:ext cx="6388621" cy="4483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49" y="1482683"/>
            <a:ext cx="6614173" cy="2529845"/>
          </a:xfrm>
          <a:prstGeom prst="rect">
            <a:avLst/>
          </a:prstGeom>
        </p:spPr>
      </p:pic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76968" y="2569705"/>
            <a:ext cx="6614173" cy="699587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б</a:t>
            </a:r>
            <a:r>
              <a:rPr lang="en-US" dirty="0"/>
              <a:t> </a:t>
            </a:r>
            <a:r>
              <a:rPr lang="ru-RU" dirty="0"/>
              <a:t>р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е</a:t>
            </a:r>
            <a:r>
              <a:rPr lang="en-US" dirty="0"/>
              <a:t> </a:t>
            </a:r>
            <a:r>
              <a:rPr lang="ru-RU" dirty="0"/>
              <a:t>ц</a:t>
            </a:r>
            <a:r>
              <a:rPr lang="en-US" dirty="0"/>
              <a:t>  </a:t>
            </a:r>
            <a:r>
              <a:rPr lang="ru-RU" dirty="0"/>
              <a:t>з</a:t>
            </a:r>
            <a:r>
              <a:rPr lang="en-US" dirty="0"/>
              <a:t> </a:t>
            </a:r>
            <a:r>
              <a:rPr lang="ru-RU" dirty="0"/>
              <a:t>а</a:t>
            </a:r>
            <a:r>
              <a:rPr lang="en-US" dirty="0"/>
              <a:t> </a:t>
            </a:r>
            <a:r>
              <a:rPr lang="ru-RU" dirty="0"/>
              <a:t>г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л</a:t>
            </a:r>
            <a:r>
              <a:rPr lang="en-US" dirty="0"/>
              <a:t> </a:t>
            </a:r>
            <a:r>
              <a:rPr lang="ru-RU" dirty="0"/>
              <a:t>о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к</a:t>
            </a:r>
            <a:r>
              <a:rPr lang="en-US" dirty="0"/>
              <a:t> </a:t>
            </a:r>
            <a:r>
              <a:rPr lang="ru-RU" dirty="0"/>
              <a:t>а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6" y="2569705"/>
            <a:ext cx="1690142" cy="36839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98" y="4089357"/>
            <a:ext cx="1563627" cy="195377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02" y="1959719"/>
            <a:ext cx="2320644" cy="40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078 -0.134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6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54167E-6 -4.44444E-6 L 0.00065 -0.16851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42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-4.44444E-6 L -0.0004 -0.1740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70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2.96296E-6 L 0.1987 -0.004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-0.21927 0.001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90" y="2585668"/>
            <a:ext cx="2417069" cy="3456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90" y="2889345"/>
            <a:ext cx="2115316" cy="3145542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7" y="2744164"/>
            <a:ext cx="2298197" cy="3297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84" y="2290011"/>
            <a:ext cx="1642875" cy="375209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34" y="2399740"/>
            <a:ext cx="1463043" cy="36423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06" y="2320491"/>
            <a:ext cx="2002540" cy="372161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рав_отв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87706" y="385187"/>
            <a:ext cx="5366479" cy="2758191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9" y="2195523"/>
            <a:ext cx="2176276" cy="38465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46" y="2180283"/>
            <a:ext cx="2575565" cy="3861824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6422" y="347301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56422" y="4485839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156422" y="5498664"/>
            <a:ext cx="3988800" cy="71755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  <a:prstDash val="solid"/>
          </a:ln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6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47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5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09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4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5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6B75A-687E-405C-8A0B-8D00578BA2C3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7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682" r:id="rId20"/>
    <p:sldLayoutId id="2147483683" r:id="rId21"/>
    <p:sldLayoutId id="2147483684" r:id="rId22"/>
    <p:sldLayoutId id="2147483685" r:id="rId23"/>
  </p:sldLayoutIdLst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3.wav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698" y="3292383"/>
            <a:ext cx="2115316" cy="314554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408858" y="1737184"/>
            <a:ext cx="7754317" cy="2257374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Лекція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3 </a:t>
            </a:r>
          </a:p>
          <a:p>
            <a:r>
              <a:rPr lang="ru-RU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Фізична</a:t>
            </a:r>
            <a:r>
              <a:rPr lang="ru-RU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культура та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її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складові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частини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Оздоровчі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фізичні</a:t>
            </a:r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навантаження</a:t>
            </a:r>
            <a:endParaRPr lang="ru-RU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900" y="4416550"/>
            <a:ext cx="573534" cy="505026"/>
          </a:xfrm>
          <a:prstGeom prst="rect">
            <a:avLst/>
          </a:prstGeom>
        </p:spPr>
      </p:pic>
      <p:grpSp>
        <p:nvGrpSpPr>
          <p:cNvPr id="11" name="Group 2"/>
          <p:cNvGrpSpPr/>
          <p:nvPr/>
        </p:nvGrpSpPr>
        <p:grpSpPr>
          <a:xfrm>
            <a:off x="420982" y="3182206"/>
            <a:ext cx="2417069" cy="3456439"/>
            <a:chOff x="3344569" y="426786"/>
            <a:chExt cx="2417069" cy="3456439"/>
          </a:xfrm>
        </p:grpSpPr>
        <p:pic>
          <p:nvPicPr>
            <p:cNvPr id="12" name="Рисунок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4569" y="426786"/>
              <a:ext cx="1863051" cy="3456439"/>
            </a:xfrm>
            <a:prstGeom prst="rect">
              <a:avLst/>
            </a:prstGeom>
          </p:spPr>
        </p:pic>
        <p:pic>
          <p:nvPicPr>
            <p:cNvPr id="13" name="Рисунок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6898" y="2129883"/>
              <a:ext cx="754740" cy="379141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2941982" y="4921576"/>
            <a:ext cx="6904383" cy="83099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мед. н., доцент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громадського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здоров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Ясенок Вікторія Олександрівна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439" y="266589"/>
            <a:ext cx="4999153" cy="10486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3145" y="266589"/>
            <a:ext cx="713294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3.7037E-6 L 3.75E-6 -0.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7.40741E-7 L -0.19362 0.00648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2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4.81481E-6 C 0.00443 -0.00741 0.01992 -0.01413 0.02565 -0.01413 C 0.06016 -0.01413 0.09584 0.09884 0.09584 0.21203 C 0.09584 0.15486 0.1138 0.09884 0.13047 0.09884 C 0.14831 0.09884 0.16498 0.15555 0.16498 0.21203 C 0.16498 0.18379 0.17383 0.15486 0.18282 0.15486 C 0.19167 0.15486 0.20065 0.18287 0.20065 0.21203 C 0.20065 0.19722 0.20521 0.18379 0.20951 0.18379 C 0.21407 0.18379 0.21836 0.19814 0.21836 0.21203 C 0.21836 0.20439 0.22058 0.19722 0.22292 0.19722 C 0.22409 0.19722 0.22735 0.20486 0.22735 0.21203 C 0.22735 0.2081 0.22852 0.20439 0.22956 0.20439 C 0.22956 0.20532 0.23177 0.20787 0.23177 0.21203 C 0.23177 0.20995 0.23177 0.2081 0.23295 0.2081 C 0.23295 0.20902 0.23412 0.21018 0.23412 0.21203 C 0.23412 0.21111 0.23412 0.20995 0.23412 0.20902 C 0.23529 0.20902 0.23529 0.20995 0.23529 0.21111 C 0.23646 0.21111 0.23646 0.21018 0.23646 0.20902 C 0.23763 0.20902 0.23763 0.20995 0.23763 0.21111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425" y="2645064"/>
            <a:ext cx="7212170" cy="31375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k-UA" sz="2000" b="1" dirty="0"/>
              <a:t>Реабілітаційні </a:t>
            </a:r>
            <a:r>
              <a:rPr lang="uk-UA" sz="2000" b="1" dirty="0" smtClean="0"/>
              <a:t>тренування</a:t>
            </a:r>
            <a:r>
              <a:rPr lang="uk-UA" sz="2000" b="1" dirty="0"/>
              <a:t/>
            </a:r>
            <a:br>
              <a:rPr lang="uk-UA" sz="2000" b="1" dirty="0"/>
            </a:br>
            <a:r>
              <a:rPr lang="uk-UA" sz="2000" dirty="0"/>
              <a:t>Фізична реабілітація хворого починається в стаціонарі.  Сучасні методи реабілітації припускають ранню активізацію хворих. Це можливе після комплексної оцінки функціонального стану організму. Подальше відновлення проводиться в спеціалізованих реабілітаційних санаторіях, базах реабілітації, амбулаторних центрах.</a:t>
            </a:r>
            <a:br>
              <a:rPr lang="uk-UA" sz="2000" dirty="0"/>
            </a:br>
            <a:r>
              <a:rPr lang="uk-UA" sz="2000" dirty="0"/>
              <a:t>Повноцінна реабілітація дозволяє більшості пацієнтів уникнути рецидивів, швидко відновити нормальну роботу ураженого </a:t>
            </a:r>
            <a:r>
              <a:rPr lang="uk-UA" sz="2000" dirty="0" err="1"/>
              <a:t>органа</a:t>
            </a:r>
            <a:r>
              <a:rPr lang="uk-UA" sz="2000" dirty="0"/>
              <a:t> та повернутися до активного життя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789" y="5885645"/>
            <a:ext cx="11822806" cy="4697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ctr"/>
            <a:r>
              <a:rPr lang="uk-UA" dirty="0"/>
              <a:t>Для хворих, що страждають серцево-судинними захворюваннями (наприклад, стабільна стенокардія), проводиться стрес-проба з фізичним навантаженням на велоергометрі або </a:t>
            </a:r>
            <a:r>
              <a:rPr lang="uk-UA" dirty="0" err="1"/>
              <a:t>тредмиле</a:t>
            </a:r>
            <a:r>
              <a:rPr lang="uk-UA" dirty="0"/>
              <a:t>. Тестування проводиться на велоергометрі або біговій доріжці зі збільшенням навантаження до болю в грудях (стенокардія) або ішемічних змін на ЕКГ.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971" y="178830"/>
            <a:ext cx="1162962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Починаючи</a:t>
            </a:r>
            <a:r>
              <a:rPr lang="ru-RU" sz="2000" b="1" dirty="0"/>
              <a:t> </a:t>
            </a:r>
            <a:r>
              <a:rPr lang="ru-RU" sz="2000" b="1" dirty="0" err="1"/>
              <a:t>фізичні</a:t>
            </a:r>
            <a:r>
              <a:rPr lang="ru-RU" sz="2000" b="1" dirty="0"/>
              <a:t> </a:t>
            </a:r>
            <a:r>
              <a:rPr lang="ru-RU" sz="2000" b="1" dirty="0" err="1"/>
              <a:t>тренування</a:t>
            </a:r>
            <a:r>
              <a:rPr lang="ru-RU" sz="2000" b="1" dirty="0"/>
              <a:t>, </a:t>
            </a:r>
            <a:r>
              <a:rPr lang="ru-RU" sz="2000" b="1" dirty="0" err="1"/>
              <a:t>спочатку</a:t>
            </a:r>
            <a:r>
              <a:rPr lang="ru-RU" sz="2000" b="1" dirty="0"/>
              <a:t> </a:t>
            </a:r>
            <a:r>
              <a:rPr lang="ru-RU" sz="2000" b="1" dirty="0" err="1"/>
              <a:t>необхідно</a:t>
            </a:r>
            <a:r>
              <a:rPr lang="ru-RU" sz="2000" b="1" dirty="0"/>
              <a:t> </a:t>
            </a:r>
            <a:r>
              <a:rPr lang="ru-RU" sz="2000" b="1" dirty="0" err="1"/>
              <a:t>відпрацювати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регулярність</a:t>
            </a:r>
            <a:r>
              <a:rPr lang="ru-RU" sz="2000" b="1" dirty="0"/>
              <a:t>,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чого</a:t>
            </a:r>
            <a:r>
              <a:rPr lang="ru-RU" sz="2000" b="1" dirty="0"/>
              <a:t> </a:t>
            </a:r>
            <a:r>
              <a:rPr lang="ru-RU" sz="2000" b="1" dirty="0" err="1"/>
              <a:t>можливо</a:t>
            </a:r>
            <a:r>
              <a:rPr lang="ru-RU" sz="2000" b="1" dirty="0"/>
              <a:t> </a:t>
            </a:r>
            <a:r>
              <a:rPr lang="ru-RU" sz="2000" b="1" dirty="0" err="1"/>
              <a:t>збільшення</a:t>
            </a:r>
            <a:r>
              <a:rPr lang="ru-RU" sz="2000" b="1" dirty="0"/>
              <a:t> </a:t>
            </a:r>
            <a:r>
              <a:rPr lang="ru-RU" sz="2000" b="1" dirty="0" err="1"/>
              <a:t>тривалості</a:t>
            </a:r>
            <a:r>
              <a:rPr lang="ru-RU" sz="2000" b="1" dirty="0"/>
              <a:t>, а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нарощувати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</a:t>
            </a:r>
            <a:r>
              <a:rPr lang="ru-RU" sz="2000" b="1" dirty="0" err="1"/>
              <a:t>інтенсивність</a:t>
            </a:r>
            <a:r>
              <a:rPr lang="ru-RU" sz="2000" b="1" dirty="0"/>
              <a:t>, </a:t>
            </a:r>
            <a:r>
              <a:rPr lang="ru-RU" sz="2000" b="1" dirty="0" err="1"/>
              <a:t>дотримуючись</a:t>
            </a:r>
            <a:r>
              <a:rPr lang="ru-RU" sz="2000" b="1" dirty="0"/>
              <a:t> </a:t>
            </a:r>
            <a:r>
              <a:rPr lang="ru-RU" sz="2000" b="1" dirty="0" err="1"/>
              <a:t>зони</a:t>
            </a:r>
            <a:r>
              <a:rPr lang="ru-RU" sz="2000" b="1" dirty="0"/>
              <a:t> </a:t>
            </a:r>
            <a:r>
              <a:rPr lang="ru-RU" sz="2000" b="1" dirty="0" err="1"/>
              <a:t>безпечного</a:t>
            </a:r>
            <a:r>
              <a:rPr lang="ru-RU" sz="2000" b="1" dirty="0"/>
              <a:t> </a:t>
            </a:r>
            <a:r>
              <a:rPr lang="ru-RU" sz="2000" b="1" dirty="0" smtClean="0"/>
              <a:t>пульсу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921" t="36047" r="34492" b="22580"/>
          <a:stretch/>
        </p:blipFill>
        <p:spPr>
          <a:xfrm>
            <a:off x="321972" y="1772885"/>
            <a:ext cx="3979573" cy="3026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39425" y="1321628"/>
            <a:ext cx="721217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Приклад: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тестування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sz="2000" dirty="0"/>
              <a:t> в грудях </a:t>
            </a:r>
            <a:r>
              <a:rPr lang="ru-RU" sz="2000" dirty="0" err="1"/>
              <a:t>з’явилися</a:t>
            </a:r>
            <a:r>
              <a:rPr lang="ru-RU" sz="2000" dirty="0"/>
              <a:t> при ЧСС = 120 уд. / </a:t>
            </a:r>
            <a:r>
              <a:rPr lang="ru-RU" sz="2000" dirty="0" err="1"/>
              <a:t>хв</a:t>
            </a:r>
            <a:r>
              <a:rPr lang="ru-RU" sz="2000" dirty="0"/>
              <a:t>., </a:t>
            </a:r>
            <a:r>
              <a:rPr lang="ru-RU" sz="2000" dirty="0" err="1"/>
              <a:t>отже</a:t>
            </a:r>
            <a:r>
              <a:rPr lang="ru-RU" sz="2000" dirty="0"/>
              <a:t> ЧСС </a:t>
            </a:r>
            <a:r>
              <a:rPr lang="ru-RU" sz="2000" dirty="0" err="1"/>
              <a:t>поріг</a:t>
            </a:r>
            <a:r>
              <a:rPr lang="ru-RU" sz="2000" dirty="0"/>
              <a:t>. = 120 уд. / </a:t>
            </a:r>
            <a:r>
              <a:rPr lang="ru-RU" sz="2000" dirty="0" err="1"/>
              <a:t>хв</a:t>
            </a:r>
            <a:r>
              <a:rPr lang="ru-RU" sz="2000" dirty="0"/>
              <a:t>. </a:t>
            </a:r>
          </a:p>
          <a:p>
            <a:r>
              <a:rPr lang="ru-RU" sz="2000" dirty="0" smtClean="0"/>
              <a:t>ЗБП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72 до 90 уд. / </a:t>
            </a:r>
            <a:r>
              <a:rPr lang="ru-RU" sz="2000" dirty="0" err="1"/>
              <a:t>хв</a:t>
            </a:r>
            <a:r>
              <a:rPr lang="ru-RU" sz="2000" dirty="0"/>
              <a:t>. (ЗБП1 = 120 х 0,6 = 72, ЗБП2 = 120 х 0,75 = 90)</a:t>
            </a:r>
          </a:p>
        </p:txBody>
      </p:sp>
    </p:spTree>
    <p:extLst>
      <p:ext uri="{BB962C8B-B14F-4D97-AF65-F5344CB8AC3E}">
        <p14:creationId xmlns:p14="http://schemas.microsoft.com/office/powerpoint/2010/main" val="5677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106711"/>
            <a:ext cx="8345510" cy="575869"/>
          </a:xfr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Раціональна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побудова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фізичного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навантаження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740902" y="271528"/>
            <a:ext cx="3280974" cy="45720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3031" y="1441724"/>
            <a:ext cx="8433735" cy="927989"/>
          </a:xfr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занять ОФК в </a:t>
            </a:r>
            <a:r>
              <a:rPr lang="ru-RU" dirty="0" err="1"/>
              <a:t>змінах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стану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три </a:t>
            </a:r>
            <a:r>
              <a:rPr lang="ru-RU" dirty="0" err="1"/>
              <a:t>періоди</a:t>
            </a:r>
            <a:r>
              <a:rPr lang="ru-RU" dirty="0"/>
              <a:t>: </a:t>
            </a:r>
            <a:r>
              <a:rPr lang="ru-RU" b="1" dirty="0" err="1"/>
              <a:t>передстартовий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характерний</a:t>
            </a:r>
            <a:r>
              <a:rPr lang="ru-RU" dirty="0"/>
              <a:t> для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спортсменів</a:t>
            </a:r>
            <a:r>
              <a:rPr lang="ru-RU" b="1" dirty="0"/>
              <a:t>), </a:t>
            </a:r>
            <a:r>
              <a:rPr lang="ru-RU" b="1" dirty="0" err="1"/>
              <a:t>основний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) </a:t>
            </a:r>
            <a:r>
              <a:rPr lang="ru-RU" b="1" dirty="0"/>
              <a:t>і </a:t>
            </a:r>
            <a:r>
              <a:rPr lang="ru-RU" b="1" dirty="0" err="1"/>
              <a:t>відновлювальний</a:t>
            </a:r>
            <a:r>
              <a:rPr lang="ru-RU" b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4000" y="714260"/>
            <a:ext cx="680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знизити</a:t>
            </a:r>
            <a:r>
              <a:rPr lang="ru-RU" dirty="0"/>
              <a:t> травматизм і </a:t>
            </a:r>
            <a:r>
              <a:rPr lang="ru-RU" dirty="0" err="1"/>
              <a:t>ризик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 </a:t>
            </a:r>
            <a:r>
              <a:rPr lang="ru-RU" dirty="0" err="1"/>
              <a:t>опорно</a:t>
            </a:r>
            <a:r>
              <a:rPr lang="ru-RU" dirty="0"/>
              <a:t> - </a:t>
            </a:r>
            <a:r>
              <a:rPr lang="ru-RU" dirty="0" err="1"/>
              <a:t>рухового</a:t>
            </a:r>
            <a:r>
              <a:rPr lang="ru-RU" dirty="0"/>
              <a:t> </a:t>
            </a:r>
            <a:r>
              <a:rPr lang="ru-RU" dirty="0" err="1"/>
              <a:t>апарату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030" y="2614411"/>
            <a:ext cx="9040969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передстартовому</a:t>
            </a:r>
            <a:r>
              <a:rPr lang="ru-RU" dirty="0"/>
              <a:t> </a:t>
            </a:r>
            <a:r>
              <a:rPr lang="ru-RU" dirty="0" err="1"/>
              <a:t>періоді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годин до початку </a:t>
            </a:r>
            <a:r>
              <a:rPr lang="ru-RU" dirty="0" err="1"/>
              <a:t>змагань</a:t>
            </a:r>
            <a:r>
              <a:rPr lang="ru-RU" dirty="0"/>
              <a:t>, </a:t>
            </a:r>
            <a:r>
              <a:rPr lang="ru-RU" dirty="0" err="1"/>
              <a:t>зростають</a:t>
            </a:r>
            <a:r>
              <a:rPr lang="ru-RU" dirty="0"/>
              <a:t> частота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, </a:t>
            </a:r>
            <a:r>
              <a:rPr lang="ru-RU" dirty="0" err="1"/>
              <a:t>систолічний</a:t>
            </a:r>
            <a:r>
              <a:rPr lang="ru-RU" dirty="0"/>
              <a:t> і </a:t>
            </a:r>
            <a:r>
              <a:rPr lang="ru-RU" dirty="0" err="1"/>
              <a:t>хвилинний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кровообігу</a:t>
            </a:r>
            <a:r>
              <a:rPr lang="ru-RU" dirty="0"/>
              <a:t>,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артеріальний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легенева</a:t>
            </a:r>
            <a:r>
              <a:rPr lang="ru-RU" dirty="0"/>
              <a:t> </a:t>
            </a:r>
            <a:r>
              <a:rPr lang="ru-RU" dirty="0" err="1"/>
              <a:t>вентиляція</a:t>
            </a:r>
            <a:r>
              <a:rPr lang="ru-RU" dirty="0"/>
              <a:t>, </a:t>
            </a:r>
            <a:r>
              <a:rPr lang="ru-RU" dirty="0" err="1"/>
              <a:t>енерговитрати</a:t>
            </a:r>
            <a:r>
              <a:rPr lang="ru-RU" dirty="0"/>
              <a:t>, температура </a:t>
            </a:r>
            <a:r>
              <a:rPr lang="ru-RU" dirty="0" err="1"/>
              <a:t>тіла</a:t>
            </a:r>
            <a:r>
              <a:rPr lang="ru-RU" dirty="0"/>
              <a:t>. </a:t>
            </a:r>
            <a:r>
              <a:rPr lang="ru-RU" dirty="0" err="1"/>
              <a:t>Передстартові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є </a:t>
            </a:r>
            <a:r>
              <a:rPr lang="ru-RU" dirty="0" err="1"/>
              <a:t>умовно</a:t>
            </a:r>
            <a:r>
              <a:rPr lang="ru-RU" dirty="0"/>
              <a:t> – </a:t>
            </a:r>
            <a:r>
              <a:rPr lang="ru-RU" dirty="0" err="1"/>
              <a:t>рефлекторними</a:t>
            </a:r>
            <a:r>
              <a:rPr lang="ru-RU" dirty="0"/>
              <a:t> і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до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/>
              <a:t>Розминка</a:t>
            </a:r>
            <a:r>
              <a:rPr lang="ru-RU" b="1" dirty="0"/>
              <a:t> </a:t>
            </a:r>
            <a:r>
              <a:rPr lang="ru-RU" dirty="0"/>
              <a:t>– комплекс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виконуються</a:t>
            </a:r>
            <a:r>
              <a:rPr lang="ru-RU" dirty="0"/>
              <a:t> перед </a:t>
            </a:r>
            <a:r>
              <a:rPr lang="ru-RU" dirty="0" err="1"/>
              <a:t>тренуванням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змаганням</a:t>
            </a:r>
            <a:r>
              <a:rPr lang="ru-RU" dirty="0"/>
              <a:t> і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. </a:t>
            </a:r>
            <a:r>
              <a:rPr lang="ru-RU" dirty="0" err="1"/>
              <a:t>Розминки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та </a:t>
            </a:r>
            <a:r>
              <a:rPr lang="ru-RU" dirty="0" err="1"/>
              <a:t>спеціальні</a:t>
            </a:r>
            <a:r>
              <a:rPr lang="ru-RU" dirty="0"/>
              <a:t>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розминка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вправ</a:t>
            </a:r>
            <a:r>
              <a:rPr lang="ru-RU" dirty="0"/>
              <a:t>, </a:t>
            </a:r>
            <a:r>
              <a:rPr lang="ru-RU" dirty="0" err="1"/>
              <a:t>здатних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збудливість</a:t>
            </a:r>
            <a:r>
              <a:rPr lang="ru-RU" dirty="0"/>
              <a:t> ЦНС, температуру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активізувати</a:t>
            </a:r>
            <a:r>
              <a:rPr lang="ru-RU" dirty="0"/>
              <a:t> систему транспорту </a:t>
            </a:r>
            <a:r>
              <a:rPr lang="ru-RU" dirty="0" err="1"/>
              <a:t>кисню</a:t>
            </a:r>
            <a:r>
              <a:rPr lang="ru-RU" dirty="0"/>
              <a:t>. </a:t>
            </a:r>
            <a:r>
              <a:rPr lang="ru-RU" dirty="0" err="1"/>
              <a:t>П</a:t>
            </a:r>
            <a:r>
              <a:rPr lang="ru-RU" dirty="0" err="1" smtClean="0"/>
              <a:t>ід</a:t>
            </a:r>
            <a:r>
              <a:rPr lang="ru-RU" dirty="0" smtClean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тривалої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інтенсивної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наступити</a:t>
            </a:r>
            <a:r>
              <a:rPr lang="ru-RU" dirty="0"/>
              <a:t> </a:t>
            </a:r>
            <a:r>
              <a:rPr lang="ru-RU" dirty="0" err="1"/>
              <a:t>стомлення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Стомлення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тимчасовий</a:t>
            </a:r>
            <a:r>
              <a:rPr lang="ru-RU" dirty="0"/>
              <a:t> </a:t>
            </a:r>
            <a:r>
              <a:rPr lang="ru-RU" dirty="0" err="1"/>
              <a:t>функціональний</a:t>
            </a:r>
            <a:r>
              <a:rPr lang="ru-RU" dirty="0"/>
              <a:t> стан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травматизму.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19202"/>
          <a:stretch/>
        </p:blipFill>
        <p:spPr>
          <a:xfrm>
            <a:off x="8740902" y="106712"/>
            <a:ext cx="3280974" cy="2650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501" y="292906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8135" y="4842591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96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 smtClean="0"/>
              <a:t>процедури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67" y="271683"/>
            <a:ext cx="4038466" cy="242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090" y="77205"/>
            <a:ext cx="3031030" cy="2911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120" y="1387456"/>
            <a:ext cx="3929063" cy="261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12124" y="4662152"/>
            <a:ext cx="11355995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 smtClean="0"/>
              <a:t>Не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гігієнічними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властивостями</a:t>
            </a:r>
            <a:r>
              <a:rPr lang="ru-RU" sz="2000" dirty="0" smtClean="0"/>
              <a:t>, але і </a:t>
            </a:r>
            <a:r>
              <a:rPr lang="ru-RU" sz="2000" dirty="0" err="1" smtClean="0"/>
              <a:t>сприяють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релаксації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занять спортом.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 err="1"/>
              <a:t>Інтенсивність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силою </a:t>
            </a:r>
            <a:r>
              <a:rPr lang="ru-RU" sz="2000" dirty="0" err="1"/>
              <a:t>механічної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та температурою води. </a:t>
            </a:r>
            <a:endParaRPr lang="ru-RU" sz="2000" dirty="0" smtClean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ru-RU" sz="2000" dirty="0" err="1"/>
              <a:t>Гарячий</a:t>
            </a:r>
            <a:r>
              <a:rPr lang="ru-RU" sz="2000" dirty="0"/>
              <a:t> душ </a:t>
            </a:r>
            <a:r>
              <a:rPr lang="ru-RU" sz="2000" dirty="0" err="1"/>
              <a:t>підвищує</a:t>
            </a:r>
            <a:r>
              <a:rPr lang="ru-RU" sz="2000" dirty="0"/>
              <a:t> </a:t>
            </a:r>
            <a:r>
              <a:rPr lang="ru-RU" sz="2000" dirty="0" err="1"/>
              <a:t>інтенсивність</a:t>
            </a:r>
            <a:r>
              <a:rPr lang="ru-RU" sz="2000" dirty="0"/>
              <a:t> </a:t>
            </a:r>
            <a:r>
              <a:rPr lang="ru-RU" sz="2000" dirty="0" err="1"/>
              <a:t>обмінних</a:t>
            </a:r>
            <a:r>
              <a:rPr lang="ru-RU" sz="2000" dirty="0"/>
              <a:t> </a:t>
            </a:r>
            <a:r>
              <a:rPr lang="ru-RU" sz="2000" dirty="0" err="1"/>
              <a:t>процесів</a:t>
            </a:r>
            <a:r>
              <a:rPr lang="ru-RU" sz="2000" dirty="0"/>
              <a:t>,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сприяти</a:t>
            </a:r>
            <a:r>
              <a:rPr lang="ru-RU" sz="2000" dirty="0"/>
              <a:t> </a:t>
            </a:r>
            <a:r>
              <a:rPr lang="ru-RU" sz="2000" dirty="0" err="1"/>
              <a:t>зниженню</a:t>
            </a:r>
            <a:r>
              <a:rPr lang="ru-RU" sz="2000" dirty="0"/>
              <a:t> </a:t>
            </a:r>
            <a:r>
              <a:rPr lang="ru-RU" sz="2000" dirty="0" err="1"/>
              <a:t>інтенсивності</a:t>
            </a:r>
            <a:r>
              <a:rPr lang="ru-RU" sz="2000" dirty="0"/>
              <a:t> </a:t>
            </a:r>
            <a:r>
              <a:rPr lang="ru-RU" sz="2000" dirty="0" err="1"/>
              <a:t>больового</a:t>
            </a:r>
            <a:r>
              <a:rPr lang="ru-RU" sz="2000" dirty="0"/>
              <a:t> синдрому в </a:t>
            </a:r>
            <a:r>
              <a:rPr lang="ru-RU" sz="2000" dirty="0" err="1"/>
              <a:t>м’язах</a:t>
            </a:r>
            <a:r>
              <a:rPr lang="ru-RU" sz="2000" dirty="0"/>
              <a:t>. </a:t>
            </a:r>
            <a:r>
              <a:rPr lang="ru-RU" sz="2000" dirty="0" err="1"/>
              <a:t>Теплий</a:t>
            </a:r>
            <a:r>
              <a:rPr lang="ru-RU" sz="2000" dirty="0"/>
              <a:t> душ </a:t>
            </a:r>
            <a:r>
              <a:rPr lang="ru-RU" sz="2000" dirty="0" err="1"/>
              <a:t>надає</a:t>
            </a:r>
            <a:r>
              <a:rPr lang="ru-RU" sz="2000" dirty="0"/>
              <a:t> </a:t>
            </a:r>
            <a:r>
              <a:rPr lang="ru-RU" sz="2000" dirty="0" err="1"/>
              <a:t>заспокійливу</a:t>
            </a:r>
            <a:r>
              <a:rPr lang="ru-RU" sz="2000" dirty="0"/>
              <a:t> </a:t>
            </a:r>
            <a:r>
              <a:rPr lang="ru-RU" sz="2000" dirty="0" err="1"/>
              <a:t>дію</a:t>
            </a:r>
            <a:r>
              <a:rPr lang="ru-RU" sz="2000" dirty="0"/>
              <a:t>. </a:t>
            </a:r>
            <a:r>
              <a:rPr lang="ru-RU" sz="2000" dirty="0" err="1"/>
              <a:t>Холодний</a:t>
            </a:r>
            <a:r>
              <a:rPr lang="ru-RU" sz="2000" dirty="0"/>
              <a:t> душ </a:t>
            </a:r>
            <a:r>
              <a:rPr lang="ru-RU" sz="2000" dirty="0" err="1"/>
              <a:t>підвищує</a:t>
            </a:r>
            <a:r>
              <a:rPr lang="ru-RU" sz="2000" dirty="0"/>
              <a:t> тонус </a:t>
            </a:r>
            <a:r>
              <a:rPr lang="ru-RU" sz="2000" dirty="0" err="1"/>
              <a:t>серцево-судинної</a:t>
            </a:r>
            <a:r>
              <a:rPr lang="ru-RU" sz="2000" dirty="0"/>
              <a:t> і </a:t>
            </a:r>
            <a:r>
              <a:rPr lang="ru-RU" sz="2000" dirty="0" err="1"/>
              <a:t>м’язової</a:t>
            </a:r>
            <a:r>
              <a:rPr lang="ru-RU" sz="2000" dirty="0"/>
              <a:t> систем. </a:t>
            </a:r>
            <a:r>
              <a:rPr lang="ru-RU" sz="2000" dirty="0" err="1"/>
              <a:t>Контрастний</a:t>
            </a:r>
            <a:r>
              <a:rPr lang="ru-RU" sz="2000" dirty="0"/>
              <a:t> душ є </a:t>
            </a:r>
            <a:r>
              <a:rPr lang="ru-RU" sz="2000" dirty="0" err="1"/>
              <a:t>ефективним</a:t>
            </a:r>
            <a:r>
              <a:rPr lang="ru-RU" sz="2000" dirty="0"/>
              <a:t> </a:t>
            </a:r>
            <a:r>
              <a:rPr lang="ru-RU" sz="2000" dirty="0" err="1"/>
              <a:t>відновним</a:t>
            </a:r>
            <a:r>
              <a:rPr lang="ru-RU" sz="2000" dirty="0"/>
              <a:t> </a:t>
            </a:r>
            <a:r>
              <a:rPr lang="ru-RU" sz="2000" dirty="0" err="1"/>
              <a:t>засобом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5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826" y="115910"/>
            <a:ext cx="10740979" cy="778099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Професійний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спорт і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здоров'я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1826" y="1043189"/>
            <a:ext cx="10740980" cy="18030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даний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в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усьому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приділяється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підвищена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увага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здоров’ю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спортсменів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професійних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факторів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Широко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відомий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вплив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професійних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занять спортом на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серцево-судинну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дихальну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та опорно-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рухову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системи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Відзначено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безліч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факторів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негативно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впливають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на стан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шкірних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покривів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заняттях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спортом: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інфекційні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агенти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механічні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пошкодження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також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психоемоційні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чинники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особливо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діють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час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змагань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573" y="2995412"/>
            <a:ext cx="7257900" cy="21046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2000" dirty="0" err="1">
                <a:solidFill>
                  <a:srgbClr val="0070C0"/>
                </a:solidFill>
              </a:rPr>
              <a:t>Залежно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від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спеціалізації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спортсмени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тренуються</a:t>
            </a:r>
            <a:r>
              <a:rPr lang="ru-RU" sz="2000" dirty="0">
                <a:solidFill>
                  <a:srgbClr val="0070C0"/>
                </a:solidFill>
              </a:rPr>
              <a:t> в </a:t>
            </a:r>
            <a:r>
              <a:rPr lang="ru-RU" sz="2000" dirty="0" err="1">
                <a:solidFill>
                  <a:srgbClr val="0070C0"/>
                </a:solidFill>
              </a:rPr>
              <a:t>різних</a:t>
            </a:r>
            <a:r>
              <a:rPr lang="ru-RU" sz="2000" dirty="0">
                <a:solidFill>
                  <a:srgbClr val="0070C0"/>
                </a:solidFill>
              </a:rPr>
              <a:t>, часом </a:t>
            </a:r>
            <a:r>
              <a:rPr lang="ru-RU" sz="2000" dirty="0" err="1">
                <a:solidFill>
                  <a:srgbClr val="0070C0"/>
                </a:solidFill>
              </a:rPr>
              <a:t>екстремальних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умовах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Спортивні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споруди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допускають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користування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громадськими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роздягальнями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душовими</a:t>
            </a:r>
            <a:r>
              <a:rPr lang="ru-RU" sz="2000" dirty="0">
                <a:solidFill>
                  <a:srgbClr val="0070C0"/>
                </a:solidFill>
              </a:rPr>
              <a:t> та саунами, тренажерами і </a:t>
            </a:r>
            <a:r>
              <a:rPr lang="ru-RU" sz="2000" dirty="0" err="1">
                <a:solidFill>
                  <a:srgbClr val="0070C0"/>
                </a:solidFill>
              </a:rPr>
              <a:t>спортивними</a:t>
            </a:r>
            <a:r>
              <a:rPr lang="ru-RU" sz="2000" dirty="0">
                <a:solidFill>
                  <a:srgbClr val="0070C0"/>
                </a:solidFill>
              </a:rPr>
              <a:t> снарядами. </a:t>
            </a:r>
            <a:r>
              <a:rPr lang="ru-RU" sz="2000" dirty="0" err="1">
                <a:solidFill>
                  <a:srgbClr val="0070C0"/>
                </a:solidFill>
              </a:rPr>
              <a:t>Це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сприяє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прямій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або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опосередкованій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передачі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збудників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бактеріальних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грибкових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вірусних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захворювань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98536" y="2995411"/>
            <a:ext cx="4365937" cy="3521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Для </a:t>
            </a:r>
            <a:r>
              <a:rPr lang="ru-RU" sz="2000" dirty="0" err="1">
                <a:solidFill>
                  <a:srgbClr val="0070C0"/>
                </a:solidFill>
              </a:rPr>
              <a:t>досягнення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високих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результатів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професійні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спортсмени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виконують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надмірні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фізичні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навантаження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що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виходять</a:t>
            </a:r>
            <a:r>
              <a:rPr lang="ru-RU" sz="2000" dirty="0">
                <a:solidFill>
                  <a:srgbClr val="0070C0"/>
                </a:solidFill>
              </a:rPr>
              <a:t> за </a:t>
            </a:r>
            <a:r>
              <a:rPr lang="ru-RU" sz="2000" dirty="0" err="1">
                <a:solidFill>
                  <a:srgbClr val="0070C0"/>
                </a:solidFill>
              </a:rPr>
              <a:t>межі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адаптації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організму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що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призводять</a:t>
            </a:r>
            <a:r>
              <a:rPr lang="ru-RU" sz="2000" dirty="0">
                <a:solidFill>
                  <a:srgbClr val="0070C0"/>
                </a:solidFill>
              </a:rPr>
              <a:t> до </a:t>
            </a:r>
            <a:r>
              <a:rPr lang="ru-RU" sz="2000" dirty="0" err="1">
                <a:solidFill>
                  <a:srgbClr val="0070C0"/>
                </a:solidFill>
              </a:rPr>
              <a:t>розвитку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хронічного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фізичного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стресу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перевантаженя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Зростаюча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конкуренція</a:t>
            </a:r>
            <a:r>
              <a:rPr lang="ru-RU" sz="2000" dirty="0">
                <a:solidFill>
                  <a:srgbClr val="0070C0"/>
                </a:solidFill>
              </a:rPr>
              <a:t> в </a:t>
            </a:r>
            <a:r>
              <a:rPr lang="ru-RU" sz="2000" dirty="0" err="1">
                <a:solidFill>
                  <a:srgbClr val="0070C0"/>
                </a:solidFill>
              </a:rPr>
              <a:t>спорті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вищих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досягнень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провокує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вживання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заборонених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препаратів</a:t>
            </a:r>
            <a:r>
              <a:rPr lang="ru-RU" sz="2000" dirty="0">
                <a:solidFill>
                  <a:srgbClr val="0070C0"/>
                </a:solidFill>
              </a:rPr>
              <a:t> (</a:t>
            </a:r>
            <a:r>
              <a:rPr lang="ru-RU" sz="2000" dirty="0" err="1">
                <a:solidFill>
                  <a:srgbClr val="0070C0"/>
                </a:solidFill>
              </a:rPr>
              <a:t>допінгу</a:t>
            </a:r>
            <a:r>
              <a:rPr lang="ru-RU" sz="2000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733" y="5252712"/>
            <a:ext cx="3038475" cy="1318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5" y="5230970"/>
            <a:ext cx="2971800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5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51" y="103031"/>
            <a:ext cx="8177033" cy="6066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err="1">
                <a:ln/>
                <a:solidFill>
                  <a:schemeClr val="accent4"/>
                </a:solidFill>
              </a:rPr>
              <a:t>Допінги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971" y="4335300"/>
            <a:ext cx="11500835" cy="23488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2. </a:t>
            </a:r>
            <a:r>
              <a:rPr lang="ru-RU" b="1" dirty="0" err="1"/>
              <a:t>Речовини</a:t>
            </a:r>
            <a:r>
              <a:rPr lang="ru-RU" b="1" dirty="0"/>
              <a:t> та </a:t>
            </a:r>
            <a:r>
              <a:rPr lang="ru-RU" b="1" dirty="0" err="1"/>
              <a:t>методи</a:t>
            </a:r>
            <a:r>
              <a:rPr lang="ru-RU" b="1" dirty="0"/>
              <a:t>, </a:t>
            </a:r>
            <a:r>
              <a:rPr lang="ru-RU" b="1" dirty="0" err="1"/>
              <a:t>заборонені</a:t>
            </a:r>
            <a:r>
              <a:rPr lang="ru-RU" b="1" dirty="0"/>
              <a:t> в </a:t>
            </a:r>
            <a:r>
              <a:rPr lang="ru-RU" b="1" dirty="0" err="1"/>
              <a:t>змагальний</a:t>
            </a:r>
            <a:r>
              <a:rPr lang="ru-RU" b="1" dirty="0"/>
              <a:t> </a:t>
            </a:r>
            <a:r>
              <a:rPr lang="ru-RU" b="1" dirty="0" err="1"/>
              <a:t>період</a:t>
            </a:r>
            <a:r>
              <a:rPr lang="ru-RU" b="1" dirty="0"/>
              <a:t>.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стимулятори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наркотики, 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канабіоіди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 err="1"/>
              <a:t>глюкокортикоїди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971" y="692235"/>
            <a:ext cx="11616743" cy="10156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/>
              <a:t>Допінги</a:t>
            </a:r>
            <a:r>
              <a:rPr lang="ru-RU" sz="2000" b="1" dirty="0"/>
              <a:t> -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використовуються</a:t>
            </a:r>
            <a:r>
              <a:rPr lang="ru-RU" sz="2000" dirty="0"/>
              <a:t> для штучного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фізичної</a:t>
            </a:r>
            <a:r>
              <a:rPr lang="ru-RU" sz="2000" dirty="0"/>
              <a:t> </a:t>
            </a:r>
            <a:r>
              <a:rPr lang="ru-RU" sz="2000" dirty="0" err="1"/>
              <a:t>працездатності</a:t>
            </a:r>
            <a:r>
              <a:rPr lang="ru-RU" sz="2000" dirty="0"/>
              <a:t> і </a:t>
            </a:r>
            <a:r>
              <a:rPr lang="ru-RU" sz="2000" dirty="0" err="1"/>
              <a:t>витривалості</a:t>
            </a:r>
            <a:r>
              <a:rPr lang="ru-RU" sz="2000" dirty="0"/>
              <a:t> </a:t>
            </a:r>
            <a:r>
              <a:rPr lang="ru-RU" sz="2000" dirty="0" err="1"/>
              <a:t>спортсменів</a:t>
            </a:r>
            <a:r>
              <a:rPr lang="ru-RU" sz="2000" dirty="0"/>
              <a:t>. </a:t>
            </a:r>
          </a:p>
          <a:p>
            <a:r>
              <a:rPr lang="ru-RU" sz="2000" b="1" dirty="0"/>
              <a:t>Перша </a:t>
            </a:r>
            <a:r>
              <a:rPr lang="ru-RU" sz="2000" b="1" dirty="0" err="1"/>
              <a:t>програма</a:t>
            </a:r>
            <a:r>
              <a:rPr lang="ru-RU" sz="2000" b="1" dirty="0"/>
              <a:t> </a:t>
            </a:r>
            <a:r>
              <a:rPr lang="ru-RU" sz="2000" b="1" dirty="0" err="1"/>
              <a:t>допінг</a:t>
            </a:r>
            <a:r>
              <a:rPr lang="ru-RU" sz="2000" b="1" dirty="0"/>
              <a:t> - контролю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розроблена</a:t>
            </a:r>
            <a:r>
              <a:rPr lang="ru-RU" sz="2000" b="1" dirty="0"/>
              <a:t> ЮНЕСКО в 1952 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972" y="1867437"/>
            <a:ext cx="11333408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2400" b="1" dirty="0"/>
              <a:t>1. </a:t>
            </a:r>
            <a:r>
              <a:rPr lang="ru-RU" sz="2400" b="1" dirty="0" err="1"/>
              <a:t>Заборонені</a:t>
            </a:r>
            <a:r>
              <a:rPr lang="ru-RU" sz="2400" b="1" dirty="0"/>
              <a:t> </a:t>
            </a:r>
            <a:r>
              <a:rPr lang="ru-RU" sz="2400" b="1" dirty="0" err="1"/>
              <a:t>речовини</a:t>
            </a:r>
            <a:r>
              <a:rPr lang="ru-RU" sz="2400" b="1" dirty="0"/>
              <a:t>: </a:t>
            </a:r>
          </a:p>
          <a:p>
            <a:r>
              <a:rPr lang="ru-RU" sz="2400" dirty="0"/>
              <a:t>       • </a:t>
            </a:r>
            <a:r>
              <a:rPr lang="ru-RU" sz="2400" dirty="0" err="1"/>
              <a:t>анаболічні</a:t>
            </a:r>
            <a:r>
              <a:rPr lang="ru-RU" sz="2400" dirty="0"/>
              <a:t> </a:t>
            </a:r>
            <a:r>
              <a:rPr lang="ru-RU" sz="2400" dirty="0" err="1"/>
              <a:t>агенти</a:t>
            </a:r>
            <a:r>
              <a:rPr lang="ru-RU" sz="2400" dirty="0"/>
              <a:t> (</a:t>
            </a:r>
            <a:r>
              <a:rPr lang="ru-RU" sz="2400" dirty="0" err="1"/>
              <a:t>екзогенні</a:t>
            </a:r>
            <a:r>
              <a:rPr lang="ru-RU" sz="2400" dirty="0"/>
              <a:t> та </a:t>
            </a:r>
            <a:r>
              <a:rPr lang="ru-RU" sz="2400" dirty="0" err="1"/>
              <a:t>ендогенні</a:t>
            </a:r>
            <a:r>
              <a:rPr lang="ru-RU" sz="2400" dirty="0"/>
              <a:t>);</a:t>
            </a:r>
          </a:p>
          <a:p>
            <a:r>
              <a:rPr lang="ru-RU" sz="2400" dirty="0"/>
              <a:t>       • </a:t>
            </a:r>
            <a:r>
              <a:rPr lang="ru-RU" sz="2400" dirty="0" err="1"/>
              <a:t>пептидні</a:t>
            </a:r>
            <a:r>
              <a:rPr lang="ru-RU" sz="2400" dirty="0"/>
              <a:t> </a:t>
            </a:r>
            <a:r>
              <a:rPr lang="ru-RU" sz="2400" dirty="0" err="1"/>
              <a:t>гормони</a:t>
            </a:r>
            <a:r>
              <a:rPr lang="ru-RU" sz="2400" dirty="0"/>
              <a:t>, </a:t>
            </a:r>
            <a:r>
              <a:rPr lang="ru-RU" sz="2400" dirty="0" err="1"/>
              <a:t>фактори</a:t>
            </a:r>
            <a:r>
              <a:rPr lang="ru-RU" sz="2400" dirty="0"/>
              <a:t> росту та </a:t>
            </a:r>
            <a:r>
              <a:rPr lang="ru-RU" sz="2400" dirty="0" err="1"/>
              <a:t>подібні</a:t>
            </a:r>
            <a:r>
              <a:rPr lang="ru-RU" sz="2400" dirty="0"/>
              <a:t> </a:t>
            </a:r>
            <a:r>
              <a:rPr lang="ru-RU" sz="2400" dirty="0" err="1"/>
              <a:t>субстанції</a:t>
            </a:r>
            <a:r>
              <a:rPr lang="ru-RU" sz="2400" dirty="0"/>
              <a:t>; </a:t>
            </a:r>
          </a:p>
          <a:p>
            <a:r>
              <a:rPr lang="ru-RU" sz="2400" dirty="0"/>
              <a:t>       • бета - 2 </a:t>
            </a:r>
            <a:r>
              <a:rPr lang="ru-RU" sz="2400" dirty="0" err="1"/>
              <a:t>агоністи</a:t>
            </a:r>
            <a:r>
              <a:rPr lang="ru-RU" sz="2400" dirty="0"/>
              <a:t>; </a:t>
            </a:r>
          </a:p>
          <a:p>
            <a:r>
              <a:rPr lang="ru-RU" sz="2400" dirty="0"/>
              <a:t>       • </a:t>
            </a:r>
            <a:r>
              <a:rPr lang="ru-RU" sz="2400" dirty="0" err="1"/>
              <a:t>гормони</a:t>
            </a:r>
            <a:r>
              <a:rPr lang="ru-RU" sz="2400" dirty="0"/>
              <a:t> і </a:t>
            </a:r>
            <a:r>
              <a:rPr lang="ru-RU" sz="2400" dirty="0" err="1"/>
              <a:t>модулятори</a:t>
            </a:r>
            <a:r>
              <a:rPr lang="ru-RU" sz="2400" dirty="0"/>
              <a:t> </a:t>
            </a:r>
            <a:r>
              <a:rPr lang="ru-RU" sz="2400" dirty="0" err="1"/>
              <a:t>метаболізму</a:t>
            </a:r>
            <a:r>
              <a:rPr lang="ru-RU" sz="2400" dirty="0"/>
              <a:t>; </a:t>
            </a:r>
          </a:p>
          <a:p>
            <a:r>
              <a:rPr lang="ru-RU" sz="2400" dirty="0"/>
              <a:t>       • </a:t>
            </a:r>
            <a:r>
              <a:rPr lang="ru-RU" sz="2400" dirty="0" err="1"/>
              <a:t>діуретики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маскуючіагенти</a:t>
            </a:r>
            <a:r>
              <a:rPr lang="ru-RU" sz="2400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840" y="2262581"/>
            <a:ext cx="2127688" cy="1518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309" y="4518561"/>
            <a:ext cx="1378038" cy="1982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121" y="4853047"/>
            <a:ext cx="2781300" cy="164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58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										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ДОПІНГИ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3</a:t>
            </a:r>
            <a:r>
              <a:rPr lang="ru-RU" sz="3100" b="1" dirty="0" smtClean="0"/>
              <a:t>. </a:t>
            </a:r>
            <a:r>
              <a:rPr lang="ru-RU" sz="3100" b="1" dirty="0" err="1" smtClean="0"/>
              <a:t>Заборонені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методи</a:t>
            </a:r>
            <a:r>
              <a:rPr lang="ru-RU" sz="3100" b="1" dirty="0" smtClean="0"/>
              <a:t>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   </a:t>
            </a:r>
            <a:r>
              <a:rPr lang="ru-RU" sz="2700" u="sng" dirty="0" smtClean="0"/>
              <a:t>2.1. </a:t>
            </a:r>
            <a:r>
              <a:rPr lang="ru-RU" sz="2700" u="sng" dirty="0" err="1" smtClean="0"/>
              <a:t>Посилення</a:t>
            </a:r>
            <a:r>
              <a:rPr lang="ru-RU" sz="2700" u="sng" dirty="0" smtClean="0"/>
              <a:t> </a:t>
            </a:r>
            <a:r>
              <a:rPr lang="ru-RU" sz="2700" u="sng" dirty="0" err="1" smtClean="0"/>
              <a:t>перенсення</a:t>
            </a:r>
            <a:r>
              <a:rPr lang="ru-RU" sz="2700" u="sng" dirty="0" smtClean="0"/>
              <a:t> </a:t>
            </a:r>
            <a:r>
              <a:rPr lang="ru-RU" sz="2700" u="sng" dirty="0" err="1" smtClean="0"/>
              <a:t>кисню</a:t>
            </a:r>
            <a:r>
              <a:rPr lang="ru-RU" sz="2700" u="sng" dirty="0" smtClean="0"/>
              <a:t>: </a:t>
            </a:r>
            <a:br>
              <a:rPr lang="ru-RU" sz="2700" u="sng" dirty="0" smtClean="0"/>
            </a:br>
            <a:r>
              <a:rPr lang="ru-RU" sz="2700" dirty="0" smtClean="0"/>
              <a:t>       • </a:t>
            </a:r>
            <a:r>
              <a:rPr lang="ru-RU" sz="2700" dirty="0" err="1" smtClean="0"/>
              <a:t>кров'яний</a:t>
            </a:r>
            <a:r>
              <a:rPr lang="ru-RU" sz="2700" dirty="0" smtClean="0"/>
              <a:t> </a:t>
            </a:r>
            <a:r>
              <a:rPr lang="ru-RU" sz="2700" dirty="0" err="1" smtClean="0"/>
              <a:t>допінг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       • </a:t>
            </a:r>
            <a:r>
              <a:rPr lang="ru-RU" sz="2700" dirty="0" err="1" smtClean="0"/>
              <a:t>штучне</a:t>
            </a:r>
            <a:r>
              <a:rPr lang="ru-RU" sz="2700" dirty="0" smtClean="0"/>
              <a:t> </a:t>
            </a:r>
            <a:r>
              <a:rPr lang="ru-RU" sz="2700" dirty="0" err="1" smtClean="0"/>
              <a:t>поліпшення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процесів</a:t>
            </a:r>
            <a:r>
              <a:rPr lang="ru-RU" sz="2700" dirty="0" smtClean="0"/>
              <a:t> </a:t>
            </a:r>
            <a:r>
              <a:rPr lang="ru-RU" sz="2700" dirty="0" err="1" smtClean="0"/>
              <a:t>споживання</a:t>
            </a:r>
            <a:r>
              <a:rPr lang="ru-RU" sz="2700" dirty="0" smtClean="0"/>
              <a:t>, </a:t>
            </a:r>
            <a:br>
              <a:rPr lang="ru-RU" sz="2700" dirty="0" smtClean="0"/>
            </a:br>
            <a:r>
              <a:rPr lang="ru-RU" sz="2700" dirty="0"/>
              <a:t>	</a:t>
            </a:r>
            <a:r>
              <a:rPr lang="ru-RU" sz="2700" dirty="0" err="1" smtClean="0"/>
              <a:t>перенесення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доставки </a:t>
            </a:r>
            <a:r>
              <a:rPr lang="ru-RU" sz="2700" dirty="0" err="1" smtClean="0"/>
              <a:t>кисню</a:t>
            </a:r>
            <a:r>
              <a:rPr lang="ru-RU" sz="2700" dirty="0" smtClean="0"/>
              <a:t>. </a:t>
            </a:r>
            <a:br>
              <a:rPr lang="ru-RU" sz="2700" dirty="0" smtClean="0"/>
            </a:br>
            <a:r>
              <a:rPr lang="ru-RU" sz="2700" u="sng" dirty="0" smtClean="0"/>
              <a:t>    2.2. </a:t>
            </a:r>
            <a:r>
              <a:rPr lang="ru-RU" sz="2700" u="sng" dirty="0" err="1" smtClean="0"/>
              <a:t>Хімічні</a:t>
            </a:r>
            <a:r>
              <a:rPr lang="ru-RU" sz="2700" u="sng" dirty="0" smtClean="0"/>
              <a:t> та </a:t>
            </a:r>
            <a:r>
              <a:rPr lang="ru-RU" sz="2700" u="sng" dirty="0" err="1" smtClean="0"/>
              <a:t>фізичні</a:t>
            </a:r>
            <a:r>
              <a:rPr lang="ru-RU" sz="2700" u="sng" dirty="0" smtClean="0"/>
              <a:t> </a:t>
            </a:r>
            <a:r>
              <a:rPr lang="ru-RU" sz="2700" u="sng" dirty="0" err="1" smtClean="0"/>
              <a:t>маніпуляції</a:t>
            </a:r>
            <a:r>
              <a:rPr lang="ru-RU" sz="2700" dirty="0" smtClean="0"/>
              <a:t>: </a:t>
            </a:r>
            <a:br>
              <a:rPr lang="ru-RU" sz="2700" dirty="0" smtClean="0"/>
            </a:br>
            <a:r>
              <a:rPr lang="ru-RU" sz="2700" dirty="0" smtClean="0"/>
              <a:t>       • </a:t>
            </a:r>
            <a:r>
              <a:rPr lang="ru-RU" sz="2700" dirty="0" err="1" smtClean="0"/>
              <a:t>фальсифікація</a:t>
            </a:r>
            <a:r>
              <a:rPr lang="ru-RU" sz="2700" dirty="0" smtClean="0"/>
              <a:t> </a:t>
            </a:r>
            <a:r>
              <a:rPr lang="ru-RU" sz="2700" dirty="0" err="1" smtClean="0"/>
              <a:t>відібраних</a:t>
            </a:r>
            <a:r>
              <a:rPr lang="ru-RU" sz="2700" dirty="0" smtClean="0"/>
              <a:t> в рамках </a:t>
            </a:r>
            <a:r>
              <a:rPr lang="ru-RU" sz="2700" dirty="0" err="1" smtClean="0"/>
              <a:t>процедури</a:t>
            </a:r>
            <a:r>
              <a:rPr lang="ru-RU" sz="2700" dirty="0" smtClean="0"/>
              <a:t> </a:t>
            </a:r>
            <a:r>
              <a:rPr lang="ru-RU" sz="2700" dirty="0" err="1" smtClean="0"/>
              <a:t>допінг</a:t>
            </a:r>
            <a:r>
              <a:rPr lang="ru-RU" sz="2700" dirty="0" smtClean="0"/>
              <a:t> - контролю проб з метою </a:t>
            </a:r>
            <a:r>
              <a:rPr lang="ru-RU" sz="2700" dirty="0" err="1" smtClean="0"/>
              <a:t>порушення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їх</a:t>
            </a:r>
            <a:r>
              <a:rPr lang="ru-RU" sz="2700" dirty="0" smtClean="0"/>
              <a:t> </a:t>
            </a:r>
            <a:r>
              <a:rPr lang="ru-RU" sz="2700" dirty="0" err="1" smtClean="0"/>
              <a:t>цілісності</a:t>
            </a:r>
            <a:r>
              <a:rPr lang="ru-RU" sz="2700" dirty="0" smtClean="0"/>
              <a:t> та </a:t>
            </a:r>
            <a:r>
              <a:rPr lang="ru-RU" sz="2700" dirty="0" err="1" smtClean="0"/>
              <a:t>автентичності</a:t>
            </a:r>
            <a:r>
              <a:rPr lang="ru-RU" sz="2700" dirty="0" smtClean="0"/>
              <a:t>; </a:t>
            </a:r>
            <a:br>
              <a:rPr lang="ru-RU" sz="2700" dirty="0" smtClean="0"/>
            </a:br>
            <a:r>
              <a:rPr lang="ru-RU" sz="2700" dirty="0" smtClean="0"/>
              <a:t>      • </a:t>
            </a:r>
            <a:r>
              <a:rPr lang="ru-RU" sz="2700" dirty="0" err="1" smtClean="0"/>
              <a:t>внутрішньовенні</a:t>
            </a:r>
            <a:r>
              <a:rPr lang="ru-RU" sz="2700" dirty="0" smtClean="0"/>
              <a:t> </a:t>
            </a:r>
            <a:r>
              <a:rPr lang="ru-RU" sz="2700" dirty="0" err="1" smtClean="0"/>
              <a:t>інфузії</a:t>
            </a:r>
            <a:r>
              <a:rPr lang="ru-RU" sz="2700" dirty="0" smtClean="0"/>
              <a:t> і /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ін’єкції</a:t>
            </a:r>
            <a:r>
              <a:rPr lang="ru-RU" sz="2700" dirty="0" smtClean="0"/>
              <a:t> в </a:t>
            </a:r>
            <a:r>
              <a:rPr lang="ru-RU" sz="2700" dirty="0" err="1" smtClean="0"/>
              <a:t>обсязі</a:t>
            </a:r>
            <a:r>
              <a:rPr lang="ru-RU" sz="2700" dirty="0" smtClean="0"/>
              <a:t> </a:t>
            </a:r>
            <a:r>
              <a:rPr lang="ru-RU" sz="2700" dirty="0" err="1" smtClean="0"/>
              <a:t>понад</a:t>
            </a:r>
            <a:r>
              <a:rPr lang="ru-RU" sz="2700" dirty="0" smtClean="0"/>
              <a:t> 50 мл </a:t>
            </a:r>
            <a:r>
              <a:rPr lang="ru-RU" sz="2700" dirty="0" err="1" smtClean="0"/>
              <a:t>протягом</a:t>
            </a:r>
            <a:r>
              <a:rPr lang="ru-RU" sz="2700" dirty="0" smtClean="0"/>
              <a:t> 6 - </a:t>
            </a:r>
            <a:r>
              <a:rPr lang="ru-RU" sz="2700" dirty="0" err="1" smtClean="0"/>
              <a:t>годинного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періоду</a:t>
            </a:r>
            <a:r>
              <a:rPr lang="ru-RU" sz="2700" dirty="0" smtClean="0"/>
              <a:t>, за </a:t>
            </a:r>
            <a:r>
              <a:rPr lang="ru-RU" sz="2700" dirty="0" err="1" smtClean="0"/>
              <a:t>винятком</a:t>
            </a:r>
            <a:r>
              <a:rPr lang="ru-RU" sz="2700" dirty="0" smtClean="0"/>
              <a:t> </a:t>
            </a:r>
            <a:r>
              <a:rPr lang="ru-RU" sz="2700" dirty="0" err="1" smtClean="0"/>
              <a:t>випадків</a:t>
            </a:r>
            <a:r>
              <a:rPr lang="ru-RU" sz="2700" dirty="0" smtClean="0"/>
              <a:t> </a:t>
            </a:r>
            <a:r>
              <a:rPr lang="ru-RU" sz="2700" dirty="0" err="1" smtClean="0"/>
              <a:t>надання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необхідної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медичної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допомоги</a:t>
            </a:r>
            <a:r>
              <a:rPr lang="ru-RU" sz="2700" dirty="0" smtClean="0"/>
              <a:t>;</a:t>
            </a:r>
            <a:br>
              <a:rPr lang="ru-RU" sz="2700" dirty="0" smtClean="0"/>
            </a:br>
            <a:r>
              <a:rPr lang="ru-RU" sz="2700" dirty="0" smtClean="0"/>
              <a:t>      • </a:t>
            </a:r>
            <a:r>
              <a:rPr lang="ru-RU" sz="2700" dirty="0" err="1" smtClean="0"/>
              <a:t>послідовність</a:t>
            </a:r>
            <a:r>
              <a:rPr lang="ru-RU" sz="2700" dirty="0" smtClean="0"/>
              <a:t> </a:t>
            </a:r>
            <a:r>
              <a:rPr lang="ru-RU" sz="2700" dirty="0" err="1" smtClean="0"/>
              <a:t>дій</a:t>
            </a:r>
            <a:r>
              <a:rPr lang="ru-RU" sz="2700" dirty="0" smtClean="0"/>
              <a:t> по забору, </a:t>
            </a:r>
            <a:r>
              <a:rPr lang="ru-RU" sz="2700" dirty="0" err="1" smtClean="0"/>
              <a:t>маніпуляції</a:t>
            </a:r>
            <a:r>
              <a:rPr lang="ru-RU" sz="2700" dirty="0" smtClean="0"/>
              <a:t> </a:t>
            </a:r>
            <a:r>
              <a:rPr lang="ru-RU" sz="2700" dirty="0" err="1" smtClean="0"/>
              <a:t>зі</a:t>
            </a:r>
            <a:r>
              <a:rPr lang="ru-RU" sz="2700" dirty="0" smtClean="0"/>
              <a:t> </a:t>
            </a:r>
            <a:r>
              <a:rPr lang="ru-RU" sz="2700" dirty="0" err="1" smtClean="0"/>
              <a:t>зворотного</a:t>
            </a:r>
            <a:r>
              <a:rPr lang="ru-RU" sz="2700" dirty="0" smtClean="0"/>
              <a:t> </a:t>
            </a:r>
            <a:r>
              <a:rPr lang="ru-RU" sz="2700" dirty="0" err="1" smtClean="0"/>
              <a:t>введення</a:t>
            </a:r>
            <a:r>
              <a:rPr lang="ru-RU" sz="2700" dirty="0" smtClean="0"/>
              <a:t> будь-</a:t>
            </a:r>
            <a:r>
              <a:rPr lang="ru-RU" sz="2700" dirty="0" err="1" smtClean="0"/>
              <a:t>якої</a:t>
            </a:r>
            <a:r>
              <a:rPr lang="ru-RU" sz="2700" dirty="0" smtClean="0"/>
              <a:t> </a:t>
            </a:r>
            <a:r>
              <a:rPr lang="ru-RU" sz="2700" dirty="0" err="1" smtClean="0"/>
              <a:t>кількості</a:t>
            </a:r>
            <a:r>
              <a:rPr lang="ru-RU" sz="2700" dirty="0" smtClean="0"/>
              <a:t> </a:t>
            </a:r>
            <a:r>
              <a:rPr lang="ru-RU" sz="2700" dirty="0" err="1" smtClean="0"/>
              <a:t>цільної</a:t>
            </a:r>
            <a:r>
              <a:rPr lang="ru-RU" sz="2700" dirty="0" smtClean="0"/>
              <a:t> </a:t>
            </a:r>
            <a:r>
              <a:rPr lang="ru-RU" sz="2700" dirty="0" err="1" smtClean="0"/>
              <a:t>крові</a:t>
            </a:r>
            <a:r>
              <a:rPr lang="ru-RU" sz="2700" dirty="0" smtClean="0"/>
              <a:t> в </a:t>
            </a:r>
            <a:r>
              <a:rPr lang="ru-RU" sz="2700" dirty="0" err="1" smtClean="0"/>
              <a:t>кровоносну</a:t>
            </a:r>
            <a:r>
              <a:rPr lang="ru-RU" sz="2700" dirty="0" smtClean="0"/>
              <a:t> систему. </a:t>
            </a:r>
            <a:br>
              <a:rPr lang="ru-RU" sz="2700" dirty="0" smtClean="0"/>
            </a:br>
            <a:r>
              <a:rPr lang="ru-RU" sz="2700" dirty="0" smtClean="0"/>
              <a:t>   </a:t>
            </a:r>
            <a:r>
              <a:rPr lang="ru-RU" sz="2700" u="sng" dirty="0" smtClean="0"/>
              <a:t>2.3. </a:t>
            </a:r>
            <a:r>
              <a:rPr lang="ru-RU" sz="2700" u="sng" dirty="0" err="1" smtClean="0"/>
              <a:t>Генний</a:t>
            </a:r>
            <a:r>
              <a:rPr lang="ru-RU" sz="2700" u="sng" dirty="0" smtClean="0"/>
              <a:t> </a:t>
            </a:r>
            <a:r>
              <a:rPr lang="ru-RU" sz="2700" u="sng" dirty="0" err="1" smtClean="0"/>
              <a:t>допінг</a:t>
            </a:r>
            <a:r>
              <a:rPr lang="ru-RU" sz="2700" dirty="0" smtClean="0"/>
              <a:t>: </a:t>
            </a:r>
            <a:br>
              <a:rPr lang="ru-RU" sz="2700" dirty="0" smtClean="0"/>
            </a:br>
            <a:r>
              <a:rPr lang="ru-RU" sz="2700" dirty="0" smtClean="0"/>
              <a:t>     • </a:t>
            </a:r>
            <a:r>
              <a:rPr lang="ru-RU" sz="2700" dirty="0" err="1" smtClean="0"/>
              <a:t>перенесення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нуклеїнових</a:t>
            </a:r>
            <a:r>
              <a:rPr lang="ru-RU" sz="2700" dirty="0" smtClean="0"/>
              <a:t> кислот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ланцюжків</a:t>
            </a:r>
            <a:r>
              <a:rPr lang="ru-RU" sz="2700" dirty="0" smtClean="0"/>
              <a:t> </a:t>
            </a:r>
            <a:r>
              <a:rPr lang="ru-RU" sz="2700" dirty="0" err="1" smtClean="0"/>
              <a:t>нуклеїнових</a:t>
            </a:r>
            <a:r>
              <a:rPr lang="ru-RU" sz="2700" dirty="0" smtClean="0"/>
              <a:t> кислот; </a:t>
            </a:r>
            <a:br>
              <a:rPr lang="ru-RU" sz="2700" dirty="0" smtClean="0"/>
            </a:br>
            <a:r>
              <a:rPr lang="ru-RU" sz="2700" dirty="0" smtClean="0"/>
              <a:t>     • </a:t>
            </a:r>
            <a:r>
              <a:rPr lang="ru-RU" sz="2700" dirty="0" err="1" smtClean="0"/>
              <a:t>використання</a:t>
            </a:r>
            <a:r>
              <a:rPr lang="ru-RU" sz="2700" dirty="0" smtClean="0"/>
              <a:t> </a:t>
            </a:r>
            <a:r>
              <a:rPr lang="ru-RU" sz="2700" dirty="0" err="1" smtClean="0"/>
              <a:t>нормальних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або</a:t>
            </a:r>
            <a:r>
              <a:rPr lang="ru-RU" sz="2700" dirty="0" smtClean="0"/>
              <a:t> </a:t>
            </a:r>
            <a:r>
              <a:rPr lang="ru-RU" sz="2700" dirty="0" err="1" smtClean="0"/>
              <a:t>генетично</a:t>
            </a:r>
            <a:r>
              <a:rPr lang="ru-RU" sz="2700" dirty="0" smtClean="0"/>
              <a:t> </a:t>
            </a:r>
            <a:r>
              <a:rPr lang="ru-RU" sz="2700" dirty="0" err="1" smtClean="0"/>
              <a:t>модифікованих</a:t>
            </a:r>
            <a:r>
              <a:rPr lang="ru-RU" sz="2700" dirty="0" smtClean="0"/>
              <a:t> </a:t>
            </a:r>
            <a:r>
              <a:rPr lang="ru-RU" sz="2700" dirty="0" err="1" smtClean="0"/>
              <a:t>клітин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0086" y="4380025"/>
            <a:ext cx="2143125" cy="2143125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493" y="96963"/>
            <a:ext cx="3145293" cy="209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43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0169" y="386366"/>
            <a:ext cx="9272789" cy="5731099"/>
          </a:xfrm>
          <a:solidFill>
            <a:schemeClr val="bg1">
              <a:lumMod val="9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Фізична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культура </a:t>
            </a:r>
            <a:r>
              <a:rPr lang="ru-RU" sz="3200" b="1" dirty="0"/>
              <a:t>.</a:t>
            </a:r>
            <a:r>
              <a:rPr lang="ru-RU" sz="3200" dirty="0"/>
              <a:t> </a:t>
            </a:r>
            <a:r>
              <a:rPr lang="ru-RU" sz="2400" dirty="0" err="1"/>
              <a:t>Дотримання</a:t>
            </a:r>
            <a:r>
              <a:rPr lang="ru-RU" sz="2400" dirty="0"/>
              <a:t> </a:t>
            </a:r>
            <a:r>
              <a:rPr lang="ru-RU" sz="2400" dirty="0" err="1"/>
              <a:t>наступних</a:t>
            </a:r>
            <a:r>
              <a:rPr lang="ru-RU" sz="2400" dirty="0"/>
              <a:t> правил </a:t>
            </a:r>
            <a:r>
              <a:rPr lang="ru-RU" sz="2400" dirty="0" err="1"/>
              <a:t>допоможе</a:t>
            </a:r>
            <a:r>
              <a:rPr lang="ru-RU" sz="2400" dirty="0"/>
              <a:t> </a:t>
            </a:r>
            <a:r>
              <a:rPr lang="ru-RU" sz="2400" dirty="0" err="1"/>
              <a:t>досягти</a:t>
            </a:r>
            <a:r>
              <a:rPr lang="ru-RU" sz="2400" dirty="0"/>
              <a:t> </a:t>
            </a:r>
            <a:r>
              <a:rPr lang="ru-RU" sz="2400" dirty="0" err="1"/>
              <a:t>бажаного</a:t>
            </a:r>
            <a:r>
              <a:rPr lang="ru-RU" sz="2400" dirty="0"/>
              <a:t> результату в </a:t>
            </a:r>
            <a:r>
              <a:rPr lang="ru-RU" sz="2400" dirty="0" err="1"/>
              <a:t>короткі</a:t>
            </a:r>
            <a:r>
              <a:rPr lang="ru-RU" sz="2400" dirty="0"/>
              <a:t> </a:t>
            </a:r>
            <a:r>
              <a:rPr lang="ru-RU" sz="2400" dirty="0" err="1"/>
              <a:t>терміни</a:t>
            </a:r>
            <a:r>
              <a:rPr lang="ru-RU" sz="2400" dirty="0"/>
              <a:t> і без травматизму,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невід’ємно</a:t>
            </a:r>
            <a:r>
              <a:rPr lang="ru-RU" sz="2400" dirty="0"/>
              <a:t> </a:t>
            </a:r>
            <a:r>
              <a:rPr lang="ru-RU" sz="2400" dirty="0" err="1"/>
              <a:t>супроводжує</a:t>
            </a:r>
            <a:r>
              <a:rPr lang="ru-RU" sz="2400" dirty="0"/>
              <a:t> </a:t>
            </a:r>
            <a:r>
              <a:rPr lang="ru-RU" sz="2400" dirty="0" err="1"/>
              <a:t>професійний</a:t>
            </a:r>
            <a:r>
              <a:rPr lang="ru-RU" sz="2400" dirty="0"/>
              <a:t> спорт</a:t>
            </a:r>
            <a:r>
              <a:rPr lang="ru-RU" sz="3200" dirty="0"/>
              <a:t>:</a:t>
            </a:r>
            <a:br>
              <a:rPr lang="ru-RU" sz="3200" dirty="0"/>
            </a:br>
            <a:r>
              <a:rPr lang="ru-RU" sz="2400" u="sng" dirty="0"/>
              <a:t>1. </a:t>
            </a:r>
            <a:r>
              <a:rPr lang="ru-RU" sz="2400" u="sng" dirty="0" err="1" smtClean="0"/>
              <a:t>Дотримання</a:t>
            </a:r>
            <a:r>
              <a:rPr lang="ru-RU" sz="2400" u="sng" dirty="0" smtClean="0"/>
              <a:t> </a:t>
            </a:r>
            <a:r>
              <a:rPr lang="ru-RU" sz="2400" u="sng" dirty="0" err="1"/>
              <a:t>санітарно-гігієнічних</a:t>
            </a:r>
            <a:r>
              <a:rPr lang="ru-RU" sz="2400" u="sng" dirty="0"/>
              <a:t> </a:t>
            </a:r>
            <a:r>
              <a:rPr lang="ru-RU" sz="2400" u="sng" dirty="0" err="1"/>
              <a:t>вимог</a:t>
            </a:r>
            <a:r>
              <a:rPr lang="ru-RU" sz="2400" u="sng" dirty="0"/>
              <a:t> </a:t>
            </a:r>
            <a:r>
              <a:rPr lang="ru-RU" sz="2400" dirty="0"/>
              <a:t>(температура </a:t>
            </a:r>
            <a:r>
              <a:rPr lang="ru-RU" sz="2400" dirty="0" err="1"/>
              <a:t>повітря</a:t>
            </a:r>
            <a:r>
              <a:rPr lang="ru-RU" sz="2400" dirty="0"/>
              <a:t>, температура води, </a:t>
            </a:r>
            <a:r>
              <a:rPr lang="ru-RU" sz="2400" dirty="0" err="1"/>
              <a:t>вологість</a:t>
            </a:r>
            <a:r>
              <a:rPr lang="ru-RU" sz="2400" dirty="0"/>
              <a:t>, </a:t>
            </a:r>
            <a:r>
              <a:rPr lang="ru-RU" sz="2400" dirty="0" err="1"/>
              <a:t>освітленість</a:t>
            </a:r>
            <a:r>
              <a:rPr lang="ru-RU" sz="2400" dirty="0"/>
              <a:t>, </a:t>
            </a:r>
            <a:r>
              <a:rPr lang="ru-RU" sz="2400" dirty="0" err="1"/>
              <a:t>спортивних</a:t>
            </a:r>
            <a:r>
              <a:rPr lang="ru-RU" sz="2400" dirty="0"/>
              <a:t> </a:t>
            </a:r>
            <a:r>
              <a:rPr lang="ru-RU" sz="2400" dirty="0" err="1"/>
              <a:t>споруд</a:t>
            </a:r>
            <a:r>
              <a:rPr lang="ru-RU" sz="2400" dirty="0"/>
              <a:t>, </a:t>
            </a:r>
            <a:r>
              <a:rPr lang="ru-RU" sz="2400" dirty="0" err="1"/>
              <a:t>підбір</a:t>
            </a:r>
            <a:r>
              <a:rPr lang="ru-RU" sz="2400" dirty="0"/>
              <a:t> спортивного </a:t>
            </a:r>
            <a:r>
              <a:rPr lang="ru-RU" sz="2400" dirty="0" err="1"/>
              <a:t>інвентарю</a:t>
            </a:r>
            <a:r>
              <a:rPr lang="ru-RU" sz="2400" dirty="0"/>
              <a:t> і </a:t>
            </a:r>
            <a:r>
              <a:rPr lang="ru-RU" sz="2400" dirty="0" err="1"/>
              <a:t>снарядів</a:t>
            </a:r>
            <a:r>
              <a:rPr lang="ru-RU" sz="2400" dirty="0"/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2. </a:t>
            </a:r>
            <a:r>
              <a:rPr lang="ru-RU" sz="2400" u="sng" dirty="0" err="1" smtClean="0"/>
              <a:t>Дотримання</a:t>
            </a:r>
            <a:r>
              <a:rPr lang="ru-RU" sz="2400" u="sng" dirty="0" smtClean="0"/>
              <a:t> </a:t>
            </a:r>
            <a:r>
              <a:rPr lang="ru-RU" sz="2400" u="sng" dirty="0" err="1"/>
              <a:t>методичних</a:t>
            </a:r>
            <a:r>
              <a:rPr lang="ru-RU" sz="2400" u="sng" dirty="0"/>
              <a:t> </a:t>
            </a:r>
            <a:r>
              <a:rPr lang="ru-RU" sz="2400" u="sng" dirty="0" err="1"/>
              <a:t>принципів</a:t>
            </a:r>
            <a:r>
              <a:rPr lang="ru-RU" sz="2400" u="sng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етапність</a:t>
            </a:r>
            <a:r>
              <a:rPr lang="ru-RU" sz="2400" dirty="0"/>
              <a:t> </a:t>
            </a:r>
            <a:r>
              <a:rPr lang="ru-RU" sz="2400" dirty="0" err="1"/>
              <a:t>навантаження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віку</a:t>
            </a:r>
            <a:r>
              <a:rPr lang="ru-RU" sz="2400" dirty="0"/>
              <a:t>, </a:t>
            </a:r>
            <a:r>
              <a:rPr lang="ru-RU" sz="2400" dirty="0" err="1"/>
              <a:t>статі</a:t>
            </a:r>
            <a:r>
              <a:rPr lang="ru-RU" sz="2400" dirty="0"/>
              <a:t>, </a:t>
            </a:r>
            <a:r>
              <a:rPr lang="ru-RU" sz="2400" dirty="0" err="1"/>
              <a:t>систематичності</a:t>
            </a:r>
            <a:r>
              <a:rPr lang="ru-RU" sz="2400" dirty="0"/>
              <a:t> </a:t>
            </a:r>
            <a:r>
              <a:rPr lang="ru-RU" sz="2400" dirty="0" err="1"/>
              <a:t>тренувань</a:t>
            </a:r>
            <a:r>
              <a:rPr lang="ru-RU" sz="2400" dirty="0"/>
              <a:t>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</a:t>
            </a:r>
            <a:r>
              <a:rPr lang="ru-RU" sz="2400" u="sng" dirty="0"/>
              <a:t>. </a:t>
            </a:r>
            <a:r>
              <a:rPr lang="ru-RU" sz="2400" u="sng" dirty="0" smtClean="0"/>
              <a:t>Правильна </a:t>
            </a:r>
            <a:r>
              <a:rPr lang="ru-RU" sz="2400" u="sng" dirty="0" err="1"/>
              <a:t>побудова</a:t>
            </a:r>
            <a:r>
              <a:rPr lang="ru-RU" sz="2400" u="sng" dirty="0"/>
              <a:t> </a:t>
            </a:r>
            <a:r>
              <a:rPr lang="ru-RU" sz="2400" u="sng" dirty="0" err="1"/>
              <a:t>фізичного</a:t>
            </a:r>
            <a:r>
              <a:rPr lang="ru-RU" sz="2400" u="sng" dirty="0"/>
              <a:t> </a:t>
            </a:r>
            <a:r>
              <a:rPr lang="ru-RU" sz="2400" u="sng" dirty="0" err="1"/>
              <a:t>навантаження</a:t>
            </a:r>
            <a:r>
              <a:rPr lang="ru-RU" sz="2400" u="sng" dirty="0"/>
              <a:t>, в </a:t>
            </a:r>
            <a:r>
              <a:rPr lang="ru-RU" sz="2400" u="sng" dirty="0" err="1"/>
              <a:t>поєднанні</a:t>
            </a:r>
            <a:r>
              <a:rPr lang="ru-RU" sz="2400" u="sng" dirty="0"/>
              <a:t> з </a:t>
            </a:r>
            <a:r>
              <a:rPr lang="ru-RU" sz="2400" u="sng" dirty="0" err="1"/>
              <a:t>відновними</a:t>
            </a:r>
            <a:r>
              <a:rPr lang="ru-RU" sz="2400" u="sng" dirty="0"/>
              <a:t> заходами </a:t>
            </a:r>
            <a:r>
              <a:rPr lang="ru-RU" sz="2400" dirty="0"/>
              <a:t>(</a:t>
            </a:r>
            <a:r>
              <a:rPr lang="ru-RU" sz="2400" dirty="0" err="1"/>
              <a:t>масаж</a:t>
            </a:r>
            <a:r>
              <a:rPr lang="ru-RU" sz="2400" dirty="0"/>
              <a:t>, </a:t>
            </a:r>
            <a:r>
              <a:rPr lang="ru-RU" sz="2400" dirty="0" err="1"/>
              <a:t>самомасаж</a:t>
            </a:r>
            <a:r>
              <a:rPr lang="ru-RU" sz="2400" dirty="0"/>
              <a:t>, </a:t>
            </a:r>
            <a:r>
              <a:rPr lang="ru-RU" sz="2400" dirty="0" err="1"/>
              <a:t>водні</a:t>
            </a:r>
            <a:r>
              <a:rPr lang="ru-RU" sz="2400" dirty="0"/>
              <a:t> </a:t>
            </a:r>
            <a:r>
              <a:rPr lang="ru-RU" sz="2400" dirty="0" err="1"/>
              <a:t>процедури</a:t>
            </a:r>
            <a:r>
              <a:rPr lang="ru-RU" sz="2400" dirty="0"/>
              <a:t>, </a:t>
            </a:r>
            <a:r>
              <a:rPr lang="ru-RU" sz="2400" dirty="0" err="1"/>
              <a:t>фізіотерапія</a:t>
            </a:r>
            <a:r>
              <a:rPr lang="ru-RU" sz="2400" dirty="0"/>
              <a:t>) і </a:t>
            </a:r>
            <a:r>
              <a:rPr lang="ru-RU" sz="2400" dirty="0" err="1"/>
              <a:t>харчуванням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2375615"/>
            <a:ext cx="26098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366"/>
            <a:ext cx="26003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4355339"/>
            <a:ext cx="2640698" cy="176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9808" y="2569705"/>
            <a:ext cx="6614173" cy="6995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Дякую за увагу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344" y="204882"/>
            <a:ext cx="9697792" cy="51633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Складові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частини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фізичної</a:t>
            </a:r>
            <a:r>
              <a:rPr lang="ru-RU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6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культури</a:t>
            </a:r>
            <a:endParaRPr lang="ru-RU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0" y="2585668"/>
            <a:ext cx="2417069" cy="3456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7" y="2896565"/>
            <a:ext cx="2115316" cy="3145542"/>
          </a:xfrm>
          <a:prstGeom prst="rect">
            <a:avLst/>
          </a:prstGeom>
        </p:spPr>
      </p:pic>
      <p:sp>
        <p:nvSpPr>
          <p:cNvPr id="8" name="Прямоугольник 7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334851" y="837128"/>
            <a:ext cx="11655380" cy="11601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Гігієна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Правила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особистої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гігієни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включають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в себе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раціональний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добовий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режим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чергування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праці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відпочинку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повноцінний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сон),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збалансоване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харчування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щоденну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зарядку, догляд за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тілом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порожниною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рота.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4851" y="2113162"/>
            <a:ext cx="11655380" cy="17810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Природні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сили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природи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вплив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сонця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повітряні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ванни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водні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процедури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Загартовування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тренування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терморегуляторних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процесів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спрямована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підвищення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стійкості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організму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переохолодження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перегріванню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Загартовування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зміцнює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активізує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захисні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сили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організму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поліпшуються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фізико-хімічний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стан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клітин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діяльність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всіх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органів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їх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систем. 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результаті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збільшується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працездатність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знижується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захворюваність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особливо простудного характеру,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поліпшується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самопочуття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4852" y="4010150"/>
            <a:ext cx="8411583" cy="27581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Рухова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активність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фізичні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тренування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u="sng" dirty="0" smtClean="0">
                <a:solidFill>
                  <a:schemeClr val="accent1">
                    <a:lumMod val="75000"/>
                  </a:schemeClr>
                </a:solidFill>
              </a:rPr>
              <a:t>Система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</a:rPr>
              <a:t>оздоровчих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</a:rPr>
              <a:t>фізичних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</a:rPr>
              <a:t>навантажень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u="sng" dirty="0" err="1">
                <a:solidFill>
                  <a:schemeClr val="accent1">
                    <a:lumMod val="75000"/>
                  </a:schemeClr>
                </a:solidFill>
              </a:rPr>
              <a:t>включає</a:t>
            </a: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</a:rPr>
              <a:t> в себе: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загальну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фізичну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підготовку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необхідна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активізації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резервів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здоров’я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регулярні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фізичні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навантаження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тренують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підтримують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оптимальну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фізичну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форму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реабілітаційні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(для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хворих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людей)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тренування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етап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лікування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і початкова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реабілітація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засобами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лікувальної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фізкультури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3823" y="4010150"/>
            <a:ext cx="3086408" cy="262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5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566" y="101865"/>
            <a:ext cx="7591578" cy="81253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Загальна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фізична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підготовка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6" y="2802074"/>
            <a:ext cx="1463043" cy="3642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04" y="2708792"/>
            <a:ext cx="2002540" cy="372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112357" y="2337286"/>
            <a:ext cx="410058" cy="371506"/>
          </a:xfrm>
          <a:prstGeom prst="rect">
            <a:avLst/>
          </a:prstGeom>
        </p:spPr>
      </p:pic>
      <p:sp>
        <p:nvSpPr>
          <p:cNvPr id="9" name="Прямоугольник 8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5797091" y="2337286"/>
            <a:ext cx="3943257" cy="4386191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Регулярне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виконання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 такого комплексу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нормалізує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роботу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функціональних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систем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організму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підвищує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працездатність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поліпшує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координацію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рухів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дозволяє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ефективно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використовувати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гігієнічні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загартовуючі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фактори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для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зміцнення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здоров'я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1566" y="2337287"/>
            <a:ext cx="3677059" cy="261362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err="1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b="1" u="sng" dirty="0" err="1" smtClean="0">
                <a:solidFill>
                  <a:schemeClr val="accent1">
                    <a:lumMod val="75000"/>
                  </a:schemeClr>
                </a:solidFill>
              </a:rPr>
              <a:t>иди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</a:rPr>
              <a:t>зарядки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ранкова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зарядка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розминка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протягом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робочого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дня (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фізкультпауза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вечірня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гімнастика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3792" y="1028191"/>
            <a:ext cx="10805374" cy="974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Загальна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фізична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підготовка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мінімальний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рівень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фізичної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активності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який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передбачає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щоденне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побутове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навантаження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та зарядку.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4020" y="5085440"/>
            <a:ext cx="3212150" cy="163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56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4.07407E-6 C -0.06419 -0.00926 -0.12356 -0.03263 -0.19192 -0.02708 C -0.24049 -0.0206 -0.2862 -0.01666 -0.33294 0.02848 C -0.38672 0.08033 -0.42734 0.13403 -0.44922 0.19561 L -0.55403 0.48033 " pathEditMode="relative" rAng="20040000" ptsTypes="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86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5B3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011" y="114730"/>
            <a:ext cx="8744755" cy="68376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Регулярні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фізичні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навантаження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417" y="2586068"/>
            <a:ext cx="1642875" cy="375209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1635" y="3040221"/>
            <a:ext cx="11078817" cy="1143899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Організм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складна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біологічна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система,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саморегулюється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саморозвивається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Основа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життєдіяльності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організму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обмін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речовин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метаболізм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грец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. «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перетворення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</a:rPr>
              <a:t>зміна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»).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1635" y="906016"/>
            <a:ext cx="11078817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1A5A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2060"/>
                </a:solidFill>
              </a:rPr>
              <a:t>Рівень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фізичної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активності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що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включає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побутові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навантаження</a:t>
            </a:r>
            <a:r>
              <a:rPr lang="ru-RU" sz="2000" dirty="0">
                <a:solidFill>
                  <a:srgbClr val="002060"/>
                </a:solidFill>
              </a:rPr>
              <a:t> та зарядку, </a:t>
            </a:r>
            <a:r>
              <a:rPr lang="ru-RU" sz="2000" dirty="0" err="1">
                <a:solidFill>
                  <a:srgbClr val="002060"/>
                </a:solidFill>
              </a:rPr>
              <a:t>допомагає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підтримувати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загальний</a:t>
            </a:r>
            <a:r>
              <a:rPr lang="ru-RU" sz="2000" dirty="0">
                <a:solidFill>
                  <a:srgbClr val="002060"/>
                </a:solidFill>
              </a:rPr>
              <a:t> тонус </a:t>
            </a:r>
            <a:r>
              <a:rPr lang="ru-RU" sz="2000" dirty="0" err="1">
                <a:solidFill>
                  <a:srgbClr val="002060"/>
                </a:solidFill>
              </a:rPr>
              <a:t>організму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однак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фізичне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здоров’я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людини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визначається</a:t>
            </a:r>
            <a:r>
              <a:rPr lang="ru-RU" sz="2000" dirty="0">
                <a:solidFill>
                  <a:srgbClr val="002060"/>
                </a:solidFill>
              </a:rPr>
              <a:t> не </a:t>
            </a:r>
            <a:r>
              <a:rPr lang="ru-RU" sz="2000" dirty="0" err="1">
                <a:solidFill>
                  <a:srgbClr val="002060"/>
                </a:solidFill>
              </a:rPr>
              <a:t>тільки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відсутністю</a:t>
            </a:r>
            <a:r>
              <a:rPr lang="ru-RU" sz="2000" dirty="0">
                <a:solidFill>
                  <a:srgbClr val="002060"/>
                </a:solidFill>
              </a:rPr>
              <a:t> хвороб, але і </a:t>
            </a:r>
            <a:r>
              <a:rPr lang="ru-RU" sz="2000" dirty="0" err="1">
                <a:solidFill>
                  <a:srgbClr val="002060"/>
                </a:solidFill>
              </a:rPr>
              <a:t>здатністю</a:t>
            </a:r>
            <a:r>
              <a:rPr lang="ru-RU" sz="2000" dirty="0">
                <a:solidFill>
                  <a:srgbClr val="002060"/>
                </a:solidFill>
              </a:rPr>
              <a:t> оптимально </a:t>
            </a:r>
            <a:r>
              <a:rPr lang="ru-RU" sz="2000" dirty="0" err="1">
                <a:solidFill>
                  <a:srgbClr val="002060"/>
                </a:solidFill>
              </a:rPr>
              <a:t>перебудовувати</a:t>
            </a:r>
            <a:r>
              <a:rPr lang="ru-RU" sz="2000" dirty="0">
                <a:solidFill>
                  <a:srgbClr val="002060"/>
                </a:solidFill>
              </a:rPr>
              <a:t> роботу </a:t>
            </a:r>
            <a:r>
              <a:rPr lang="ru-RU" sz="2000" dirty="0" err="1">
                <a:solidFill>
                  <a:srgbClr val="002060"/>
                </a:solidFill>
              </a:rPr>
              <a:t>організму</a:t>
            </a:r>
            <a:r>
              <a:rPr lang="ru-RU" sz="2000" dirty="0">
                <a:solidFill>
                  <a:srgbClr val="002060"/>
                </a:solidFill>
              </a:rPr>
              <a:t> в </a:t>
            </a:r>
            <a:r>
              <a:rPr lang="ru-RU" sz="2000" dirty="0" err="1">
                <a:solidFill>
                  <a:srgbClr val="002060"/>
                </a:solidFill>
              </a:rPr>
              <a:t>умовах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фізичних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емоційних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перевантажень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Організм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людини</a:t>
            </a:r>
            <a:r>
              <a:rPr lang="ru-RU" sz="2000" dirty="0">
                <a:solidFill>
                  <a:srgbClr val="002060"/>
                </a:solidFill>
              </a:rPr>
              <a:t> повинен </a:t>
            </a:r>
            <a:r>
              <a:rPr lang="ru-RU" sz="2000" dirty="0" err="1">
                <a:solidFill>
                  <a:srgbClr val="002060"/>
                </a:solidFill>
              </a:rPr>
              <a:t>володіти</a:t>
            </a:r>
            <a:r>
              <a:rPr lang="ru-RU" sz="2000" dirty="0">
                <a:solidFill>
                  <a:srgbClr val="002060"/>
                </a:solidFill>
              </a:rPr>
              <a:t> резервами </a:t>
            </a:r>
            <a:r>
              <a:rPr lang="ru-RU" sz="2000" dirty="0" err="1">
                <a:solidFill>
                  <a:srgbClr val="002060"/>
                </a:solidFill>
              </a:rPr>
              <a:t>здоров’я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які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мобілізуються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err="1">
                <a:solidFill>
                  <a:srgbClr val="002060"/>
                </a:solidFill>
              </a:rPr>
              <a:t>критичних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ситуаціях</a:t>
            </a:r>
            <a:r>
              <a:rPr lang="ru-RU" sz="2000" dirty="0">
                <a:solidFill>
                  <a:srgbClr val="002060"/>
                </a:solidFill>
              </a:rPr>
              <a:t> і </a:t>
            </a:r>
            <a:r>
              <a:rPr lang="ru-RU" sz="2000" dirty="0" err="1">
                <a:solidFill>
                  <a:srgbClr val="002060"/>
                </a:solidFill>
              </a:rPr>
              <a:t>дозволяють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адаптуватися</a:t>
            </a:r>
            <a:r>
              <a:rPr lang="ru-RU" sz="2000" dirty="0">
                <a:solidFill>
                  <a:srgbClr val="002060"/>
                </a:solidFill>
              </a:rPr>
              <a:t> до </a:t>
            </a:r>
            <a:r>
              <a:rPr lang="ru-RU" sz="2000" dirty="0" err="1">
                <a:solidFill>
                  <a:srgbClr val="002060"/>
                </a:solidFill>
              </a:rPr>
              <a:t>мінливих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зовнішніх</a:t>
            </a:r>
            <a:r>
              <a:rPr lang="ru-RU" sz="2000" dirty="0">
                <a:solidFill>
                  <a:srgbClr val="002060"/>
                </a:solidFill>
              </a:rPr>
              <a:t> умов без </a:t>
            </a:r>
            <a:r>
              <a:rPr lang="ru-RU" sz="2000" dirty="0" err="1">
                <a:solidFill>
                  <a:srgbClr val="002060"/>
                </a:solidFill>
              </a:rPr>
              <a:t>шкоди</a:t>
            </a:r>
            <a:r>
              <a:rPr lang="ru-RU" sz="2000" dirty="0">
                <a:solidFill>
                  <a:srgbClr val="002060"/>
                </a:solidFill>
              </a:rPr>
              <a:t> для </a:t>
            </a:r>
            <a:r>
              <a:rPr lang="ru-RU" sz="2000" dirty="0" err="1">
                <a:solidFill>
                  <a:srgbClr val="002060"/>
                </a:solidFill>
              </a:rPr>
              <a:t>здоров’я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218" y="4379333"/>
            <a:ext cx="3937234" cy="2445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019" y="4462116"/>
            <a:ext cx="4129471" cy="231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37" y="4379333"/>
            <a:ext cx="2383554" cy="237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8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05" y="329447"/>
            <a:ext cx="10809625" cy="1565614"/>
          </a:xfrm>
        </p:spPr>
        <p:txBody>
          <a:bodyPr>
            <a:noAutofit/>
          </a:bodyPr>
          <a:lstStyle/>
          <a:p>
            <a:r>
              <a:rPr lang="ru-RU" sz="3200" b="1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Метаболізм</a:t>
            </a:r>
            <a:r>
              <a:rPr lang="ru-RU" sz="3200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біохімічні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енергетичні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процеси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забезпечують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використання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харчових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речовин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життєдіяльності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організму</a:t>
            </a:r>
            <a:r>
              <a:rPr lang="ru-RU" sz="32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2" y="2382975"/>
            <a:ext cx="2176276" cy="38465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9" y="2572286"/>
            <a:ext cx="2498372" cy="374608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56214" y="4445326"/>
            <a:ext cx="3649316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Неправильный ответ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56214" y="5417638"/>
            <a:ext cx="3410777" cy="716400"/>
          </a:xfrm>
          <a:prstGeom prst="rect">
            <a:avLst/>
          </a:prstGeom>
          <a:solidFill>
            <a:schemeClr val="bg1"/>
          </a:solidFill>
          <a:ln w="38100">
            <a:solidFill>
              <a:srgbClr val="52D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Неправильный ответ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6138" y="4185474"/>
            <a:ext cx="4359965" cy="2464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815547" y="2150975"/>
            <a:ext cx="8865705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70C0"/>
                </a:solidFill>
              </a:rPr>
              <a:t>Живий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організм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безперервно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витрачає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енергію</a:t>
            </a:r>
            <a:r>
              <a:rPr lang="ru-RU" sz="2000" dirty="0">
                <a:solidFill>
                  <a:srgbClr val="0070C0"/>
                </a:solidFill>
              </a:rPr>
              <a:t>: в </a:t>
            </a:r>
            <a:r>
              <a:rPr lang="ru-RU" sz="2000" dirty="0" err="1">
                <a:solidFill>
                  <a:srgbClr val="0070C0"/>
                </a:solidFill>
              </a:rPr>
              <a:t>спокої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під</a:t>
            </a:r>
            <a:r>
              <a:rPr lang="ru-RU" sz="2000" dirty="0">
                <a:solidFill>
                  <a:srgbClr val="0070C0"/>
                </a:solidFill>
              </a:rPr>
              <a:t> час </a:t>
            </a:r>
            <a:r>
              <a:rPr lang="ru-RU" sz="2000" dirty="0" err="1">
                <a:solidFill>
                  <a:srgbClr val="0070C0"/>
                </a:solidFill>
              </a:rPr>
              <a:t>фізичної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розумової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роботи</a:t>
            </a:r>
            <a:r>
              <a:rPr lang="ru-RU" sz="2000" dirty="0">
                <a:solidFill>
                  <a:srgbClr val="0070C0"/>
                </a:solidFill>
              </a:rPr>
              <a:t>. </a:t>
            </a:r>
            <a:r>
              <a:rPr lang="ru-RU" sz="2000" dirty="0" err="1">
                <a:solidFill>
                  <a:srgbClr val="0070C0"/>
                </a:solidFill>
              </a:rPr>
              <a:t>Обмін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речовин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в </a:t>
            </a:r>
            <a:r>
              <a:rPr lang="ru-RU" sz="2000" dirty="0" err="1">
                <a:solidFill>
                  <a:srgbClr val="0070C0"/>
                </a:solidFill>
              </a:rPr>
              <a:t>організмі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пов’язаний</a:t>
            </a:r>
            <a:r>
              <a:rPr lang="ru-RU" sz="2000" dirty="0">
                <a:solidFill>
                  <a:srgbClr val="0070C0"/>
                </a:solidFill>
              </a:rPr>
              <a:t> з </a:t>
            </a:r>
            <a:r>
              <a:rPr lang="ru-RU" sz="2000" dirty="0" err="1">
                <a:solidFill>
                  <a:srgbClr val="0070C0"/>
                </a:solidFill>
              </a:rPr>
              <a:t>кількістю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калорій</a:t>
            </a:r>
            <a:r>
              <a:rPr lang="ru-RU" sz="2000" dirty="0">
                <a:solidFill>
                  <a:srgbClr val="0070C0"/>
                </a:solidFill>
              </a:rPr>
              <a:t>, </a:t>
            </a:r>
            <a:r>
              <a:rPr lang="ru-RU" sz="2000" dirty="0" err="1">
                <a:solidFill>
                  <a:srgbClr val="0070C0"/>
                </a:solidFill>
              </a:rPr>
              <a:t>що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спалюються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організмом</a:t>
            </a:r>
            <a:r>
              <a:rPr lang="ru-RU" sz="2000" dirty="0">
                <a:solidFill>
                  <a:srgbClr val="0070C0"/>
                </a:solidFill>
              </a:rPr>
              <a:t> і </a:t>
            </a:r>
            <a:r>
              <a:rPr lang="ru-RU" sz="2000" dirty="0" err="1">
                <a:solidFill>
                  <a:srgbClr val="0070C0"/>
                </a:solidFill>
              </a:rPr>
              <a:t>визначається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двома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складовими</a:t>
            </a:r>
            <a:r>
              <a:rPr lang="ru-RU" sz="2000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err="1" smtClean="0">
                <a:solidFill>
                  <a:srgbClr val="0070C0"/>
                </a:solidFill>
              </a:rPr>
              <a:t>базовим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обміном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речовин</a:t>
            </a:r>
            <a:r>
              <a:rPr lang="ru-RU" sz="2000" dirty="0">
                <a:solidFill>
                  <a:srgbClr val="0070C0"/>
                </a:solidFill>
              </a:rPr>
              <a:t>;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-</a:t>
            </a:r>
            <a:r>
              <a:rPr lang="ru-RU" sz="2000" dirty="0" err="1" smtClean="0">
                <a:solidFill>
                  <a:srgbClr val="0070C0"/>
                </a:solidFill>
              </a:rPr>
              <a:t>додатковою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витратою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енергії</a:t>
            </a:r>
            <a:r>
              <a:rPr lang="ru-RU" sz="2000" dirty="0">
                <a:solidFill>
                  <a:srgbClr val="0070C0"/>
                </a:solidFill>
              </a:rPr>
              <a:t> з </a:t>
            </a:r>
            <a:r>
              <a:rPr lang="ru-RU" sz="2000" dirty="0" err="1">
                <a:solidFill>
                  <a:srgbClr val="0070C0"/>
                </a:solidFill>
              </a:rPr>
              <a:t>урахуванням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терморегуляції</a:t>
            </a:r>
            <a:r>
              <a:rPr lang="ru-RU" sz="2000" dirty="0">
                <a:solidFill>
                  <a:srgbClr val="0070C0"/>
                </a:solidFill>
              </a:rPr>
              <a:t> та </a:t>
            </a:r>
            <a:r>
              <a:rPr lang="ru-RU" sz="2000" dirty="0" err="1">
                <a:solidFill>
                  <a:srgbClr val="0070C0"/>
                </a:solidFill>
              </a:rPr>
              <a:t>фізичної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 err="1">
                <a:solidFill>
                  <a:srgbClr val="0070C0"/>
                </a:solidFill>
              </a:rPr>
              <a:t>активності</a:t>
            </a:r>
            <a:r>
              <a:rPr lang="ru-RU" sz="20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111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4B4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0" y="157766"/>
            <a:ext cx="10018713" cy="563451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БАЗОВИЙ ОБМІН РЕЧОВИН . ТИПИ КОНСТИТУЦІЇ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46" y="2351349"/>
            <a:ext cx="6276338" cy="4358543"/>
          </a:xfr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err="1" smtClean="0"/>
              <a:t>Гіпостенічний</a:t>
            </a:r>
            <a:r>
              <a:rPr lang="ru-RU" b="1" dirty="0" smtClean="0"/>
              <a:t> </a:t>
            </a:r>
            <a:r>
              <a:rPr lang="ru-RU" b="1" dirty="0"/>
              <a:t>тип</a:t>
            </a:r>
            <a:r>
              <a:rPr lang="ru-RU" dirty="0"/>
              <a:t>: </a:t>
            </a:r>
            <a:r>
              <a:rPr lang="ru-RU" dirty="0" err="1"/>
              <a:t>довгі</a:t>
            </a:r>
            <a:r>
              <a:rPr lang="ru-RU" dirty="0"/>
              <a:t>, </a:t>
            </a:r>
            <a:r>
              <a:rPr lang="ru-RU" dirty="0" err="1"/>
              <a:t>тонкі</a:t>
            </a:r>
            <a:r>
              <a:rPr lang="ru-RU" dirty="0"/>
              <a:t> ноги і руки, </a:t>
            </a: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плечі</a:t>
            </a:r>
            <a:r>
              <a:rPr lang="ru-RU" dirty="0"/>
              <a:t>, стегна і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, </a:t>
            </a:r>
            <a:r>
              <a:rPr lang="ru-RU" dirty="0" err="1"/>
              <a:t>зріст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. </a:t>
            </a:r>
            <a:r>
              <a:rPr lang="ru-RU" dirty="0" err="1"/>
              <a:t>М'язова</a:t>
            </a:r>
            <a:r>
              <a:rPr lang="ru-RU" dirty="0"/>
              <a:t> </a:t>
            </a:r>
            <a:r>
              <a:rPr lang="ru-RU" dirty="0" err="1"/>
              <a:t>маса</a:t>
            </a:r>
            <a:r>
              <a:rPr lang="ru-RU" dirty="0"/>
              <a:t> слабо </a:t>
            </a:r>
            <a:r>
              <a:rPr lang="ru-RU" dirty="0" err="1"/>
              <a:t>розвинена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жирової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зайва</a:t>
            </a:r>
            <a:r>
              <a:rPr lang="ru-RU" dirty="0"/>
              <a:t> вага, </a:t>
            </a:r>
            <a:r>
              <a:rPr lang="ru-RU" dirty="0" err="1"/>
              <a:t>з’являється</a:t>
            </a:r>
            <a:r>
              <a:rPr lang="ru-RU" dirty="0"/>
              <a:t> по </a:t>
            </a:r>
            <a:r>
              <a:rPr lang="ru-RU" dirty="0" err="1"/>
              <a:t>причині</a:t>
            </a:r>
            <a:r>
              <a:rPr lang="ru-RU" dirty="0"/>
              <a:t> </a:t>
            </a:r>
            <a:r>
              <a:rPr lang="ru-RU" dirty="0" err="1"/>
              <a:t>низької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але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калорійності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нормалізувати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Нормостенічний</a:t>
            </a:r>
            <a:r>
              <a:rPr lang="ru-RU" b="1" dirty="0"/>
              <a:t> тип </a:t>
            </a:r>
            <a:r>
              <a:rPr lang="ru-RU" dirty="0" err="1"/>
              <a:t>характеризується</a:t>
            </a:r>
            <a:r>
              <a:rPr lang="ru-RU" dirty="0"/>
              <a:t> </a:t>
            </a:r>
            <a:r>
              <a:rPr lang="ru-RU" dirty="0" err="1"/>
              <a:t>пропорційною</a:t>
            </a:r>
            <a:r>
              <a:rPr lang="ru-RU" dirty="0"/>
              <a:t> </a:t>
            </a:r>
            <a:r>
              <a:rPr lang="ru-RU" dirty="0" err="1"/>
              <a:t>фігурою</a:t>
            </a:r>
            <a:r>
              <a:rPr lang="ru-RU" dirty="0"/>
              <a:t>, хорошим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м’язової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та </a:t>
            </a:r>
            <a:r>
              <a:rPr lang="ru-RU" dirty="0" err="1"/>
              <a:t>розвиненим</a:t>
            </a:r>
            <a:r>
              <a:rPr lang="ru-RU" dirty="0"/>
              <a:t> </a:t>
            </a:r>
            <a:r>
              <a:rPr lang="ru-RU" dirty="0" err="1"/>
              <a:t>кістковим</a:t>
            </a:r>
            <a:r>
              <a:rPr lang="ru-RU" dirty="0"/>
              <a:t> скелетом</a:t>
            </a:r>
            <a:r>
              <a:rPr lang="ru-RU" dirty="0" smtClean="0"/>
              <a:t>.</a:t>
            </a:r>
          </a:p>
          <a:p>
            <a:r>
              <a:rPr lang="ru-RU" b="1" dirty="0" err="1"/>
              <a:t>Гіперстенічний</a:t>
            </a:r>
            <a:r>
              <a:rPr lang="ru-RU" b="1" dirty="0"/>
              <a:t> тип</a:t>
            </a:r>
            <a:r>
              <a:rPr lang="ru-RU" dirty="0"/>
              <a:t>: </a:t>
            </a:r>
            <a:r>
              <a:rPr lang="ru-RU" dirty="0" err="1"/>
              <a:t>широкі</a:t>
            </a:r>
            <a:r>
              <a:rPr lang="ru-RU" dirty="0"/>
              <a:t> </a:t>
            </a:r>
            <a:r>
              <a:rPr lang="ru-RU" dirty="0" err="1"/>
              <a:t>плечі</a:t>
            </a:r>
            <a:r>
              <a:rPr lang="ru-RU" dirty="0"/>
              <a:t> та </a:t>
            </a:r>
            <a:r>
              <a:rPr lang="ru-RU" dirty="0" err="1"/>
              <a:t>грудна</a:t>
            </a:r>
            <a:r>
              <a:rPr lang="ru-RU" dirty="0"/>
              <a:t> </a:t>
            </a:r>
            <a:r>
              <a:rPr lang="ru-RU" dirty="0" err="1"/>
              <a:t>клітка</a:t>
            </a:r>
            <a:r>
              <a:rPr lang="ru-RU" dirty="0"/>
              <a:t>, </a:t>
            </a:r>
            <a:r>
              <a:rPr lang="ru-RU" dirty="0" err="1"/>
              <a:t>укорочені</a:t>
            </a:r>
            <a:r>
              <a:rPr lang="ru-RU" dirty="0"/>
              <a:t> руки, ноги, шия, </a:t>
            </a:r>
            <a:r>
              <a:rPr lang="ru-RU" dirty="0" err="1"/>
              <a:t>зріст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жирової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, тому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перевищення</a:t>
            </a:r>
            <a:r>
              <a:rPr lang="ru-RU" dirty="0"/>
              <a:t>  </a:t>
            </a:r>
            <a:r>
              <a:rPr lang="ru-RU" dirty="0" err="1"/>
              <a:t>калорій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з </a:t>
            </a:r>
            <a:r>
              <a:rPr lang="ru-RU" dirty="0" err="1"/>
              <a:t>їжею</a:t>
            </a:r>
            <a:r>
              <a:rPr lang="ru-RU" dirty="0"/>
              <a:t> (особливо </a:t>
            </a:r>
            <a:r>
              <a:rPr lang="ru-RU" dirty="0" err="1"/>
              <a:t>вуглеводів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легко </a:t>
            </a:r>
            <a:r>
              <a:rPr lang="ru-RU" dirty="0" err="1"/>
              <a:t>засвоюються</a:t>
            </a:r>
            <a:r>
              <a:rPr lang="ru-RU" dirty="0"/>
              <a:t>) </a:t>
            </a:r>
            <a:r>
              <a:rPr lang="ru-RU" dirty="0" err="1"/>
              <a:t>достатньо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90057" y="797619"/>
            <a:ext cx="10018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Базовий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обмін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речовин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енергія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споживана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організмом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стані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спокою</a:t>
            </a:r>
            <a:r>
              <a:rPr lang="ru-RU" dirty="0">
                <a:solidFill>
                  <a:srgbClr val="002060"/>
                </a:solidFill>
              </a:rPr>
              <a:t> (60-70%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добових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енерговитрат</a:t>
            </a:r>
            <a:r>
              <a:rPr lang="ru-RU" dirty="0">
                <a:solidFill>
                  <a:srgbClr val="002060"/>
                </a:solidFill>
              </a:rPr>
              <a:t>).  </a:t>
            </a:r>
            <a:r>
              <a:rPr lang="ru-RU" dirty="0" err="1">
                <a:solidFill>
                  <a:srgbClr val="002060"/>
                </a:solidFill>
              </a:rPr>
              <a:t>Базовий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обмін</a:t>
            </a:r>
            <a:r>
              <a:rPr lang="ru-RU" dirty="0">
                <a:solidFill>
                  <a:srgbClr val="002060"/>
                </a:solidFill>
              </a:rPr>
              <a:t> (БО) </a:t>
            </a:r>
            <a:r>
              <a:rPr lang="ru-RU" dirty="0" err="1">
                <a:solidFill>
                  <a:srgbClr val="002060"/>
                </a:solidFill>
              </a:rPr>
              <a:t>людини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генетичної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схильності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конституції</a:t>
            </a:r>
            <a:r>
              <a:rPr lang="ru-RU" dirty="0">
                <a:solidFill>
                  <a:srgbClr val="002060"/>
                </a:solidFill>
              </a:rPr>
              <a:t>, стану </a:t>
            </a:r>
            <a:r>
              <a:rPr lang="ru-RU" dirty="0" err="1">
                <a:solidFill>
                  <a:srgbClr val="002060"/>
                </a:solidFill>
              </a:rPr>
              <a:t>здоров'я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статі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віку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маси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тіла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зросту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рівня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фізичної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тренованості</a:t>
            </a:r>
            <a:r>
              <a:rPr lang="ru-RU" dirty="0">
                <a:solidFill>
                  <a:srgbClr val="002060"/>
                </a:solidFill>
              </a:rPr>
              <a:t>, тому точно </a:t>
            </a:r>
            <a:r>
              <a:rPr lang="ru-RU" dirty="0" err="1">
                <a:solidFill>
                  <a:srgbClr val="002060"/>
                </a:solidFill>
              </a:rPr>
              <a:t>оцінити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досить</a:t>
            </a:r>
            <a:r>
              <a:rPr lang="ru-RU" dirty="0">
                <a:solidFill>
                  <a:srgbClr val="002060"/>
                </a:solidFill>
              </a:rPr>
              <a:t> складно.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Конституція</a:t>
            </a:r>
            <a:r>
              <a:rPr lang="ru-RU" dirty="0">
                <a:solidFill>
                  <a:srgbClr val="002060"/>
                </a:solidFill>
              </a:rPr>
              <a:t> є одним з </a:t>
            </a:r>
            <a:r>
              <a:rPr lang="ru-RU" dirty="0" err="1">
                <a:solidFill>
                  <a:srgbClr val="002060"/>
                </a:solidFill>
              </a:rPr>
              <a:t>головних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факторів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швидкість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обміну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речовин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організмі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65" y="2982652"/>
            <a:ext cx="5524500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95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0" y="157766"/>
            <a:ext cx="10018713" cy="5634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Додаткова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витрата</a:t>
            </a: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енергії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</a:t>
            </a:r>
            <a:r>
              <a:rPr lang="ru-RU" sz="32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Енергетичний</a:t>
            </a:r>
            <a:r>
              <a:rPr lang="ru-RU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баланс </a:t>
            </a:r>
            <a:endParaRPr lang="ru-RU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46" y="2314457"/>
            <a:ext cx="4275786" cy="42537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ЗВ = КФА х БО + ДВ</a:t>
            </a:r>
          </a:p>
          <a:p>
            <a:endParaRPr lang="ru-RU" dirty="0"/>
          </a:p>
          <a:p>
            <a:r>
              <a:rPr lang="ru-RU" dirty="0"/>
              <a:t>КФА -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endParaRPr lang="ru-RU" dirty="0"/>
          </a:p>
          <a:p>
            <a:r>
              <a:rPr lang="ru-RU" dirty="0" err="1"/>
              <a:t>малорухливий</a:t>
            </a:r>
            <a:r>
              <a:rPr lang="ru-RU" dirty="0"/>
              <a:t> (сидячий) КФА = 1,4</a:t>
            </a:r>
          </a:p>
          <a:p>
            <a:r>
              <a:rPr lang="ru-RU" dirty="0"/>
              <a:t>невелика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КФА = 1,5</a:t>
            </a:r>
          </a:p>
          <a:p>
            <a:r>
              <a:rPr lang="ru-RU" dirty="0" err="1"/>
              <a:t>помірна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КФА = 1,7</a:t>
            </a:r>
          </a:p>
          <a:p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активний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КФА = 2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33363" y="2314455"/>
            <a:ext cx="7482626" cy="42537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В </a:t>
            </a:r>
            <a:r>
              <a:rPr lang="ru-RU" dirty="0" err="1"/>
              <a:t>середньому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з нормальною </a:t>
            </a:r>
            <a:r>
              <a:rPr lang="ru-RU" dirty="0" err="1"/>
              <a:t>масою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добова</a:t>
            </a:r>
            <a:r>
              <a:rPr lang="ru-RU" dirty="0"/>
              <a:t> </a:t>
            </a:r>
            <a:r>
              <a:rPr lang="ru-RU" dirty="0" err="1"/>
              <a:t>калорійність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становить 1800-3500 ккал на </a:t>
            </a:r>
            <a:r>
              <a:rPr lang="ru-RU" dirty="0" err="1"/>
              <a:t>добу</a:t>
            </a:r>
            <a:r>
              <a:rPr lang="ru-RU" dirty="0"/>
              <a:t>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(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). </a:t>
            </a:r>
            <a:r>
              <a:rPr lang="ru-RU" dirty="0" err="1"/>
              <a:t>Людині</a:t>
            </a:r>
            <a:r>
              <a:rPr lang="ru-RU" dirty="0"/>
              <a:t>, </a:t>
            </a: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не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,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2000-2500 ккал на </a:t>
            </a:r>
            <a:r>
              <a:rPr lang="ru-RU" dirty="0" err="1"/>
              <a:t>добу</a:t>
            </a:r>
            <a:r>
              <a:rPr lang="ru-RU" dirty="0"/>
              <a:t>. </a:t>
            </a:r>
            <a:r>
              <a:rPr lang="ru-RU" dirty="0" err="1"/>
              <a:t>Близько</a:t>
            </a:r>
            <a:r>
              <a:rPr lang="ru-RU" dirty="0"/>
              <a:t> 60%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на </a:t>
            </a:r>
            <a:r>
              <a:rPr lang="ru-RU" dirty="0" err="1"/>
              <a:t>обмінні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 smtClean="0"/>
              <a:t>.</a:t>
            </a:r>
          </a:p>
          <a:p>
            <a:r>
              <a:rPr lang="ru-RU" dirty="0"/>
              <a:t>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енергетичний</a:t>
            </a:r>
            <a:r>
              <a:rPr lang="ru-RU" dirty="0"/>
              <a:t> баланс,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/>
              <a:t>витратити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300 ккал на </a:t>
            </a:r>
            <a:r>
              <a:rPr lang="ru-RU" dirty="0" err="1"/>
              <a:t>добу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2000 ккал в </a:t>
            </a:r>
            <a:r>
              <a:rPr lang="ru-RU" dirty="0" err="1"/>
              <a:t>тиждень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.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метаболізму</a:t>
            </a:r>
            <a:r>
              <a:rPr lang="ru-RU" dirty="0"/>
              <a:t> </a:t>
            </a:r>
            <a:r>
              <a:rPr lang="ru-RU" dirty="0" err="1"/>
              <a:t>пов’язаний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споживанням</a:t>
            </a:r>
            <a:r>
              <a:rPr lang="ru-RU" dirty="0"/>
              <a:t> і </a:t>
            </a:r>
            <a:r>
              <a:rPr lang="ru-RU" dirty="0" err="1"/>
              <a:t>витратою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дефіцит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 та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енергетичний</a:t>
            </a:r>
            <a:r>
              <a:rPr lang="ru-RU" dirty="0"/>
              <a:t> дисбаланс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7729" y="837127"/>
            <a:ext cx="11487955" cy="147732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/>
              <a:t>Додаткова</a:t>
            </a:r>
            <a:r>
              <a:rPr lang="ru-RU" b="1" dirty="0"/>
              <a:t> </a:t>
            </a:r>
            <a:r>
              <a:rPr lang="ru-RU" b="1" dirty="0" err="1"/>
              <a:t>витрата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b="1" dirty="0"/>
              <a:t> (ДВ)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енерговитратами</a:t>
            </a:r>
            <a:r>
              <a:rPr lang="ru-RU" dirty="0"/>
              <a:t> на </a:t>
            </a:r>
            <a:r>
              <a:rPr lang="ru-RU" dirty="0" err="1"/>
              <a:t>фізичну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(робота,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).</a:t>
            </a:r>
          </a:p>
          <a:p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витрата</a:t>
            </a:r>
            <a:r>
              <a:rPr lang="ru-RU" b="1" dirty="0"/>
              <a:t> </a:t>
            </a:r>
            <a:r>
              <a:rPr lang="ru-RU" b="1" dirty="0" err="1"/>
              <a:t>енергії</a:t>
            </a:r>
            <a:r>
              <a:rPr lang="ru-RU" b="1" dirty="0"/>
              <a:t> (ЗВ) </a:t>
            </a:r>
            <a:r>
              <a:rPr lang="ru-RU" dirty="0" err="1"/>
              <a:t>або</a:t>
            </a:r>
            <a:r>
              <a:rPr lang="ru-RU" dirty="0"/>
              <a:t> рекомендована </a:t>
            </a:r>
            <a:r>
              <a:rPr lang="ru-RU" dirty="0" err="1"/>
              <a:t>калорійність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базовим</a:t>
            </a:r>
            <a:r>
              <a:rPr lang="ru-RU" dirty="0"/>
              <a:t> </a:t>
            </a:r>
            <a:r>
              <a:rPr lang="ru-RU" dirty="0" err="1"/>
              <a:t>обміном</a:t>
            </a:r>
            <a:r>
              <a:rPr lang="ru-RU" dirty="0"/>
              <a:t> (БО), </a:t>
            </a:r>
            <a:r>
              <a:rPr lang="ru-RU" dirty="0" err="1"/>
              <a:t>додатковою</a:t>
            </a:r>
            <a:r>
              <a:rPr lang="ru-RU" dirty="0"/>
              <a:t> </a:t>
            </a:r>
            <a:r>
              <a:rPr lang="ru-RU" dirty="0" err="1"/>
              <a:t>витратою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, способу </a:t>
            </a:r>
            <a:r>
              <a:rPr lang="ru-RU" dirty="0" err="1"/>
              <a:t>життя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7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84311" y="2438399"/>
            <a:ext cx="4143757" cy="12578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24" t="23547" r="32315" b="13600"/>
          <a:stretch/>
        </p:blipFill>
        <p:spPr>
          <a:xfrm>
            <a:off x="1831515" y="685800"/>
            <a:ext cx="5074276" cy="54237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994" y="419947"/>
            <a:ext cx="4518295" cy="2530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712" y="3067318"/>
            <a:ext cx="2499577" cy="3743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082" y="3397651"/>
            <a:ext cx="2420322" cy="34567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330" y="4432940"/>
            <a:ext cx="57307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0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708" y="106250"/>
            <a:ext cx="10018713" cy="743755"/>
          </a:xfr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Вимоги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до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фізичних</a:t>
            </a: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навантажень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406" y="1056068"/>
            <a:ext cx="9640015" cy="580193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Принцип </a:t>
            </a:r>
            <a:r>
              <a:rPr lang="ru-RU" b="1" dirty="0" err="1"/>
              <a:t>регулярності</a:t>
            </a:r>
            <a:r>
              <a:rPr lang="ru-RU" dirty="0"/>
              <a:t>.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оздоровчого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становить </a:t>
            </a:r>
            <a:r>
              <a:rPr lang="ru-RU" dirty="0" err="1"/>
              <a:t>аеробне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.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аеробних</a:t>
            </a:r>
            <a:r>
              <a:rPr lang="ru-RU" dirty="0"/>
              <a:t> </a:t>
            </a:r>
            <a:r>
              <a:rPr lang="ru-RU" dirty="0" err="1"/>
              <a:t>тренувань</a:t>
            </a:r>
            <a:r>
              <a:rPr lang="ru-RU" dirty="0"/>
              <a:t> для </a:t>
            </a:r>
            <a:r>
              <a:rPr lang="ru-RU" dirty="0" err="1"/>
              <a:t>відновлення</a:t>
            </a:r>
            <a:r>
              <a:rPr lang="ru-RU" dirty="0"/>
              <a:t> та </a:t>
            </a:r>
            <a:r>
              <a:rPr lang="ru-RU" dirty="0" err="1"/>
              <a:t>зміцнення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максимальна,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проводяться</a:t>
            </a:r>
            <a:r>
              <a:rPr lang="ru-RU" dirty="0"/>
              <a:t> регулярно (3 - 5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).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двотижневої</a:t>
            </a:r>
            <a:r>
              <a:rPr lang="ru-RU" dirty="0"/>
              <a:t> перерви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 з початку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/>
              <a:t>Принцип </a:t>
            </a:r>
            <a:r>
              <a:rPr lang="ru-RU" b="1" dirty="0" err="1"/>
              <a:t>поступовості</a:t>
            </a:r>
            <a:r>
              <a:rPr lang="ru-RU" b="1" dirty="0"/>
              <a:t>. </a:t>
            </a:r>
            <a:r>
              <a:rPr lang="ru-RU" dirty="0"/>
              <a:t>Початкова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повинна </a:t>
            </a:r>
            <a:r>
              <a:rPr lang="ru-RU" dirty="0" err="1"/>
              <a:t>обмежуватися</a:t>
            </a:r>
            <a:r>
              <a:rPr lang="ru-RU" dirty="0"/>
              <a:t> </a:t>
            </a:r>
            <a:r>
              <a:rPr lang="ru-RU" dirty="0" err="1"/>
              <a:t>пороговим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, яке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</a:t>
            </a:r>
            <a:r>
              <a:rPr lang="ru-RU" dirty="0" err="1"/>
              <a:t>серцевих</a:t>
            </a:r>
            <a:r>
              <a:rPr lang="ru-RU" dirty="0"/>
              <a:t> </a:t>
            </a:r>
            <a:r>
              <a:rPr lang="ru-RU" dirty="0" err="1"/>
              <a:t>скорочень</a:t>
            </a:r>
            <a:r>
              <a:rPr lang="ru-RU" dirty="0"/>
              <a:t> (ЧСС) до 50 - 70% </a:t>
            </a:r>
            <a:r>
              <a:rPr lang="ru-RU" dirty="0" err="1"/>
              <a:t>від</a:t>
            </a:r>
            <a:r>
              <a:rPr lang="ru-RU" dirty="0"/>
              <a:t> максимального </a:t>
            </a:r>
            <a:r>
              <a:rPr lang="ru-RU" dirty="0" err="1"/>
              <a:t>значення</a:t>
            </a:r>
            <a:r>
              <a:rPr lang="ru-RU" dirty="0"/>
              <a:t> ЧСС. ЧСС макс. = 220 –  </a:t>
            </a:r>
            <a:r>
              <a:rPr lang="ru-RU" dirty="0" err="1" smtClean="0"/>
              <a:t>вік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регулярні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(3-5 </a:t>
            </a:r>
            <a:r>
              <a:rPr lang="ru-RU" dirty="0" err="1"/>
              <a:t>разів</a:t>
            </a:r>
            <a:r>
              <a:rPr lang="ru-RU" dirty="0"/>
              <a:t> на </a:t>
            </a:r>
            <a:r>
              <a:rPr lang="ru-RU" dirty="0" err="1"/>
              <a:t>тиждень</a:t>
            </a:r>
            <a:r>
              <a:rPr lang="ru-RU" dirty="0"/>
              <a:t>) з </a:t>
            </a:r>
            <a:r>
              <a:rPr lang="ru-RU" dirty="0" err="1"/>
              <a:t>пороговим</a:t>
            </a:r>
            <a:r>
              <a:rPr lang="ru-RU" dirty="0"/>
              <a:t> </a:t>
            </a:r>
            <a:r>
              <a:rPr lang="ru-RU" dirty="0" err="1"/>
              <a:t>навантаженням</a:t>
            </a:r>
            <a:r>
              <a:rPr lang="ru-RU" dirty="0"/>
              <a:t> </a:t>
            </a:r>
            <a:r>
              <a:rPr lang="ru-RU" dirty="0" err="1"/>
              <a:t>стануть</a:t>
            </a:r>
            <a:r>
              <a:rPr lang="ru-RU" dirty="0"/>
              <a:t> </a:t>
            </a:r>
            <a:r>
              <a:rPr lang="ru-RU" dirty="0" err="1"/>
              <a:t>звичними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приступати</a:t>
            </a:r>
            <a:r>
              <a:rPr lang="ru-RU" dirty="0"/>
              <a:t> до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етапу</a:t>
            </a:r>
            <a:r>
              <a:rPr lang="ru-RU" dirty="0" smtClean="0"/>
              <a:t>.</a:t>
            </a:r>
          </a:p>
          <a:p>
            <a:r>
              <a:rPr lang="ru-RU" b="1" dirty="0"/>
              <a:t>Принцип </a:t>
            </a:r>
            <a:r>
              <a:rPr lang="ru-RU" b="1" dirty="0" err="1"/>
              <a:t>адекватності</a:t>
            </a:r>
            <a:r>
              <a:rPr lang="ru-RU" b="1" dirty="0"/>
              <a:t>.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тренування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максимальний</a:t>
            </a:r>
            <a:r>
              <a:rPr lang="ru-RU" dirty="0"/>
              <a:t> </a:t>
            </a:r>
            <a:r>
              <a:rPr lang="ru-RU" dirty="0" err="1"/>
              <a:t>ефект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 в тих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адекватна </a:t>
            </a:r>
            <a:r>
              <a:rPr lang="ru-RU" dirty="0" err="1"/>
              <a:t>рівню</a:t>
            </a:r>
            <a:r>
              <a:rPr lang="ru-RU" dirty="0"/>
              <a:t> </a:t>
            </a:r>
            <a:r>
              <a:rPr lang="ru-RU" dirty="0" err="1"/>
              <a:t>тренованості</a:t>
            </a:r>
            <a:r>
              <a:rPr lang="ru-RU" dirty="0"/>
              <a:t> та стану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У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пульсу (ЗБП), в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</a:t>
            </a:r>
            <a:r>
              <a:rPr lang="ru-RU" dirty="0" err="1"/>
              <a:t>безпечна</a:t>
            </a:r>
            <a:r>
              <a:rPr lang="ru-RU" dirty="0"/>
              <a:t> для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ЗБП </a:t>
            </a:r>
            <a:r>
              <a:rPr lang="ru-RU" b="1" dirty="0"/>
              <a:t>= ЧСС макс. х (0,65 ... </a:t>
            </a:r>
            <a:r>
              <a:rPr lang="ru-RU" b="1" dirty="0" smtClean="0"/>
              <a:t>0,8) ЧСС </a:t>
            </a:r>
            <a:r>
              <a:rPr lang="ru-RU" b="1" dirty="0"/>
              <a:t>макс. = 220 – </a:t>
            </a:r>
            <a:r>
              <a:rPr lang="ru-RU" b="1" dirty="0" err="1"/>
              <a:t>вік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4" y="1148902"/>
            <a:ext cx="2067264" cy="1388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4" y="2836035"/>
            <a:ext cx="2067264" cy="1548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42" y="4683385"/>
            <a:ext cx="1999496" cy="165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2C15FF-1675-4B64-8D0C-D78E36D0F68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F8F9056-19CC-403D-A4E3-D0BFC3D9E6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67FFB0-F441-4120-8FA0-C46780EE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0</TotalTime>
  <Words>1659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Segoe UI</vt:lpstr>
      <vt:lpstr>Параллакс</vt:lpstr>
      <vt:lpstr>Презентация PowerPoint</vt:lpstr>
      <vt:lpstr>Складові частини фізичної культури</vt:lpstr>
      <vt:lpstr>Загальна фізична підготовка</vt:lpstr>
      <vt:lpstr>Регулярні фізичні навантаження</vt:lpstr>
      <vt:lpstr>Метаболізм – це біохімічні та енергетичні процеси, що забезпечують використання харчових речовин для життєдіяльності організму. </vt:lpstr>
      <vt:lpstr>БАЗОВИЙ ОБМІН РЕЧОВИН . ТИПИ КОНСТИТУЦІЇ</vt:lpstr>
      <vt:lpstr>Додаткова витрата енергії. Енергетичний баланс </vt:lpstr>
      <vt:lpstr>Презентация PowerPoint</vt:lpstr>
      <vt:lpstr>Вимоги до фізичних навантажень</vt:lpstr>
      <vt:lpstr>Реабілітаційні тренування Фізична реабілітація хворого починається в стаціонарі.  Сучасні методи реабілітації припускають ранню активізацію хворих. Це можливе після комплексної оцінки функціонального стану організму. Подальше відновлення проводиться в спеціалізованих реабілітаційних санаторіях, базах реабілітації, амбулаторних центрах. Повноцінна реабілітація дозволяє більшості пацієнтів уникнути рецидивів, швидко відновити нормальну роботу ураженого органа та повернутися до активного життя</vt:lpstr>
      <vt:lpstr>Раціональна побудова фізичного навантаження</vt:lpstr>
      <vt:lpstr>Водні процедури</vt:lpstr>
      <vt:lpstr>Професійний спорт і здоров'я</vt:lpstr>
      <vt:lpstr>Допінги</vt:lpstr>
      <vt:lpstr>            ДОПІНГИ 3. Заборонені методи:     2.1. Посилення перенсення кисню:         • кров'яний допінг;        • штучне поліпшення процесів споживання,   перенесення або доставки кисню.      2.2. Хімічні та фізичні маніпуляції:         • фальсифікація відібраних в рамках процедури допінг - контролю проб з метою порушення їх цілісності та автентичності;        • внутрішньовенні інфузії і / або ін’єкції в обсязі понад 50 мл протягом 6 - годинного періоду, за винятком випадків надання необхідної медичної допомоги;       • послідовність дій по забору, маніпуляції зі зворотного введення будь-якої кількості цільної крові в кровоносну систему.     2.3. Генний допінг:       • перенесення нуклеїнових кислот або ланцюжків нуклеїнових кислот;       • використання нормальних або генетично модифікованих клітин.  </vt:lpstr>
      <vt:lpstr>Фізична культура . Дотримання наступних правил допоможе досягти бажаного результату в короткі терміни і без травматизму, що невід’ємно супроводжує професійний спорт: 1. Дотримання санітарно-гігієнічних вимог (температура повітря, температура води, вологість, освітленість, спортивних споруд, підбір спортивного інвентарю і снарядів).   2. Дотримання методичних принципів (етапність навантаження з урахуванням віку, статі, систематичності тренувань).   3. Правильна побудова фізичного навантаження, в поєднанні з відновними заходами (масаж, самомасаж, водні процедури, фізіотерапія) і харчуванням. </vt:lpstr>
      <vt:lpstr>Дякую за увагу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2020-08-29T22:10:07Z</dcterms:created>
  <dcterms:modified xsi:type="dcterms:W3CDTF">2021-02-11T09:05:15Z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