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312" r:id="rId3"/>
    <p:sldId id="313" r:id="rId4"/>
    <p:sldId id="257" r:id="rId5"/>
    <p:sldId id="261" r:id="rId6"/>
    <p:sldId id="314" r:id="rId7"/>
    <p:sldId id="262" r:id="rId8"/>
    <p:sldId id="272" r:id="rId9"/>
    <p:sldId id="271" r:id="rId10"/>
    <p:sldId id="273" r:id="rId11"/>
    <p:sldId id="263" r:id="rId12"/>
    <p:sldId id="264" r:id="rId13"/>
    <p:sldId id="267" r:id="rId14"/>
    <p:sldId id="274" r:id="rId15"/>
    <p:sldId id="275" r:id="rId16"/>
    <p:sldId id="276" r:id="rId17"/>
    <p:sldId id="277" r:id="rId18"/>
    <p:sldId id="278" r:id="rId19"/>
    <p:sldId id="281" r:id="rId20"/>
    <p:sldId id="268" r:id="rId21"/>
    <p:sldId id="265" r:id="rId22"/>
    <p:sldId id="293" r:id="rId23"/>
    <p:sldId id="286" r:id="rId24"/>
    <p:sldId id="291" r:id="rId25"/>
    <p:sldId id="269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283" r:id="rId41"/>
    <p:sldId id="284" r:id="rId42"/>
    <p:sldId id="288" r:id="rId43"/>
    <p:sldId id="290" r:id="rId44"/>
    <p:sldId id="30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54201-615C-40F2-8A25-7F92C8C7D9C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51B6-D009-417C-A6D0-8D52CB2FC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7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Выделены</a:t>
            </a:r>
            <a:r>
              <a:rPr lang="ru-RU" baseline="0" dirty="0"/>
              <a:t> группы веществ, которые считаются потенциальными канцерогенами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51B6-D009-417C-A6D0-8D52CB2FC53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0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8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2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38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046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2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143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77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98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7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66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6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2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34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116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Autofit/>
          </a:bodyPr>
          <a:lstStyle/>
          <a:p>
            <a:r>
              <a:rPr lang="ru-RU" sz="2800" dirty="0" err="1"/>
              <a:t>Лекція</a:t>
            </a:r>
            <a:r>
              <a:rPr lang="ru-RU" sz="2800" dirty="0"/>
              <a:t> 3</a:t>
            </a:r>
            <a:br>
              <a:rPr lang="ru-RU" sz="2800" dirty="0"/>
            </a:br>
            <a:r>
              <a:rPr lang="ru-RU" sz="2800" dirty="0" err="1"/>
              <a:t>Методологія</a:t>
            </a:r>
            <a:r>
              <a:rPr lang="ru-RU" sz="2800" dirty="0"/>
              <a:t> </a:t>
            </a:r>
            <a:r>
              <a:rPr lang="ru-RU" sz="2800" dirty="0" err="1"/>
              <a:t>аналізу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 для </a:t>
            </a:r>
            <a:r>
              <a:rPr lang="ru-RU" sz="2800" dirty="0" err="1"/>
              <a:t>здоров'я</a:t>
            </a:r>
            <a:r>
              <a:rPr lang="ru-RU" sz="2800" dirty="0"/>
              <a:t> </a:t>
            </a:r>
            <a:r>
              <a:rPr lang="ru-RU" sz="2800" dirty="0" err="1"/>
              <a:t>населення</a:t>
            </a:r>
            <a:r>
              <a:rPr lang="ru-RU" sz="2800" dirty="0"/>
              <a:t> в </a:t>
            </a:r>
            <a:r>
              <a:rPr lang="ru-RU" sz="2800" dirty="0" err="1"/>
              <a:t>системі</a:t>
            </a:r>
            <a:r>
              <a:rPr lang="ru-RU" sz="2800" dirty="0"/>
              <a:t> </a:t>
            </a:r>
            <a:r>
              <a:rPr lang="ru-RU" sz="2800" dirty="0" err="1"/>
              <a:t>санітарно-епідеміологічного</a:t>
            </a:r>
            <a:r>
              <a:rPr lang="ru-RU" sz="2800" dirty="0"/>
              <a:t> </a:t>
            </a:r>
            <a:r>
              <a:rPr lang="ru-RU" sz="2800" dirty="0" err="1"/>
              <a:t>нагляду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Кафедра </a:t>
            </a:r>
            <a:r>
              <a:rPr lang="ru-RU" dirty="0" err="1"/>
              <a:t>громадського</a:t>
            </a:r>
            <a:r>
              <a:rPr lang="ru-RU" dirty="0"/>
              <a:t> здоров</a:t>
            </a:r>
            <a:r>
              <a:rPr lang="en-US" dirty="0"/>
              <a:t>’</a:t>
            </a:r>
            <a:r>
              <a:rPr lang="uk-UA" dirty="0"/>
              <a:t>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8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/>
              <a:t>Дослідження з оцінки ризику можуть мати різну тимчасову спрямованість: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ретроспективні дослідження </a:t>
            </a:r>
            <a:r>
              <a:rPr lang="uk-UA" dirty="0"/>
              <a:t>ставлять своєю метою оцінку ризику, обумовленого попередніми впливами хімічних речовин, що забруднюють навколишнє середовище;</a:t>
            </a:r>
            <a:endParaRPr lang="ru-RU" b="1" dirty="0"/>
          </a:p>
          <a:p>
            <a:pPr lvl="0"/>
            <a:r>
              <a:rPr lang="uk-UA" b="1" dirty="0"/>
              <a:t>поточна оцінка ризику </a:t>
            </a:r>
            <a:r>
              <a:rPr lang="uk-UA" dirty="0"/>
              <a:t>пов'язана з існуючим на момент досліджень хімічним забрудненням навколишнього середовища;</a:t>
            </a:r>
            <a:endParaRPr lang="ru-RU" b="1" dirty="0"/>
          </a:p>
          <a:p>
            <a:pPr lvl="0"/>
            <a:r>
              <a:rPr lang="uk-UA" b="1" dirty="0" err="1"/>
              <a:t>проспективна</a:t>
            </a:r>
            <a:r>
              <a:rPr lang="uk-UA" b="1" dirty="0"/>
              <a:t> оцінка ризику </a:t>
            </a:r>
            <a:r>
              <a:rPr lang="uk-UA" dirty="0"/>
              <a:t>характеризує рівні ризику, які, ймовірно, будуть спостерігатися через певний, заданий період часу при конкретному сценарії впливу.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44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ризик</a:t>
            </a:r>
            <a:r>
              <a:rPr lang="ru-RU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776748" cy="4195481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Ризик</a:t>
            </a:r>
            <a:r>
              <a:rPr lang="uk-UA" dirty="0"/>
              <a:t> – це усвідомлена небезпека виникнення події з певними у просторі та часі, небажаними наслідками для здоров’я людини. </a:t>
            </a:r>
          </a:p>
          <a:p>
            <a:r>
              <a:rPr lang="uk-UA" dirty="0"/>
              <a:t>Ризик величина кількісна. Ризик характеризується :</a:t>
            </a:r>
          </a:p>
          <a:p>
            <a:pPr>
              <a:buFontTx/>
              <a:buChar char="-"/>
            </a:pPr>
            <a:r>
              <a:rPr lang="uk-UA" dirty="0"/>
              <a:t>або величинами від нуля (означає впевненість у тому, що шкода не буде нанесена нікому) до одиниці (означає впевненість у тому, що шкода буде нанесена усім), </a:t>
            </a:r>
          </a:p>
          <a:p>
            <a:pPr>
              <a:buFontTx/>
              <a:buChar char="-"/>
            </a:pPr>
            <a:r>
              <a:rPr lang="uk-UA" dirty="0"/>
              <a:t>або як очікувана частота несприятливих ефектів, що виникають у популяції від визначеного шкідливого впливу. </a:t>
            </a:r>
          </a:p>
          <a:p>
            <a:pPr marL="0" indent="0">
              <a:buNone/>
            </a:pPr>
            <a:r>
              <a:rPr lang="uk-UA" dirty="0"/>
              <a:t>     Перший спосіб вираження ризику  іноді трактується як індивідуальний, другий – як популяційний ризик.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98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Відмінності</a:t>
            </a:r>
            <a:r>
              <a:rPr lang="ru-RU" dirty="0"/>
              <a:t> понять «</a:t>
            </a:r>
            <a:r>
              <a:rPr lang="ru-RU" dirty="0" err="1"/>
              <a:t>ризик</a:t>
            </a:r>
            <a:r>
              <a:rPr lang="ru-RU" dirty="0"/>
              <a:t>» та «</a:t>
            </a:r>
            <a:r>
              <a:rPr lang="ru-RU" dirty="0" err="1"/>
              <a:t>небезпека</a:t>
            </a:r>
            <a:r>
              <a:rPr lang="ru-RU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Небезпека</a:t>
            </a:r>
            <a:r>
              <a:rPr lang="ru-RU" b="1" dirty="0"/>
              <a:t> (</a:t>
            </a:r>
            <a:r>
              <a:rPr lang="ru-RU" b="1" dirty="0" err="1"/>
              <a:t>загроза</a:t>
            </a:r>
            <a:r>
              <a:rPr lang="ru-RU" b="1" dirty="0"/>
              <a:t>)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, </a:t>
            </a:r>
            <a:r>
              <a:rPr lang="ru-RU" dirty="0" err="1"/>
              <a:t>техногенне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з </a:t>
            </a:r>
            <a:r>
              <a:rPr lang="ru-RU" dirty="0" err="1"/>
              <a:t>прогнозованими</a:t>
            </a:r>
            <a:r>
              <a:rPr lang="ru-RU" dirty="0"/>
              <a:t>, але </a:t>
            </a:r>
            <a:r>
              <a:rPr lang="ru-RU" dirty="0" err="1"/>
              <a:t>неконтрольованими</a:t>
            </a:r>
            <a:r>
              <a:rPr lang="ru-RU" dirty="0"/>
              <a:t> </a:t>
            </a:r>
            <a:r>
              <a:rPr lang="ru-RU" dirty="0" err="1"/>
              <a:t>загрозами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небажаних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у </a:t>
            </a:r>
            <a:r>
              <a:rPr lang="ru-RU" dirty="0" err="1"/>
              <a:t>певний</a:t>
            </a:r>
            <a:r>
              <a:rPr lang="ru-RU" dirty="0"/>
              <a:t> момент часу та в межах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шкоду </a:t>
            </a:r>
            <a:r>
              <a:rPr lang="ru-RU" dirty="0" err="1"/>
              <a:t>здоров’ю</a:t>
            </a:r>
            <a:r>
              <a:rPr lang="ru-RU" dirty="0"/>
              <a:t> людей,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Небезпека</a:t>
            </a:r>
            <a:r>
              <a:rPr lang="ru-RU" dirty="0"/>
              <a:t> величина </a:t>
            </a:r>
            <a:r>
              <a:rPr lang="ru-RU" dirty="0" err="1"/>
              <a:t>якісна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47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1 етап: Ідентифікація небезпеки</a:t>
            </a:r>
            <a:r>
              <a:rPr lang="uk-UA" sz="3200" dirty="0"/>
              <a:t> (</a:t>
            </a:r>
            <a:r>
              <a:rPr lang="uk-UA" sz="3200" dirty="0" err="1"/>
              <a:t>hazard</a:t>
            </a:r>
            <a:r>
              <a:rPr lang="uk-UA" sz="3200" dirty="0"/>
              <a:t> </a:t>
            </a:r>
            <a:r>
              <a:rPr lang="uk-UA" sz="3200" dirty="0" err="1"/>
              <a:t>identification</a:t>
            </a:r>
            <a:r>
              <a:rPr lang="uk-UA" sz="3200" dirty="0"/>
              <a:t>)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/>
              <a:t>Якісна характеристика можливих несприятливих ефектів впливу на організм тих шкідливих факторів, які забруднюють навколишнє середовище в розглянутій зоні (місті, регіоні) та можуть бути потенційним джерелом небезпеки для здоров'я проживаючого тут населення чи якоїсь його частини. </a:t>
            </a:r>
          </a:p>
          <a:p>
            <a:pPr lvl="0">
              <a:buFontTx/>
              <a:buChar char="-"/>
            </a:pPr>
            <a:r>
              <a:rPr lang="uk-UA" dirty="0"/>
              <a:t>Виявлення з цих ефектів  </a:t>
            </a:r>
            <a:r>
              <a:rPr lang="uk-UA" b="1" dirty="0" err="1"/>
              <a:t>лімітуючих</a:t>
            </a:r>
            <a:r>
              <a:rPr lang="uk-UA" dirty="0"/>
              <a:t> – тобто тих, за якими оцінка ризику є найбільш актуальною, з урахуванням  тяжкості, індивідуальної й соціальної значущості ефектів, і того, які з них можливі при найбільш низьких рівнях експозиції (для цього використовують аналітичні огляди, звіти, довідники тощо)</a:t>
            </a:r>
            <a:endParaRPr lang="ru-RU" b="1" dirty="0"/>
          </a:p>
          <a:p>
            <a:pPr>
              <a:buFontTx/>
              <a:buChar char="-"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12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i="1" dirty="0"/>
              <a:t>Процес ідентифікації небезпеки потенційно канцерогенних хімічних сполук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    включає:</a:t>
            </a:r>
            <a:endParaRPr lang="ru-RU" b="1" dirty="0"/>
          </a:p>
          <a:p>
            <a:pPr lvl="0"/>
            <a:r>
              <a:rPr lang="uk-UA" dirty="0"/>
              <a:t>встановлення ступеня доведеності </a:t>
            </a:r>
            <a:r>
              <a:rPr lang="uk-UA" dirty="0" err="1"/>
              <a:t>канцерогенності</a:t>
            </a:r>
            <a:r>
              <a:rPr lang="uk-UA" dirty="0"/>
              <a:t> досліджуваної речовини для людини;</a:t>
            </a:r>
            <a:endParaRPr lang="ru-RU" b="1" dirty="0"/>
          </a:p>
          <a:p>
            <a:pPr lvl="0"/>
            <a:r>
              <a:rPr lang="uk-UA" dirty="0"/>
              <a:t>виявлення умов, при яких може реально проявитися канцерогенний ефект, і оцінка відповідності цих умов специфічним особливостям обраного сценарію впливу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06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800" i="1" dirty="0"/>
              <a:t>Встановлення ступеня доведеності </a:t>
            </a:r>
            <a:r>
              <a:rPr lang="uk-UA" sz="2800" i="1" dirty="0" err="1"/>
              <a:t>канцерогенності</a:t>
            </a:r>
            <a:r>
              <a:rPr lang="uk-UA" sz="2800" i="1" dirty="0"/>
              <a:t> досліджуваної речовини для людини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Проводиться відповідно до </a:t>
            </a:r>
            <a:r>
              <a:rPr lang="uk-UA" b="1" i="1" dirty="0"/>
              <a:t>класифікації Міжнародного агентства з вивчення раку</a:t>
            </a:r>
            <a:r>
              <a:rPr lang="uk-UA" dirty="0"/>
              <a:t>, яка включає наступні групи агентів:</a:t>
            </a:r>
            <a:endParaRPr lang="ru-RU" b="1" dirty="0"/>
          </a:p>
          <a:p>
            <a:pPr marL="0" indent="0">
              <a:buNone/>
            </a:pPr>
            <a:r>
              <a:rPr lang="uk-UA" dirty="0"/>
              <a:t>      </a:t>
            </a:r>
            <a:r>
              <a:rPr lang="uk-UA" b="1" dirty="0"/>
              <a:t>1 група - канцерогени для людини (речовини, по яких є достатньо надійні епідеміологічні дані їх канцерогенної небезпеки для людини, тобто встановлені значення ризику по окремих речовинах для окремих </a:t>
            </a:r>
            <a:r>
              <a:rPr lang="uk-UA" b="1" dirty="0" err="1"/>
              <a:t>локалізацій</a:t>
            </a:r>
            <a:r>
              <a:rPr lang="uk-UA" b="1" dirty="0"/>
              <a:t>).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2А група - ймовірні канцерогени для людини (речовини, для яких є обмежені докази їх канцерогенної небезпеки для людини).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     2В група - можливі канцерогени для людини (речовини, для яких є обмежені докази канцерогенної небезпеки для тварин).</a:t>
            </a:r>
            <a:endParaRPr lang="ru-RU" b="1" dirty="0"/>
          </a:p>
          <a:p>
            <a:pPr marL="0" indent="0">
              <a:buNone/>
            </a:pPr>
            <a:r>
              <a:rPr lang="uk-UA" dirty="0"/>
              <a:t>      3 група - не класифікується як канцероген для людини.</a:t>
            </a:r>
            <a:endParaRPr lang="ru-RU" b="1" dirty="0"/>
          </a:p>
          <a:p>
            <a:pPr marL="0" indent="0">
              <a:buNone/>
            </a:pPr>
            <a:r>
              <a:rPr lang="uk-UA" dirty="0"/>
              <a:t>      4 група - наявність доказів відсутності </a:t>
            </a:r>
            <a:r>
              <a:rPr lang="uk-UA" dirty="0" err="1"/>
              <a:t>канцерогенності</a:t>
            </a:r>
            <a:r>
              <a:rPr lang="uk-UA" dirty="0"/>
              <a:t> для людини.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02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/>
              <a:t>Класифікація канцерогенів Агентства з охорони навколишнього середовища США (US ЕРА)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564904"/>
            <a:ext cx="6711654" cy="36835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Відповідно до цієї класифікації потенційні канцерогенні агенти поділяються на такі групи:</a:t>
            </a:r>
            <a:endParaRPr lang="ru-RU" dirty="0"/>
          </a:p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А - канцерогени для людини;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В1 - ймовірні канцерогени для людини (обмежені докази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канцерогенності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людини);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В2 - ймовірні канцерогени для людини (достатні докази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канцерогенності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тварин і недостатні докази або відсутність даних для людини);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dirty="0"/>
              <a:t>    С - можливі канцерогени для людини;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    D - не класифікується як канцероген для людини;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    Е - наявність доказів відсутності </a:t>
            </a:r>
            <a:r>
              <a:rPr lang="uk-UA" dirty="0" err="1"/>
              <a:t>канцерогенності</a:t>
            </a:r>
            <a:r>
              <a:rPr lang="uk-UA" dirty="0"/>
              <a:t> для людини.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68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Оцінка ступеню виразності </a:t>
            </a:r>
            <a:r>
              <a:rPr lang="uk-UA" dirty="0" err="1"/>
              <a:t>канцерогенності</a:t>
            </a:r>
            <a:r>
              <a:rPr lang="uk-UA" dirty="0"/>
              <a:t> фактора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виразності</a:t>
            </a:r>
            <a:r>
              <a:rPr lang="ru-RU" dirty="0"/>
              <a:t> </a:t>
            </a:r>
            <a:r>
              <a:rPr lang="ru-RU" dirty="0" err="1"/>
              <a:t>канцерогенності</a:t>
            </a:r>
            <a:r>
              <a:rPr lang="ru-RU" dirty="0"/>
              <a:t> </a:t>
            </a:r>
            <a:r>
              <a:rPr lang="ru-RU" dirty="0" err="1"/>
              <a:t>оцінюється</a:t>
            </a:r>
            <a:r>
              <a:rPr lang="ru-RU" dirty="0"/>
              <a:t> за величиною </a:t>
            </a:r>
            <a:r>
              <a:rPr lang="ru-RU" b="1" i="1" dirty="0"/>
              <a:t>фактора канцерогенного </a:t>
            </a:r>
            <a:r>
              <a:rPr lang="ru-RU" b="1" i="1" dirty="0" err="1"/>
              <a:t>потенціалу</a:t>
            </a:r>
            <a:r>
              <a:rPr lang="ru-RU" dirty="0"/>
              <a:t> та </a:t>
            </a:r>
            <a:r>
              <a:rPr lang="ru-RU" b="1" i="1" dirty="0" err="1"/>
              <a:t>одиничного</a:t>
            </a:r>
            <a:r>
              <a:rPr lang="ru-RU" b="1" i="1" dirty="0"/>
              <a:t> </a:t>
            </a:r>
            <a:r>
              <a:rPr lang="ru-RU" b="1" i="1" dirty="0" err="1"/>
              <a:t>ризику</a:t>
            </a:r>
            <a:r>
              <a:rPr lang="ru-RU" b="1" i="1" dirty="0"/>
              <a:t>.</a:t>
            </a:r>
          </a:p>
          <a:p>
            <a:r>
              <a:rPr lang="ru-RU" b="1" i="1" dirty="0"/>
              <a:t>Фактор канцерогенного </a:t>
            </a:r>
            <a:r>
              <a:rPr lang="ru-RU" b="1" i="1" dirty="0" err="1"/>
              <a:t>потенціалу</a:t>
            </a:r>
            <a:r>
              <a:rPr lang="ru-RU" dirty="0"/>
              <a:t> 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міра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канцерогенного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імовірності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раку за </a:t>
            </a:r>
            <a:r>
              <a:rPr lang="ru-RU" dirty="0" err="1"/>
              <a:t>впливу</a:t>
            </a:r>
            <a:r>
              <a:rPr lang="ru-RU" dirty="0"/>
              <a:t> канцерогена.</a:t>
            </a:r>
          </a:p>
          <a:p>
            <a:r>
              <a:rPr lang="ru-RU" b="1" i="1" dirty="0" err="1"/>
              <a:t>Одиничний</a:t>
            </a:r>
            <a:r>
              <a:rPr lang="ru-RU" b="1" i="1" dirty="0"/>
              <a:t> </a:t>
            </a:r>
            <a:r>
              <a:rPr lang="ru-RU" b="1" i="1" dirty="0" err="1"/>
              <a:t>ризик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верхня</a:t>
            </a:r>
            <a:r>
              <a:rPr lang="ru-RU" dirty="0"/>
              <a:t>  межа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обумовленого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концентрації</a:t>
            </a:r>
            <a:r>
              <a:rPr lang="ru-RU" dirty="0"/>
              <a:t> 1 мкг / м3 (</a:t>
            </a:r>
            <a:r>
              <a:rPr lang="ru-RU" dirty="0" err="1"/>
              <a:t>інгаляція</a:t>
            </a:r>
            <a:r>
              <a:rPr lang="ru-RU" dirty="0"/>
              <a:t> </a:t>
            </a:r>
            <a:r>
              <a:rPr lang="ru-RU" dirty="0" err="1"/>
              <a:t>забрудненого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1 мкг / л (</a:t>
            </a:r>
            <a:r>
              <a:rPr lang="ru-RU" dirty="0" err="1"/>
              <a:t>надходження</a:t>
            </a:r>
            <a:r>
              <a:rPr lang="ru-RU" dirty="0"/>
              <a:t> з </a:t>
            </a:r>
            <a:r>
              <a:rPr lang="ru-RU" dirty="0" err="1"/>
              <a:t>питною</a:t>
            </a:r>
            <a:r>
              <a:rPr lang="ru-RU" dirty="0"/>
              <a:t> водою).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на одну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. 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793474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Ідентифікація небезпеки для </a:t>
            </a:r>
            <a:r>
              <a:rPr lang="uk-UA" dirty="0" err="1"/>
              <a:t>неканцерогенних</a:t>
            </a:r>
            <a:r>
              <a:rPr lang="uk-UA" dirty="0"/>
              <a:t> речовин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348880"/>
            <a:ext cx="6711654" cy="389952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референтні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при </a:t>
            </a:r>
            <a:r>
              <a:rPr lang="ru-RU" dirty="0" err="1"/>
              <a:t>гострих</a:t>
            </a:r>
            <a:r>
              <a:rPr lang="ru-RU" dirty="0"/>
              <a:t> і </a:t>
            </a:r>
            <a:r>
              <a:rPr lang="ru-RU" dirty="0" err="1"/>
              <a:t>хроничних</a:t>
            </a:r>
            <a:r>
              <a:rPr lang="ru-RU" dirty="0"/>
              <a:t> </a:t>
            </a:r>
            <a:r>
              <a:rPr lang="ru-RU" dirty="0" err="1"/>
              <a:t>впливах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включені</a:t>
            </a:r>
            <a:r>
              <a:rPr lang="ru-RU" dirty="0"/>
              <a:t> у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пріоритетних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  <a:p>
            <a:r>
              <a:rPr lang="ru-RU" dirty="0" err="1"/>
              <a:t>Вказують</a:t>
            </a:r>
            <a:r>
              <a:rPr lang="ru-RU" dirty="0"/>
              <a:t> </a:t>
            </a:r>
            <a:r>
              <a:rPr lang="ru-RU" dirty="0" err="1"/>
              <a:t>критичні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і </a:t>
            </a:r>
            <a:r>
              <a:rPr lang="ru-RU" dirty="0" err="1"/>
              <a:t>ефекти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референтним</a:t>
            </a:r>
            <a:r>
              <a:rPr lang="ru-RU" dirty="0"/>
              <a:t> дозам/</a:t>
            </a:r>
            <a:r>
              <a:rPr lang="ru-RU" dirty="0" err="1"/>
              <a:t>концентраціям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    </a:t>
            </a:r>
            <a:r>
              <a:rPr lang="uk-UA" i="1" dirty="0"/>
              <a:t>Критичні органи </a:t>
            </a:r>
            <a:r>
              <a:rPr lang="uk-UA" dirty="0"/>
              <a:t>- ті органи, в яких при зростанні рівня дози виникає перший шкідливий ефект або його відомий провісник.</a:t>
            </a:r>
            <a:endParaRPr lang="ru-RU" dirty="0"/>
          </a:p>
          <a:p>
            <a:r>
              <a:rPr lang="ru-RU" dirty="0" err="1"/>
              <a:t>Указують</a:t>
            </a:r>
            <a:r>
              <a:rPr lang="ru-RU" dirty="0"/>
              <a:t>  </a:t>
            </a:r>
            <a:r>
              <a:rPr lang="ru-RU" dirty="0" err="1"/>
              <a:t>епідемиологічні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аналізуються</a:t>
            </a:r>
            <a:r>
              <a:rPr lang="ru-RU" dirty="0"/>
              <a:t> (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епідеміологічними</a:t>
            </a:r>
            <a:r>
              <a:rPr lang="ru-RU" dirty="0"/>
              <a:t> методами – див. </a:t>
            </a:r>
            <a:r>
              <a:rPr lang="ru-RU" dirty="0" err="1"/>
              <a:t>лекцію</a:t>
            </a:r>
            <a:r>
              <a:rPr lang="ru-RU" dirty="0"/>
              <a:t> 2).</a:t>
            </a:r>
          </a:p>
        </p:txBody>
      </p:sp>
    </p:spTree>
    <p:extLst>
      <p:ext uri="{BB962C8B-B14F-4D97-AF65-F5344CB8AC3E}">
        <p14:creationId xmlns:p14="http://schemas.microsoft.com/office/powerpoint/2010/main" val="1038814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i="1" dirty="0"/>
              <a:t>Провідні критерії для вибору пріоритетних забруднюючих речовин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/>
              <a:t>Критерії для створення першого переліку шкідливих речовин: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Небезпека для здоров'я людини та чисельність населення, яке зазнає впливу;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Висока стійкість речовини;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Здатність речовини до </a:t>
            </a:r>
            <a:r>
              <a:rPr lang="uk-UA" dirty="0" err="1"/>
              <a:t>біоакумуляції</a:t>
            </a:r>
            <a:r>
              <a:rPr lang="uk-UA" dirty="0"/>
              <a:t>;</a:t>
            </a:r>
            <a:r>
              <a:rPr lang="ru-RU" b="1" dirty="0"/>
              <a:t> </a:t>
            </a:r>
            <a:r>
              <a:rPr lang="uk-UA" dirty="0" err="1"/>
              <a:t>межсредовищного</a:t>
            </a:r>
            <a:r>
              <a:rPr lang="uk-UA" dirty="0"/>
              <a:t> розподілу і міграції з одного середовища в інші середовища;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Здатність викликати порушення хімічних процесів в атмосфері та  порушувати прозорість атмосфери.</a:t>
            </a:r>
            <a:endParaRPr lang="ru-RU" b="1" dirty="0"/>
          </a:p>
          <a:p>
            <a:pPr>
              <a:buFont typeface="Wingdings" pitchFamily="2" charset="2"/>
              <a:buChar char="ü"/>
            </a:pPr>
            <a:r>
              <a:rPr lang="uk-UA" b="1" dirty="0"/>
              <a:t>Виключення хімічних сполук з першого переліку речовин здійснюється, якщо</a:t>
            </a:r>
            <a:r>
              <a:rPr lang="uk-UA" dirty="0"/>
              <a:t>: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концентрація сполуки нижче природних фонових рівнів;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речовина виявлена ​​в незначному числі проб (менше 5%);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концентрація речовини істотно нижче референтних (безпечних) рівнів впливу;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величина коефіцієнта небезпеки (HQ) менше 0,1;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відсутність вираженої токсичності і відсутність даних про </a:t>
            </a:r>
            <a:r>
              <a:rPr lang="uk-UA" dirty="0" err="1"/>
              <a:t>канцерогенність</a:t>
            </a:r>
            <a:r>
              <a:rPr lang="uk-UA" dirty="0"/>
              <a:t> для людини;</a:t>
            </a:r>
            <a:endParaRPr lang="ru-RU" b="1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концентрація досліджуваного речовини не призводить до перевищення дози рекомендованого добового споживання.</a:t>
            </a:r>
            <a:endParaRPr lang="ru-RU" b="1" dirty="0"/>
          </a:p>
          <a:p>
            <a:pPr>
              <a:buFont typeface="Wingdings" pitchFamily="2" charset="2"/>
              <a:buChar char="ü"/>
            </a:pPr>
            <a:r>
              <a:rPr lang="uk-UA" b="1" dirty="0"/>
              <a:t>Дотримання чинних гігієнічних нормативів не є підставою для виключення речовини з переліку аналізованих хімічних сполук.</a:t>
            </a:r>
            <a:endParaRPr lang="ru-RU" b="1" dirty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1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Актуальність вивчення методології  аналізу ризику для здоров'я людини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даний час </a:t>
            </a:r>
            <a:r>
              <a:rPr lang="ru-RU" dirty="0" err="1"/>
              <a:t>намітилася</a:t>
            </a:r>
            <a:r>
              <a:rPr lang="ru-RU" dirty="0"/>
              <a:t> нова </a:t>
            </a:r>
            <a:r>
              <a:rPr lang="ru-RU" dirty="0" err="1"/>
              <a:t>тенденція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коли  </a:t>
            </a:r>
            <a:r>
              <a:rPr lang="ru-RU" dirty="0" err="1"/>
              <a:t>колишня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яка </a:t>
            </a:r>
            <a:r>
              <a:rPr lang="ru-RU" dirty="0" err="1"/>
              <a:t>ґрунтувалася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(ГДК, ГДВ, ГДР), </a:t>
            </a:r>
            <a:r>
              <a:rPr lang="ru-RU" dirty="0" err="1"/>
              <a:t>поступається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</a:t>
            </a:r>
          </a:p>
          <a:p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оптимального, з </a:t>
            </a:r>
            <a:r>
              <a:rPr lang="ru-RU" dirty="0" err="1"/>
              <a:t>економічної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і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обгрунтоване</a:t>
            </a:r>
            <a:r>
              <a:rPr lang="ru-RU" dirty="0"/>
              <a:t> </a:t>
            </a:r>
            <a:r>
              <a:rPr lang="ru-RU" dirty="0" err="1"/>
              <a:t>зведення</a:t>
            </a:r>
            <a:r>
              <a:rPr lang="ru-RU" dirty="0"/>
              <a:t> до </a:t>
            </a:r>
            <a:r>
              <a:rPr lang="ru-RU" dirty="0" err="1"/>
              <a:t>мінімуму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навклишнього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7465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ru-RU" dirty="0" err="1"/>
              <a:t>етап</a:t>
            </a:r>
            <a:r>
              <a:rPr lang="ru-RU" dirty="0"/>
              <a:t> – </a:t>
            </a:r>
            <a:r>
              <a:rPr lang="uk-UA" b="1" dirty="0"/>
              <a:t>Оцінка експозиції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Експозиція</a:t>
            </a:r>
            <a:r>
              <a:rPr lang="uk-UA" dirty="0"/>
              <a:t> – кількісна міра цього впливу шкідливого фактора на індивідуальний організм чи на групу людей (популяцію) з урахуванням чисельності цієї групи.</a:t>
            </a:r>
            <a:endParaRPr lang="ru-RU" b="1" dirty="0"/>
          </a:p>
          <a:p>
            <a:r>
              <a:rPr lang="uk-UA" b="1" dirty="0"/>
              <a:t>Оцінка експозиції</a:t>
            </a:r>
            <a:r>
              <a:rPr lang="uk-UA" dirty="0"/>
              <a:t> полягає у визначенні того, якими шляхами, через які компоненти навколишнього середовища, на якому кількісному рівні (вираженому як концентрація в цьому компоненті і/чи як доза), у який час, за якої періодичності і загальної тривалості має місце реальний або очікуваний вплив конкретного шкідливого фактора на людську популяцію чи її частину з урахуванням її чисельності.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42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Джерела кількісної характеристики експозиції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Кількісна</a:t>
            </a:r>
            <a:r>
              <a:rPr lang="ru-RU" dirty="0"/>
              <a:t> характеристика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, </a:t>
            </a:r>
            <a:r>
              <a:rPr lang="ru-RU" dirty="0" err="1"/>
              <a:t>орієнтуючись</a:t>
            </a:r>
            <a:r>
              <a:rPr lang="ru-RU" dirty="0"/>
              <a:t> на </a:t>
            </a:r>
            <a:r>
              <a:rPr lang="ru-RU" dirty="0" err="1"/>
              <a:t>дані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моніторингових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поширеності</a:t>
            </a:r>
            <a:r>
              <a:rPr lang="ru-RU" dirty="0"/>
              <a:t> та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у </a:t>
            </a:r>
            <a:r>
              <a:rPr lang="ru-RU" dirty="0" err="1"/>
              <a:t>повітряному</a:t>
            </a:r>
            <a:r>
              <a:rPr lang="ru-RU" dirty="0"/>
              <a:t> (</a:t>
            </a:r>
            <a:r>
              <a:rPr lang="ru-RU" dirty="0" err="1"/>
              <a:t>навколишньому</a:t>
            </a:r>
            <a:r>
              <a:rPr lang="ru-RU" dirty="0"/>
              <a:t> природному) </a:t>
            </a:r>
            <a:r>
              <a:rPr lang="ru-RU" dirty="0" err="1"/>
              <a:t>середовищі</a:t>
            </a:r>
            <a:endParaRPr lang="ru-RU" dirty="0"/>
          </a:p>
          <a:p>
            <a:endParaRPr lang="uk-UA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298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err="1"/>
              <a:t>Показники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використовуються</a:t>
            </a:r>
            <a:r>
              <a:rPr lang="ru-RU" sz="3600" dirty="0"/>
              <a:t> для </a:t>
            </a:r>
            <a:r>
              <a:rPr lang="ru-RU" sz="3600" dirty="0" err="1"/>
              <a:t>кількісної</a:t>
            </a:r>
            <a:r>
              <a:rPr lang="ru-RU" sz="3600" dirty="0"/>
              <a:t> характеристики </a:t>
            </a:r>
            <a:r>
              <a:rPr lang="ru-RU" sz="3600" dirty="0" err="1"/>
              <a:t>експозиції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/>
              <a:t>Концентрація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у </a:t>
            </a:r>
            <a:r>
              <a:rPr lang="ru-RU" i="1" dirty="0" err="1"/>
              <a:t>зоні</a:t>
            </a:r>
            <a:r>
              <a:rPr lang="ru-RU" i="1" dirty="0"/>
              <a:t> </a:t>
            </a:r>
            <a:r>
              <a:rPr lang="ru-RU" i="1" dirty="0" err="1"/>
              <a:t>спостережень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)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середньоарифметична</a:t>
            </a:r>
            <a:r>
              <a:rPr lang="ru-RU" dirty="0"/>
              <a:t> величина </a:t>
            </a:r>
            <a:r>
              <a:rPr lang="ru-RU" dirty="0" err="1"/>
              <a:t>концентрацій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як максимальна </a:t>
            </a:r>
            <a:r>
              <a:rPr lang="ru-RU" dirty="0" err="1"/>
              <a:t>концентрація</a:t>
            </a:r>
            <a:r>
              <a:rPr lang="ru-RU" dirty="0"/>
              <a:t> за </a:t>
            </a:r>
            <a:r>
              <a:rPr lang="ru-RU" dirty="0" err="1"/>
              <a:t>обмежений</a:t>
            </a:r>
            <a:r>
              <a:rPr lang="ru-RU" dirty="0"/>
              <a:t> час (у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постановки </a:t>
            </a:r>
            <a:r>
              <a:rPr lang="ru-RU" dirty="0" err="1"/>
              <a:t>завдання</a:t>
            </a:r>
            <a:r>
              <a:rPr lang="ru-RU" dirty="0"/>
              <a:t>). </a:t>
            </a:r>
          </a:p>
          <a:p>
            <a:r>
              <a:rPr lang="ru-RU" dirty="0"/>
              <a:t>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зумовлених</a:t>
            </a:r>
            <a:r>
              <a:rPr lang="ru-RU" dirty="0"/>
              <a:t> </a:t>
            </a:r>
            <a:r>
              <a:rPr lang="ru-RU" dirty="0" err="1"/>
              <a:t>хронічним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застосовуватись</a:t>
            </a:r>
            <a:r>
              <a:rPr lang="ru-RU" dirty="0"/>
              <a:t> </a:t>
            </a:r>
            <a:r>
              <a:rPr lang="ru-RU" i="1" dirty="0" err="1"/>
              <a:t>середньорічні</a:t>
            </a:r>
            <a:r>
              <a:rPr lang="ru-RU" i="1" dirty="0"/>
              <a:t> </a:t>
            </a:r>
            <a:r>
              <a:rPr lang="ru-RU" i="1" dirty="0" err="1"/>
              <a:t>концентрації</a:t>
            </a:r>
            <a:r>
              <a:rPr lang="ru-RU" dirty="0"/>
              <a:t>.</a:t>
            </a:r>
          </a:p>
          <a:p>
            <a:r>
              <a:rPr lang="ru-RU" dirty="0"/>
              <a:t>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(</a:t>
            </a:r>
            <a:r>
              <a:rPr lang="ru-RU" dirty="0" err="1"/>
              <a:t>екстремальних</a:t>
            </a:r>
            <a:r>
              <a:rPr lang="ru-RU" dirty="0"/>
              <a:t>, </a:t>
            </a:r>
            <a:r>
              <a:rPr lang="ru-RU" dirty="0" err="1"/>
              <a:t>аварійних</a:t>
            </a:r>
            <a:r>
              <a:rPr lang="ru-RU" dirty="0"/>
              <a:t>)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терміном</a:t>
            </a:r>
            <a:r>
              <a:rPr lang="ru-RU" dirty="0"/>
              <a:t> до 24 год.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i="1" dirty="0" err="1"/>
              <a:t>максимальні</a:t>
            </a:r>
            <a:r>
              <a:rPr lang="ru-RU" i="1" dirty="0"/>
              <a:t> </a:t>
            </a:r>
            <a:r>
              <a:rPr lang="ru-RU" i="1" dirty="0" err="1"/>
              <a:t>концентрації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938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Розрахунок середньодобової дози (або надходження)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92896"/>
            <a:ext cx="6711654" cy="37555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   Як підсумок виконання другого етапу оцінки ризику  розраховують </a:t>
            </a:r>
            <a:r>
              <a:rPr lang="uk-UA" i="1" dirty="0"/>
              <a:t>середньодобові дози</a:t>
            </a:r>
            <a:r>
              <a:rPr lang="uk-UA" dirty="0"/>
              <a:t> (</a:t>
            </a:r>
            <a:r>
              <a:rPr lang="uk-UA" i="1" dirty="0"/>
              <a:t>надходження)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    Наприклад, </a:t>
            </a:r>
            <a:r>
              <a:rPr lang="ru-RU" dirty="0"/>
              <a:t>стандартна формула 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добової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и при пероральному </a:t>
            </a:r>
            <a:r>
              <a:rPr lang="ru-RU" dirty="0" err="1"/>
              <a:t>надходженні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 </a:t>
            </a:r>
            <a:r>
              <a:rPr lang="ru-RU" dirty="0" err="1"/>
              <a:t>питною</a:t>
            </a:r>
            <a:r>
              <a:rPr lang="ru-RU" dirty="0"/>
              <a:t> водой:</a:t>
            </a:r>
          </a:p>
          <a:p>
            <a:pPr marL="0" indent="0">
              <a:buNone/>
            </a:pPr>
            <a:r>
              <a:rPr lang="uk-UA" dirty="0"/>
              <a:t>         </a:t>
            </a:r>
            <a:r>
              <a:rPr lang="en-US" dirty="0"/>
              <a:t>I = (</a:t>
            </a:r>
            <a:r>
              <a:rPr lang="uk-UA" dirty="0"/>
              <a:t>К</a:t>
            </a:r>
            <a:r>
              <a:rPr lang="en-US" dirty="0"/>
              <a:t> × </a:t>
            </a:r>
            <a:r>
              <a:rPr lang="uk-UA" dirty="0"/>
              <a:t>С</a:t>
            </a:r>
            <a:r>
              <a:rPr lang="en-US" dirty="0"/>
              <a:t> × </a:t>
            </a:r>
            <a:r>
              <a:rPr lang="uk-UA" dirty="0"/>
              <a:t>Ч</a:t>
            </a:r>
            <a:r>
              <a:rPr lang="en-US" dirty="0"/>
              <a:t> × </a:t>
            </a:r>
            <a:r>
              <a:rPr lang="uk-UA" dirty="0"/>
              <a:t>Т</a:t>
            </a:r>
            <a:r>
              <a:rPr lang="en-US" dirty="0"/>
              <a:t>) (</a:t>
            </a:r>
            <a:r>
              <a:rPr lang="uk-UA" dirty="0"/>
              <a:t>М</a:t>
            </a:r>
            <a:r>
              <a:rPr lang="en-US" dirty="0"/>
              <a:t> × </a:t>
            </a:r>
            <a:r>
              <a:rPr lang="uk-UA" dirty="0"/>
              <a:t>Е</a:t>
            </a:r>
            <a:r>
              <a:rPr lang="en-US" dirty="0"/>
              <a:t> × 365)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К-концентрація речовини у воді, мг/л; С</a:t>
            </a:r>
            <a:r>
              <a:rPr lang="en-US" dirty="0"/>
              <a:t> –</a:t>
            </a:r>
            <a:r>
              <a:rPr lang="uk-UA" dirty="0"/>
              <a:t> споживання, л/добу; Ч – частота впливу, діб/ рік; Т – тривалість впливу,років; М – маса тіла, кг; Е  - період експозиції (для канцерогенів - 70 років, для </a:t>
            </a:r>
            <a:r>
              <a:rPr lang="uk-UA" dirty="0" err="1"/>
              <a:t>неканцерогенів</a:t>
            </a:r>
            <a:r>
              <a:rPr lang="uk-UA" dirty="0"/>
              <a:t> – 30 років, діти – 6 років)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646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604867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sz="3000" dirty="0" err="1"/>
                  <a:t>Визначення</a:t>
                </a:r>
                <a:r>
                  <a:rPr lang="ru-RU" sz="3000" dirty="0"/>
                  <a:t> </a:t>
                </a:r>
                <a:r>
                  <a:rPr lang="ru-RU" sz="3000" dirty="0" err="1"/>
                  <a:t>середньої</a:t>
                </a:r>
                <a:r>
                  <a:rPr lang="ru-RU" sz="3000" dirty="0"/>
                  <a:t> </a:t>
                </a:r>
                <a:r>
                  <a:rPr lang="ru-RU" sz="3000" dirty="0" err="1"/>
                  <a:t>добової</a:t>
                </a:r>
                <a:r>
                  <a:rPr lang="ru-RU" sz="3000" dirty="0"/>
                  <a:t> </a:t>
                </a:r>
                <a:r>
                  <a:rPr lang="ru-RU" sz="3000" dirty="0" err="1"/>
                  <a:t>дози</a:t>
                </a:r>
                <a:r>
                  <a:rPr lang="ru-RU" sz="3000" dirty="0"/>
                  <a:t> при </a:t>
                </a:r>
                <a:r>
                  <a:rPr lang="ru-RU" sz="3000" dirty="0" err="1"/>
                  <a:t>інгаляційному</a:t>
                </a:r>
                <a:r>
                  <a:rPr lang="ru-RU" sz="3000" dirty="0"/>
                  <a:t> </a:t>
                </a:r>
                <a:r>
                  <a:rPr lang="ru-RU" sz="3000" dirty="0" err="1"/>
                  <a:t>впливі</a:t>
                </a:r>
                <a:r>
                  <a:rPr lang="ru-RU" sz="3000" dirty="0"/>
                  <a:t> </a:t>
                </a:r>
                <a:r>
                  <a:rPr lang="ru-RU" sz="3000" dirty="0" err="1"/>
                  <a:t>речовини</a:t>
                </a:r>
                <a:r>
                  <a:rPr lang="ru-RU" sz="3000" dirty="0"/>
                  <a:t> 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</a:t>
                </a:r>
                <a:r>
                  <a:rPr lang="uk-UA" dirty="0"/>
                  <a:t>І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[(</m:t>
                        </m:r>
                        <m:r>
                          <a:rPr lang="uk-UA" b="0" i="1" smtClean="0">
                            <a:latin typeface="Cambria Math"/>
                          </a:rPr>
                          <m:t>С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uk-UA" b="0" i="1" smtClean="0">
                            <a:latin typeface="Cambria Math"/>
                            <a:ea typeface="Cambria Math"/>
                          </a:rPr>
                          <m:t>×Т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𝑜𝑢𝑡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𝑉𝑜𝑢𝑡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)+(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𝐶h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)]×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𝐵𝑊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×365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sz="2600" dirty="0"/>
              </a:p>
              <a:p>
                <a:pPr marL="0" indent="0">
                  <a:buNone/>
                </a:pPr>
                <a:r>
                  <a:rPr lang="ru-RU" sz="2600" dirty="0"/>
                  <a:t>де </a:t>
                </a:r>
                <a:r>
                  <a:rPr lang="en-US" sz="2600" dirty="0"/>
                  <a:t>I – </a:t>
                </a:r>
                <a:r>
                  <a:rPr lang="ru-RU" sz="2600" dirty="0" err="1"/>
                  <a:t>середня</a:t>
                </a:r>
                <a:r>
                  <a:rPr lang="ru-RU" sz="2600" dirty="0"/>
                  <a:t> </a:t>
                </a:r>
                <a:r>
                  <a:rPr lang="ru-RU" sz="2600" dirty="0" err="1"/>
                  <a:t>добова</a:t>
                </a:r>
                <a:r>
                  <a:rPr lang="ru-RU" sz="2600" dirty="0"/>
                  <a:t> доза </a:t>
                </a:r>
                <a:r>
                  <a:rPr lang="ru-RU" sz="2600" dirty="0" err="1"/>
                  <a:t>речовини</a:t>
                </a:r>
                <a:r>
                  <a:rPr lang="ru-RU" sz="2600" dirty="0"/>
                  <a:t>, мг/</a:t>
                </a:r>
                <a:r>
                  <a:rPr lang="ru-RU" sz="2600" dirty="0" err="1"/>
                  <a:t>кг×доба</a:t>
                </a:r>
                <a:r>
                  <a:rPr lang="ru-RU" sz="2600" dirty="0"/>
                  <a:t>; С</a:t>
                </a:r>
                <a:r>
                  <a:rPr lang="en-US" sz="2600" dirty="0"/>
                  <a:t>a – </a:t>
                </a:r>
                <a:r>
                  <a:rPr lang="ru-RU" sz="2600" dirty="0" err="1"/>
                  <a:t>концентрація</a:t>
                </a:r>
                <a:r>
                  <a:rPr lang="ru-RU" sz="2600" dirty="0"/>
                  <a:t> </a:t>
                </a:r>
                <a:r>
                  <a:rPr lang="ru-RU" sz="2600" dirty="0" err="1"/>
                  <a:t>речовини</a:t>
                </a:r>
                <a:r>
                  <a:rPr lang="ru-RU" sz="2600" dirty="0"/>
                  <a:t> в атмосферному </a:t>
                </a:r>
                <a:r>
                  <a:rPr lang="ru-RU" sz="2600" dirty="0" err="1"/>
                  <a:t>повітрі</a:t>
                </a:r>
                <a:r>
                  <a:rPr lang="ru-RU" sz="2600" dirty="0"/>
                  <a:t>, мг/м3 ; </a:t>
                </a:r>
                <a:r>
                  <a:rPr lang="en-US" sz="2600" dirty="0" err="1"/>
                  <a:t>Ch</a:t>
                </a:r>
                <a:r>
                  <a:rPr lang="en-US" sz="2600" dirty="0"/>
                  <a:t> – </a:t>
                </a:r>
                <a:r>
                  <a:rPr lang="ru-RU" sz="2600" dirty="0" err="1"/>
                  <a:t>концентрація</a:t>
                </a:r>
                <a:r>
                  <a:rPr lang="ru-RU" sz="2600" dirty="0"/>
                  <a:t> </a:t>
                </a:r>
                <a:r>
                  <a:rPr lang="ru-RU" sz="2600" dirty="0" err="1"/>
                  <a:t>речовини</a:t>
                </a:r>
                <a:r>
                  <a:rPr lang="ru-RU" sz="2600" dirty="0"/>
                  <a:t> у </a:t>
                </a:r>
                <a:r>
                  <a:rPr lang="ru-RU" sz="2600" dirty="0" err="1"/>
                  <a:t>повітрі</a:t>
                </a:r>
                <a:r>
                  <a:rPr lang="ru-RU" sz="2600" dirty="0"/>
                  <a:t> </a:t>
                </a:r>
                <a:r>
                  <a:rPr lang="ru-RU" sz="2600" dirty="0" err="1"/>
                  <a:t>приміщення</a:t>
                </a:r>
                <a:r>
                  <a:rPr lang="ru-RU" sz="2600" dirty="0"/>
                  <a:t>, мг/м3; </a:t>
                </a:r>
                <a:r>
                  <a:rPr lang="en-US" sz="2600" dirty="0"/>
                  <a:t>Tout – </a:t>
                </a:r>
                <a:r>
                  <a:rPr lang="ru-RU" sz="2600" dirty="0"/>
                  <a:t>час, </a:t>
                </a:r>
                <a:r>
                  <a:rPr lang="ru-RU" sz="2600" dirty="0" err="1"/>
                  <a:t>що</a:t>
                </a:r>
                <a:r>
                  <a:rPr lang="ru-RU" sz="2600" dirty="0"/>
                  <a:t> проводиться поза </a:t>
                </a:r>
                <a:r>
                  <a:rPr lang="ru-RU" sz="2600" dirty="0" err="1"/>
                  <a:t>приміщенням</a:t>
                </a:r>
                <a:r>
                  <a:rPr lang="ru-RU" sz="2600" dirty="0"/>
                  <a:t>, год/</a:t>
                </a:r>
                <a:r>
                  <a:rPr lang="ru-RU" sz="2600" dirty="0" err="1"/>
                  <a:t>доба</a:t>
                </a:r>
                <a:r>
                  <a:rPr lang="ru-RU" sz="2600" dirty="0"/>
                  <a:t>; </a:t>
                </a:r>
                <a:r>
                  <a:rPr lang="en-US" sz="2600" dirty="0"/>
                  <a:t>Tin – </a:t>
                </a:r>
                <a:r>
                  <a:rPr lang="ru-RU" sz="2600" dirty="0"/>
                  <a:t>час, </a:t>
                </a:r>
                <a:r>
                  <a:rPr lang="ru-RU" sz="2600" dirty="0" err="1"/>
                  <a:t>що</a:t>
                </a:r>
                <a:r>
                  <a:rPr lang="ru-RU" sz="2600" dirty="0"/>
                  <a:t> проводиться у </a:t>
                </a:r>
                <a:r>
                  <a:rPr lang="ru-RU" sz="2600" dirty="0" err="1"/>
                  <a:t>приміщенні</a:t>
                </a:r>
                <a:r>
                  <a:rPr lang="ru-RU" sz="2600" dirty="0"/>
                  <a:t>, год/</a:t>
                </a:r>
                <a:r>
                  <a:rPr lang="ru-RU" sz="2600" dirty="0" err="1"/>
                  <a:t>доба</a:t>
                </a:r>
                <a:r>
                  <a:rPr lang="ru-RU" sz="2600" dirty="0"/>
                  <a:t>; </a:t>
                </a:r>
                <a:r>
                  <a:rPr lang="en-US" sz="2600" dirty="0" err="1"/>
                  <a:t>Vout</a:t>
                </a:r>
                <a:r>
                  <a:rPr lang="en-US" sz="2600" dirty="0"/>
                  <a:t> – </a:t>
                </a:r>
                <a:r>
                  <a:rPr lang="ru-RU" sz="2600" dirty="0" err="1"/>
                  <a:t>швидкість</a:t>
                </a:r>
                <a:r>
                  <a:rPr lang="ru-RU" sz="2600" dirty="0"/>
                  <a:t> </a:t>
                </a:r>
                <a:r>
                  <a:rPr lang="ru-RU" sz="2600" dirty="0" err="1"/>
                  <a:t>дихання</a:t>
                </a:r>
                <a:r>
                  <a:rPr lang="ru-RU" sz="2600" dirty="0"/>
                  <a:t> поза </a:t>
                </a:r>
                <a:r>
                  <a:rPr lang="ru-RU" sz="2600" dirty="0" err="1"/>
                  <a:t>приміщенням</a:t>
                </a:r>
                <a:r>
                  <a:rPr lang="ru-RU" sz="2600" dirty="0"/>
                  <a:t>, м3 /год; </a:t>
                </a:r>
                <a:r>
                  <a:rPr lang="en-US" sz="2600" dirty="0"/>
                  <a:t>Vin – </a:t>
                </a:r>
                <a:r>
                  <a:rPr lang="ru-RU" sz="2600" dirty="0" err="1"/>
                  <a:t>швидкість</a:t>
                </a:r>
                <a:r>
                  <a:rPr lang="ru-RU" sz="2600" dirty="0"/>
                  <a:t> </a:t>
                </a:r>
                <a:r>
                  <a:rPr lang="ru-RU" sz="2600" dirty="0" err="1"/>
                  <a:t>дихання</a:t>
                </a:r>
                <a:r>
                  <a:rPr lang="ru-RU" sz="2600" dirty="0"/>
                  <a:t> у </a:t>
                </a:r>
                <a:r>
                  <a:rPr lang="ru-RU" sz="2600" dirty="0" err="1"/>
                  <a:t>приміщенні</a:t>
                </a:r>
                <a:r>
                  <a:rPr lang="ru-RU" sz="2600" dirty="0"/>
                  <a:t>, м3/год; </a:t>
                </a:r>
                <a:r>
                  <a:rPr lang="en-US" sz="2600" dirty="0"/>
                  <a:t>EF – </a:t>
                </a:r>
                <a:r>
                  <a:rPr lang="ru-RU" sz="2600" dirty="0"/>
                  <a:t>частота </a:t>
                </a:r>
                <a:r>
                  <a:rPr lang="ru-RU" sz="2600" dirty="0" err="1"/>
                  <a:t>впливу</a:t>
                </a:r>
                <a:r>
                  <a:rPr lang="ru-RU" sz="2600" dirty="0"/>
                  <a:t>, </a:t>
                </a:r>
                <a:r>
                  <a:rPr lang="ru-RU" sz="2600" dirty="0" err="1"/>
                  <a:t>днів</a:t>
                </a:r>
                <a:r>
                  <a:rPr lang="ru-RU" sz="2600" dirty="0"/>
                  <a:t>/</a:t>
                </a:r>
                <a:r>
                  <a:rPr lang="ru-RU" sz="2600" dirty="0" err="1"/>
                  <a:t>рік</a:t>
                </a:r>
                <a:r>
                  <a:rPr lang="ru-RU" sz="2600" dirty="0"/>
                  <a:t>; </a:t>
                </a:r>
                <a:r>
                  <a:rPr lang="en-US" sz="2600" dirty="0"/>
                  <a:t>ED – </a:t>
                </a:r>
                <a:r>
                  <a:rPr lang="ru-RU" sz="2600" dirty="0" err="1"/>
                  <a:t>тривалість</a:t>
                </a:r>
                <a:r>
                  <a:rPr lang="ru-RU" sz="2600" dirty="0"/>
                  <a:t> </a:t>
                </a:r>
                <a:r>
                  <a:rPr lang="ru-RU" sz="2600" dirty="0" err="1"/>
                  <a:t>впливу</a:t>
                </a:r>
                <a:r>
                  <a:rPr lang="ru-RU" sz="2600" dirty="0"/>
                  <a:t>, </a:t>
                </a:r>
                <a:r>
                  <a:rPr lang="ru-RU" sz="2600" dirty="0" err="1"/>
                  <a:t>років</a:t>
                </a:r>
                <a:r>
                  <a:rPr lang="ru-RU" sz="2600" dirty="0"/>
                  <a:t>; </a:t>
                </a:r>
                <a:r>
                  <a:rPr lang="en-US" sz="2600" dirty="0"/>
                  <a:t>BW – </a:t>
                </a:r>
                <a:r>
                  <a:rPr lang="ru-RU" sz="2600" dirty="0" err="1"/>
                  <a:t>маса</a:t>
                </a:r>
                <a:r>
                  <a:rPr lang="ru-RU" sz="2600" dirty="0"/>
                  <a:t> </a:t>
                </a:r>
                <a:r>
                  <a:rPr lang="ru-RU" sz="2600" dirty="0" err="1"/>
                  <a:t>тіла</a:t>
                </a:r>
                <a:r>
                  <a:rPr lang="ru-RU" sz="2600" dirty="0"/>
                  <a:t>, кг; </a:t>
                </a:r>
                <a:r>
                  <a:rPr lang="en-US" sz="2600" dirty="0"/>
                  <a:t>AT – </a:t>
                </a:r>
                <a:r>
                  <a:rPr lang="ru-RU" sz="2600" dirty="0" err="1"/>
                  <a:t>період</a:t>
                </a:r>
                <a:r>
                  <a:rPr lang="ru-RU" sz="2600" dirty="0"/>
                  <a:t> </a:t>
                </a:r>
                <a:r>
                  <a:rPr lang="ru-RU" sz="2600" dirty="0" err="1"/>
                  <a:t>осереднення</a:t>
                </a:r>
                <a:r>
                  <a:rPr lang="ru-RU" sz="2600" dirty="0"/>
                  <a:t> </a:t>
                </a:r>
                <a:r>
                  <a:rPr lang="ru-RU" sz="2600" dirty="0" err="1"/>
                  <a:t>експозиції</a:t>
                </a:r>
                <a:r>
                  <a:rPr lang="ru-RU" sz="2600" dirty="0"/>
                  <a:t>, </a:t>
                </a:r>
                <a:r>
                  <a:rPr lang="ru-RU" sz="2600" dirty="0" err="1"/>
                  <a:t>років</a:t>
                </a:r>
                <a:r>
                  <a:rPr lang="ru-RU" sz="2600" dirty="0"/>
                  <a:t>; 365 – число </a:t>
                </a:r>
                <a:r>
                  <a:rPr lang="ru-RU" sz="2600" dirty="0" err="1"/>
                  <a:t>днів</a:t>
                </a:r>
                <a:r>
                  <a:rPr lang="ru-RU" sz="2600" dirty="0"/>
                  <a:t> у </a:t>
                </a:r>
                <a:r>
                  <a:rPr lang="ru-RU" sz="2600" dirty="0" err="1"/>
                  <a:t>році</a:t>
                </a:r>
                <a:r>
                  <a:rPr lang="ru-RU" dirty="0"/>
                  <a:t>.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6048672"/>
              </a:xfrm>
              <a:blipFill rotWithShape="1">
                <a:blip r:embed="rId2"/>
                <a:stretch>
                  <a:fillRect l="-1481" t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047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ІІІ етап: характеристика небезпеки  - оцінка залежності „ доза (концентрація) – відповідь ”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є </a:t>
            </a:r>
            <a:r>
              <a:rPr lang="ru-RU" dirty="0" err="1"/>
              <a:t>узагальнення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гігієнічних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, </a:t>
            </a:r>
            <a:r>
              <a:rPr lang="ru-RU" dirty="0" err="1"/>
              <a:t>безпечних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(</a:t>
            </a:r>
            <a:r>
              <a:rPr lang="ru-RU" dirty="0" err="1"/>
              <a:t>референтних</a:t>
            </a:r>
            <a:r>
              <a:rPr lang="ru-RU" dirty="0"/>
              <a:t> доз та </a:t>
            </a:r>
            <a:r>
              <a:rPr lang="ru-RU" dirty="0" err="1"/>
              <a:t>концентрацій</a:t>
            </a:r>
            <a:r>
              <a:rPr lang="ru-RU" dirty="0"/>
              <a:t>), </a:t>
            </a:r>
            <a:r>
              <a:rPr lang="ru-RU" dirty="0" err="1"/>
              <a:t>критичних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/систем та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за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253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широкий спектр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b="1" dirty="0"/>
              <a:t>шляху</a:t>
            </a:r>
            <a:r>
              <a:rPr lang="ru-RU" dirty="0"/>
              <a:t> та </a:t>
            </a:r>
            <a:r>
              <a:rPr lang="ru-RU" b="1" dirty="0" err="1"/>
              <a:t>тривалості</a:t>
            </a:r>
            <a:r>
              <a:rPr lang="ru-RU" b="1" dirty="0"/>
              <a:t> </a:t>
            </a:r>
            <a:r>
              <a:rPr lang="ru-RU" b="1" dirty="0" err="1"/>
              <a:t>надходження</a:t>
            </a:r>
            <a:r>
              <a:rPr lang="ru-RU" b="1" dirty="0"/>
              <a:t> в </a:t>
            </a:r>
            <a:r>
              <a:rPr lang="ru-RU" b="1" dirty="0" err="1"/>
              <a:t>організм</a:t>
            </a:r>
            <a:r>
              <a:rPr lang="ru-RU" dirty="0"/>
              <a:t>, </a:t>
            </a:r>
            <a:r>
              <a:rPr lang="ru-RU" b="1" dirty="0" err="1"/>
              <a:t>рівнів</a:t>
            </a:r>
            <a:r>
              <a:rPr lang="ru-RU" b="1" dirty="0"/>
              <a:t> доз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концентрацій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орієнтуватися</a:t>
            </a:r>
            <a:r>
              <a:rPr lang="ru-RU" dirty="0"/>
              <a:t> на той </a:t>
            </a:r>
            <a:r>
              <a:rPr lang="ru-RU" dirty="0" err="1"/>
              <a:t>шкідливий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за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найменшої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(</a:t>
            </a:r>
            <a:r>
              <a:rPr lang="ru-RU" dirty="0" err="1"/>
              <a:t>критичний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критичні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/</a:t>
            </a:r>
            <a:r>
              <a:rPr lang="ru-RU" dirty="0" err="1"/>
              <a:t>системи</a:t>
            </a:r>
            <a:r>
              <a:rPr lang="ru-RU" dirty="0"/>
              <a:t>). </a:t>
            </a:r>
          </a:p>
          <a:p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        – для </a:t>
            </a:r>
            <a:r>
              <a:rPr lang="ru-RU" dirty="0" err="1"/>
              <a:t>неканцерогенних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та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негенотоксичної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i="1" dirty="0" err="1"/>
              <a:t>наявність</a:t>
            </a:r>
            <a:r>
              <a:rPr lang="ru-RU" i="1" dirty="0"/>
              <a:t> </a:t>
            </a:r>
            <a:r>
              <a:rPr lang="ru-RU" i="1" dirty="0" err="1"/>
              <a:t>порогових</a:t>
            </a:r>
            <a:r>
              <a:rPr lang="ru-RU" i="1" dirty="0"/>
              <a:t> </a:t>
            </a:r>
            <a:r>
              <a:rPr lang="ru-RU" i="1" dirty="0" err="1"/>
              <a:t>рівнів</a:t>
            </a:r>
            <a:r>
              <a:rPr lang="ru-RU" dirty="0"/>
              <a:t>,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не </a:t>
            </a:r>
            <a:r>
              <a:rPr lang="ru-RU" dirty="0" err="1"/>
              <a:t>виникають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       – </a:t>
            </a:r>
            <a:r>
              <a:rPr lang="ru-RU" dirty="0" err="1"/>
              <a:t>канцерогенні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, </a:t>
            </a:r>
            <a:r>
              <a:rPr lang="ru-RU" dirty="0" err="1"/>
              <a:t>обумовлені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генотоксичних</a:t>
            </a:r>
            <a:r>
              <a:rPr lang="ru-RU" dirty="0"/>
              <a:t> </a:t>
            </a:r>
            <a:r>
              <a:rPr lang="ru-RU" dirty="0" err="1"/>
              <a:t>канцерогенних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можливі</a:t>
            </a:r>
            <a:r>
              <a:rPr lang="ru-RU" dirty="0"/>
              <a:t> за </a:t>
            </a:r>
            <a:r>
              <a:rPr lang="ru-RU" dirty="0" err="1"/>
              <a:t>дії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доз,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; для такого роду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i="1" dirty="0" err="1"/>
              <a:t>відсутні</a:t>
            </a:r>
            <a:r>
              <a:rPr lang="ru-RU" i="1" dirty="0"/>
              <a:t> </a:t>
            </a:r>
            <a:r>
              <a:rPr lang="ru-RU" i="1" dirty="0" err="1"/>
              <a:t>порогові</a:t>
            </a:r>
            <a:r>
              <a:rPr lang="ru-RU" i="1" dirty="0"/>
              <a:t> </a:t>
            </a:r>
            <a:r>
              <a:rPr lang="ru-RU" i="1" dirty="0" err="1"/>
              <a:t>рівні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550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Для характеристики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i="1" dirty="0" err="1"/>
              <a:t>неканцерогенних</a:t>
            </a:r>
            <a:r>
              <a:rPr lang="ru-RU" i="1" dirty="0"/>
              <a:t> </a:t>
            </a:r>
            <a:r>
              <a:rPr lang="ru-RU" i="1" dirty="0" err="1"/>
              <a:t>ефектів</a:t>
            </a:r>
            <a:r>
              <a:rPr lang="ru-RU" i="1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два </a:t>
            </a:r>
            <a:r>
              <a:rPr lang="ru-RU" dirty="0" err="1"/>
              <a:t>показники</a:t>
            </a:r>
            <a:r>
              <a:rPr lang="ru-RU" dirty="0"/>
              <a:t>: </a:t>
            </a:r>
          </a:p>
          <a:p>
            <a:pPr marL="514350" indent="-514350">
              <a:buAutoNum type="arabicParenR"/>
            </a:pPr>
            <a:r>
              <a:rPr lang="ru-RU" dirty="0"/>
              <a:t>максимальна </a:t>
            </a:r>
            <a:r>
              <a:rPr lang="ru-RU" dirty="0" err="1"/>
              <a:t>недіюча</a:t>
            </a:r>
            <a:r>
              <a:rPr lang="ru-RU" dirty="0"/>
              <a:t> доза;</a:t>
            </a:r>
          </a:p>
          <a:p>
            <a:pPr marL="514350" indent="-514350">
              <a:buAutoNum type="arabicParenR"/>
            </a:pPr>
            <a:r>
              <a:rPr lang="ru-RU" dirty="0" err="1"/>
              <a:t>мінімальна</a:t>
            </a:r>
            <a:r>
              <a:rPr lang="ru-RU" dirty="0"/>
              <a:t> доза,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пороговий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є основою для </a:t>
            </a:r>
            <a:r>
              <a:rPr lang="ru-RU" dirty="0" err="1"/>
              <a:t>установлення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мінімального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– </a:t>
            </a:r>
            <a:r>
              <a:rPr lang="ru-RU" dirty="0" err="1"/>
              <a:t>референтних</a:t>
            </a:r>
            <a:r>
              <a:rPr lang="ru-RU" dirty="0"/>
              <a:t> доз (</a:t>
            </a:r>
            <a:r>
              <a:rPr lang="en-US" dirty="0" err="1"/>
              <a:t>RfD</a:t>
            </a:r>
            <a:r>
              <a:rPr lang="en-US" dirty="0"/>
              <a:t>) </a:t>
            </a:r>
            <a:r>
              <a:rPr lang="ru-RU" dirty="0"/>
              <a:t>і </a:t>
            </a:r>
            <a:r>
              <a:rPr lang="ru-RU" dirty="0" err="1"/>
              <a:t>концентрації</a:t>
            </a:r>
            <a:r>
              <a:rPr lang="ru-RU" dirty="0"/>
              <a:t> (</a:t>
            </a:r>
            <a:r>
              <a:rPr lang="en-US" dirty="0" err="1"/>
              <a:t>RfC</a:t>
            </a:r>
            <a:r>
              <a:rPr lang="en-US" dirty="0"/>
              <a:t>). </a:t>
            </a:r>
            <a:endParaRPr lang="uk-UA" dirty="0"/>
          </a:p>
          <a:p>
            <a:pPr marL="0" indent="0">
              <a:buNone/>
            </a:pP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референтної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не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пов'язане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, але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 доза </a:t>
            </a:r>
            <a:r>
              <a:rPr lang="ru-RU" dirty="0" err="1"/>
              <a:t>впливу</a:t>
            </a:r>
            <a:r>
              <a:rPr lang="ru-RU" dirty="0"/>
              <a:t> і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вона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референтну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імовірність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імовірність</a:t>
            </a:r>
            <a:r>
              <a:rPr lang="ru-RU" dirty="0"/>
              <a:t> за </a:t>
            </a:r>
            <a:r>
              <a:rPr lang="ru-RU" dirty="0" err="1"/>
              <a:t>даного</a:t>
            </a:r>
            <a:r>
              <a:rPr lang="ru-RU" dirty="0"/>
              <a:t> методичного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0805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</a:t>
            </a:r>
            <a:r>
              <a:rPr lang="ru-RU" dirty="0" err="1"/>
              <a:t>Кінцевими</a:t>
            </a:r>
            <a:r>
              <a:rPr lang="ru-RU" dirty="0"/>
              <a:t> характеристиками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  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референтних</a:t>
            </a:r>
            <a:r>
              <a:rPr lang="ru-RU" dirty="0"/>
              <a:t> доз і </a:t>
            </a:r>
            <a:r>
              <a:rPr lang="ru-RU" dirty="0" err="1"/>
              <a:t>концентрацій</a:t>
            </a:r>
            <a:r>
              <a:rPr lang="ru-RU" dirty="0"/>
              <a:t> є </a:t>
            </a:r>
          </a:p>
          <a:p>
            <a:r>
              <a:rPr lang="ru-RU" dirty="0" err="1"/>
              <a:t>коефіцієнти</a:t>
            </a:r>
            <a:r>
              <a:rPr lang="ru-RU" dirty="0"/>
              <a:t> (</a:t>
            </a:r>
            <a:r>
              <a:rPr lang="en-US" dirty="0"/>
              <a:t>HQ) </a:t>
            </a:r>
            <a:r>
              <a:rPr lang="ru-RU" dirty="0"/>
              <a:t>та</a:t>
            </a:r>
          </a:p>
          <a:p>
            <a:r>
              <a:rPr lang="ru-RU" dirty="0"/>
              <a:t> </a:t>
            </a:r>
            <a:r>
              <a:rPr lang="ru-RU" dirty="0" err="1"/>
              <a:t>індекси</a:t>
            </a:r>
            <a:r>
              <a:rPr lang="ru-RU" dirty="0"/>
              <a:t> (</a:t>
            </a:r>
            <a:r>
              <a:rPr lang="en-US" dirty="0"/>
              <a:t>HI) </a:t>
            </a:r>
            <a:r>
              <a:rPr lang="ru-RU" dirty="0" err="1"/>
              <a:t>небезпеки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референтна</a:t>
            </a:r>
            <a:r>
              <a:rPr lang="ru-RU" dirty="0"/>
              <a:t> доза не </a:t>
            </a:r>
            <a:r>
              <a:rPr lang="ru-RU" dirty="0" err="1"/>
              <a:t>перевищена</a:t>
            </a:r>
            <a:r>
              <a:rPr lang="ru-RU" dirty="0"/>
              <a:t>, то </a:t>
            </a:r>
            <a:r>
              <a:rPr lang="ru-RU" dirty="0" err="1"/>
              <a:t>ніяких</a:t>
            </a:r>
            <a:r>
              <a:rPr lang="ru-RU" dirty="0"/>
              <a:t> </a:t>
            </a:r>
            <a:r>
              <a:rPr lang="ru-RU" dirty="0" err="1"/>
              <a:t>регулюючих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3498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en-US" dirty="0" err="1"/>
              <a:t>RfD</a:t>
            </a:r>
            <a:r>
              <a:rPr lang="en-US" dirty="0"/>
              <a:t>,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небезпека</a:t>
            </a:r>
            <a:r>
              <a:rPr lang="ru-RU" dirty="0"/>
              <a:t>, величину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"доза-</a:t>
            </a:r>
            <a:r>
              <a:rPr lang="ru-RU" dirty="0" err="1"/>
              <a:t>відповідь</a:t>
            </a:r>
            <a:r>
              <a:rPr lang="ru-RU" dirty="0"/>
              <a:t>" та спектра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221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938" y="0"/>
            <a:ext cx="96678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552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генотоксичних</a:t>
            </a:r>
            <a:r>
              <a:rPr lang="ru-RU" dirty="0"/>
              <a:t>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параметром є </a:t>
            </a:r>
          </a:p>
          <a:p>
            <a:pPr>
              <a:buFontTx/>
              <a:buChar char="-"/>
            </a:pPr>
            <a:r>
              <a:rPr lang="ru-RU" dirty="0"/>
              <a:t>фактор канцерогенного </a:t>
            </a:r>
            <a:r>
              <a:rPr lang="ru-RU" dirty="0" err="1"/>
              <a:t>потенціалу</a:t>
            </a:r>
            <a:r>
              <a:rPr lang="ru-RU" dirty="0"/>
              <a:t> (</a:t>
            </a:r>
            <a:r>
              <a:rPr lang="en-US" dirty="0"/>
              <a:t>CPF)</a:t>
            </a:r>
            <a:r>
              <a:rPr lang="uk-UA" dirty="0"/>
              <a:t> та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 фактор </a:t>
            </a:r>
            <a:r>
              <a:rPr lang="ru-RU" dirty="0" err="1"/>
              <a:t>нахилу</a:t>
            </a:r>
            <a:r>
              <a:rPr lang="ru-RU" dirty="0"/>
              <a:t> (</a:t>
            </a:r>
            <a:r>
              <a:rPr lang="en-US" dirty="0"/>
              <a:t>SF)</a:t>
            </a:r>
            <a:r>
              <a:rPr lang="uk-UA" dirty="0"/>
              <a:t> (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наростання</a:t>
            </a:r>
            <a:r>
              <a:rPr lang="ru-RU" dirty="0"/>
              <a:t> канцерогенного </a:t>
            </a:r>
            <a:r>
              <a:rPr lang="ru-RU" dirty="0" err="1"/>
              <a:t>ризику</a:t>
            </a:r>
            <a:r>
              <a:rPr lang="ru-RU" dirty="0"/>
              <a:t> на одну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;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розмірність</a:t>
            </a:r>
            <a:r>
              <a:rPr lang="ru-RU" dirty="0"/>
              <a:t> (мг/кг </a:t>
            </a:r>
            <a:r>
              <a:rPr lang="en-US" dirty="0"/>
              <a:t>x </a:t>
            </a:r>
            <a:r>
              <a:rPr lang="ru-RU" dirty="0" err="1"/>
              <a:t>доба</a:t>
            </a:r>
            <a:r>
              <a:rPr lang="ru-RU" dirty="0"/>
              <a:t>)-1 ).</a:t>
            </a:r>
          </a:p>
        </p:txBody>
      </p:sp>
    </p:spTree>
    <p:extLst>
      <p:ext uri="{BB962C8B-B14F-4D97-AF65-F5344CB8AC3E}">
        <p14:creationId xmlns:p14="http://schemas.microsoft.com/office/powerpoint/2010/main" val="1569040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Іншим</a:t>
            </a:r>
            <a:r>
              <a:rPr lang="ru-RU" dirty="0"/>
              <a:t> параметром є величина так званого </a:t>
            </a:r>
            <a:r>
              <a:rPr lang="ru-RU" dirty="0" err="1"/>
              <a:t>одиничного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(UR). </a:t>
            </a:r>
          </a:p>
          <a:p>
            <a:r>
              <a:rPr lang="ru-RU" dirty="0"/>
              <a:t>За </a:t>
            </a:r>
            <a:r>
              <a:rPr lang="ru-RU" dirty="0" err="1"/>
              <a:t>інгаляційного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UR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верхню</a:t>
            </a:r>
            <a:r>
              <a:rPr lang="ru-RU" dirty="0"/>
              <a:t>, </a:t>
            </a:r>
            <a:r>
              <a:rPr lang="ru-RU" dirty="0" err="1"/>
              <a:t>консервативну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канцерогенного </a:t>
            </a:r>
            <a:r>
              <a:rPr lang="ru-RU" dirty="0" err="1"/>
              <a:t>ризику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, яка </a:t>
            </a:r>
            <a:r>
              <a:rPr lang="ru-RU" dirty="0" err="1"/>
              <a:t>зазнає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канцерогена в </a:t>
            </a:r>
            <a:r>
              <a:rPr lang="ru-RU" dirty="0" err="1"/>
              <a:t>концентрації</a:t>
            </a:r>
            <a:r>
              <a:rPr lang="ru-RU" dirty="0"/>
              <a:t> 1 мкг/м3 .</a:t>
            </a:r>
          </a:p>
        </p:txBody>
      </p:sp>
    </p:spTree>
    <p:extLst>
      <p:ext uri="{BB962C8B-B14F-4D97-AF65-F5344CB8AC3E}">
        <p14:creationId xmlns:p14="http://schemas.microsoft.com/office/powerpoint/2010/main" val="1503501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IV </a:t>
            </a:r>
            <a:r>
              <a:rPr lang="uk-UA" b="1" dirty="0"/>
              <a:t>етап – характеристика ризику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інтегрує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величину </a:t>
            </a:r>
            <a:r>
              <a:rPr lang="ru-RU" dirty="0" err="1"/>
              <a:t>експозиції</a:t>
            </a:r>
            <a:r>
              <a:rPr lang="ru-RU" dirty="0"/>
              <a:t>,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"доза-</a:t>
            </a:r>
            <a:r>
              <a:rPr lang="ru-RU" dirty="0" err="1"/>
              <a:t>відповідь</a:t>
            </a:r>
            <a:r>
              <a:rPr lang="ru-RU" dirty="0"/>
              <a:t>",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отримано</a:t>
            </a:r>
            <a:r>
              <a:rPr lang="ru-RU" dirty="0"/>
              <a:t> на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дається</a:t>
            </a:r>
            <a:r>
              <a:rPr lang="ru-RU" dirty="0"/>
              <a:t> </a:t>
            </a:r>
            <a:r>
              <a:rPr lang="ru-RU" dirty="0" err="1"/>
              <a:t>кількісна</a:t>
            </a:r>
            <a:r>
              <a:rPr lang="ru-RU" dirty="0"/>
              <a:t> та </a:t>
            </a:r>
            <a:r>
              <a:rPr lang="ru-RU" dirty="0" err="1"/>
              <a:t>якісна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та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порівняльний</a:t>
            </a:r>
            <a:r>
              <a:rPr lang="ru-RU" dirty="0"/>
              <a:t> ряд </a:t>
            </a:r>
            <a:r>
              <a:rPr lang="ru-RU" dirty="0" err="1"/>
              <a:t>небезпеки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0628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Характеристику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неканцерогенних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27700" y="2564904"/>
                <a:ext cx="6711654" cy="368350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/>
                  <a:t>здійснюють шляхом </a:t>
                </a:r>
                <a:r>
                  <a:rPr lang="ru-RU" dirty="0" err="1"/>
                  <a:t>порівняння</a:t>
                </a:r>
                <a:r>
                  <a:rPr lang="ru-RU" dirty="0"/>
                  <a:t> </a:t>
                </a:r>
                <a:r>
                  <a:rPr lang="ru-RU" dirty="0" err="1"/>
                  <a:t>фактичних</a:t>
                </a:r>
                <a:r>
                  <a:rPr lang="ru-RU" dirty="0"/>
                  <a:t> </a:t>
                </a:r>
                <a:r>
                  <a:rPr lang="ru-RU" dirty="0" err="1"/>
                  <a:t>рівнів</a:t>
                </a:r>
                <a:r>
                  <a:rPr lang="ru-RU" dirty="0"/>
                  <a:t> </a:t>
                </a:r>
                <a:r>
                  <a:rPr lang="ru-RU" dirty="0" err="1"/>
                  <a:t>експозиції</a:t>
                </a:r>
                <a:r>
                  <a:rPr lang="ru-RU" dirty="0"/>
                  <a:t> з </a:t>
                </a:r>
                <a:r>
                  <a:rPr lang="ru-RU" dirty="0" err="1"/>
                  <a:t>безпечними</a:t>
                </a:r>
                <a:r>
                  <a:rPr lang="ru-RU" dirty="0"/>
                  <a:t> (</a:t>
                </a:r>
                <a:r>
                  <a:rPr lang="ru-RU" dirty="0" err="1"/>
                  <a:t>референтними</a:t>
                </a:r>
                <a:r>
                  <a:rPr lang="ru-RU" dirty="0"/>
                  <a:t>) </a:t>
                </a:r>
                <a:r>
                  <a:rPr lang="ru-RU" dirty="0" err="1"/>
                  <a:t>рівнями</a:t>
                </a:r>
                <a:r>
                  <a:rPr lang="ru-RU" dirty="0"/>
                  <a:t> </a:t>
                </a:r>
                <a:r>
                  <a:rPr lang="ru-RU" dirty="0" err="1"/>
                  <a:t>впливу</a:t>
                </a:r>
                <a:r>
                  <a:rPr lang="ru-RU" dirty="0"/>
                  <a:t> та </a:t>
                </a:r>
                <a:r>
                  <a:rPr lang="ru-RU" dirty="0" err="1"/>
                  <a:t>визначенням</a:t>
                </a:r>
                <a:r>
                  <a:rPr lang="ru-RU" dirty="0"/>
                  <a:t> </a:t>
                </a:r>
                <a:r>
                  <a:rPr lang="ru-RU" dirty="0" err="1"/>
                  <a:t>коефіцієнта</a:t>
                </a:r>
                <a:r>
                  <a:rPr lang="ru-RU" dirty="0"/>
                  <a:t> </a:t>
                </a:r>
                <a:r>
                  <a:rPr lang="ru-RU" dirty="0" err="1"/>
                  <a:t>небезпеки</a:t>
                </a:r>
                <a:r>
                  <a:rPr lang="ru-RU" dirty="0"/>
                  <a:t>:</a:t>
                </a:r>
              </a:p>
              <a:p>
                <a:pPr marL="0" indent="0" algn="ctr">
                  <a:buNone/>
                </a:pPr>
                <a:r>
                  <a:rPr lang="en-US" dirty="0"/>
                  <a:t>HQ=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𝑅𝑓𝐷</m:t>
                        </m:r>
                      </m:den>
                    </m:f>
                  </m:oMath>
                </a14:m>
                <a:r>
                  <a:rPr lang="uk-UA" dirty="0"/>
                  <a:t>, або</a:t>
                </a:r>
                <a:r>
                  <a:rPr lang="en-US" dirty="0"/>
                  <a:t>    HQ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𝐴𝐶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𝑅𝑓𝐶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де </a:t>
                </a:r>
                <a:r>
                  <a:rPr lang="en-US" dirty="0"/>
                  <a:t>HQ – </a:t>
                </a:r>
                <a:r>
                  <a:rPr lang="ru-RU" dirty="0" err="1"/>
                  <a:t>коефіцієнт</a:t>
                </a:r>
                <a:r>
                  <a:rPr lang="ru-RU" dirty="0"/>
                  <a:t> </a:t>
                </a:r>
                <a:r>
                  <a:rPr lang="ru-RU" dirty="0" err="1"/>
                  <a:t>небезпеки</a:t>
                </a:r>
                <a:r>
                  <a:rPr lang="ru-RU" dirty="0"/>
                  <a:t>; </a:t>
                </a:r>
                <a:r>
                  <a:rPr lang="en-US" dirty="0"/>
                  <a:t>AD – </a:t>
                </a:r>
                <a:r>
                  <a:rPr lang="ru-RU" dirty="0" err="1"/>
                  <a:t>середня</a:t>
                </a:r>
                <a:r>
                  <a:rPr lang="ru-RU" dirty="0"/>
                  <a:t> доза, мг/кг; </a:t>
                </a:r>
                <a:r>
                  <a:rPr lang="en-US" dirty="0"/>
                  <a:t>AC – </a:t>
                </a:r>
                <a:r>
                  <a:rPr lang="ru-RU" dirty="0" err="1"/>
                  <a:t>середня</a:t>
                </a:r>
                <a:r>
                  <a:rPr lang="ru-RU" dirty="0"/>
                  <a:t> </a:t>
                </a:r>
                <a:r>
                  <a:rPr lang="ru-RU" dirty="0" err="1"/>
                  <a:t>концентрація</a:t>
                </a:r>
                <a:r>
                  <a:rPr lang="ru-RU" dirty="0"/>
                  <a:t>, мг/м3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; </a:t>
                </a:r>
                <a:r>
                  <a:rPr lang="en-US" dirty="0" err="1"/>
                  <a:t>RfD</a:t>
                </a:r>
                <a:r>
                  <a:rPr lang="en-US" dirty="0"/>
                  <a:t> – </a:t>
                </a:r>
                <a:r>
                  <a:rPr lang="ru-RU" dirty="0" err="1"/>
                  <a:t>референтна</a:t>
                </a:r>
                <a:r>
                  <a:rPr lang="ru-RU" dirty="0"/>
                  <a:t> (</a:t>
                </a:r>
                <a:r>
                  <a:rPr lang="ru-RU" dirty="0" err="1"/>
                  <a:t>безпечна</a:t>
                </a:r>
                <a:r>
                  <a:rPr lang="ru-RU" dirty="0"/>
                  <a:t>) доза, мг/кг; </a:t>
                </a:r>
                <a:r>
                  <a:rPr lang="en-US" dirty="0" err="1"/>
                  <a:t>RfC</a:t>
                </a:r>
                <a:r>
                  <a:rPr lang="en-US" dirty="0"/>
                  <a:t> – </a:t>
                </a:r>
                <a:r>
                  <a:rPr lang="ru-RU" dirty="0" err="1"/>
                  <a:t>референтна</a:t>
                </a:r>
                <a:r>
                  <a:rPr lang="ru-RU" dirty="0"/>
                  <a:t> </a:t>
                </a:r>
                <a:r>
                  <a:rPr lang="ru-RU" dirty="0" err="1"/>
                  <a:t>концентрація</a:t>
                </a:r>
                <a:r>
                  <a:rPr lang="ru-RU" dirty="0"/>
                  <a:t>, мг/м3 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700" y="2564904"/>
                <a:ext cx="6711654" cy="3683502"/>
              </a:xfrm>
              <a:blipFill>
                <a:blip r:embed="rId2"/>
                <a:stretch>
                  <a:fillRect l="-999" t="-1821" r="-1635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209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неканцерогенного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965992"/>
              </p:ext>
            </p:extLst>
          </p:nvPr>
        </p:nvGraphicFramePr>
        <p:xfrm>
          <a:off x="484710" y="2052638"/>
          <a:ext cx="847977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6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3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Характеристика </a:t>
                      </a:r>
                      <a:r>
                        <a:rPr lang="ru-RU" sz="2400" dirty="0" err="1"/>
                        <a:t>ризику</a:t>
                      </a:r>
                      <a:endParaRPr lang="ru-RU" sz="2400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ru-RU" sz="2400" dirty="0" err="1"/>
                        <a:t>Коефіцієнт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небезпеки</a:t>
                      </a:r>
                      <a:r>
                        <a:rPr lang="ru-RU" sz="2400" dirty="0"/>
                        <a:t> (</a:t>
                      </a:r>
                      <a:r>
                        <a:rPr lang="en-US" sz="2400" dirty="0"/>
                        <a:t>HQ)</a:t>
                      </a:r>
                      <a:endParaRPr lang="ru-RU" sz="2400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/>
                        <a:t>Ризик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виникнення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шкідливих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ефектів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розглядають</a:t>
                      </a:r>
                      <a:r>
                        <a:rPr lang="ru-RU" sz="2400" dirty="0"/>
                        <a:t> як </a:t>
                      </a:r>
                      <a:r>
                        <a:rPr lang="ru-RU" sz="2400" dirty="0" err="1"/>
                        <a:t>зневажливо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малий</a:t>
                      </a:r>
                      <a:r>
                        <a:rPr lang="ru-RU" sz="2400" dirty="0"/>
                        <a:t> 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&lt; 1</a:t>
                      </a:r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/>
                        <a:t>Гранична</a:t>
                      </a:r>
                      <a:r>
                        <a:rPr lang="ru-RU" sz="2400" dirty="0"/>
                        <a:t> величина, </a:t>
                      </a:r>
                      <a:r>
                        <a:rPr lang="ru-RU" sz="2400" dirty="0" err="1"/>
                        <a:t>що</a:t>
                      </a:r>
                      <a:r>
                        <a:rPr lang="ru-RU" sz="2400" dirty="0"/>
                        <a:t> не </a:t>
                      </a:r>
                      <a:r>
                        <a:rPr lang="ru-RU" sz="2400" dirty="0" err="1"/>
                        <a:t>потребує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термінових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заходів</a:t>
                      </a:r>
                      <a:r>
                        <a:rPr lang="ru-RU" sz="2400" dirty="0"/>
                        <a:t>, </a:t>
                      </a:r>
                      <a:r>
                        <a:rPr lang="ru-RU" sz="2400" dirty="0" err="1"/>
                        <a:t>однак</a:t>
                      </a:r>
                      <a:r>
                        <a:rPr lang="ru-RU" sz="2400" dirty="0"/>
                        <a:t> не </a:t>
                      </a:r>
                      <a:r>
                        <a:rPr lang="ru-RU" sz="2400" dirty="0" err="1"/>
                        <a:t>може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розглядатися</a:t>
                      </a:r>
                      <a:r>
                        <a:rPr lang="ru-RU" sz="2400" dirty="0"/>
                        <a:t> як </a:t>
                      </a:r>
                      <a:r>
                        <a:rPr lang="ru-RU" sz="2400" dirty="0" err="1"/>
                        <a:t>досить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прийнятна</a:t>
                      </a:r>
                      <a:endParaRPr lang="ru-RU" sz="2400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1</a:t>
                      </a:r>
                      <a:endParaRPr lang="ru-RU" sz="2400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/>
                        <a:t>Імовірність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розвитку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шкідливих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ефектів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зростає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пропорційно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збільшенню</a:t>
                      </a:r>
                      <a:r>
                        <a:rPr lang="ru-RU" sz="2400" dirty="0"/>
                        <a:t> </a:t>
                      </a:r>
                      <a:r>
                        <a:rPr lang="en-US" sz="2400" dirty="0"/>
                        <a:t>HQ</a:t>
                      </a:r>
                      <a:endParaRPr lang="ru-RU" sz="2400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&gt; 1</a:t>
                      </a:r>
                      <a:endParaRPr lang="ru-RU" sz="2400" dirty="0"/>
                    </a:p>
                    <a:p>
                      <a:endParaRPr lang="ru-RU" sz="2400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483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Якщо вплив комбінований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/>
                  <a:t>Характеристику </a:t>
                </a:r>
                <a:r>
                  <a:rPr lang="ru-RU" dirty="0" err="1"/>
                  <a:t>ризику</a:t>
                </a:r>
                <a:r>
                  <a:rPr lang="ru-RU" dirty="0"/>
                  <a:t> </a:t>
                </a:r>
                <a:r>
                  <a:rPr lang="ru-RU" dirty="0" err="1"/>
                  <a:t>розвитку</a:t>
                </a:r>
                <a:r>
                  <a:rPr lang="ru-RU" dirty="0"/>
                  <a:t> </a:t>
                </a:r>
                <a:r>
                  <a:rPr lang="ru-RU" dirty="0" err="1"/>
                  <a:t>неканцерогенних</a:t>
                </a:r>
                <a:r>
                  <a:rPr lang="ru-RU" dirty="0"/>
                  <a:t> </a:t>
                </a:r>
                <a:r>
                  <a:rPr lang="ru-RU" dirty="0" err="1"/>
                  <a:t>ефектів</a:t>
                </a:r>
                <a:r>
                  <a:rPr lang="ru-RU" dirty="0"/>
                  <a:t> </a:t>
                </a:r>
                <a:r>
                  <a:rPr lang="ru-RU" dirty="0" err="1"/>
                  <a:t>проводять</a:t>
                </a:r>
                <a:r>
                  <a:rPr lang="ru-RU" dirty="0"/>
                  <a:t> на </a:t>
                </a:r>
                <a:r>
                  <a:rPr lang="ru-RU" dirty="0" err="1"/>
                  <a:t>основі</a:t>
                </a:r>
                <a:r>
                  <a:rPr lang="ru-RU" dirty="0"/>
                  <a:t> </a:t>
                </a:r>
                <a:r>
                  <a:rPr lang="ru-RU" dirty="0" err="1"/>
                  <a:t>розрахунку</a:t>
                </a:r>
                <a:r>
                  <a:rPr lang="ru-RU" dirty="0"/>
                  <a:t> </a:t>
                </a:r>
                <a:r>
                  <a:rPr lang="ru-RU" dirty="0" err="1"/>
                  <a:t>індексу</a:t>
                </a:r>
                <a:r>
                  <a:rPr lang="ru-RU" dirty="0"/>
                  <a:t> </a:t>
                </a:r>
                <a:r>
                  <a:rPr lang="ru-RU" dirty="0" err="1"/>
                  <a:t>небезпеки</a:t>
                </a:r>
                <a:r>
                  <a:rPr lang="ru-RU" dirty="0"/>
                  <a:t> за формулою: </a:t>
                </a:r>
              </a:p>
              <a:p>
                <a:r>
                  <a:rPr lang="en-US" dirty="0"/>
                  <a:t>HI </a:t>
                </a:r>
                <a:r>
                  <a:rPr lang="uk-UA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𝐻𝑄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ru-RU" dirty="0"/>
                  <a:t>де </a:t>
                </a:r>
                <a:r>
                  <a:rPr lang="en-US" dirty="0" err="1"/>
                  <a:t>HQi</a:t>
                </a:r>
                <a:r>
                  <a:rPr lang="en-US" dirty="0"/>
                  <a:t> – </a:t>
                </a:r>
                <a:r>
                  <a:rPr lang="ru-RU" dirty="0" err="1"/>
                  <a:t>коефіцієнти</a:t>
                </a:r>
                <a:r>
                  <a:rPr lang="ru-RU" dirty="0"/>
                  <a:t> </a:t>
                </a:r>
                <a:r>
                  <a:rPr lang="ru-RU" dirty="0" err="1"/>
                  <a:t>небезпеки</a:t>
                </a:r>
                <a:r>
                  <a:rPr lang="ru-RU" dirty="0"/>
                  <a:t> для </a:t>
                </a:r>
                <a:r>
                  <a:rPr lang="ru-RU" dirty="0" err="1"/>
                  <a:t>окремих</a:t>
                </a:r>
                <a:r>
                  <a:rPr lang="ru-RU" dirty="0"/>
                  <a:t> </a:t>
                </a:r>
                <a:r>
                  <a:rPr lang="ru-RU" dirty="0" err="1"/>
                  <a:t>забруднюючих</a:t>
                </a:r>
                <a:r>
                  <a:rPr lang="ru-RU" dirty="0"/>
                  <a:t> </a:t>
                </a:r>
                <a:r>
                  <a:rPr lang="ru-RU" dirty="0" err="1"/>
                  <a:t>речовин</a:t>
                </a:r>
                <a:r>
                  <a:rPr lang="ru-RU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err="1"/>
                  <a:t>Розрахунок</a:t>
                </a:r>
                <a:r>
                  <a:rPr lang="ru-RU" dirty="0"/>
                  <a:t> </a:t>
                </a:r>
                <a:r>
                  <a:rPr lang="ru-RU" dirty="0" err="1"/>
                  <a:t>індексів</a:t>
                </a:r>
                <a:r>
                  <a:rPr lang="ru-RU" dirty="0"/>
                  <a:t> </a:t>
                </a:r>
                <a:r>
                  <a:rPr lang="ru-RU" dirty="0" err="1"/>
                  <a:t>небезпеки</a:t>
                </a:r>
                <a:r>
                  <a:rPr lang="ru-RU" dirty="0"/>
                  <a:t>, як правило, </a:t>
                </a:r>
                <a:r>
                  <a:rPr lang="ru-RU" dirty="0" err="1"/>
                  <a:t>проводять</a:t>
                </a:r>
                <a:r>
                  <a:rPr lang="ru-RU" dirty="0"/>
                  <a:t> з </a:t>
                </a:r>
                <a:r>
                  <a:rPr lang="ru-RU" dirty="0" err="1"/>
                  <a:t>урахуванням</a:t>
                </a:r>
                <a:r>
                  <a:rPr lang="ru-RU" dirty="0"/>
                  <a:t> </a:t>
                </a:r>
                <a:r>
                  <a:rPr lang="ru-RU" dirty="0" err="1"/>
                  <a:t>критичних</a:t>
                </a:r>
                <a:r>
                  <a:rPr lang="ru-RU" dirty="0"/>
                  <a:t> </a:t>
                </a:r>
                <a:r>
                  <a:rPr lang="ru-RU" dirty="0" err="1"/>
                  <a:t>органів</a:t>
                </a:r>
                <a:r>
                  <a:rPr lang="ru-RU" dirty="0"/>
                  <a:t> та систем, </a:t>
                </a:r>
                <a:r>
                  <a:rPr lang="ru-RU" dirty="0" err="1"/>
                  <a:t>які</a:t>
                </a:r>
                <a:r>
                  <a:rPr lang="ru-RU" dirty="0"/>
                  <a:t> </a:t>
                </a:r>
                <a:r>
                  <a:rPr lang="ru-RU" dirty="0" err="1"/>
                  <a:t>зазнають</a:t>
                </a:r>
                <a:r>
                  <a:rPr lang="ru-RU" dirty="0"/>
                  <a:t> негативного </a:t>
                </a:r>
                <a:r>
                  <a:rPr lang="ru-RU" dirty="0" err="1"/>
                  <a:t>впливу</a:t>
                </a:r>
                <a:r>
                  <a:rPr lang="ru-RU" dirty="0"/>
                  <a:t> </a:t>
                </a:r>
                <a:r>
                  <a:rPr lang="ru-RU" dirty="0" err="1"/>
                  <a:t>досліджуваних</a:t>
                </a:r>
                <a:r>
                  <a:rPr lang="ru-RU" dirty="0"/>
                  <a:t> </a:t>
                </a:r>
                <a:r>
                  <a:rPr lang="ru-RU" dirty="0" err="1"/>
                  <a:t>речовин</a:t>
                </a:r>
                <a:r>
                  <a:rPr lang="ru-RU" dirty="0"/>
                  <a:t>.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99" t="-87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419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Характеристика канцерогенного ризику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Розраховують</a:t>
            </a:r>
            <a:r>
              <a:rPr lang="ru-RU" dirty="0"/>
              <a:t>  </a:t>
            </a:r>
            <a:r>
              <a:rPr lang="ru-RU" dirty="0" err="1"/>
              <a:t>індивідуальний</a:t>
            </a:r>
            <a:r>
              <a:rPr lang="ru-RU" dirty="0"/>
              <a:t> та </a:t>
            </a:r>
            <a:r>
              <a:rPr lang="ru-RU" dirty="0" err="1"/>
              <a:t>популяційний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i="1" dirty="0" err="1"/>
              <a:t>Розрахунок</a:t>
            </a:r>
            <a:r>
              <a:rPr lang="ru-RU" b="1" i="1" dirty="0"/>
              <a:t> </a:t>
            </a:r>
            <a:r>
              <a:rPr lang="ru-RU" b="1" i="1" dirty="0" err="1"/>
              <a:t>індивідуального</a:t>
            </a:r>
            <a:r>
              <a:rPr lang="ru-RU" b="1" i="1" dirty="0"/>
              <a:t> канцерогенного </a:t>
            </a:r>
            <a:r>
              <a:rPr lang="ru-RU" b="1" i="1" dirty="0" err="1"/>
              <a:t>ризику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en-US" dirty="0"/>
              <a:t>CR) </a:t>
            </a:r>
            <a:r>
              <a:rPr lang="ru-RU" dirty="0" err="1"/>
              <a:t>здійснюють</a:t>
            </a:r>
            <a:r>
              <a:rPr lang="ru-RU" dirty="0"/>
              <a:t> за формулою: </a:t>
            </a:r>
          </a:p>
          <a:p>
            <a:pPr marL="0" indent="0" algn="ctr">
              <a:buNone/>
            </a:pPr>
            <a:r>
              <a:rPr lang="en-US" dirty="0"/>
              <a:t>CR </a:t>
            </a:r>
            <a:r>
              <a:rPr lang="uk-UA" dirty="0"/>
              <a:t> = С</a:t>
            </a:r>
            <a:r>
              <a:rPr lang="en-US" dirty="0"/>
              <a:t>F × LADD</a:t>
            </a:r>
            <a:endParaRPr lang="uk-UA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ru-RU" dirty="0"/>
              <a:t>де </a:t>
            </a:r>
            <a:r>
              <a:rPr lang="en-US" dirty="0"/>
              <a:t>CR – </a:t>
            </a:r>
            <a:r>
              <a:rPr lang="ru-RU" dirty="0" err="1"/>
              <a:t>імовірність</a:t>
            </a:r>
            <a:r>
              <a:rPr lang="ru-RU" dirty="0"/>
              <a:t> </a:t>
            </a:r>
            <a:r>
              <a:rPr lang="ru-RU" dirty="0" err="1"/>
              <a:t>занедужати</a:t>
            </a:r>
            <a:r>
              <a:rPr lang="ru-RU" dirty="0"/>
              <a:t> раком, </a:t>
            </a:r>
            <a:r>
              <a:rPr lang="ru-RU" dirty="0" err="1"/>
              <a:t>безвимірна</a:t>
            </a:r>
            <a:r>
              <a:rPr lang="ru-RU" dirty="0"/>
              <a:t> величина (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в </a:t>
            </a:r>
            <a:r>
              <a:rPr lang="ru-RU" dirty="0" err="1"/>
              <a:t>одиницях</a:t>
            </a:r>
            <a:r>
              <a:rPr lang="ru-RU" dirty="0"/>
              <a:t> 1:1000000); </a:t>
            </a:r>
            <a:r>
              <a:rPr lang="en-US" dirty="0"/>
              <a:t>SF – </a:t>
            </a:r>
            <a:r>
              <a:rPr lang="ru-RU" dirty="0"/>
              <a:t>фактор </a:t>
            </a:r>
            <a:r>
              <a:rPr lang="ru-RU" dirty="0" err="1"/>
              <a:t>нахилу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імовірність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ракового </a:t>
            </a:r>
            <a:r>
              <a:rPr lang="ru-RU" dirty="0" err="1"/>
              <a:t>захворювання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одиничної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en-US" dirty="0"/>
              <a:t>LADD, 1/</a:t>
            </a:r>
            <a:r>
              <a:rPr lang="ru-RU" dirty="0"/>
              <a:t>мг/(кг × </a:t>
            </a:r>
            <a:r>
              <a:rPr lang="ru-RU" dirty="0" err="1"/>
              <a:t>доба</a:t>
            </a:r>
            <a:r>
              <a:rPr lang="ru-RU" dirty="0"/>
              <a:t>), ((мг/(кг × </a:t>
            </a:r>
            <a:r>
              <a:rPr lang="ru-RU" dirty="0" err="1"/>
              <a:t>доба</a:t>
            </a:r>
            <a:r>
              <a:rPr lang="ru-RU" dirty="0"/>
              <a:t>)-1 ); </a:t>
            </a:r>
            <a:r>
              <a:rPr lang="en-US" dirty="0"/>
              <a:t>LADD –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добова</a:t>
            </a:r>
            <a:r>
              <a:rPr lang="ru-RU" dirty="0"/>
              <a:t> доза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мг/(кг × </a:t>
            </a:r>
            <a:r>
              <a:rPr lang="ru-RU" dirty="0" err="1"/>
              <a:t>доба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76303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/>
              <a:t>Розрахунок </a:t>
            </a:r>
            <a:r>
              <a:rPr lang="ru-RU" b="1" i="1" dirty="0"/>
              <a:t> </a:t>
            </a:r>
            <a:r>
              <a:rPr lang="ru-RU" b="1" i="1" dirty="0" err="1"/>
              <a:t>одиничного</a:t>
            </a:r>
            <a:r>
              <a:rPr lang="ru-RU" b="1" i="1" dirty="0"/>
              <a:t> </a:t>
            </a:r>
            <a:r>
              <a:rPr lang="ru-RU" b="1" i="1" dirty="0" err="1"/>
              <a:t>ризику</a:t>
            </a:r>
            <a:r>
              <a:rPr lang="ru-RU" b="1" i="1" dirty="0"/>
              <a:t> 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/>
              <a:t>CR </a:t>
            </a:r>
            <a:r>
              <a:rPr lang="uk-UA" dirty="0"/>
              <a:t>=</a:t>
            </a:r>
            <a:r>
              <a:rPr lang="en-US" dirty="0"/>
              <a:t> LADC</a:t>
            </a:r>
            <a:r>
              <a:rPr lang="uk-UA" dirty="0"/>
              <a:t> × </a:t>
            </a:r>
            <a:r>
              <a:rPr lang="en-US" dirty="0"/>
              <a:t>UR , </a:t>
            </a:r>
            <a:endParaRPr lang="uk-UA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ru-RU" dirty="0"/>
              <a:t>де </a:t>
            </a:r>
            <a:r>
              <a:rPr lang="en-US" dirty="0"/>
              <a:t>LADC –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атмосферному </a:t>
            </a:r>
            <a:r>
              <a:rPr lang="ru-RU" dirty="0" err="1"/>
              <a:t>повітрі</a:t>
            </a:r>
            <a:r>
              <a:rPr lang="ru-RU" dirty="0"/>
              <a:t> за весь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усереднення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, мг/м3 ; </a:t>
            </a:r>
          </a:p>
          <a:p>
            <a:pPr marL="0" indent="0">
              <a:buNone/>
            </a:pPr>
            <a:r>
              <a:rPr lang="en-US" dirty="0"/>
              <a:t>UR – </a:t>
            </a:r>
            <a:r>
              <a:rPr lang="ru-RU" dirty="0" err="1"/>
              <a:t>одиничний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(мг/м3 ) -1 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/>
              <a:t>UR</a:t>
            </a:r>
            <a:r>
              <a:rPr lang="uk-UA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en-US" dirty="0"/>
              <a:t>SF</a:t>
            </a:r>
            <a:r>
              <a:rPr lang="uk-UA" dirty="0"/>
              <a:t> </a:t>
            </a:r>
            <a:r>
              <a:rPr lang="en-US" dirty="0"/>
              <a:t>(</a:t>
            </a:r>
            <a:r>
              <a:rPr lang="ru-RU" dirty="0"/>
              <a:t>мг/кг × </a:t>
            </a:r>
            <a:r>
              <a:rPr lang="ru-RU" dirty="0" err="1"/>
              <a:t>доба</a:t>
            </a:r>
            <a:r>
              <a:rPr lang="ru-RU" dirty="0"/>
              <a:t>)-1 </a:t>
            </a:r>
            <a:r>
              <a:rPr lang="en-US" dirty="0"/>
              <a:t>, </a:t>
            </a:r>
            <a:r>
              <a:rPr lang="ru-RU" dirty="0" err="1"/>
              <a:t>стандартної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(70 кг) та </a:t>
            </a:r>
            <a:r>
              <a:rPr lang="ru-RU" dirty="0" err="1"/>
              <a:t>добового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(20 м3 /</a:t>
            </a:r>
            <a:r>
              <a:rPr lang="ru-RU" dirty="0" err="1"/>
              <a:t>добу</a:t>
            </a:r>
            <a:r>
              <a:rPr lang="ru-RU" dirty="0"/>
              <a:t>):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en-US" dirty="0" err="1"/>
              <a:t>URi</a:t>
            </a:r>
            <a:r>
              <a:rPr lang="en-US" dirty="0"/>
              <a:t> </a:t>
            </a:r>
            <a:r>
              <a:rPr lang="ru-RU" dirty="0"/>
              <a:t> = </a:t>
            </a:r>
            <a:r>
              <a:rPr lang="en-US" dirty="0" err="1"/>
              <a:t>SFi</a:t>
            </a:r>
            <a:r>
              <a:rPr lang="en-US" dirty="0"/>
              <a:t> </a:t>
            </a:r>
            <a:r>
              <a:rPr lang="ru-RU" dirty="0"/>
              <a:t>× 1/70 кг × 20. </a:t>
            </a:r>
          </a:p>
        </p:txBody>
      </p:sp>
    </p:spTree>
    <p:extLst>
      <p:ext uri="{BB962C8B-B14F-4D97-AF65-F5344CB8AC3E}">
        <p14:creationId xmlns:p14="http://schemas.microsoft.com/office/powerpoint/2010/main" val="11232411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популяційного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(</a:t>
            </a:r>
            <a:r>
              <a:rPr lang="en-US" dirty="0"/>
              <a:t>PCR),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(до </a:t>
            </a:r>
            <a:r>
              <a:rPr lang="ru-RU" dirty="0" err="1"/>
              <a:t>фонової</a:t>
            </a:r>
            <a:r>
              <a:rPr lang="ru-RU" dirty="0"/>
              <a:t>)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новоутворень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фактора:</a:t>
            </a:r>
          </a:p>
          <a:p>
            <a:pPr marL="0" indent="0" algn="ctr">
              <a:buNone/>
            </a:pPr>
            <a:r>
              <a:rPr lang="en-US" dirty="0"/>
              <a:t>PCR </a:t>
            </a:r>
            <a:r>
              <a:rPr lang="uk-UA" dirty="0"/>
              <a:t> = </a:t>
            </a:r>
            <a:r>
              <a:rPr lang="en-US" dirty="0"/>
              <a:t>CR</a:t>
            </a:r>
            <a:r>
              <a:rPr lang="uk-UA" dirty="0"/>
              <a:t> × </a:t>
            </a:r>
            <a:r>
              <a:rPr lang="en-US" dirty="0"/>
              <a:t>POP</a:t>
            </a:r>
            <a:r>
              <a:rPr lang="uk-UA" dirty="0"/>
              <a:t>, </a:t>
            </a:r>
          </a:p>
          <a:p>
            <a:pPr marL="0" indent="0" algn="ctr">
              <a:buNone/>
            </a:pPr>
            <a:r>
              <a:rPr lang="ru-RU" dirty="0"/>
              <a:t>де </a:t>
            </a:r>
            <a:r>
              <a:rPr lang="en-US" dirty="0"/>
              <a:t>CR –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канцерогенний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; </a:t>
            </a:r>
            <a:r>
              <a:rPr lang="en-US" dirty="0"/>
              <a:t>POP –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підпадає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фактору, </a:t>
            </a:r>
            <a:r>
              <a:rPr lang="ru-RU" dirty="0" err="1"/>
              <a:t>чол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780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Адидивний</a:t>
            </a:r>
            <a:r>
              <a:rPr lang="uk-UA" dirty="0"/>
              <a:t> канцерогенний ризик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ru-RU" dirty="0" err="1"/>
                  <a:t>Канцерогенний</a:t>
                </a:r>
                <a:r>
                  <a:rPr lang="ru-RU" dirty="0"/>
                  <a:t> </a:t>
                </a:r>
                <a:r>
                  <a:rPr lang="ru-RU" dirty="0" err="1"/>
                  <a:t>ризик</a:t>
                </a:r>
                <a:r>
                  <a:rPr lang="ru-RU" dirty="0"/>
                  <a:t> за </a:t>
                </a:r>
                <a:r>
                  <a:rPr lang="ru-RU" dirty="0" err="1"/>
                  <a:t>комбінованої</a:t>
                </a:r>
                <a:r>
                  <a:rPr lang="ru-RU" dirty="0"/>
                  <a:t> </a:t>
                </a:r>
                <a:r>
                  <a:rPr lang="ru-RU" dirty="0" err="1"/>
                  <a:t>дії</a:t>
                </a:r>
                <a:r>
                  <a:rPr lang="ru-RU" dirty="0"/>
                  <a:t> </a:t>
                </a:r>
                <a:r>
                  <a:rPr lang="ru-RU" dirty="0" err="1"/>
                  <a:t>декількох</a:t>
                </a:r>
                <a:r>
                  <a:rPr lang="ru-RU" dirty="0"/>
                  <a:t> </a:t>
                </a:r>
                <a:r>
                  <a:rPr lang="ru-RU" dirty="0" err="1"/>
                  <a:t>хімічних</a:t>
                </a:r>
                <a:r>
                  <a:rPr lang="ru-RU" dirty="0"/>
                  <a:t> </a:t>
                </a:r>
                <a:r>
                  <a:rPr lang="ru-RU" dirty="0" err="1"/>
                  <a:t>сполук</a:t>
                </a:r>
                <a:r>
                  <a:rPr lang="ru-RU" dirty="0"/>
                  <a:t> </a:t>
                </a:r>
                <a:r>
                  <a:rPr lang="ru-RU" dirty="0" err="1"/>
                  <a:t>розглядають</a:t>
                </a:r>
                <a:r>
                  <a:rPr lang="ru-RU" dirty="0"/>
                  <a:t> як </a:t>
                </a:r>
                <a:r>
                  <a:rPr lang="ru-RU" dirty="0" err="1"/>
                  <a:t>адитивний</a:t>
                </a:r>
                <a:r>
                  <a:rPr lang="ru-RU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ru-RU" dirty="0"/>
                  <a:t>При </a:t>
                </a:r>
                <a:r>
                  <a:rPr lang="ru-RU" dirty="0" err="1"/>
                  <a:t>аналізі</a:t>
                </a:r>
                <a:r>
                  <a:rPr lang="ru-RU" dirty="0"/>
                  <a:t> </a:t>
                </a:r>
                <a:r>
                  <a:rPr lang="ru-RU" dirty="0" err="1"/>
                  <a:t>доцільно</a:t>
                </a:r>
                <a:r>
                  <a:rPr lang="ru-RU" dirty="0"/>
                  <a:t> </a:t>
                </a:r>
                <a:r>
                  <a:rPr lang="ru-RU" dirty="0" err="1"/>
                  <a:t>групувати</a:t>
                </a:r>
                <a:r>
                  <a:rPr lang="ru-RU" dirty="0"/>
                  <a:t> </a:t>
                </a:r>
                <a:r>
                  <a:rPr lang="ru-RU" dirty="0" err="1"/>
                  <a:t>досліджувані</a:t>
                </a:r>
                <a:r>
                  <a:rPr lang="ru-RU" dirty="0"/>
                  <a:t> </a:t>
                </a:r>
                <a:r>
                  <a:rPr lang="ru-RU" dirty="0" err="1"/>
                  <a:t>канцерогени</a:t>
                </a:r>
                <a:r>
                  <a:rPr lang="ru-RU" dirty="0"/>
                  <a:t> з </a:t>
                </a:r>
                <a:r>
                  <a:rPr lang="ru-RU" dirty="0" err="1"/>
                  <a:t>урахуванням</a:t>
                </a:r>
                <a:r>
                  <a:rPr lang="ru-RU" dirty="0"/>
                  <a:t> виду та/</a:t>
                </a:r>
                <a:r>
                  <a:rPr lang="ru-RU" dirty="0" err="1"/>
                  <a:t>або</a:t>
                </a:r>
                <a:r>
                  <a:rPr lang="ru-RU" dirty="0"/>
                  <a:t> </a:t>
                </a:r>
                <a:r>
                  <a:rPr lang="ru-RU" dirty="0" err="1"/>
                  <a:t>локалізації</a:t>
                </a:r>
                <a:r>
                  <a:rPr lang="ru-RU" dirty="0"/>
                  <a:t> </a:t>
                </a:r>
                <a:r>
                  <a:rPr lang="ru-RU" dirty="0" err="1"/>
                  <a:t>пухлин</a:t>
                </a:r>
                <a:r>
                  <a:rPr lang="ru-RU" dirty="0"/>
                  <a:t>. У </a:t>
                </a:r>
                <a:r>
                  <a:rPr lang="ru-RU" dirty="0" err="1"/>
                  <a:t>цьому</a:t>
                </a:r>
                <a:r>
                  <a:rPr lang="ru-RU" dirty="0"/>
                  <a:t> </a:t>
                </a:r>
                <a:r>
                  <a:rPr lang="ru-RU" dirty="0" err="1"/>
                  <a:t>випадку</a:t>
                </a:r>
                <a:r>
                  <a:rPr lang="ru-RU" dirty="0"/>
                  <a:t> </a:t>
                </a:r>
                <a:r>
                  <a:rPr lang="ru-RU" dirty="0" err="1"/>
                  <a:t>розрахунок</a:t>
                </a:r>
                <a:r>
                  <a:rPr lang="ru-RU" dirty="0"/>
                  <a:t> </a:t>
                </a:r>
                <a:r>
                  <a:rPr lang="ru-RU" dirty="0" err="1"/>
                  <a:t>сумарних</a:t>
                </a:r>
                <a:r>
                  <a:rPr lang="ru-RU" dirty="0"/>
                  <a:t> </a:t>
                </a:r>
                <a:r>
                  <a:rPr lang="ru-RU" dirty="0" err="1"/>
                  <a:t>канцерогенних</a:t>
                </a:r>
                <a:r>
                  <a:rPr lang="ru-RU" dirty="0"/>
                  <a:t> </a:t>
                </a:r>
                <a:r>
                  <a:rPr lang="ru-RU" dirty="0" err="1"/>
                  <a:t>ризиків</a:t>
                </a:r>
                <a:r>
                  <a:rPr lang="ru-RU" dirty="0"/>
                  <a:t> </a:t>
                </a:r>
                <a:r>
                  <a:rPr lang="ru-RU" dirty="0" err="1"/>
                  <a:t>здійснюють</a:t>
                </a:r>
                <a:r>
                  <a:rPr lang="ru-RU" dirty="0"/>
                  <a:t> </a:t>
                </a:r>
                <a:r>
                  <a:rPr lang="ru-RU" dirty="0" err="1"/>
                  <a:t>окремо</a:t>
                </a:r>
                <a:r>
                  <a:rPr lang="ru-RU" dirty="0"/>
                  <a:t> для </a:t>
                </a:r>
                <a:r>
                  <a:rPr lang="ru-RU" dirty="0" err="1"/>
                  <a:t>кожної</a:t>
                </a:r>
                <a:r>
                  <a:rPr lang="ru-RU" dirty="0"/>
                  <a:t> </a:t>
                </a:r>
                <a:r>
                  <a:rPr lang="ru-RU" dirty="0" err="1"/>
                  <a:t>групи</a:t>
                </a:r>
                <a:r>
                  <a:rPr lang="ru-RU" dirty="0"/>
                  <a:t> (</a:t>
                </a:r>
                <a:r>
                  <a:rPr lang="ru-RU" dirty="0" err="1"/>
                  <a:t>наприклад</a:t>
                </a:r>
                <a:r>
                  <a:rPr lang="ru-RU" dirty="0"/>
                  <a:t>, для раку </a:t>
                </a:r>
                <a:r>
                  <a:rPr lang="ru-RU" dirty="0" err="1"/>
                  <a:t>легень</a:t>
                </a:r>
                <a:r>
                  <a:rPr lang="ru-RU" dirty="0"/>
                  <a:t>, </a:t>
                </a:r>
                <a:r>
                  <a:rPr lang="ru-RU" dirty="0" err="1"/>
                  <a:t>пухлин</a:t>
                </a:r>
                <a:r>
                  <a:rPr lang="ru-RU" dirty="0"/>
                  <a:t> </a:t>
                </a:r>
                <a:r>
                  <a:rPr lang="ru-RU" dirty="0" err="1"/>
                  <a:t>печінки</a:t>
                </a:r>
                <a:r>
                  <a:rPr lang="ru-RU" dirty="0"/>
                  <a:t> </a:t>
                </a:r>
                <a:r>
                  <a:rPr lang="ru-RU" dirty="0" err="1"/>
                  <a:t>тощо</a:t>
                </a:r>
                <a:r>
                  <a:rPr lang="ru-RU" dirty="0"/>
                  <a:t>). Таким чином, за </a:t>
                </a:r>
                <a:r>
                  <a:rPr lang="ru-RU" dirty="0" err="1"/>
                  <a:t>впливу</a:t>
                </a:r>
                <a:r>
                  <a:rPr lang="ru-RU" dirty="0"/>
                  <a:t> </a:t>
                </a:r>
                <a:r>
                  <a:rPr lang="ru-RU" dirty="0" err="1"/>
                  <a:t>декількох</a:t>
                </a:r>
                <a:r>
                  <a:rPr lang="ru-RU" dirty="0"/>
                  <a:t> </a:t>
                </a:r>
                <a:r>
                  <a:rPr lang="ru-RU" dirty="0" err="1"/>
                  <a:t>канцерогенів</a:t>
                </a:r>
                <a:r>
                  <a:rPr lang="ru-RU" dirty="0"/>
                  <a:t> </a:t>
                </a:r>
                <a:r>
                  <a:rPr lang="ru-RU" dirty="0" err="1"/>
                  <a:t>сумарний</a:t>
                </a:r>
                <a:r>
                  <a:rPr lang="ru-RU" dirty="0"/>
                  <a:t> </a:t>
                </a:r>
                <a:r>
                  <a:rPr lang="ru-RU" dirty="0" err="1"/>
                  <a:t>канцерогенний</a:t>
                </a:r>
                <a:r>
                  <a:rPr lang="ru-RU" dirty="0"/>
                  <a:t> </a:t>
                </a:r>
                <a:r>
                  <a:rPr lang="ru-RU" dirty="0" err="1"/>
                  <a:t>ризик</a:t>
                </a:r>
                <a:r>
                  <a:rPr lang="ru-RU" dirty="0"/>
                  <a:t> </a:t>
                </a:r>
                <a:r>
                  <a:rPr lang="ru-RU" dirty="0" err="1"/>
                  <a:t>розраховують</a:t>
                </a:r>
                <a:r>
                  <a:rPr lang="ru-RU" dirty="0"/>
                  <a:t> за формулою: 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uk-UA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, 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ru-RU" dirty="0"/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– </a:t>
                </a:r>
                <a:r>
                  <a:rPr lang="ru-RU" dirty="0" err="1"/>
                  <a:t>загальний</a:t>
                </a:r>
                <a:r>
                  <a:rPr lang="ru-RU" dirty="0"/>
                  <a:t> </a:t>
                </a:r>
                <a:r>
                  <a:rPr lang="ru-RU" dirty="0" err="1"/>
                  <a:t>канцерогенний</a:t>
                </a:r>
                <a:r>
                  <a:rPr lang="ru-RU" dirty="0"/>
                  <a:t> </a:t>
                </a:r>
                <a:r>
                  <a:rPr lang="ru-RU" dirty="0" err="1"/>
                  <a:t>ризик</a:t>
                </a:r>
                <a:r>
                  <a:rPr lang="ru-RU" dirty="0"/>
                  <a:t> для шляху </a:t>
                </a:r>
                <a:r>
                  <a:rPr lang="ru-RU" dirty="0" err="1"/>
                  <a:t>надходження</a:t>
                </a:r>
                <a:r>
                  <a:rPr lang="ru-RU" dirty="0"/>
                  <a:t> Т; </a:t>
                </a:r>
                <a:r>
                  <a:rPr lang="en-US" dirty="0" err="1"/>
                  <a:t>CRj</a:t>
                </a:r>
                <a:r>
                  <a:rPr lang="en-US" dirty="0"/>
                  <a:t> – </a:t>
                </a:r>
                <a:r>
                  <a:rPr lang="ru-RU" dirty="0" err="1"/>
                  <a:t>канцерогенний</a:t>
                </a:r>
                <a:r>
                  <a:rPr lang="ru-RU" dirty="0"/>
                  <a:t> </a:t>
                </a:r>
                <a:r>
                  <a:rPr lang="ru-RU" dirty="0" err="1"/>
                  <a:t>ризик</a:t>
                </a:r>
                <a:r>
                  <a:rPr lang="ru-RU" dirty="0"/>
                  <a:t> для </a:t>
                </a:r>
                <a:r>
                  <a:rPr lang="en-US" dirty="0"/>
                  <a:t>j–</a:t>
                </a:r>
                <a:r>
                  <a:rPr lang="ru-RU" dirty="0" err="1"/>
                  <a:t>тої</a:t>
                </a:r>
                <a:r>
                  <a:rPr lang="ru-RU" dirty="0"/>
                  <a:t> </a:t>
                </a:r>
                <a:r>
                  <a:rPr lang="ru-RU" dirty="0" err="1"/>
                  <a:t>канцерогенної</a:t>
                </a:r>
                <a:r>
                  <a:rPr lang="ru-RU" dirty="0"/>
                  <a:t> </a:t>
                </a:r>
                <a:r>
                  <a:rPr lang="ru-RU" dirty="0" err="1"/>
                  <a:t>речовини</a:t>
                </a:r>
                <a:r>
                  <a:rPr lang="ru-RU" dirty="0"/>
                  <a:t>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8" t="-1453" r="-727" b="-130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082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Переваги</a:t>
            </a:r>
            <a:r>
              <a:rPr lang="ru-RU" dirty="0"/>
              <a:t> методу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аналітичний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для характеристики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на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r>
              <a:rPr lang="ru-RU" dirty="0" err="1"/>
              <a:t>Інструмент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контролю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санітарно-епідеміологічного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концентрацією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забруднює</a:t>
            </a:r>
            <a:r>
              <a:rPr lang="ru-RU" dirty="0"/>
              <a:t>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і </a:t>
            </a:r>
            <a:r>
              <a:rPr lang="ru-RU" dirty="0" err="1"/>
              <a:t>ймовірністю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1281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Відносний </a:t>
            </a:r>
            <a:r>
              <a:rPr lang="uk-UA" dirty="0" err="1"/>
              <a:t>ризик-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смертності</a:t>
            </a:r>
            <a:r>
              <a:rPr lang="ru-RU" dirty="0"/>
              <a:t>) в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підданих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фактора, до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смертності</a:t>
            </a:r>
            <a:r>
              <a:rPr lang="ru-RU" dirty="0"/>
              <a:t>) </a:t>
            </a:r>
            <a:r>
              <a:rPr lang="ru-RU" dirty="0" err="1"/>
              <a:t>осіб</a:t>
            </a:r>
            <a:r>
              <a:rPr lang="ru-RU" dirty="0"/>
              <a:t>, не </a:t>
            </a:r>
            <a:r>
              <a:rPr lang="ru-RU" dirty="0" err="1"/>
              <a:t>підданих</a:t>
            </a:r>
            <a:r>
              <a:rPr lang="ru-RU" dirty="0"/>
              <a:t> такому </a:t>
            </a:r>
            <a:r>
              <a:rPr lang="ru-RU" dirty="0" err="1"/>
              <a:t>впливу</a:t>
            </a:r>
            <a:r>
              <a:rPr lang="ru-RU" dirty="0"/>
              <a:t>.</a:t>
            </a:r>
          </a:p>
          <a:p>
            <a:r>
              <a:rPr lang="ru-RU" dirty="0"/>
              <a:t>Величина </a:t>
            </a:r>
            <a:r>
              <a:rPr lang="ru-RU" dirty="0" err="1"/>
              <a:t>відносного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запитання</a:t>
            </a:r>
            <a:r>
              <a:rPr lang="ru-RU" dirty="0"/>
              <a:t>: «У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захворюваність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фактора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?»</a:t>
            </a:r>
          </a:p>
          <a:p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рівне</a:t>
            </a:r>
            <a:r>
              <a:rPr lang="ru-RU" dirty="0"/>
              <a:t> 1,0, </a:t>
            </a:r>
            <a:r>
              <a:rPr lang="ru-RU" dirty="0" err="1"/>
              <a:t>свідчить</a:t>
            </a:r>
            <a:r>
              <a:rPr lang="ru-RU" dirty="0"/>
              <a:t>: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однаковий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 як </a:t>
            </a:r>
            <a:r>
              <a:rPr lang="ru-RU" dirty="0" err="1"/>
              <a:t>експонованих</a:t>
            </a:r>
            <a:r>
              <a:rPr lang="ru-RU" dirty="0"/>
              <a:t>, так і </a:t>
            </a:r>
            <a:r>
              <a:rPr lang="ru-RU" dirty="0" err="1"/>
              <a:t>неекспонованих</a:t>
            </a:r>
            <a:r>
              <a:rPr lang="ru-RU" dirty="0"/>
              <a:t> (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не </a:t>
            </a:r>
            <a:r>
              <a:rPr lang="ru-RU" dirty="0" err="1"/>
              <a:t>пов'язане</a:t>
            </a:r>
            <a:r>
              <a:rPr lang="ru-RU" dirty="0"/>
              <a:t> з </a:t>
            </a:r>
            <a:r>
              <a:rPr lang="ru-RU" dirty="0" err="1"/>
              <a:t>даним</a:t>
            </a:r>
            <a:r>
              <a:rPr lang="ru-RU" dirty="0"/>
              <a:t> фактором).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1,0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підставу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в </a:t>
            </a:r>
            <a:r>
              <a:rPr lang="ru-RU" dirty="0" err="1"/>
              <a:t>експонованій</a:t>
            </a:r>
            <a:r>
              <a:rPr lang="ru-RU" dirty="0"/>
              <a:t> до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.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1,0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менший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в </a:t>
            </a:r>
            <a:r>
              <a:rPr lang="ru-RU" dirty="0" err="1"/>
              <a:t>експонованій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(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фактор).</a:t>
            </a:r>
          </a:p>
        </p:txBody>
      </p:sp>
    </p:spTree>
    <p:extLst>
      <p:ext uri="{BB962C8B-B14F-4D97-AF65-F5344CB8AC3E}">
        <p14:creationId xmlns:p14="http://schemas.microsoft.com/office/powerpoint/2010/main" val="34691117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Атрибутивный (добавочный) риск (</a:t>
            </a:r>
            <a:r>
              <a:rPr lang="en-US" dirty="0"/>
              <a:t>AR)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AR определяет долю риска, обусловленного воздействием изучаемых факторов окружающей среды, и представляет собой вероятность развития заболевания или другого нарушения здоровья (в % от общего числа этих заболеваний или нарушений здоровья на данной территории), связанную с исследуемым фактором. Если допустить, что исходная заболеваемость связана с другими причинами, то добавочный риск - это дополнительные случаи развития заболевания, обусловленные воздействием фактора риска.</a:t>
            </a:r>
          </a:p>
        </p:txBody>
      </p:sp>
    </p:spTree>
    <p:extLst>
      <p:ext uri="{BB962C8B-B14F-4D97-AF65-F5344CB8AC3E}">
        <p14:creationId xmlns:p14="http://schemas.microsoft.com/office/powerpoint/2010/main" val="40058212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Відносний</a:t>
            </a:r>
            <a:r>
              <a:rPr lang="ru-RU" dirty="0"/>
              <a:t> і </a:t>
            </a:r>
            <a:r>
              <a:rPr lang="ru-RU" dirty="0" err="1"/>
              <a:t>атрибутивний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порівнювати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в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вони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патогенне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фактору для </a:t>
            </a:r>
            <a:r>
              <a:rPr lang="ru-RU" dirty="0" err="1"/>
              <a:t>популяції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З </a:t>
            </a:r>
            <a:r>
              <a:rPr lang="ru-RU" dirty="0" err="1"/>
              <a:t>цією</a:t>
            </a:r>
            <a:r>
              <a:rPr lang="ru-RU" dirty="0"/>
              <a:t> метою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атрибутивного </a:t>
            </a:r>
            <a:r>
              <a:rPr lang="ru-RU" dirty="0" err="1"/>
              <a:t>популяційного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76356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Критерії оцінювання ризику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994127"/>
              </p:ext>
            </p:extLst>
          </p:nvPr>
        </p:nvGraphicFramePr>
        <p:xfrm>
          <a:off x="179512" y="2052638"/>
          <a:ext cx="856895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РІВЕНЬ РИЗИКУ</a:t>
                      </a:r>
                    </a:p>
                  </a:txBody>
                  <a:tcPr marL="74577" marR="74577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ПОКАЗНИК</a:t>
                      </a:r>
                    </a:p>
                  </a:txBody>
                  <a:tcPr marL="74577" marR="7457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Високий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- </a:t>
                      </a:r>
                      <a:r>
                        <a:rPr lang="ru-RU" dirty="0"/>
                        <a:t>не </a:t>
                      </a:r>
                      <a:r>
                        <a:rPr lang="ru-RU" dirty="0" err="1"/>
                        <a:t>прийнятний</a:t>
                      </a:r>
                      <a:r>
                        <a:rPr lang="ru-RU" dirty="0"/>
                        <a:t> для </a:t>
                      </a:r>
                      <a:r>
                        <a:rPr lang="ru-RU" dirty="0" err="1"/>
                        <a:t>виробничих</a:t>
                      </a:r>
                      <a:r>
                        <a:rPr lang="ru-RU" dirty="0"/>
                        <a:t> умов і </a:t>
                      </a:r>
                      <a:r>
                        <a:rPr lang="ru-RU" dirty="0" err="1"/>
                        <a:t>населення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Необхідне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здійснення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заходів</a:t>
                      </a:r>
                      <a:r>
                        <a:rPr lang="ru-RU" dirty="0"/>
                        <a:t> з </a:t>
                      </a:r>
                      <a:r>
                        <a:rPr lang="ru-RU" dirty="0" err="1"/>
                        <a:t>усунення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зниження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ризику</a:t>
                      </a:r>
                      <a:endParaRPr lang="ru-RU" dirty="0"/>
                    </a:p>
                  </a:txBody>
                  <a:tcPr marL="74577" marR="74577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&gt;10</a:t>
                      </a:r>
                      <a:r>
                        <a:rPr lang="ru-RU" baseline="30000"/>
                        <a:t>-3</a:t>
                      </a:r>
                      <a:endParaRPr lang="ru-RU"/>
                    </a:p>
                  </a:txBody>
                  <a:tcPr marL="74577" marR="745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Середній</a:t>
                      </a:r>
                      <a:r>
                        <a:rPr lang="ru-RU" dirty="0"/>
                        <a:t> - </a:t>
                      </a:r>
                      <a:r>
                        <a:rPr lang="ru-RU" dirty="0" err="1"/>
                        <a:t>припустимий</a:t>
                      </a:r>
                      <a:r>
                        <a:rPr lang="ru-RU" dirty="0"/>
                        <a:t> для </a:t>
                      </a:r>
                      <a:r>
                        <a:rPr lang="ru-RU" dirty="0" err="1"/>
                        <a:t>виробничих</a:t>
                      </a:r>
                      <a:r>
                        <a:rPr lang="ru-RU" dirty="0"/>
                        <a:t> умов; за </a:t>
                      </a:r>
                      <a:r>
                        <a:rPr lang="ru-RU" dirty="0" err="1"/>
                        <a:t>впливу</a:t>
                      </a:r>
                      <a:r>
                        <a:rPr lang="ru-RU" dirty="0"/>
                        <a:t> на все </a:t>
                      </a:r>
                      <a:r>
                        <a:rPr lang="ru-RU" dirty="0" err="1"/>
                        <a:t>населення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необхідний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динамічний</a:t>
                      </a:r>
                      <a:r>
                        <a:rPr lang="ru-RU" dirty="0"/>
                        <a:t> контроль і </a:t>
                      </a:r>
                      <a:r>
                        <a:rPr lang="ru-RU" dirty="0" err="1"/>
                        <a:t>поглиблене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вивчення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джерел</a:t>
                      </a:r>
                      <a:r>
                        <a:rPr lang="ru-RU" dirty="0"/>
                        <a:t> і </a:t>
                      </a:r>
                      <a:r>
                        <a:rPr lang="ru-RU" dirty="0" err="1"/>
                        <a:t>можливих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наслідків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шкідливих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впливів</a:t>
                      </a:r>
                      <a:r>
                        <a:rPr lang="ru-RU" dirty="0"/>
                        <a:t> для </a:t>
                      </a:r>
                      <a:r>
                        <a:rPr lang="ru-RU" dirty="0" err="1"/>
                        <a:t>вирішення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питання</a:t>
                      </a:r>
                      <a:r>
                        <a:rPr lang="ru-RU" dirty="0"/>
                        <a:t> про заходи з </a:t>
                      </a:r>
                      <a:r>
                        <a:rPr lang="ru-RU" dirty="0" err="1"/>
                        <a:t>управління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ризиком</a:t>
                      </a:r>
                      <a:endParaRPr lang="ru-RU" dirty="0"/>
                    </a:p>
                  </a:txBody>
                  <a:tcPr marL="74577" marR="74577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  <a:r>
                        <a:rPr lang="ru-RU" baseline="30000"/>
                        <a:t>-3</a:t>
                      </a:r>
                      <a:r>
                        <a:rPr lang="ru-RU"/>
                        <a:t> – 10</a:t>
                      </a:r>
                      <a:r>
                        <a:rPr lang="ru-RU" baseline="30000"/>
                        <a:t>-4</a:t>
                      </a:r>
                      <a:endParaRPr lang="ru-RU"/>
                    </a:p>
                  </a:txBody>
                  <a:tcPr marL="74577" marR="745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Низький - припустимий ризик (рівень, на якому, як правило, встановлюються гігієнічні нормативи для населення)</a:t>
                      </a:r>
                    </a:p>
                  </a:txBody>
                  <a:tcPr marL="74577" marR="74577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  <a:r>
                        <a:rPr lang="ru-RU" baseline="30000"/>
                        <a:t>-4</a:t>
                      </a:r>
                      <a:r>
                        <a:rPr lang="ru-RU"/>
                        <a:t> -10</a:t>
                      </a:r>
                      <a:r>
                        <a:rPr lang="ru-RU" baseline="30000"/>
                        <a:t>-6</a:t>
                      </a:r>
                      <a:endParaRPr lang="ru-RU"/>
                    </a:p>
                  </a:txBody>
                  <a:tcPr marL="74577" marR="745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Мінімальний</a:t>
                      </a:r>
                      <a:r>
                        <a:rPr lang="ru-RU" dirty="0"/>
                        <a:t>  - </a:t>
                      </a:r>
                      <a:r>
                        <a:rPr lang="ru-RU" dirty="0" err="1"/>
                        <a:t>бажана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цільова</a:t>
                      </a:r>
                      <a:r>
                        <a:rPr lang="ru-RU" dirty="0"/>
                        <a:t>) величина </a:t>
                      </a:r>
                      <a:r>
                        <a:rPr lang="ru-RU" dirty="0" err="1"/>
                        <a:t>ризику</a:t>
                      </a:r>
                      <a:r>
                        <a:rPr lang="ru-RU" dirty="0"/>
                        <a:t> при </a:t>
                      </a:r>
                      <a:r>
                        <a:rPr lang="ru-RU" dirty="0" err="1"/>
                        <a:t>проведенні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оздоровчих</a:t>
                      </a:r>
                      <a:r>
                        <a:rPr lang="ru-RU" dirty="0"/>
                        <a:t> і </a:t>
                      </a:r>
                      <a:r>
                        <a:rPr lang="ru-RU" dirty="0" err="1"/>
                        <a:t>природоохоронних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заходів</a:t>
                      </a:r>
                      <a:endParaRPr lang="ru-RU" dirty="0"/>
                    </a:p>
                  </a:txBody>
                  <a:tcPr marL="74577" marR="74577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&lt;10</a:t>
                      </a:r>
                      <a:r>
                        <a:rPr lang="ru-RU" baseline="30000" dirty="0"/>
                        <a:t>-6</a:t>
                      </a:r>
                      <a:endParaRPr lang="ru-RU" dirty="0"/>
                    </a:p>
                  </a:txBody>
                  <a:tcPr marL="74577" marR="7457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067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Приклад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ru-RU" dirty="0"/>
                  <a:t>Розрахувати </a:t>
                </a:r>
                <a:r>
                  <a:rPr lang="ru-RU" dirty="0" err="1"/>
                  <a:t>неканцерогенний</a:t>
                </a:r>
                <a:r>
                  <a:rPr lang="ru-RU" dirty="0"/>
                  <a:t> </a:t>
                </a:r>
                <a:r>
                  <a:rPr lang="ru-RU" dirty="0" err="1"/>
                  <a:t>ризик</a:t>
                </a:r>
                <a:r>
                  <a:rPr lang="ru-RU" dirty="0"/>
                  <a:t>, </a:t>
                </a:r>
                <a:r>
                  <a:rPr lang="ru-RU" dirty="0" err="1"/>
                  <a:t>пов’язаний</a:t>
                </a:r>
                <a:r>
                  <a:rPr lang="ru-RU" dirty="0"/>
                  <a:t> </a:t>
                </a:r>
                <a:r>
                  <a:rPr lang="ru-RU" dirty="0" err="1"/>
                  <a:t>із</a:t>
                </a:r>
                <a:r>
                  <a:rPr lang="ru-RU" dirty="0"/>
                  <a:t> </a:t>
                </a:r>
                <a:r>
                  <a:rPr lang="ru-RU" dirty="0" err="1"/>
                  <a:t>забрудненням</a:t>
                </a:r>
                <a:r>
                  <a:rPr lang="ru-RU" dirty="0"/>
                  <a:t> атмосферного </a:t>
                </a:r>
                <a:r>
                  <a:rPr lang="ru-RU" dirty="0" err="1"/>
                  <a:t>повітря</a:t>
                </a:r>
                <a:r>
                  <a:rPr lang="ru-RU" dirty="0"/>
                  <a:t> </a:t>
                </a:r>
                <a:r>
                  <a:rPr lang="ru-RU" dirty="0" err="1"/>
                  <a:t>діоксидом</a:t>
                </a:r>
                <a:r>
                  <a:rPr lang="ru-RU" dirty="0"/>
                  <a:t> азоту (</a:t>
                </a:r>
                <a:r>
                  <a:rPr lang="en-US" dirty="0"/>
                  <a:t>NO2)</a:t>
                </a:r>
                <a:r>
                  <a:rPr lang="uk-UA" dirty="0"/>
                  <a:t> у концентрації 0,099 мг/м3</a:t>
                </a:r>
                <a:r>
                  <a:rPr lang="en-US" dirty="0"/>
                  <a:t>. </a:t>
                </a:r>
                <a:endParaRPr lang="uk-UA" dirty="0"/>
              </a:p>
              <a:p>
                <a:pPr marL="0" indent="0">
                  <a:buNone/>
                </a:pPr>
                <a:r>
                  <a:rPr lang="ru-RU" i="1" dirty="0"/>
                  <a:t>Р</a:t>
                </a:r>
                <a:r>
                  <a:rPr lang="uk-UA" i="1" dirty="0"/>
                  <a:t>і</a:t>
                </a:r>
                <a:r>
                  <a:rPr lang="ru-RU" i="1" dirty="0" err="1"/>
                  <a:t>шення</a:t>
                </a:r>
                <a:r>
                  <a:rPr lang="ru-RU" i="1" dirty="0"/>
                  <a:t>: </a:t>
                </a:r>
                <a:r>
                  <a:rPr lang="ru-RU" dirty="0"/>
                  <a:t>Характеристику </a:t>
                </a:r>
                <a:r>
                  <a:rPr lang="ru-RU" dirty="0" err="1"/>
                  <a:t>ризику</a:t>
                </a:r>
                <a:r>
                  <a:rPr lang="ru-RU" dirty="0"/>
                  <a:t> </a:t>
                </a:r>
                <a:r>
                  <a:rPr lang="ru-RU" dirty="0" err="1"/>
                  <a:t>розвитку</a:t>
                </a:r>
                <a:r>
                  <a:rPr lang="ru-RU" dirty="0"/>
                  <a:t> </a:t>
                </a:r>
                <a:r>
                  <a:rPr lang="ru-RU" dirty="0" err="1"/>
                  <a:t>неканцерогенних</a:t>
                </a:r>
                <a:r>
                  <a:rPr lang="ru-RU" dirty="0"/>
                  <a:t> </a:t>
                </a:r>
                <a:r>
                  <a:rPr lang="ru-RU" dirty="0" err="1"/>
                  <a:t>ефектів</a:t>
                </a:r>
                <a:r>
                  <a:rPr lang="ru-RU" dirty="0"/>
                  <a:t> за </a:t>
                </a:r>
                <a:r>
                  <a:rPr lang="ru-RU" dirty="0" err="1"/>
                  <a:t>впливу</a:t>
                </a:r>
                <a:r>
                  <a:rPr lang="ru-RU" dirty="0"/>
                  <a:t> </a:t>
                </a:r>
                <a:r>
                  <a:rPr lang="en-US" dirty="0"/>
                  <a:t>NO2 </a:t>
                </a:r>
                <a:r>
                  <a:rPr lang="ru-RU" dirty="0" err="1"/>
                  <a:t>здійснюємо</a:t>
                </a:r>
                <a:r>
                  <a:rPr lang="ru-RU" dirty="0"/>
                  <a:t> шляхом </a:t>
                </a:r>
                <a:r>
                  <a:rPr lang="ru-RU" dirty="0" err="1"/>
                  <a:t>розрахунку</a:t>
                </a:r>
                <a:r>
                  <a:rPr lang="ru-RU" dirty="0"/>
                  <a:t> </a:t>
                </a:r>
                <a:r>
                  <a:rPr lang="ru-RU" dirty="0" err="1"/>
                  <a:t>коефіцієнта</a:t>
                </a:r>
                <a:r>
                  <a:rPr lang="ru-RU" dirty="0"/>
                  <a:t> </a:t>
                </a:r>
                <a:r>
                  <a:rPr lang="ru-RU" dirty="0" err="1"/>
                  <a:t>небезпеки</a:t>
                </a:r>
                <a:r>
                  <a:rPr lang="ru-RU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uk-U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k-U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𝑁𝑂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𝑅𝑓𝐶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𝑁𝑂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0,099</m:t>
                          </m:r>
                          <m:r>
                            <a:rPr lang="uk-UA" b="0" i="1" smtClean="0">
                              <a:latin typeface="Cambria Math"/>
                            </a:rPr>
                            <m:t> мг/м3</m:t>
                          </m:r>
                        </m:num>
                        <m:den>
                          <m:r>
                            <a:rPr lang="uk-UA" b="0" i="1" smtClean="0">
                              <a:latin typeface="Cambria Math"/>
                            </a:rPr>
                            <m:t>0,04 мг/м3</m:t>
                          </m:r>
                        </m:den>
                      </m:f>
                      <m:r>
                        <a:rPr lang="uk-UA" b="0" i="0" smtClean="0">
                          <a:latin typeface="Cambria Math"/>
                        </a:rPr>
                        <m:t>=2,472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err="1"/>
                  <a:t>Отже</a:t>
                </a:r>
                <a:r>
                  <a:rPr lang="ru-RU" dirty="0"/>
                  <a:t>, </a:t>
                </a:r>
                <a:r>
                  <a:rPr lang="ru-RU" dirty="0" err="1"/>
                  <a:t>неканцерогенний</a:t>
                </a:r>
                <a:r>
                  <a:rPr lang="ru-RU" dirty="0"/>
                  <a:t> </a:t>
                </a:r>
                <a:r>
                  <a:rPr lang="ru-RU" dirty="0" err="1"/>
                  <a:t>ризик</a:t>
                </a:r>
                <a:r>
                  <a:rPr lang="ru-RU" dirty="0"/>
                  <a:t> для </a:t>
                </a:r>
                <a:r>
                  <a:rPr lang="ru-RU" dirty="0" err="1"/>
                  <a:t>здоров’я</a:t>
                </a:r>
                <a:r>
                  <a:rPr lang="ru-RU" dirty="0"/>
                  <a:t> </a:t>
                </a:r>
                <a:r>
                  <a:rPr lang="ru-RU" dirty="0" err="1"/>
                  <a:t>населення</a:t>
                </a:r>
                <a:r>
                  <a:rPr lang="ru-RU" dirty="0"/>
                  <a:t> за </a:t>
                </a:r>
                <a:r>
                  <a:rPr lang="ru-RU" dirty="0" err="1"/>
                  <a:t>впливу</a:t>
                </a:r>
                <a:r>
                  <a:rPr lang="ru-RU" dirty="0"/>
                  <a:t> </a:t>
                </a:r>
                <a:r>
                  <a:rPr lang="en-US" dirty="0"/>
                  <a:t>NO2</a:t>
                </a:r>
                <a:r>
                  <a:rPr lang="uk-UA" dirty="0"/>
                  <a:t> у </a:t>
                </a:r>
                <a:r>
                  <a:rPr lang="ru-RU" dirty="0" err="1"/>
                  <a:t>концентрації</a:t>
                </a:r>
                <a:r>
                  <a:rPr lang="ru-RU" dirty="0"/>
                  <a:t> 0,099 мг/м3 в атмосферному </a:t>
                </a:r>
                <a:r>
                  <a:rPr lang="ru-RU" dirty="0" err="1"/>
                  <a:t>повітрі</a:t>
                </a:r>
                <a:r>
                  <a:rPr lang="ru-RU" dirty="0"/>
                  <a:t> не </a:t>
                </a:r>
                <a:r>
                  <a:rPr lang="ru-RU" dirty="0" err="1"/>
                  <a:t>можна</a:t>
                </a:r>
                <a:r>
                  <a:rPr lang="ru-RU" dirty="0"/>
                  <a:t> </a:t>
                </a:r>
                <a:r>
                  <a:rPr lang="ru-RU" dirty="0" err="1"/>
                  <a:t>вважати</a:t>
                </a:r>
                <a:r>
                  <a:rPr lang="ru-RU" dirty="0"/>
                  <a:t> </a:t>
                </a:r>
                <a:r>
                  <a:rPr lang="ru-RU" dirty="0" err="1"/>
                  <a:t>допустимим</a:t>
                </a:r>
                <a:r>
                  <a:rPr lang="ru-RU" dirty="0"/>
                  <a:t>, </a:t>
                </a:r>
                <a:r>
                  <a:rPr lang="ru-RU" dirty="0" err="1"/>
                  <a:t>існує</a:t>
                </a:r>
                <a:r>
                  <a:rPr lang="ru-RU" dirty="0"/>
                  <a:t> </a:t>
                </a:r>
                <a:r>
                  <a:rPr lang="ru-RU" dirty="0" err="1"/>
                  <a:t>імовірність</a:t>
                </a:r>
                <a:r>
                  <a:rPr lang="ru-RU" dirty="0"/>
                  <a:t> </a:t>
                </a:r>
                <a:r>
                  <a:rPr lang="ru-RU" dirty="0" err="1"/>
                  <a:t>виникнення</a:t>
                </a:r>
                <a:r>
                  <a:rPr lang="ru-RU" dirty="0"/>
                  <a:t> </a:t>
                </a:r>
                <a:r>
                  <a:rPr lang="ru-RU" dirty="0" err="1"/>
                  <a:t>шкідливих</a:t>
                </a:r>
                <a:r>
                  <a:rPr lang="ru-RU" dirty="0"/>
                  <a:t> </a:t>
                </a:r>
                <a:r>
                  <a:rPr lang="ru-RU" dirty="0" err="1"/>
                  <a:t>ефектів</a:t>
                </a:r>
                <a:r>
                  <a:rPr lang="ru-RU" dirty="0"/>
                  <a:t> у </a:t>
                </a:r>
                <a:r>
                  <a:rPr lang="ru-RU" dirty="0" err="1"/>
                  <a:t>населення</a:t>
                </a:r>
                <a:r>
                  <a:rPr lang="ru-RU" dirty="0"/>
                  <a:t>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8" t="-2180" r="-81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25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i="1" dirty="0"/>
              <a:t>Аналіз ризиків для здоров'я населення проводиться з метою: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санітарно-гігієнічної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і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соціально-гігієнічного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;</a:t>
            </a:r>
          </a:p>
          <a:p>
            <a:r>
              <a:rPr lang="ru-RU" dirty="0" err="1"/>
              <a:t>обгрунтування</a:t>
            </a:r>
            <a:r>
              <a:rPr lang="ru-RU" dirty="0"/>
              <a:t> </a:t>
            </a:r>
            <a:r>
              <a:rPr lang="ru-RU" dirty="0" err="1"/>
              <a:t>пріоритетних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в планах </a:t>
            </a:r>
            <a:r>
              <a:rPr lang="ru-RU" dirty="0" err="1"/>
              <a:t>дії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;</a:t>
            </a:r>
          </a:p>
          <a:p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94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Аналіз ризиків для здоров'я населення проводиться з метою: </a:t>
            </a:r>
            <a:r>
              <a:rPr lang="uk-UA" sz="2700" b="1" i="1" dirty="0"/>
              <a:t>(продовження)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276872"/>
            <a:ext cx="6711654" cy="397153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встановлення</a:t>
            </a:r>
            <a:r>
              <a:rPr lang="ru-RU" dirty="0"/>
              <a:t> і перегляду </a:t>
            </a:r>
            <a:r>
              <a:rPr lang="ru-RU" dirty="0" err="1"/>
              <a:t>санітарно-епідеміологічних</a:t>
            </a:r>
            <a:r>
              <a:rPr lang="ru-RU" dirty="0"/>
              <a:t> правил і </a:t>
            </a:r>
            <a:r>
              <a:rPr lang="ru-RU" dirty="0" err="1"/>
              <a:t>нормативів</a:t>
            </a:r>
            <a:r>
              <a:rPr lang="ru-RU" dirty="0"/>
              <a:t>;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регламентів</a:t>
            </a:r>
            <a:r>
              <a:rPr lang="ru-RU" dirty="0"/>
              <a:t>;</a:t>
            </a:r>
          </a:p>
          <a:p>
            <a:r>
              <a:rPr lang="ru-RU" dirty="0" err="1"/>
              <a:t>обгрунтування</a:t>
            </a:r>
            <a:r>
              <a:rPr lang="ru-RU" dirty="0"/>
              <a:t> причинно-</a:t>
            </a:r>
            <a:r>
              <a:rPr lang="ru-RU" dirty="0" err="1"/>
              <a:t>наслідкових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забрудненням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r>
              <a:rPr lang="ru-RU" dirty="0" err="1"/>
              <a:t>гігієнічної</a:t>
            </a:r>
            <a:r>
              <a:rPr lang="ru-RU" dirty="0"/>
              <a:t> </a:t>
            </a:r>
            <a:r>
              <a:rPr lang="ru-RU" dirty="0" err="1"/>
              <a:t>паспортизації</a:t>
            </a:r>
            <a:r>
              <a:rPr lang="ru-RU" dirty="0"/>
              <a:t>, </a:t>
            </a:r>
            <a:r>
              <a:rPr lang="ru-RU" dirty="0" err="1"/>
              <a:t>сертифікації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потенційну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 err="1"/>
              <a:t>визначення</a:t>
            </a:r>
            <a:r>
              <a:rPr lang="ru-RU" dirty="0"/>
              <a:t> зон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, </a:t>
            </a:r>
            <a:r>
              <a:rPr lang="ru-RU" dirty="0" err="1"/>
              <a:t>санітарно-захисних</a:t>
            </a:r>
            <a:r>
              <a:rPr lang="ru-RU" dirty="0"/>
              <a:t> зон; </a:t>
            </a:r>
            <a:r>
              <a:rPr lang="ru-RU" dirty="0" err="1"/>
              <a:t>ранжирування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за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в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небезпекою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8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Звідки</a:t>
            </a:r>
            <a:r>
              <a:rPr lang="ru-RU" dirty="0"/>
              <a:t> </a:t>
            </a:r>
            <a:r>
              <a:rPr lang="ru-RU" dirty="0" err="1"/>
              <a:t>прийшла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Методологія „ оцінки ризику ” (</a:t>
            </a:r>
            <a:r>
              <a:rPr lang="uk-UA" dirty="0" err="1"/>
              <a:t>„risk</a:t>
            </a:r>
            <a:r>
              <a:rPr lang="uk-UA" dirty="0"/>
              <a:t> </a:t>
            </a:r>
            <a:r>
              <a:rPr lang="uk-UA" dirty="0" err="1"/>
              <a:t>assessment</a:t>
            </a:r>
            <a:r>
              <a:rPr lang="uk-UA" dirty="0"/>
              <a:t>”), була розроблена урядовим Агентством США по охороні навколишнього середовища (US EPA) і рекомендована міжнародними організаціями (ВООЗ, UNЕР).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84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/>
              <a:t>Загальний опис методології оцінки ризику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3248"/>
            <a:ext cx="8229600" cy="4272915"/>
          </a:xfrm>
        </p:spPr>
        <p:txBody>
          <a:bodyPr>
            <a:normAutofit/>
          </a:bodyPr>
          <a:lstStyle/>
          <a:p>
            <a:pPr marL="261938" indent="-261938">
              <a:buNone/>
            </a:pPr>
            <a:r>
              <a:rPr lang="uk-UA" dirty="0"/>
              <a:t>   У розгорнутому виді оцінка ризику здійснюється в 4 етапи:</a:t>
            </a:r>
            <a:endParaRPr lang="ru-RU" b="1" dirty="0"/>
          </a:p>
          <a:p>
            <a:pPr marL="0" lvl="0" indent="0">
              <a:buNone/>
            </a:pPr>
            <a:r>
              <a:rPr lang="uk-UA" dirty="0"/>
              <a:t>1. Ідентифікація джерела небезпеки (шкідливого фактора)</a:t>
            </a:r>
            <a:endParaRPr lang="ru-RU" b="1" dirty="0"/>
          </a:p>
          <a:p>
            <a:pPr marL="0" lvl="0" indent="0">
              <a:buNone/>
            </a:pPr>
            <a:r>
              <a:rPr lang="uk-UA" dirty="0"/>
              <a:t>2. Оцінка експозиції</a:t>
            </a:r>
            <a:endParaRPr lang="ru-RU" b="1" dirty="0"/>
          </a:p>
          <a:p>
            <a:pPr marL="0" lvl="0" indent="0">
              <a:buNone/>
            </a:pPr>
            <a:r>
              <a:rPr lang="uk-UA" dirty="0"/>
              <a:t>3. Оцінка небезпеки -  залежності „ доза – відгук”</a:t>
            </a:r>
            <a:endParaRPr lang="ru-RU" b="1" dirty="0"/>
          </a:p>
          <a:p>
            <a:pPr marL="0" lvl="0" indent="0">
              <a:buNone/>
            </a:pPr>
            <a:r>
              <a:rPr lang="uk-UA" dirty="0"/>
              <a:t>4. Характеристика ризику</a:t>
            </a:r>
            <a:endParaRPr lang="ru-RU" b="1" dirty="0"/>
          </a:p>
          <a:p>
            <a:pPr marL="0" indent="0">
              <a:buNone/>
            </a:pPr>
            <a:r>
              <a:rPr lang="uk-UA" dirty="0"/>
              <a:t>Спроби ігнорування певних етапів, як правило, призводять до багатьох ускладнень.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4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Перший закон гігієни - </a:t>
            </a:r>
            <a:br>
              <a:rPr lang="uk-UA" sz="2800" b="1" i="1" dirty="0"/>
            </a:br>
            <a:r>
              <a:rPr lang="uk-UA" sz="2800" b="1" dirty="0"/>
              <a:t>методологічна основа аналізу ризику в медико-екологічних дослідженнях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Порушення здоров'я людей (хвороба, зниження резистентності, </a:t>
            </a:r>
            <a:r>
              <a:rPr lang="uk-UA" i="1" dirty="0" err="1"/>
              <a:t>адаптаціно-компенсаційних</a:t>
            </a:r>
            <a:r>
              <a:rPr lang="uk-UA" i="1" dirty="0"/>
              <a:t> можливостей організму), викликане фізичними, хімічними, біологічними і психогенними чинниками, може виникнути лише в разі наявності трьох рушійних сил цього процесу: </a:t>
            </a:r>
          </a:p>
          <a:p>
            <a:pPr marL="0" indent="0">
              <a:buNone/>
            </a:pPr>
            <a:r>
              <a:rPr lang="uk-UA" i="1" dirty="0"/>
              <a:t>    - джерела шкідливості, </a:t>
            </a:r>
          </a:p>
          <a:p>
            <a:pPr marL="0" indent="0">
              <a:buNone/>
            </a:pPr>
            <a:r>
              <a:rPr lang="uk-UA" i="1" dirty="0"/>
              <a:t>    - чинника (механізму) впливу  і </a:t>
            </a:r>
          </a:p>
          <a:p>
            <a:pPr marL="0" indent="0">
              <a:buNone/>
            </a:pPr>
            <a:r>
              <a:rPr lang="uk-UA" i="1" dirty="0"/>
              <a:t>    - сприйнятливого (чутливого) організму. </a:t>
            </a:r>
          </a:p>
          <a:p>
            <a:pPr marL="0" indent="0">
              <a:buNone/>
            </a:pPr>
            <a:r>
              <a:rPr lang="uk-UA" i="1" dirty="0"/>
              <a:t>    В разі відсутності хоча б однієї рушійної сили  зміна рівня  здоров'я не станеться.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00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596</TotalTime>
  <Words>3227</Words>
  <Application>Microsoft Office PowerPoint</Application>
  <PresentationFormat>Экран (4:3)</PresentationFormat>
  <Paragraphs>207</Paragraphs>
  <Slides>44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Calibri</vt:lpstr>
      <vt:lpstr>Cambria Math</vt:lpstr>
      <vt:lpstr>Century Gothic</vt:lpstr>
      <vt:lpstr>Wingdings</vt:lpstr>
      <vt:lpstr>Wingdings 3</vt:lpstr>
      <vt:lpstr>Ион</vt:lpstr>
      <vt:lpstr>Лекція 3 Методологія аналізу ризику для здоров'я населення в системі санітарно-епідеміологічного нагляду</vt:lpstr>
      <vt:lpstr>Актуальність вивчення методології  аналізу ризику для здоров'я людини</vt:lpstr>
      <vt:lpstr>Презентация PowerPoint</vt:lpstr>
      <vt:lpstr>Переваги методу</vt:lpstr>
      <vt:lpstr>Аналіз ризиків для здоров'я населення проводиться з метою:</vt:lpstr>
      <vt:lpstr>Аналіз ризиків для здоров'я населення проводиться з метою: (продовження)</vt:lpstr>
      <vt:lpstr>Звідки прийшла</vt:lpstr>
      <vt:lpstr>Загальний опис методології оцінки ризику </vt:lpstr>
      <vt:lpstr>Перший закон гігієни -  методологічна основа аналізу ризику в медико-екологічних дослідженнях </vt:lpstr>
      <vt:lpstr>Дослідження з оцінки ризику можуть мати різну тимчасову спрямованість: </vt:lpstr>
      <vt:lpstr>Визначення поняття «ризик»</vt:lpstr>
      <vt:lpstr>Відмінності понять «ризик» та «небезпека»</vt:lpstr>
      <vt:lpstr>1 етап: Ідентифікація небезпеки (hazard identification) </vt:lpstr>
      <vt:lpstr>Процес ідентифікації небезпеки потенційно канцерогенних хімічних сполук </vt:lpstr>
      <vt:lpstr>Встановлення ступеня доведеності канцерогенності досліджуваної речовини для людини</vt:lpstr>
      <vt:lpstr>Класифікація канцерогенів Агентства з охорони навколишнього середовища США (US ЕРА)</vt:lpstr>
      <vt:lpstr>Оцінка ступеню виразності канцерогенності фактора </vt:lpstr>
      <vt:lpstr>Ідентифікація небезпеки для неканцерогенних речовин</vt:lpstr>
      <vt:lpstr>Провідні критерії для вибору пріоритетних забруднюючих речовин</vt:lpstr>
      <vt:lpstr>II етап – Оцінка експозиції </vt:lpstr>
      <vt:lpstr>Джерела кількісної характеристики експозиції </vt:lpstr>
      <vt:lpstr>Показники, що використовуються для кількісної характеристики експозиції</vt:lpstr>
      <vt:lpstr>Розрахунок середньодобової дози (або надходження)</vt:lpstr>
      <vt:lpstr>Презентация PowerPoint</vt:lpstr>
      <vt:lpstr>ІІІ етап: характеристика небезпеки  - оцінка залежності „ доза (концентрація) – відповідь 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IV етап – характеристика ризику</vt:lpstr>
      <vt:lpstr>Характеристику ризику розвитку неканцерогенних ефектів</vt:lpstr>
      <vt:lpstr>Критерії неканцерогенного ризику</vt:lpstr>
      <vt:lpstr>Якщо вплив комбінований</vt:lpstr>
      <vt:lpstr>Характеристика канцерогенного ризику</vt:lpstr>
      <vt:lpstr>Презентация PowerPoint</vt:lpstr>
      <vt:lpstr>Визначення популяційного ризику (PCR), </vt:lpstr>
      <vt:lpstr>Адидивний канцерогенний ризик</vt:lpstr>
      <vt:lpstr>Відносний ризик-</vt:lpstr>
      <vt:lpstr>Атрибутивный (добавочный) риск (AR) </vt:lpstr>
      <vt:lpstr>Презентация PowerPoint</vt:lpstr>
      <vt:lpstr>Критерії оцінювання ризику</vt:lpstr>
      <vt:lpstr>Приклад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 анализа риска для здоровья населения в системе  социально-гигиенического и комплексного эко-логического мониторинга</dc:title>
  <dc:creator>user</dc:creator>
  <cp:lastModifiedBy>Пользователь Windows</cp:lastModifiedBy>
  <cp:revision>39</cp:revision>
  <dcterms:created xsi:type="dcterms:W3CDTF">2020-03-04T19:54:39Z</dcterms:created>
  <dcterms:modified xsi:type="dcterms:W3CDTF">2020-09-22T16:20:29Z</dcterms:modified>
</cp:coreProperties>
</file>