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9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7" r:id="rId51"/>
  </p:sldIdLst>
  <p:sldSz cx="9906000" cy="9906000"/>
  <p:notesSz cx="9906000" cy="9906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853" y="-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7E7E7E"/>
                </a:solidFill>
                <a:latin typeface="Noto Sans"/>
                <a:cs typeface="Noto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49452A"/>
                </a:solidFill>
                <a:latin typeface="Noto Sans"/>
                <a:cs typeface="Noto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22351"/>
            <a:ext cx="9057640" cy="25400"/>
          </a:xfrm>
          <a:custGeom>
            <a:avLst/>
            <a:gdLst/>
            <a:ahLst/>
            <a:cxnLst/>
            <a:rect l="l" t="t" r="r" b="b"/>
            <a:pathLst>
              <a:path w="9057640" h="25400">
                <a:moveTo>
                  <a:pt x="9057513" y="0"/>
                </a:moveTo>
                <a:lnTo>
                  <a:pt x="0" y="0"/>
                </a:lnTo>
                <a:lnTo>
                  <a:pt x="0" y="25400"/>
                </a:lnTo>
                <a:lnTo>
                  <a:pt x="9057513" y="25400"/>
                </a:lnTo>
                <a:lnTo>
                  <a:pt x="905751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7E7E7E"/>
                </a:solidFill>
                <a:latin typeface="Noto Sans"/>
                <a:cs typeface="Noto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235322" y="980795"/>
            <a:ext cx="1492630" cy="1192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7E7E7E"/>
                </a:solidFill>
                <a:latin typeface="Noto Sans"/>
                <a:cs typeface="Noto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78051" y="2329688"/>
            <a:ext cx="6549897" cy="2220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7E7E7E"/>
                </a:solidFill>
                <a:latin typeface="Noto Sans"/>
                <a:cs typeface="Noto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43406" y="2847238"/>
            <a:ext cx="4149090" cy="1854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49452A"/>
                </a:solidFill>
                <a:latin typeface="Noto Sans"/>
                <a:cs typeface="Noto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ivicportal.education/pluginfile.php/3738/mod_resource/content/1/%D0%A1%D1%82%D0%B0%D1%82%D1%8C_%D0%B3%D0%B5%D0%BD%D0%B4%D0%B5%D1%80_%D1%82%D0%B0%D0%B1%D0%BB%D0%B8%D1%86%D1%8F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866-1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ww.youtube.com/watch?v=pbKG_byolxw" TargetMode="Externa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forum.org/reports/the-global-gender-gap-report-2018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genderny-museum.livejournal.com/3817.html" TargetMode="Externa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a.boell.org/sites/default/files/gender_dlya_medii_2017.pdf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hyperlink" Target="https://www.youtube.com/watch?v=QlfWDg-iqiM&amp;list=PLsyMqce-DX4LX1XxaCu75aD-1a7sMdYzv&amp;index=2" TargetMode="Externa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866-15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un.org.ua/ua/publikatsii-ta-zvity/un-in-ukraine-publications/4203-2017-natsionalna-dopovid-tsili-staloho-rozvytku-ukraina-iaka-vyznachaie-bazovi-pokaznyky-dlia-dosiahnennia-tsilei-staloho-rozvytku-tssr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ender.at.ua/_ld/0/31_gender_handbook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752600"/>
            <a:ext cx="6705600" cy="2215991"/>
          </a:xfrm>
        </p:spPr>
        <p:txBody>
          <a:bodyPr/>
          <a:lstStyle/>
          <a:p>
            <a:pPr algn="r"/>
            <a:r>
              <a:rPr lang="ru-RU" dirty="0" err="1"/>
              <a:t>Гендерний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: </a:t>
            </a:r>
            <a:r>
              <a:rPr lang="ru-RU" dirty="0" err="1"/>
              <a:t>факти</a:t>
            </a:r>
            <a:r>
              <a:rPr lang="ru-RU" dirty="0"/>
              <a:t>, статистика, </a:t>
            </a:r>
            <a:r>
              <a:rPr lang="ru-RU" dirty="0" err="1"/>
              <a:t>законодавча</a:t>
            </a:r>
            <a:r>
              <a:rPr lang="ru-RU" dirty="0"/>
              <a:t> база.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uk-UA" dirty="0" smtClean="0"/>
              <a:t>Лекція </a:t>
            </a:r>
            <a:r>
              <a:rPr lang="uk-UA" dirty="0" smtClean="0"/>
              <a:t>3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42766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297891"/>
            <a:ext cx="713613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Отже, відмінність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між ґендером та</a:t>
            </a:r>
            <a:r>
              <a:rPr sz="2500" b="1" spc="50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статтю</a:t>
            </a:r>
            <a:endParaRPr sz="2500">
              <a:latin typeface="Noto Sans"/>
              <a:cs typeface="Noto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7334" y="1041298"/>
            <a:ext cx="4161790" cy="139128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600" spc="-40" dirty="0">
                <a:solidFill>
                  <a:srgbClr val="009FC8"/>
                </a:solidFill>
                <a:latin typeface="Noto Sans"/>
                <a:cs typeface="Noto Sans"/>
              </a:rPr>
              <a:t>Стать</a:t>
            </a:r>
            <a:endParaRPr sz="1600">
              <a:latin typeface="Noto Sans"/>
              <a:cs typeface="Noto Sans"/>
            </a:endParaRPr>
          </a:p>
          <a:p>
            <a:pPr marL="12700" marR="5080" algn="just">
              <a:lnSpc>
                <a:spcPts val="2690"/>
              </a:lnSpc>
              <a:spcBef>
                <a:spcPts val="219"/>
              </a:spcBef>
            </a:pP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Термін,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що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означає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ті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анатомо-біологічні 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особливості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людей,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на 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основі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яких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люди 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визначаються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як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чоловіки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або</a:t>
            </a:r>
            <a:r>
              <a:rPr sz="1600" spc="27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жінки.</a:t>
            </a:r>
            <a:endParaRPr sz="1600">
              <a:latin typeface="Noto Sans"/>
              <a:cs typeface="Noto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7334" y="2748503"/>
            <a:ext cx="4162425" cy="70866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600" spc="-60" dirty="0">
                <a:solidFill>
                  <a:srgbClr val="009FC8"/>
                </a:solidFill>
                <a:latin typeface="Noto Sans"/>
                <a:cs typeface="Noto Sans"/>
              </a:rPr>
              <a:t>Ґендер</a:t>
            </a:r>
            <a:endParaRPr sz="160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  <a:spcBef>
                <a:spcPts val="775"/>
              </a:spcBef>
              <a:tabLst>
                <a:tab pos="535305" algn="l"/>
                <a:tab pos="2794000" algn="l"/>
                <a:tab pos="3703954" algn="l"/>
              </a:tabLst>
            </a:pP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ц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е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со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ц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іаль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н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о</a:t>
            </a:r>
            <a:r>
              <a:rPr sz="1600" spc="5" dirty="0">
                <a:solidFill>
                  <a:srgbClr val="49452A"/>
                </a:solidFill>
                <a:latin typeface="Noto Sans"/>
                <a:cs typeface="Noto Sans"/>
              </a:rPr>
              <a:t>-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ро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л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ьо</a:t>
            </a:r>
            <a:r>
              <a:rPr sz="1600" spc="-25" dirty="0">
                <a:solidFill>
                  <a:srgbClr val="49452A"/>
                </a:solidFill>
                <a:latin typeface="Noto Sans"/>
                <a:cs typeface="Noto Sans"/>
              </a:rPr>
              <a:t>в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и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й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с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т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ат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ус</a:t>
            </a:r>
            <a:r>
              <a:rPr sz="1600" spc="-90" dirty="0">
                <a:solidFill>
                  <a:srgbClr val="49452A"/>
                </a:solidFill>
                <a:latin typeface="Noto Sans"/>
                <a:cs typeface="Noto Sans"/>
              </a:rPr>
              <a:t>,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я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к</a:t>
            </a:r>
            <a:r>
              <a:rPr sz="1600" spc="-95" dirty="0">
                <a:solidFill>
                  <a:srgbClr val="49452A"/>
                </a:solidFill>
                <a:latin typeface="Noto Sans"/>
                <a:cs typeface="Noto Sans"/>
              </a:rPr>
              <a:t>и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й</a:t>
            </a:r>
            <a:endParaRPr sz="1600">
              <a:latin typeface="Noto Sans"/>
              <a:cs typeface="Noto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24258" y="914019"/>
            <a:ext cx="4580763" cy="5191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654545" y="1375663"/>
            <a:ext cx="1152842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15" dirty="0">
                <a:solidFill>
                  <a:srgbClr val="FFFFFF"/>
                </a:solidFill>
                <a:latin typeface="Carlito"/>
                <a:cs typeface="Carlito"/>
              </a:rPr>
              <a:t>гендер</a:t>
            </a:r>
            <a:endParaRPr sz="25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54010" y="4125290"/>
            <a:ext cx="130899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стать</a:t>
            </a:r>
            <a:endParaRPr sz="25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7334" y="3431565"/>
            <a:ext cx="5730875" cy="3045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74165">
              <a:lnSpc>
                <a:spcPct val="140000"/>
              </a:lnSpc>
              <a:spcBef>
                <a:spcPts val="100"/>
              </a:spcBef>
              <a:tabLst>
                <a:tab pos="1071880" algn="l"/>
                <a:tab pos="2134235" algn="l"/>
                <a:tab pos="3397885" algn="l"/>
              </a:tabLst>
            </a:pP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визн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а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ч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а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є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со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ціа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л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ьні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м</a:t>
            </a:r>
            <a:r>
              <a:rPr sz="1600" spc="-105" dirty="0">
                <a:solidFill>
                  <a:srgbClr val="49452A"/>
                </a:solidFill>
                <a:latin typeface="Noto Sans"/>
                <a:cs typeface="Noto Sans"/>
              </a:rPr>
              <a:t>о</a:t>
            </a:r>
            <a:r>
              <a:rPr sz="1600" spc="-140" dirty="0">
                <a:solidFill>
                  <a:srgbClr val="49452A"/>
                </a:solidFill>
                <a:latin typeface="Noto Sans"/>
                <a:cs typeface="Noto Sans"/>
              </a:rPr>
              <a:t>ж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л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ив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о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с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ті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л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юди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н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и 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будь-яких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сферах</a:t>
            </a:r>
            <a:r>
              <a:rPr sz="1600" spc="14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життєдіяльності:</a:t>
            </a:r>
            <a:endParaRPr sz="16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765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освіті,</a:t>
            </a:r>
            <a:endParaRPr sz="16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770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професійній</a:t>
            </a:r>
            <a:r>
              <a:rPr sz="1600" spc="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діяльності,</a:t>
            </a:r>
            <a:endParaRPr sz="16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770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доступі до</a:t>
            </a:r>
            <a:r>
              <a:rPr sz="1600" spc="6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влади,</a:t>
            </a:r>
            <a:endParaRPr sz="16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770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розподілі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сімейних</a:t>
            </a:r>
            <a:r>
              <a:rPr sz="1600" spc="9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ролей,</a:t>
            </a:r>
            <a:endParaRPr sz="16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770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репродуктивній</a:t>
            </a:r>
            <a:r>
              <a:rPr sz="1600" spc="3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поведінці.</a:t>
            </a:r>
            <a:endParaRPr sz="160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Це </a:t>
            </a:r>
            <a:r>
              <a:rPr sz="1600" spc="-100" dirty="0">
                <a:solidFill>
                  <a:srgbClr val="49452A"/>
                </a:solidFill>
                <a:latin typeface="Noto Sans"/>
                <a:cs typeface="Noto Sans"/>
              </a:rPr>
              <a:t>також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моделі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поведінки та діяльності,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які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дане</a:t>
            </a:r>
            <a:r>
              <a:rPr sz="1600" spc="24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конкретне</a:t>
            </a:r>
            <a:endParaRPr sz="160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</a:pP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суспільно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очікує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від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жінок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та чоловіків.</a:t>
            </a:r>
            <a:endParaRPr sz="16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297891"/>
            <a:ext cx="470979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Ще про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«стать»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та</a:t>
            </a:r>
            <a:r>
              <a:rPr sz="2500" b="1" spc="5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«ґендер»</a:t>
            </a:r>
            <a:endParaRPr sz="2500">
              <a:latin typeface="Noto Sans"/>
              <a:cs typeface="Noto San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11986" y="1186052"/>
            <a:ext cx="3423920" cy="1350645"/>
            <a:chOff x="1411986" y="1186052"/>
            <a:chExt cx="3423920" cy="1350645"/>
          </a:xfrm>
        </p:grpSpPr>
        <p:sp>
          <p:nvSpPr>
            <p:cNvPr id="4" name="object 4"/>
            <p:cNvSpPr/>
            <p:nvPr/>
          </p:nvSpPr>
          <p:spPr>
            <a:xfrm>
              <a:off x="1424686" y="1198752"/>
              <a:ext cx="3398520" cy="1325245"/>
            </a:xfrm>
            <a:custGeom>
              <a:avLst/>
              <a:gdLst/>
              <a:ahLst/>
              <a:cxnLst/>
              <a:rect l="l" t="t" r="r" b="b"/>
              <a:pathLst>
                <a:path w="3398520" h="1325245">
                  <a:moveTo>
                    <a:pt x="3398520" y="0"/>
                  </a:moveTo>
                  <a:lnTo>
                    <a:pt x="0" y="0"/>
                  </a:lnTo>
                  <a:lnTo>
                    <a:pt x="0" y="1324737"/>
                  </a:lnTo>
                  <a:lnTo>
                    <a:pt x="3398520" y="1324737"/>
                  </a:lnTo>
                  <a:lnTo>
                    <a:pt x="3398520" y="0"/>
                  </a:lnTo>
                  <a:close/>
                </a:path>
              </a:pathLst>
            </a:custGeom>
            <a:solidFill>
              <a:srgbClr val="04A0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24686" y="1198752"/>
              <a:ext cx="3398520" cy="1325245"/>
            </a:xfrm>
            <a:custGeom>
              <a:avLst/>
              <a:gdLst/>
              <a:ahLst/>
              <a:cxnLst/>
              <a:rect l="l" t="t" r="r" b="b"/>
              <a:pathLst>
                <a:path w="3398520" h="1325245">
                  <a:moveTo>
                    <a:pt x="0" y="1324737"/>
                  </a:moveTo>
                  <a:lnTo>
                    <a:pt x="3398520" y="1324737"/>
                  </a:lnTo>
                  <a:lnTo>
                    <a:pt x="3398520" y="0"/>
                  </a:lnTo>
                  <a:lnTo>
                    <a:pt x="0" y="0"/>
                  </a:lnTo>
                  <a:lnTo>
                    <a:pt x="0" y="1324737"/>
                  </a:lnTo>
                  <a:close/>
                </a:path>
              </a:pathLst>
            </a:custGeom>
            <a:ln w="25399">
              <a:solidFill>
                <a:srgbClr val="27AD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424686" y="1198752"/>
            <a:ext cx="3398520" cy="1325245"/>
          </a:xfrm>
          <a:prstGeom prst="rect">
            <a:avLst/>
          </a:prstGeom>
          <a:solidFill>
            <a:srgbClr val="04A095"/>
          </a:solidFill>
          <a:ln w="25400">
            <a:solidFill>
              <a:srgbClr val="27AD9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3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000" spc="-50" dirty="0">
                <a:solidFill>
                  <a:srgbClr val="FFFFFF"/>
                </a:solidFill>
                <a:latin typeface="Noto Sans"/>
                <a:cs typeface="Noto Sans"/>
              </a:rPr>
              <a:t>Стать</a:t>
            </a:r>
            <a:endParaRPr sz="2000">
              <a:latin typeface="Noto Sans"/>
              <a:cs typeface="Noto Sans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411986" y="2510815"/>
            <a:ext cx="3423920" cy="3099435"/>
            <a:chOff x="1411986" y="2510815"/>
            <a:chExt cx="3423920" cy="3099435"/>
          </a:xfrm>
        </p:grpSpPr>
        <p:sp>
          <p:nvSpPr>
            <p:cNvPr id="8" name="object 8"/>
            <p:cNvSpPr/>
            <p:nvPr/>
          </p:nvSpPr>
          <p:spPr>
            <a:xfrm>
              <a:off x="1424686" y="2523515"/>
              <a:ext cx="3398520" cy="3074035"/>
            </a:xfrm>
            <a:custGeom>
              <a:avLst/>
              <a:gdLst/>
              <a:ahLst/>
              <a:cxnLst/>
              <a:rect l="l" t="t" r="r" b="b"/>
              <a:pathLst>
                <a:path w="3398520" h="3074035">
                  <a:moveTo>
                    <a:pt x="3398520" y="0"/>
                  </a:moveTo>
                  <a:lnTo>
                    <a:pt x="0" y="0"/>
                  </a:lnTo>
                  <a:lnTo>
                    <a:pt x="0" y="3073908"/>
                  </a:lnTo>
                  <a:lnTo>
                    <a:pt x="3398520" y="3073908"/>
                  </a:lnTo>
                  <a:lnTo>
                    <a:pt x="3398520" y="0"/>
                  </a:lnTo>
                  <a:close/>
                </a:path>
              </a:pathLst>
            </a:custGeom>
            <a:solidFill>
              <a:srgbClr val="D0D7E8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24686" y="2523515"/>
              <a:ext cx="3398520" cy="3074035"/>
            </a:xfrm>
            <a:custGeom>
              <a:avLst/>
              <a:gdLst/>
              <a:ahLst/>
              <a:cxnLst/>
              <a:rect l="l" t="t" r="r" b="b"/>
              <a:pathLst>
                <a:path w="3398520" h="3074035">
                  <a:moveTo>
                    <a:pt x="0" y="3073908"/>
                  </a:moveTo>
                  <a:lnTo>
                    <a:pt x="3398520" y="3073908"/>
                  </a:lnTo>
                  <a:lnTo>
                    <a:pt x="3398520" y="0"/>
                  </a:lnTo>
                  <a:lnTo>
                    <a:pt x="0" y="0"/>
                  </a:lnTo>
                  <a:lnTo>
                    <a:pt x="0" y="3073908"/>
                  </a:lnTo>
                  <a:close/>
                </a:path>
              </a:pathLst>
            </a:custGeom>
            <a:ln w="25400">
              <a:solidFill>
                <a:srgbClr val="D0D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520952" y="2592146"/>
            <a:ext cx="29654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2085" indent="-172720">
              <a:lnSpc>
                <a:spcPct val="100000"/>
              </a:lnSpc>
              <a:spcBef>
                <a:spcPts val="100"/>
              </a:spcBef>
              <a:buChar char="•"/>
              <a:tabLst>
                <a:tab pos="172720" algn="l"/>
              </a:tabLst>
            </a:pPr>
            <a:r>
              <a:rPr sz="1800" spc="-50" dirty="0">
                <a:latin typeface="Noto Sans"/>
                <a:cs typeface="Noto Sans"/>
              </a:rPr>
              <a:t>Біологічні </a:t>
            </a:r>
            <a:r>
              <a:rPr sz="1800" spc="-55" dirty="0">
                <a:latin typeface="Noto Sans"/>
                <a:cs typeface="Noto Sans"/>
              </a:rPr>
              <a:t>відмінності</a:t>
            </a:r>
            <a:r>
              <a:rPr sz="1800" spc="35" dirty="0">
                <a:latin typeface="Noto Sans"/>
                <a:cs typeface="Noto Sans"/>
              </a:rPr>
              <a:t> </a:t>
            </a:r>
            <a:r>
              <a:rPr sz="1800" spc="-95" dirty="0">
                <a:latin typeface="Noto Sans"/>
                <a:cs typeface="Noto Sans"/>
              </a:rPr>
              <a:t>ж/ч</a:t>
            </a:r>
            <a:endParaRPr sz="1800">
              <a:latin typeface="Noto Sans"/>
              <a:cs typeface="Noto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20952" y="3246246"/>
            <a:ext cx="24339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2085" indent="-172720">
              <a:lnSpc>
                <a:spcPct val="100000"/>
              </a:lnSpc>
              <a:spcBef>
                <a:spcPts val="100"/>
              </a:spcBef>
              <a:buChar char="•"/>
              <a:tabLst>
                <a:tab pos="172720" algn="l"/>
              </a:tabLst>
            </a:pPr>
            <a:r>
              <a:rPr sz="1800" spc="-40" dirty="0">
                <a:latin typeface="Noto Sans"/>
                <a:cs typeface="Noto Sans"/>
              </a:rPr>
              <a:t>Не </a:t>
            </a:r>
            <a:r>
              <a:rPr sz="1800" spc="-60" dirty="0">
                <a:latin typeface="Noto Sans"/>
                <a:cs typeface="Noto Sans"/>
              </a:rPr>
              <a:t>змінюється </a:t>
            </a:r>
            <a:r>
              <a:rPr sz="1800" spc="-95" dirty="0">
                <a:latin typeface="Noto Sans"/>
                <a:cs typeface="Noto Sans"/>
              </a:rPr>
              <a:t>у</a:t>
            </a:r>
            <a:r>
              <a:rPr sz="1800" spc="105" dirty="0">
                <a:latin typeface="Noto Sans"/>
                <a:cs typeface="Noto Sans"/>
              </a:rPr>
              <a:t> </a:t>
            </a:r>
            <a:r>
              <a:rPr sz="1800" spc="-55" dirty="0">
                <a:latin typeface="Noto Sans"/>
                <a:cs typeface="Noto Sans"/>
              </a:rPr>
              <a:t>часі</a:t>
            </a:r>
            <a:endParaRPr sz="1800">
              <a:latin typeface="Noto Sans"/>
              <a:cs typeface="Noto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20952" y="3900296"/>
            <a:ext cx="3131185" cy="86106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72085" marR="5080" indent="-172720">
              <a:lnSpc>
                <a:spcPct val="102200"/>
              </a:lnSpc>
              <a:spcBef>
                <a:spcPts val="50"/>
              </a:spcBef>
              <a:buChar char="•"/>
              <a:tabLst>
                <a:tab pos="172720" algn="l"/>
              </a:tabLst>
            </a:pPr>
            <a:r>
              <a:rPr sz="1800" spc="-40" dirty="0">
                <a:latin typeface="Noto Sans"/>
                <a:cs typeface="Noto Sans"/>
              </a:rPr>
              <a:t>Не </a:t>
            </a:r>
            <a:r>
              <a:rPr sz="1800" spc="-65" dirty="0">
                <a:latin typeface="Noto Sans"/>
                <a:cs typeface="Noto Sans"/>
              </a:rPr>
              <a:t>змінюються </a:t>
            </a:r>
            <a:r>
              <a:rPr sz="1800" spc="-20" dirty="0">
                <a:latin typeface="Noto Sans"/>
                <a:cs typeface="Noto Sans"/>
              </a:rPr>
              <a:t>в  </a:t>
            </a:r>
            <a:r>
              <a:rPr sz="1800" spc="-65" dirty="0">
                <a:latin typeface="Noto Sans"/>
                <a:cs typeface="Noto Sans"/>
              </a:rPr>
              <a:t>залежності </a:t>
            </a:r>
            <a:r>
              <a:rPr sz="1800" spc="-50" dirty="0">
                <a:latin typeface="Noto Sans"/>
                <a:cs typeface="Noto Sans"/>
              </a:rPr>
              <a:t>від </a:t>
            </a:r>
            <a:r>
              <a:rPr sz="1800" spc="-60" dirty="0">
                <a:latin typeface="Noto Sans"/>
                <a:cs typeface="Noto Sans"/>
              </a:rPr>
              <a:t>раси, </a:t>
            </a:r>
            <a:r>
              <a:rPr sz="1800" spc="-50" dirty="0">
                <a:latin typeface="Noto Sans"/>
                <a:cs typeface="Noto Sans"/>
              </a:rPr>
              <a:t>релігії </a:t>
            </a:r>
            <a:r>
              <a:rPr sz="1800" spc="-60" dirty="0">
                <a:latin typeface="Noto Sans"/>
                <a:cs typeface="Noto Sans"/>
              </a:rPr>
              <a:t>і  </a:t>
            </a:r>
            <a:r>
              <a:rPr sz="1800" spc="-80" dirty="0">
                <a:latin typeface="Noto Sans"/>
                <a:cs typeface="Noto Sans"/>
              </a:rPr>
              <a:t>т.д.</a:t>
            </a:r>
            <a:endParaRPr sz="1800">
              <a:latin typeface="Noto Sans"/>
              <a:cs typeface="Noto Sans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286247" y="1186052"/>
            <a:ext cx="3423920" cy="1350645"/>
            <a:chOff x="5286247" y="1186052"/>
            <a:chExt cx="3423920" cy="1350645"/>
          </a:xfrm>
        </p:grpSpPr>
        <p:sp>
          <p:nvSpPr>
            <p:cNvPr id="14" name="object 14"/>
            <p:cNvSpPr/>
            <p:nvPr/>
          </p:nvSpPr>
          <p:spPr>
            <a:xfrm>
              <a:off x="5298947" y="1198752"/>
              <a:ext cx="3398520" cy="1325245"/>
            </a:xfrm>
            <a:custGeom>
              <a:avLst/>
              <a:gdLst/>
              <a:ahLst/>
              <a:cxnLst/>
              <a:rect l="l" t="t" r="r" b="b"/>
              <a:pathLst>
                <a:path w="3398520" h="1325245">
                  <a:moveTo>
                    <a:pt x="3398520" y="0"/>
                  </a:moveTo>
                  <a:lnTo>
                    <a:pt x="0" y="0"/>
                  </a:lnTo>
                  <a:lnTo>
                    <a:pt x="0" y="1324737"/>
                  </a:lnTo>
                  <a:lnTo>
                    <a:pt x="3398520" y="1324737"/>
                  </a:lnTo>
                  <a:lnTo>
                    <a:pt x="3398520" y="0"/>
                  </a:lnTo>
                  <a:close/>
                </a:path>
              </a:pathLst>
            </a:custGeom>
            <a:solidFill>
              <a:srgbClr val="009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298947" y="1198752"/>
              <a:ext cx="3398520" cy="1325245"/>
            </a:xfrm>
            <a:custGeom>
              <a:avLst/>
              <a:gdLst/>
              <a:ahLst/>
              <a:cxnLst/>
              <a:rect l="l" t="t" r="r" b="b"/>
              <a:pathLst>
                <a:path w="3398520" h="1325245">
                  <a:moveTo>
                    <a:pt x="0" y="1324737"/>
                  </a:moveTo>
                  <a:lnTo>
                    <a:pt x="3398520" y="1324737"/>
                  </a:lnTo>
                  <a:lnTo>
                    <a:pt x="3398520" y="0"/>
                  </a:lnTo>
                  <a:lnTo>
                    <a:pt x="0" y="0"/>
                  </a:lnTo>
                  <a:lnTo>
                    <a:pt x="0" y="1324737"/>
                  </a:lnTo>
                  <a:close/>
                </a:path>
              </a:pathLst>
            </a:custGeom>
            <a:ln w="25399">
              <a:solidFill>
                <a:srgbClr val="009F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5286247" y="1186052"/>
            <a:ext cx="3423920" cy="1350645"/>
          </a:xfrm>
          <a:prstGeom prst="rect">
            <a:avLst/>
          </a:prstGeom>
          <a:solidFill>
            <a:srgbClr val="009FC8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3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000" spc="-70" dirty="0">
                <a:solidFill>
                  <a:srgbClr val="FFFFFF"/>
                </a:solidFill>
                <a:latin typeface="Noto Sans"/>
                <a:cs typeface="Noto Sans"/>
              </a:rPr>
              <a:t>Ґендер</a:t>
            </a:r>
            <a:endParaRPr sz="2000">
              <a:latin typeface="Noto Sans"/>
              <a:cs typeface="Noto Sans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5286247" y="2510815"/>
            <a:ext cx="3423920" cy="3099435"/>
            <a:chOff x="5286247" y="2510815"/>
            <a:chExt cx="3423920" cy="3099435"/>
          </a:xfrm>
        </p:grpSpPr>
        <p:sp>
          <p:nvSpPr>
            <p:cNvPr id="18" name="object 18"/>
            <p:cNvSpPr/>
            <p:nvPr/>
          </p:nvSpPr>
          <p:spPr>
            <a:xfrm>
              <a:off x="5298947" y="2523515"/>
              <a:ext cx="3398520" cy="3074035"/>
            </a:xfrm>
            <a:custGeom>
              <a:avLst/>
              <a:gdLst/>
              <a:ahLst/>
              <a:cxnLst/>
              <a:rect l="l" t="t" r="r" b="b"/>
              <a:pathLst>
                <a:path w="3398520" h="3074035">
                  <a:moveTo>
                    <a:pt x="3398520" y="0"/>
                  </a:moveTo>
                  <a:lnTo>
                    <a:pt x="0" y="0"/>
                  </a:lnTo>
                  <a:lnTo>
                    <a:pt x="0" y="3073908"/>
                  </a:lnTo>
                  <a:lnTo>
                    <a:pt x="3398520" y="3073908"/>
                  </a:lnTo>
                  <a:lnTo>
                    <a:pt x="3398520" y="0"/>
                  </a:lnTo>
                  <a:close/>
                </a:path>
              </a:pathLst>
            </a:custGeom>
            <a:solidFill>
              <a:srgbClr val="D0D7E8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298947" y="2523515"/>
              <a:ext cx="3398520" cy="3074035"/>
            </a:xfrm>
            <a:custGeom>
              <a:avLst/>
              <a:gdLst/>
              <a:ahLst/>
              <a:cxnLst/>
              <a:rect l="l" t="t" r="r" b="b"/>
              <a:pathLst>
                <a:path w="3398520" h="3074035">
                  <a:moveTo>
                    <a:pt x="0" y="3073908"/>
                  </a:moveTo>
                  <a:lnTo>
                    <a:pt x="3398520" y="3073908"/>
                  </a:lnTo>
                  <a:lnTo>
                    <a:pt x="3398520" y="0"/>
                  </a:lnTo>
                  <a:lnTo>
                    <a:pt x="0" y="0"/>
                  </a:lnTo>
                  <a:lnTo>
                    <a:pt x="0" y="3073908"/>
                  </a:lnTo>
                  <a:close/>
                </a:path>
              </a:pathLst>
            </a:custGeom>
            <a:ln w="25400">
              <a:solidFill>
                <a:srgbClr val="D0D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5395595" y="2592146"/>
            <a:ext cx="29476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2085" indent="-172720">
              <a:lnSpc>
                <a:spcPct val="100000"/>
              </a:lnSpc>
              <a:spcBef>
                <a:spcPts val="100"/>
              </a:spcBef>
              <a:buChar char="•"/>
              <a:tabLst>
                <a:tab pos="172720" algn="l"/>
              </a:tabLst>
            </a:pPr>
            <a:r>
              <a:rPr sz="1800" spc="-50" dirty="0">
                <a:latin typeface="Noto Sans"/>
                <a:cs typeface="Noto Sans"/>
              </a:rPr>
              <a:t>Соціальні </a:t>
            </a:r>
            <a:r>
              <a:rPr sz="1800" spc="-55" dirty="0">
                <a:latin typeface="Noto Sans"/>
                <a:cs typeface="Noto Sans"/>
              </a:rPr>
              <a:t>відмінності</a:t>
            </a:r>
            <a:r>
              <a:rPr sz="1800" spc="50" dirty="0">
                <a:latin typeface="Noto Sans"/>
                <a:cs typeface="Noto Sans"/>
              </a:rPr>
              <a:t> </a:t>
            </a:r>
            <a:r>
              <a:rPr sz="1800" spc="-95" dirty="0">
                <a:latin typeface="Noto Sans"/>
                <a:cs typeface="Noto Sans"/>
              </a:rPr>
              <a:t>ж/ч</a:t>
            </a:r>
            <a:endParaRPr sz="1800">
              <a:latin typeface="Noto Sans"/>
              <a:cs typeface="Noto San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95595" y="3246246"/>
            <a:ext cx="20516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2085" indent="-172720">
              <a:lnSpc>
                <a:spcPct val="100000"/>
              </a:lnSpc>
              <a:spcBef>
                <a:spcPts val="100"/>
              </a:spcBef>
              <a:buChar char="•"/>
              <a:tabLst>
                <a:tab pos="172720" algn="l"/>
              </a:tabLst>
            </a:pPr>
            <a:r>
              <a:rPr sz="1800" spc="-55" dirty="0">
                <a:latin typeface="Noto Sans"/>
                <a:cs typeface="Noto Sans"/>
              </a:rPr>
              <a:t>Змінюється </a:t>
            </a:r>
            <a:r>
              <a:rPr sz="1800" spc="-95" dirty="0">
                <a:latin typeface="Noto Sans"/>
                <a:cs typeface="Noto Sans"/>
              </a:rPr>
              <a:t>у</a:t>
            </a:r>
            <a:r>
              <a:rPr sz="1800" spc="-20" dirty="0">
                <a:latin typeface="Noto Sans"/>
                <a:cs typeface="Noto Sans"/>
              </a:rPr>
              <a:t> </a:t>
            </a:r>
            <a:r>
              <a:rPr sz="1800" spc="-55" dirty="0">
                <a:latin typeface="Noto Sans"/>
                <a:cs typeface="Noto Sans"/>
              </a:rPr>
              <a:t>часі</a:t>
            </a:r>
            <a:endParaRPr sz="1800">
              <a:latin typeface="Noto Sans"/>
              <a:cs typeface="Noto San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95595" y="3900296"/>
            <a:ext cx="3032760" cy="5803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72085" marR="5080" indent="-172720">
              <a:lnSpc>
                <a:spcPct val="102200"/>
              </a:lnSpc>
              <a:spcBef>
                <a:spcPts val="50"/>
              </a:spcBef>
              <a:buChar char="•"/>
              <a:tabLst>
                <a:tab pos="172720" algn="l"/>
              </a:tabLst>
            </a:pPr>
            <a:r>
              <a:rPr sz="1800" spc="-50" dirty="0">
                <a:latin typeface="Noto Sans"/>
                <a:cs typeface="Noto Sans"/>
              </a:rPr>
              <a:t>Різняться </a:t>
            </a:r>
            <a:r>
              <a:rPr sz="1800" spc="-20" dirty="0">
                <a:latin typeface="Noto Sans"/>
                <a:cs typeface="Noto Sans"/>
              </a:rPr>
              <a:t>в </a:t>
            </a:r>
            <a:r>
              <a:rPr sz="1800" spc="-60" dirty="0">
                <a:latin typeface="Noto Sans"/>
                <a:cs typeface="Noto Sans"/>
              </a:rPr>
              <a:t>залежності </a:t>
            </a:r>
            <a:r>
              <a:rPr sz="1800" spc="-50" dirty="0">
                <a:latin typeface="Noto Sans"/>
                <a:cs typeface="Noto Sans"/>
              </a:rPr>
              <a:t>від  </a:t>
            </a:r>
            <a:r>
              <a:rPr sz="1800" spc="-60" dirty="0">
                <a:latin typeface="Noto Sans"/>
                <a:cs typeface="Noto Sans"/>
              </a:rPr>
              <a:t>раси, </a:t>
            </a:r>
            <a:r>
              <a:rPr sz="1800" spc="-50" dirty="0">
                <a:latin typeface="Noto Sans"/>
                <a:cs typeface="Noto Sans"/>
              </a:rPr>
              <a:t>релігії </a:t>
            </a:r>
            <a:r>
              <a:rPr sz="1800" spc="-60" dirty="0">
                <a:latin typeface="Noto Sans"/>
                <a:cs typeface="Noto Sans"/>
              </a:rPr>
              <a:t>і</a:t>
            </a:r>
            <a:r>
              <a:rPr sz="1800" spc="95" dirty="0">
                <a:latin typeface="Noto Sans"/>
                <a:cs typeface="Noto Sans"/>
              </a:rPr>
              <a:t> </a:t>
            </a:r>
            <a:r>
              <a:rPr sz="1800" spc="-90" dirty="0">
                <a:latin typeface="Noto Sans"/>
                <a:cs typeface="Noto Sans"/>
              </a:rPr>
              <a:t>т.д</a:t>
            </a:r>
            <a:endParaRPr sz="1800">
              <a:latin typeface="Noto Sans"/>
              <a:cs typeface="Noto San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7334" y="4834508"/>
            <a:ext cx="7741920" cy="1758314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5000625" marR="109220" indent="-172720">
              <a:lnSpc>
                <a:spcPct val="102400"/>
              </a:lnSpc>
              <a:spcBef>
                <a:spcPts val="45"/>
              </a:spcBef>
              <a:buChar char="•"/>
              <a:tabLst>
                <a:tab pos="5001260" algn="l"/>
              </a:tabLst>
            </a:pPr>
            <a:r>
              <a:rPr sz="1800" spc="-65" dirty="0">
                <a:latin typeface="Noto Sans"/>
                <a:cs typeface="Noto Sans"/>
              </a:rPr>
              <a:t>Змінюються </a:t>
            </a:r>
            <a:r>
              <a:rPr sz="1800" spc="-70" dirty="0">
                <a:latin typeface="Noto Sans"/>
                <a:cs typeface="Noto Sans"/>
              </a:rPr>
              <a:t>залежно </a:t>
            </a:r>
            <a:r>
              <a:rPr sz="1800" spc="-50" dirty="0">
                <a:latin typeface="Noto Sans"/>
                <a:cs typeface="Noto Sans"/>
              </a:rPr>
              <a:t>від  </a:t>
            </a:r>
            <a:r>
              <a:rPr sz="1800" spc="-60" dirty="0">
                <a:latin typeface="Noto Sans"/>
                <a:cs typeface="Noto Sans"/>
              </a:rPr>
              <a:t>ситуації</a:t>
            </a:r>
            <a:r>
              <a:rPr sz="1800" spc="-60" dirty="0">
                <a:solidFill>
                  <a:srgbClr val="009FC8"/>
                </a:solidFill>
                <a:latin typeface="Noto Sans"/>
                <a:cs typeface="Noto Sans"/>
              </a:rPr>
              <a:t>*</a:t>
            </a:r>
            <a:endParaRPr sz="18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850">
              <a:latin typeface="Noto Sans"/>
              <a:cs typeface="Noto Sans"/>
            </a:endParaRPr>
          </a:p>
          <a:p>
            <a:pPr marL="12700" marR="5080">
              <a:lnSpc>
                <a:spcPct val="100000"/>
              </a:lnSpc>
            </a:pPr>
            <a:r>
              <a:rPr sz="1600" spc="-65" dirty="0">
                <a:solidFill>
                  <a:srgbClr val="009FC8"/>
                </a:solidFill>
                <a:latin typeface="Noto Sans"/>
                <a:cs typeface="Noto Sans"/>
              </a:rPr>
              <a:t>*</a:t>
            </a:r>
            <a:r>
              <a:rPr sz="1600" spc="-65" dirty="0">
                <a:latin typeface="Noto Sans"/>
                <a:cs typeface="Noto Sans"/>
              </a:rPr>
              <a:t>Тобто, </a:t>
            </a:r>
            <a:r>
              <a:rPr sz="1600" spc="-50" dirty="0">
                <a:latin typeface="Noto Sans"/>
                <a:cs typeface="Noto Sans"/>
              </a:rPr>
              <a:t>одна </a:t>
            </a:r>
            <a:r>
              <a:rPr sz="1600" spc="-75" dirty="0">
                <a:latin typeface="Noto Sans"/>
                <a:cs typeface="Noto Sans"/>
              </a:rPr>
              <a:t>й </a:t>
            </a:r>
            <a:r>
              <a:rPr sz="1600" spc="-60" dirty="0">
                <a:latin typeface="Noto Sans"/>
                <a:cs typeface="Noto Sans"/>
              </a:rPr>
              <a:t>та </a:t>
            </a:r>
            <a:r>
              <a:rPr sz="1600" spc="-65" dirty="0">
                <a:latin typeface="Noto Sans"/>
                <a:cs typeface="Noto Sans"/>
              </a:rPr>
              <a:t>сама </a:t>
            </a:r>
            <a:r>
              <a:rPr sz="1600" spc="-35" dirty="0">
                <a:latin typeface="Noto Sans"/>
                <a:cs typeface="Noto Sans"/>
              </a:rPr>
              <a:t>особа </a:t>
            </a:r>
            <a:r>
              <a:rPr sz="1600" spc="-100" dirty="0">
                <a:latin typeface="Noto Sans"/>
                <a:cs typeface="Noto Sans"/>
              </a:rPr>
              <a:t>може </a:t>
            </a:r>
            <a:r>
              <a:rPr sz="1600" spc="-55" dirty="0">
                <a:latin typeface="Noto Sans"/>
                <a:cs typeface="Noto Sans"/>
              </a:rPr>
              <a:t>по-різному </a:t>
            </a:r>
            <a:r>
              <a:rPr sz="1600" spc="-50" dirty="0">
                <a:latin typeface="Noto Sans"/>
                <a:cs typeface="Noto Sans"/>
              </a:rPr>
              <a:t>поводити </a:t>
            </a:r>
            <a:r>
              <a:rPr sz="1600" spc="-35" dirty="0">
                <a:latin typeface="Noto Sans"/>
                <a:cs typeface="Noto Sans"/>
              </a:rPr>
              <a:t>себе </a:t>
            </a:r>
            <a:r>
              <a:rPr sz="1600" spc="-85" dirty="0">
                <a:latin typeface="Noto Sans"/>
                <a:cs typeface="Noto Sans"/>
              </a:rPr>
              <a:t>у </a:t>
            </a:r>
            <a:r>
              <a:rPr sz="1600" spc="-60" dirty="0">
                <a:latin typeface="Noto Sans"/>
                <a:cs typeface="Noto Sans"/>
              </a:rPr>
              <a:t>різних </a:t>
            </a:r>
            <a:r>
              <a:rPr sz="1600" spc="-70" dirty="0">
                <a:latin typeface="Noto Sans"/>
                <a:cs typeface="Noto Sans"/>
              </a:rPr>
              <a:t>контекстах  </a:t>
            </a:r>
            <a:r>
              <a:rPr sz="1600" spc="-65" dirty="0">
                <a:latin typeface="Noto Sans"/>
                <a:cs typeface="Noto Sans"/>
              </a:rPr>
              <a:t>(наприклад, </a:t>
            </a:r>
            <a:r>
              <a:rPr sz="1600" spc="-20" dirty="0">
                <a:latin typeface="Noto Sans"/>
                <a:cs typeface="Noto Sans"/>
              </a:rPr>
              <a:t>в </a:t>
            </a:r>
            <a:r>
              <a:rPr sz="1600" spc="-60" dirty="0">
                <a:latin typeface="Noto Sans"/>
                <a:cs typeface="Noto Sans"/>
              </a:rPr>
              <a:t>сім’ї </a:t>
            </a:r>
            <a:r>
              <a:rPr sz="1600" spc="-55" dirty="0">
                <a:latin typeface="Noto Sans"/>
                <a:cs typeface="Noto Sans"/>
              </a:rPr>
              <a:t>та </a:t>
            </a:r>
            <a:r>
              <a:rPr sz="1600" spc="-50" dirty="0">
                <a:latin typeface="Noto Sans"/>
                <a:cs typeface="Noto Sans"/>
              </a:rPr>
              <a:t>на</a:t>
            </a:r>
            <a:r>
              <a:rPr sz="1600" spc="245" dirty="0">
                <a:latin typeface="Noto Sans"/>
                <a:cs typeface="Noto Sans"/>
              </a:rPr>
              <a:t> </a:t>
            </a:r>
            <a:r>
              <a:rPr sz="1600" spc="-50" dirty="0">
                <a:latin typeface="Noto Sans"/>
                <a:cs typeface="Noto Sans"/>
              </a:rPr>
              <a:t>роботі).</a:t>
            </a:r>
            <a:endParaRPr sz="160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sz="1400" spc="-30" dirty="0">
                <a:latin typeface="Noto Sans"/>
                <a:cs typeface="Noto Sans"/>
              </a:rPr>
              <a:t>Серед </a:t>
            </a:r>
            <a:r>
              <a:rPr sz="1400" spc="-50" dirty="0">
                <a:latin typeface="Noto Sans"/>
                <a:cs typeface="Noto Sans"/>
              </a:rPr>
              <a:t>додаткових </a:t>
            </a:r>
            <a:r>
              <a:rPr sz="1400" spc="-45" dirty="0">
                <a:latin typeface="Noto Sans"/>
                <a:cs typeface="Noto Sans"/>
              </a:rPr>
              <a:t>матеріалів </a:t>
            </a:r>
            <a:r>
              <a:rPr sz="1400" spc="-70" dirty="0">
                <a:latin typeface="Noto Sans"/>
                <a:cs typeface="Noto Sans"/>
              </a:rPr>
              <a:t>можна </a:t>
            </a:r>
            <a:r>
              <a:rPr sz="1400" spc="-50" dirty="0">
                <a:latin typeface="Noto Sans"/>
                <a:cs typeface="Noto Sans"/>
              </a:rPr>
              <a:t>знайти </a:t>
            </a:r>
            <a:r>
              <a:rPr sz="1400" u="sng" spc="-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  <a:hlinkClick r:id="rId2"/>
              </a:rPr>
              <a:t>детальнішу </a:t>
            </a:r>
            <a:r>
              <a:rPr sz="1400" u="sng" spc="-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  <a:hlinkClick r:id="rId2"/>
              </a:rPr>
              <a:t>порівняльну</a:t>
            </a:r>
            <a:r>
              <a:rPr sz="1400" u="sng" spc="7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  <a:hlinkClick r:id="rId2"/>
              </a:rPr>
              <a:t> </a:t>
            </a:r>
            <a:r>
              <a:rPr sz="1400" u="sng" spc="-4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  <a:hlinkClick r:id="rId2"/>
              </a:rPr>
              <a:t>таблицю</a:t>
            </a:r>
            <a:r>
              <a:rPr sz="1400" spc="-45" dirty="0">
                <a:latin typeface="Noto Sans"/>
                <a:cs typeface="Noto Sans"/>
              </a:rPr>
              <a:t>.</a:t>
            </a:r>
            <a:endParaRPr sz="14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297891"/>
            <a:ext cx="157226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Підсумок</a:t>
            </a:r>
            <a:endParaRPr sz="2500">
              <a:latin typeface="Noto Sans"/>
              <a:cs typeface="Noto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7639" y="1035202"/>
            <a:ext cx="7475855" cy="3684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0"/>
              </a:spcBef>
            </a:pP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600" spc="-100" dirty="0">
                <a:solidFill>
                  <a:srgbClr val="49452A"/>
                </a:solidFill>
                <a:latin typeface="Noto Sans"/>
                <a:cs typeface="Noto Sans"/>
              </a:rPr>
              <a:t>XXI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столітті </a:t>
            </a:r>
            <a:r>
              <a:rPr sz="1600" spc="-30" dirty="0">
                <a:solidFill>
                  <a:srgbClr val="49452A"/>
                </a:solidFill>
                <a:latin typeface="Noto Sans"/>
                <a:cs typeface="Noto Sans"/>
              </a:rPr>
              <a:t>всі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соціальні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й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гуманітарні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науки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розрізняють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поняття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стать 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ґендер.  Стать</a:t>
            </a:r>
            <a:r>
              <a:rPr sz="1600" spc="3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є 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стартовою 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позицією,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її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не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вибирають,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з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нею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дитина 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з’являється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світ,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вона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зазвичай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очевидна</a:t>
            </a:r>
            <a:r>
              <a:rPr sz="1600" spc="-45" dirty="0">
                <a:solidFill>
                  <a:srgbClr val="009FC8"/>
                </a:solidFill>
                <a:latin typeface="Noto Sans"/>
                <a:cs typeface="Noto Sans"/>
              </a:rPr>
              <a:t>*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з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моменту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народження.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Стать 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зумовлена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біологічними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чинниками,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гормональним статусом,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особливостями 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перебігу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біохімічних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процесів,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генетичними відмінностями,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анатомією.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00">
              <a:latin typeface="Noto Sans"/>
              <a:cs typeface="Noto Sans"/>
            </a:endParaRPr>
          </a:p>
          <a:p>
            <a:pPr marL="12700" marR="5715" algn="just">
              <a:lnSpc>
                <a:spcPct val="150000"/>
              </a:lnSpc>
            </a:pPr>
            <a:r>
              <a:rPr sz="1600" i="1" spc="-65" dirty="0">
                <a:solidFill>
                  <a:srgbClr val="49452A"/>
                </a:solidFill>
                <a:latin typeface="Noto Sans"/>
                <a:cs typeface="Noto Sans"/>
              </a:rPr>
              <a:t>Ґендер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—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це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своєрідний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підсумок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соціалізації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людини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суспільстві відповідно 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до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її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статевої</a:t>
            </a:r>
            <a:r>
              <a:rPr sz="1600" spc="12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приналежності.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00">
              <a:latin typeface="Noto Sans"/>
              <a:cs typeface="Noto Sans"/>
            </a:endParaRPr>
          </a:p>
          <a:p>
            <a:pPr marL="12700" algn="just">
              <a:lnSpc>
                <a:spcPct val="100000"/>
              </a:lnSpc>
            </a:pPr>
            <a:r>
              <a:rPr sz="1600" i="1" spc="-60" dirty="0">
                <a:solidFill>
                  <a:srgbClr val="49452A"/>
                </a:solidFill>
                <a:latin typeface="Noto Sans"/>
                <a:cs typeface="Noto Sans"/>
              </a:rPr>
              <a:t>Отже, </a:t>
            </a:r>
            <a:r>
              <a:rPr sz="1600" i="1" spc="-40" dirty="0">
                <a:solidFill>
                  <a:srgbClr val="009FC8"/>
                </a:solidFill>
                <a:latin typeface="Noto Sans"/>
                <a:cs typeface="Noto Sans"/>
              </a:rPr>
              <a:t>гендерні </a:t>
            </a:r>
            <a:r>
              <a:rPr sz="1600" i="1" spc="-35" dirty="0">
                <a:solidFill>
                  <a:srgbClr val="009FC8"/>
                </a:solidFill>
                <a:latin typeface="Noto Sans"/>
                <a:cs typeface="Noto Sans"/>
              </a:rPr>
              <a:t>ролі </a:t>
            </a:r>
            <a:r>
              <a:rPr sz="1600" i="1" spc="-60" dirty="0">
                <a:solidFill>
                  <a:srgbClr val="009FC8"/>
                </a:solidFill>
                <a:latin typeface="Noto Sans"/>
                <a:cs typeface="Noto Sans"/>
              </a:rPr>
              <a:t>можна </a:t>
            </a:r>
            <a:r>
              <a:rPr sz="1600" i="1" spc="-45" dirty="0">
                <a:solidFill>
                  <a:srgbClr val="009FC8"/>
                </a:solidFill>
                <a:latin typeface="Noto Sans"/>
                <a:cs typeface="Noto Sans"/>
              </a:rPr>
              <a:t>змінити </a:t>
            </a:r>
            <a:r>
              <a:rPr sz="1600" i="1" spc="-55" dirty="0">
                <a:solidFill>
                  <a:srgbClr val="49452A"/>
                </a:solidFill>
                <a:latin typeface="Noto Sans"/>
                <a:cs typeface="Noto Sans"/>
              </a:rPr>
              <a:t>через </a:t>
            </a:r>
            <a:r>
              <a:rPr sz="1600" i="1" spc="-25" dirty="0">
                <a:solidFill>
                  <a:srgbClr val="49452A"/>
                </a:solidFill>
                <a:latin typeface="Noto Sans"/>
                <a:cs typeface="Noto Sans"/>
              </a:rPr>
              <a:t>врахування </a:t>
            </a:r>
            <a:r>
              <a:rPr sz="1600" i="1" spc="-35" dirty="0">
                <a:solidFill>
                  <a:srgbClr val="49452A"/>
                </a:solidFill>
                <a:latin typeface="Noto Sans"/>
                <a:cs typeface="Noto Sans"/>
              </a:rPr>
              <a:t>потреб </a:t>
            </a:r>
            <a:r>
              <a:rPr sz="1600" i="1" spc="-50" dirty="0">
                <a:solidFill>
                  <a:srgbClr val="49452A"/>
                </a:solidFill>
                <a:latin typeface="Noto Sans"/>
                <a:cs typeface="Noto Sans"/>
              </a:rPr>
              <a:t>жінок </a:t>
            </a:r>
            <a:r>
              <a:rPr sz="1600" i="1" spc="-45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600" i="1" spc="18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i="1" spc="-40" dirty="0">
                <a:solidFill>
                  <a:srgbClr val="49452A"/>
                </a:solidFill>
                <a:latin typeface="Noto Sans"/>
                <a:cs typeface="Noto Sans"/>
              </a:rPr>
              <a:t>чоловіків</a:t>
            </a:r>
            <a:endParaRPr sz="1600">
              <a:latin typeface="Noto Sans"/>
              <a:cs typeface="Noto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7639" y="5437733"/>
            <a:ext cx="747458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200"/>
              </a:lnSpc>
              <a:spcBef>
                <a:spcPts val="100"/>
              </a:spcBef>
            </a:pPr>
            <a:r>
              <a:rPr sz="1200" spc="-45" dirty="0">
                <a:solidFill>
                  <a:srgbClr val="009FC8"/>
                </a:solidFill>
                <a:latin typeface="Noto Sans"/>
                <a:cs typeface="Noto Sans"/>
              </a:rPr>
              <a:t>*</a:t>
            </a:r>
            <a:r>
              <a:rPr sz="1200" spc="-45" dirty="0">
                <a:solidFill>
                  <a:srgbClr val="49452A"/>
                </a:solidFill>
                <a:latin typeface="Noto Sans"/>
                <a:cs typeface="Noto Sans"/>
              </a:rPr>
              <a:t>Рідкі, </a:t>
            </a:r>
            <a:r>
              <a:rPr sz="1200" spc="-35" dirty="0">
                <a:solidFill>
                  <a:srgbClr val="49452A"/>
                </a:solidFill>
                <a:latin typeface="Noto Sans"/>
                <a:cs typeface="Noto Sans"/>
              </a:rPr>
              <a:t>проте </a:t>
            </a:r>
            <a:r>
              <a:rPr sz="1200" spc="-40" dirty="0">
                <a:solidFill>
                  <a:srgbClr val="49452A"/>
                </a:solidFill>
                <a:latin typeface="Noto Sans"/>
                <a:cs typeface="Noto Sans"/>
              </a:rPr>
              <a:t>наявні, </a:t>
            </a:r>
            <a:r>
              <a:rPr sz="1200" spc="-15" dirty="0">
                <a:solidFill>
                  <a:srgbClr val="49452A"/>
                </a:solidFill>
                <a:latin typeface="Noto Sans"/>
                <a:cs typeface="Noto Sans"/>
              </a:rPr>
              <a:t>є </a:t>
            </a:r>
            <a:r>
              <a:rPr sz="1200" spc="-50" dirty="0">
                <a:solidFill>
                  <a:srgbClr val="49452A"/>
                </a:solidFill>
                <a:latin typeface="Noto Sans"/>
                <a:cs typeface="Noto Sans"/>
              </a:rPr>
              <a:t>приклади, </a:t>
            </a:r>
            <a:r>
              <a:rPr sz="1200" spc="-60" dirty="0">
                <a:solidFill>
                  <a:srgbClr val="49452A"/>
                </a:solidFill>
                <a:latin typeface="Noto Sans"/>
                <a:cs typeface="Noto Sans"/>
              </a:rPr>
              <a:t>коли </a:t>
            </a:r>
            <a:r>
              <a:rPr sz="1200" spc="-30" dirty="0">
                <a:solidFill>
                  <a:srgbClr val="49452A"/>
                </a:solidFill>
                <a:latin typeface="Noto Sans"/>
                <a:cs typeface="Noto Sans"/>
              </a:rPr>
              <a:t>стать не </a:t>
            </a:r>
            <a:r>
              <a:rPr sz="1200" spc="-15" dirty="0">
                <a:solidFill>
                  <a:srgbClr val="49452A"/>
                </a:solidFill>
                <a:latin typeface="Noto Sans"/>
                <a:cs typeface="Noto Sans"/>
              </a:rPr>
              <a:t>є </a:t>
            </a:r>
            <a:r>
              <a:rPr sz="1200" spc="-35" dirty="0">
                <a:solidFill>
                  <a:srgbClr val="49452A"/>
                </a:solidFill>
                <a:latin typeface="Noto Sans"/>
                <a:cs typeface="Noto Sans"/>
              </a:rPr>
              <a:t>очевидною </a:t>
            </a:r>
            <a:r>
              <a:rPr sz="1200" spc="-15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200" spc="-50" dirty="0">
                <a:solidFill>
                  <a:srgbClr val="49452A"/>
                </a:solidFill>
                <a:latin typeface="Noto Sans"/>
                <a:cs typeface="Noto Sans"/>
              </a:rPr>
              <a:t>момент </a:t>
            </a:r>
            <a:r>
              <a:rPr sz="1200" spc="-40" dirty="0">
                <a:solidFill>
                  <a:srgbClr val="49452A"/>
                </a:solidFill>
                <a:latin typeface="Noto Sans"/>
                <a:cs typeface="Noto Sans"/>
              </a:rPr>
              <a:t>народження. </a:t>
            </a:r>
            <a:r>
              <a:rPr sz="1200" spc="-45" dirty="0">
                <a:solidFill>
                  <a:srgbClr val="49452A"/>
                </a:solidFill>
                <a:latin typeface="Noto Sans"/>
                <a:cs typeface="Noto Sans"/>
              </a:rPr>
              <a:t>Статистки </a:t>
            </a:r>
            <a:r>
              <a:rPr sz="1200" spc="-35" dirty="0">
                <a:solidFill>
                  <a:srgbClr val="49452A"/>
                </a:solidFill>
                <a:latin typeface="Noto Sans"/>
                <a:cs typeface="Noto Sans"/>
              </a:rPr>
              <a:t>говорять,  </a:t>
            </a:r>
            <a:r>
              <a:rPr sz="1200" spc="-45" dirty="0">
                <a:solidFill>
                  <a:srgbClr val="49452A"/>
                </a:solidFill>
                <a:latin typeface="Noto Sans"/>
                <a:cs typeface="Noto Sans"/>
              </a:rPr>
              <a:t>що </a:t>
            </a:r>
            <a:r>
              <a:rPr sz="1200" spc="-55" dirty="0">
                <a:solidFill>
                  <a:srgbClr val="49452A"/>
                </a:solidFill>
                <a:latin typeface="Noto Sans"/>
                <a:cs typeface="Noto Sans"/>
              </a:rPr>
              <a:t>таке </a:t>
            </a:r>
            <a:r>
              <a:rPr sz="1200" spc="-35" dirty="0">
                <a:solidFill>
                  <a:srgbClr val="49452A"/>
                </a:solidFill>
                <a:latin typeface="Noto Sans"/>
                <a:cs typeface="Noto Sans"/>
              </a:rPr>
              <a:t>трапляється </a:t>
            </a:r>
            <a:r>
              <a:rPr sz="1200" spc="-65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200" spc="-30" dirty="0">
                <a:solidFill>
                  <a:srgbClr val="49452A"/>
                </a:solidFill>
                <a:latin typeface="Noto Sans"/>
                <a:cs typeface="Noto Sans"/>
              </a:rPr>
              <a:t>0,1-0,2%</a:t>
            </a:r>
            <a:r>
              <a:rPr sz="1200" spc="229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200" spc="-40" dirty="0">
                <a:solidFill>
                  <a:srgbClr val="49452A"/>
                </a:solidFill>
                <a:latin typeface="Noto Sans"/>
                <a:cs typeface="Noto Sans"/>
              </a:rPr>
              <a:t>народжень.</a:t>
            </a:r>
            <a:endParaRPr sz="12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55370" y="3866134"/>
            <a:ext cx="7069430" cy="1182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b="1" spc="170" dirty="0">
                <a:solidFill>
                  <a:srgbClr val="F1F1F1"/>
                </a:solidFill>
                <a:latin typeface="Noto Sans"/>
                <a:cs typeface="Noto Sans"/>
              </a:rPr>
              <a:t>ҐЕНДЕРНА</a:t>
            </a:r>
            <a:r>
              <a:rPr sz="3800" b="1" spc="350" dirty="0">
                <a:solidFill>
                  <a:srgbClr val="F1F1F1"/>
                </a:solidFill>
                <a:latin typeface="Noto Sans"/>
                <a:cs typeface="Noto Sans"/>
              </a:rPr>
              <a:t> </a:t>
            </a:r>
            <a:r>
              <a:rPr sz="3800" b="1" spc="125" dirty="0">
                <a:solidFill>
                  <a:srgbClr val="F1F1F1"/>
                </a:solidFill>
                <a:latin typeface="Noto Sans"/>
                <a:cs typeface="Noto Sans"/>
              </a:rPr>
              <a:t>РІВНІСТЬ.</a:t>
            </a:r>
            <a:endParaRPr sz="3800" dirty="0">
              <a:latin typeface="Noto Sans"/>
              <a:cs typeface="Noto Sans"/>
            </a:endParaRPr>
          </a:p>
          <a:p>
            <a:pPr marL="12700" marR="5080">
              <a:lnSpc>
                <a:spcPct val="100000"/>
              </a:lnSpc>
            </a:pPr>
            <a:r>
              <a:rPr sz="3800" b="1" spc="140" dirty="0">
                <a:solidFill>
                  <a:srgbClr val="F1F1F1"/>
                </a:solidFill>
                <a:latin typeface="Noto Sans"/>
                <a:cs typeface="Noto Sans"/>
              </a:rPr>
              <a:t>ЧОМУ </a:t>
            </a:r>
            <a:r>
              <a:rPr sz="3800" b="1" spc="150" dirty="0">
                <a:solidFill>
                  <a:srgbClr val="F1F1F1"/>
                </a:solidFill>
                <a:latin typeface="Noto Sans"/>
                <a:cs typeface="Noto Sans"/>
              </a:rPr>
              <a:t>ВОНА </a:t>
            </a:r>
            <a:r>
              <a:rPr sz="3800" b="1" spc="130" dirty="0" smtClean="0">
                <a:solidFill>
                  <a:srgbClr val="F1F1F1"/>
                </a:solidFill>
                <a:latin typeface="Noto Sans"/>
                <a:cs typeface="Noto Sans"/>
              </a:rPr>
              <a:t>ПОТРІБНА</a:t>
            </a:r>
            <a:r>
              <a:rPr sz="3800" b="1" spc="145" dirty="0" smtClean="0">
                <a:solidFill>
                  <a:srgbClr val="F1F1F1"/>
                </a:solidFill>
                <a:latin typeface="Noto Sans"/>
                <a:cs typeface="Noto Sans"/>
              </a:rPr>
              <a:t>?</a:t>
            </a:r>
            <a:endParaRPr sz="3800" dirty="0">
              <a:latin typeface="Noto Sans"/>
              <a:cs typeface="Noto San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55370" y="2352497"/>
            <a:ext cx="67818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0" spc="-10" dirty="0">
                <a:solidFill>
                  <a:srgbClr val="27AD91"/>
                </a:solidFill>
              </a:rPr>
              <a:t>2</a:t>
            </a:r>
            <a:endParaRPr sz="9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6299" y="2545841"/>
            <a:ext cx="7299959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b="1" i="1" spc="-40" dirty="0">
                <a:latin typeface="Noto Sans"/>
                <a:cs typeface="Noto Sans"/>
              </a:rPr>
              <a:t>Ґендерна </a:t>
            </a:r>
            <a:r>
              <a:rPr b="1" i="1" spc="-15" dirty="0">
                <a:latin typeface="Noto Sans"/>
                <a:cs typeface="Noto Sans"/>
              </a:rPr>
              <a:t>рівність</a:t>
            </a:r>
            <a:r>
              <a:rPr i="1" spc="-15" dirty="0">
                <a:latin typeface="Noto Serif"/>
                <a:cs typeface="Noto Serif"/>
              </a:rPr>
              <a:t>– </a:t>
            </a:r>
            <a:r>
              <a:rPr i="1" spc="-25" dirty="0">
                <a:latin typeface="Noto Serif"/>
                <a:cs typeface="Noto Serif"/>
              </a:rPr>
              <a:t>це </a:t>
            </a:r>
            <a:r>
              <a:rPr i="1" spc="-150" dirty="0">
                <a:latin typeface="Noto Serif"/>
                <a:cs typeface="Noto Serif"/>
              </a:rPr>
              <a:t>чутливий  </a:t>
            </a:r>
            <a:r>
              <a:rPr i="1" spc="-120" dirty="0">
                <a:latin typeface="Noto Serif"/>
                <a:cs typeface="Noto Serif"/>
              </a:rPr>
              <a:t>індикатор, </a:t>
            </a:r>
            <a:r>
              <a:rPr i="1" spc="-215" dirty="0">
                <a:latin typeface="Noto Serif"/>
                <a:cs typeface="Noto Serif"/>
              </a:rPr>
              <a:t>який </a:t>
            </a:r>
            <a:r>
              <a:rPr i="1" spc="-155" dirty="0">
                <a:latin typeface="Noto Serif"/>
                <a:cs typeface="Noto Serif"/>
              </a:rPr>
              <a:t>демонструє,  </a:t>
            </a:r>
            <a:r>
              <a:rPr i="1" spc="-215" dirty="0">
                <a:latin typeface="Noto Serif"/>
                <a:cs typeface="Noto Serif"/>
              </a:rPr>
              <a:t>наскільки</a:t>
            </a:r>
            <a:r>
              <a:rPr i="1" spc="-10" dirty="0">
                <a:latin typeface="Noto Serif"/>
                <a:cs typeface="Noto Serif"/>
              </a:rPr>
              <a:t> </a:t>
            </a:r>
            <a:r>
              <a:rPr i="1" spc="-95" dirty="0">
                <a:latin typeface="Noto Serif"/>
                <a:cs typeface="Noto Serif"/>
              </a:rPr>
              <a:t>розвинутою</a:t>
            </a:r>
          </a:p>
          <a:p>
            <a:pPr algn="ctr">
              <a:lnSpc>
                <a:spcPct val="100000"/>
              </a:lnSpc>
            </a:pPr>
            <a:r>
              <a:rPr i="1" spc="-185" dirty="0">
                <a:latin typeface="Noto Serif"/>
                <a:cs typeface="Noto Serif"/>
              </a:rPr>
              <a:t>і </a:t>
            </a:r>
            <a:r>
              <a:rPr i="1" spc="-165" dirty="0">
                <a:latin typeface="Noto Serif"/>
                <a:cs typeface="Noto Serif"/>
              </a:rPr>
              <a:t>демократичною </a:t>
            </a:r>
            <a:r>
              <a:rPr i="1" spc="-155" dirty="0">
                <a:latin typeface="Noto Serif"/>
                <a:cs typeface="Noto Serif"/>
              </a:rPr>
              <a:t>є</a:t>
            </a:r>
            <a:r>
              <a:rPr i="1" spc="325" dirty="0">
                <a:latin typeface="Noto Serif"/>
                <a:cs typeface="Noto Serif"/>
              </a:rPr>
              <a:t> </a:t>
            </a:r>
            <a:r>
              <a:rPr i="1" spc="-120" dirty="0">
                <a:latin typeface="Noto Serif"/>
                <a:cs typeface="Noto Serif"/>
              </a:rPr>
              <a:t>держава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93026" y="4892802"/>
            <a:ext cx="16954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spc="-40" dirty="0">
                <a:latin typeface="Noto Sans"/>
                <a:cs typeface="Noto Sans"/>
              </a:rPr>
              <a:t>Рональд</a:t>
            </a:r>
            <a:r>
              <a:rPr sz="1600" i="1" spc="-15" dirty="0">
                <a:latin typeface="Noto Sans"/>
                <a:cs typeface="Noto Sans"/>
              </a:rPr>
              <a:t> </a:t>
            </a:r>
            <a:r>
              <a:rPr sz="1600" i="1" spc="-60" dirty="0">
                <a:latin typeface="Noto Sans"/>
                <a:cs typeface="Noto Sans"/>
              </a:rPr>
              <a:t>Інглхарт</a:t>
            </a:r>
            <a:endParaRPr sz="16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297891"/>
            <a:ext cx="3770629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35" dirty="0">
                <a:solidFill>
                  <a:srgbClr val="04A095"/>
                </a:solidFill>
                <a:latin typeface="Noto Sans"/>
                <a:cs typeface="Noto Sans"/>
              </a:rPr>
              <a:t>Ґендер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а рівність</a:t>
            </a:r>
            <a:r>
              <a:rPr sz="2500" b="1" spc="20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2500" b="1" dirty="0">
                <a:solidFill>
                  <a:srgbClr val="04A095"/>
                </a:solidFill>
                <a:latin typeface="Noto Sans"/>
                <a:cs typeface="Noto Sans"/>
              </a:rPr>
              <a:t>прав</a:t>
            </a:r>
            <a:endParaRPr sz="2500">
              <a:latin typeface="Noto Sans"/>
              <a:cs typeface="Noto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7639" y="1678051"/>
            <a:ext cx="7766684" cy="36436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0"/>
              </a:spcBef>
            </a:pPr>
            <a:r>
              <a:rPr sz="1800" spc="-75" dirty="0">
                <a:solidFill>
                  <a:srgbClr val="009FC8"/>
                </a:solidFill>
                <a:latin typeface="Noto Sans"/>
                <a:cs typeface="Noto Sans"/>
              </a:rPr>
              <a:t>Закон </a:t>
            </a:r>
            <a:r>
              <a:rPr sz="1800" spc="-70" dirty="0">
                <a:solidFill>
                  <a:srgbClr val="009FC8"/>
                </a:solidFill>
                <a:latin typeface="Noto Sans"/>
                <a:cs typeface="Noto Sans"/>
              </a:rPr>
              <a:t>України </a:t>
            </a:r>
            <a:r>
              <a:rPr sz="1800" spc="-60" dirty="0">
                <a:solidFill>
                  <a:srgbClr val="009FC8"/>
                </a:solidFill>
                <a:latin typeface="Noto Sans"/>
                <a:cs typeface="Noto Sans"/>
              </a:rPr>
              <a:t>«Про </a:t>
            </a:r>
            <a:r>
              <a:rPr sz="1800" spc="-50" dirty="0">
                <a:solidFill>
                  <a:srgbClr val="009FC8"/>
                </a:solidFill>
                <a:latin typeface="Noto Sans"/>
                <a:cs typeface="Noto Sans"/>
              </a:rPr>
              <a:t>забезпечення рівних </a:t>
            </a:r>
            <a:r>
              <a:rPr sz="1800" spc="-40" dirty="0">
                <a:solidFill>
                  <a:srgbClr val="009FC8"/>
                </a:solidFill>
                <a:latin typeface="Noto Sans"/>
                <a:cs typeface="Noto Sans"/>
              </a:rPr>
              <a:t>прав </a:t>
            </a:r>
            <a:r>
              <a:rPr sz="1800" spc="-60" dirty="0">
                <a:solidFill>
                  <a:srgbClr val="009FC8"/>
                </a:solidFill>
                <a:latin typeface="Noto Sans"/>
                <a:cs typeface="Noto Sans"/>
              </a:rPr>
              <a:t>та </a:t>
            </a:r>
            <a:r>
              <a:rPr sz="1800" spc="-70" dirty="0">
                <a:solidFill>
                  <a:srgbClr val="009FC8"/>
                </a:solidFill>
                <a:latin typeface="Noto Sans"/>
                <a:cs typeface="Noto Sans"/>
              </a:rPr>
              <a:t>можливостей </a:t>
            </a:r>
            <a:r>
              <a:rPr sz="1800" spc="-85" dirty="0">
                <a:solidFill>
                  <a:srgbClr val="009FC8"/>
                </a:solidFill>
                <a:latin typeface="Noto Sans"/>
                <a:cs typeface="Noto Sans"/>
              </a:rPr>
              <a:t>жінок </a:t>
            </a:r>
            <a:r>
              <a:rPr sz="1800" spc="-60" dirty="0">
                <a:solidFill>
                  <a:srgbClr val="009FC8"/>
                </a:solidFill>
                <a:latin typeface="Noto Sans"/>
                <a:cs typeface="Noto Sans"/>
              </a:rPr>
              <a:t>і  </a:t>
            </a:r>
            <a:r>
              <a:rPr sz="1800" spc="-65" dirty="0">
                <a:solidFill>
                  <a:srgbClr val="009FC8"/>
                </a:solidFill>
                <a:latin typeface="Noto Sans"/>
                <a:cs typeface="Noto Sans"/>
              </a:rPr>
              <a:t>чоловіків» </a:t>
            </a:r>
            <a:r>
              <a:rPr sz="1800" spc="-55" dirty="0">
                <a:solidFill>
                  <a:srgbClr val="49452A"/>
                </a:solidFill>
                <a:latin typeface="Noto Sans"/>
                <a:cs typeface="Noto Sans"/>
              </a:rPr>
              <a:t>дає </a:t>
            </a:r>
            <a:r>
              <a:rPr sz="1800" spc="-50" dirty="0">
                <a:solidFill>
                  <a:srgbClr val="49452A"/>
                </a:solidFill>
                <a:latin typeface="Noto Sans"/>
                <a:cs typeface="Noto Sans"/>
              </a:rPr>
              <a:t>наступне </a:t>
            </a:r>
            <a:r>
              <a:rPr sz="1800" spc="-55" dirty="0">
                <a:solidFill>
                  <a:srgbClr val="49452A"/>
                </a:solidFill>
                <a:latin typeface="Noto Sans"/>
                <a:cs typeface="Noto Sans"/>
              </a:rPr>
              <a:t>визначення </a:t>
            </a:r>
            <a:r>
              <a:rPr sz="1800" spc="-50" dirty="0">
                <a:solidFill>
                  <a:srgbClr val="49452A"/>
                </a:solidFill>
                <a:latin typeface="Noto Sans"/>
                <a:cs typeface="Noto Sans"/>
              </a:rPr>
              <a:t>ґендерній </a:t>
            </a:r>
            <a:r>
              <a:rPr sz="1800" spc="-45" dirty="0">
                <a:solidFill>
                  <a:srgbClr val="49452A"/>
                </a:solidFill>
                <a:latin typeface="Noto Sans"/>
                <a:cs typeface="Noto Sans"/>
              </a:rPr>
              <a:t>рівності </a:t>
            </a:r>
            <a:r>
              <a:rPr sz="1800" dirty="0">
                <a:solidFill>
                  <a:srgbClr val="49452A"/>
                </a:solidFill>
                <a:latin typeface="Noto Sans"/>
                <a:cs typeface="Noto Sans"/>
              </a:rPr>
              <a:t>– </a:t>
            </a:r>
            <a:r>
              <a:rPr sz="1800" spc="-45" dirty="0">
                <a:solidFill>
                  <a:srgbClr val="49452A"/>
                </a:solidFill>
                <a:latin typeface="Noto Sans"/>
                <a:cs typeface="Noto Sans"/>
              </a:rPr>
              <a:t>це </a:t>
            </a:r>
            <a:r>
              <a:rPr sz="1800" spc="-75" dirty="0">
                <a:solidFill>
                  <a:srgbClr val="49452A"/>
                </a:solidFill>
                <a:latin typeface="Noto Sans"/>
                <a:cs typeface="Noto Sans"/>
              </a:rPr>
              <a:t>«рівний  </a:t>
            </a:r>
            <a:r>
              <a:rPr sz="1800" spc="-50" dirty="0">
                <a:solidFill>
                  <a:srgbClr val="49452A"/>
                </a:solidFill>
                <a:latin typeface="Noto Sans"/>
                <a:cs typeface="Noto Sans"/>
              </a:rPr>
              <a:t>правовий </a:t>
            </a:r>
            <a:r>
              <a:rPr sz="1800" spc="-55" dirty="0">
                <a:solidFill>
                  <a:srgbClr val="49452A"/>
                </a:solidFill>
                <a:latin typeface="Noto Sans"/>
                <a:cs typeface="Noto Sans"/>
              </a:rPr>
              <a:t>статус </a:t>
            </a:r>
            <a:r>
              <a:rPr sz="1800" spc="-85" dirty="0">
                <a:solidFill>
                  <a:srgbClr val="49452A"/>
                </a:solidFill>
                <a:latin typeface="Noto Sans"/>
                <a:cs typeface="Noto Sans"/>
              </a:rPr>
              <a:t>жінок </a:t>
            </a:r>
            <a:r>
              <a:rPr sz="1800" spc="-60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800" spc="-55" dirty="0">
                <a:solidFill>
                  <a:srgbClr val="49452A"/>
                </a:solidFill>
                <a:latin typeface="Noto Sans"/>
                <a:cs typeface="Noto Sans"/>
              </a:rPr>
              <a:t>чоловіків </a:t>
            </a:r>
            <a:r>
              <a:rPr sz="1800" spc="-65" dirty="0">
                <a:solidFill>
                  <a:srgbClr val="49452A"/>
                </a:solidFill>
                <a:latin typeface="Noto Sans"/>
                <a:cs typeface="Noto Sans"/>
              </a:rPr>
              <a:t>та </a:t>
            </a:r>
            <a:r>
              <a:rPr sz="1800" spc="-50" dirty="0">
                <a:solidFill>
                  <a:srgbClr val="49452A"/>
                </a:solidFill>
                <a:latin typeface="Noto Sans"/>
                <a:cs typeface="Noto Sans"/>
              </a:rPr>
              <a:t>рівні </a:t>
            </a:r>
            <a:r>
              <a:rPr sz="1800" spc="-70" dirty="0">
                <a:solidFill>
                  <a:srgbClr val="49452A"/>
                </a:solidFill>
                <a:latin typeface="Noto Sans"/>
                <a:cs typeface="Noto Sans"/>
              </a:rPr>
              <a:t>можливості </a:t>
            </a:r>
            <a:r>
              <a:rPr sz="1800" spc="-60" dirty="0">
                <a:solidFill>
                  <a:srgbClr val="49452A"/>
                </a:solidFill>
                <a:latin typeface="Noto Sans"/>
                <a:cs typeface="Noto Sans"/>
              </a:rPr>
              <a:t>для </a:t>
            </a:r>
            <a:r>
              <a:rPr sz="1800" spc="-50" dirty="0">
                <a:solidFill>
                  <a:srgbClr val="49452A"/>
                </a:solidFill>
                <a:latin typeface="Noto Sans"/>
                <a:cs typeface="Noto Sans"/>
              </a:rPr>
              <a:t>його  </a:t>
            </a:r>
            <a:r>
              <a:rPr sz="1800" spc="-65" dirty="0">
                <a:solidFill>
                  <a:srgbClr val="49452A"/>
                </a:solidFill>
                <a:latin typeface="Noto Sans"/>
                <a:cs typeface="Noto Sans"/>
              </a:rPr>
              <a:t>реалізації, </a:t>
            </a:r>
            <a:r>
              <a:rPr sz="1800" spc="-60" dirty="0">
                <a:solidFill>
                  <a:srgbClr val="49452A"/>
                </a:solidFill>
                <a:latin typeface="Noto Sans"/>
                <a:cs typeface="Noto Sans"/>
              </a:rPr>
              <a:t>що </a:t>
            </a:r>
            <a:r>
              <a:rPr sz="1800" spc="-50" dirty="0">
                <a:solidFill>
                  <a:srgbClr val="49452A"/>
                </a:solidFill>
                <a:latin typeface="Noto Sans"/>
                <a:cs typeface="Noto Sans"/>
              </a:rPr>
              <a:t>дозволяє </a:t>
            </a:r>
            <a:r>
              <a:rPr sz="1800" spc="-60" dirty="0">
                <a:solidFill>
                  <a:srgbClr val="49452A"/>
                </a:solidFill>
                <a:latin typeface="Noto Sans"/>
                <a:cs typeface="Noto Sans"/>
              </a:rPr>
              <a:t>особам </a:t>
            </a:r>
            <a:r>
              <a:rPr sz="1800" spc="-55" dirty="0">
                <a:solidFill>
                  <a:srgbClr val="49452A"/>
                </a:solidFill>
                <a:latin typeface="Noto Sans"/>
                <a:cs typeface="Noto Sans"/>
              </a:rPr>
              <a:t>обох статей </a:t>
            </a:r>
            <a:r>
              <a:rPr sz="1800" spc="-60" dirty="0">
                <a:solidFill>
                  <a:srgbClr val="49452A"/>
                </a:solidFill>
                <a:latin typeface="Noto Sans"/>
                <a:cs typeface="Noto Sans"/>
              </a:rPr>
              <a:t>брати участь </a:t>
            </a:r>
            <a:r>
              <a:rPr sz="1800" spc="-95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800" spc="-35" dirty="0">
                <a:solidFill>
                  <a:srgbClr val="49452A"/>
                </a:solidFill>
                <a:latin typeface="Noto Sans"/>
                <a:cs typeface="Noto Sans"/>
              </a:rPr>
              <a:t>всіх </a:t>
            </a:r>
            <a:r>
              <a:rPr sz="1800" spc="-55" dirty="0">
                <a:solidFill>
                  <a:srgbClr val="49452A"/>
                </a:solidFill>
                <a:latin typeface="Noto Sans"/>
                <a:cs typeface="Noto Sans"/>
              </a:rPr>
              <a:t>сферах  </a:t>
            </a:r>
            <a:r>
              <a:rPr sz="1800" spc="-60" dirty="0">
                <a:solidFill>
                  <a:srgbClr val="49452A"/>
                </a:solidFill>
                <a:latin typeface="Noto Sans"/>
                <a:cs typeface="Noto Sans"/>
              </a:rPr>
              <a:t>життєдіяльності</a:t>
            </a:r>
            <a:r>
              <a:rPr sz="1800" spc="-4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800" spc="-55" dirty="0">
                <a:solidFill>
                  <a:srgbClr val="49452A"/>
                </a:solidFill>
                <a:latin typeface="Noto Sans"/>
                <a:cs typeface="Noto Sans"/>
              </a:rPr>
              <a:t>суспільства»</a:t>
            </a:r>
            <a:endParaRPr sz="18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150">
              <a:latin typeface="Noto Sans"/>
              <a:cs typeface="Noto Sans"/>
            </a:endParaRPr>
          </a:p>
          <a:p>
            <a:pPr marL="12700" algn="just">
              <a:lnSpc>
                <a:spcPct val="100000"/>
              </a:lnSpc>
            </a:pPr>
            <a:r>
              <a:rPr sz="1800" spc="-80" dirty="0">
                <a:solidFill>
                  <a:srgbClr val="49452A"/>
                </a:solidFill>
                <a:latin typeface="Noto Sans"/>
                <a:cs typeface="Noto Sans"/>
              </a:rPr>
              <a:t>Важливим </a:t>
            </a:r>
            <a:r>
              <a:rPr sz="1800" spc="-20" dirty="0">
                <a:solidFill>
                  <a:srgbClr val="49452A"/>
                </a:solidFill>
                <a:latin typeface="Noto Sans"/>
                <a:cs typeface="Noto Sans"/>
              </a:rPr>
              <a:t>є </a:t>
            </a:r>
            <a:r>
              <a:rPr sz="1800" spc="-50" dirty="0">
                <a:solidFill>
                  <a:srgbClr val="49452A"/>
                </a:solidFill>
                <a:latin typeface="Noto Sans"/>
                <a:cs typeface="Noto Sans"/>
              </a:rPr>
              <a:t>дві </a:t>
            </a:r>
            <a:r>
              <a:rPr sz="1800" spc="-60" dirty="0">
                <a:solidFill>
                  <a:srgbClr val="49452A"/>
                </a:solidFill>
                <a:latin typeface="Noto Sans"/>
                <a:cs typeface="Noto Sans"/>
              </a:rPr>
              <a:t>категорії </a:t>
            </a:r>
            <a:r>
              <a:rPr sz="1800" spc="-55" dirty="0">
                <a:solidFill>
                  <a:srgbClr val="49452A"/>
                </a:solidFill>
                <a:latin typeface="Noto Sans"/>
                <a:cs typeface="Noto Sans"/>
              </a:rPr>
              <a:t>понять. </a:t>
            </a:r>
            <a:r>
              <a:rPr sz="1800" spc="-45" dirty="0">
                <a:solidFill>
                  <a:srgbClr val="49452A"/>
                </a:solidFill>
                <a:latin typeface="Noto Sans"/>
                <a:cs typeface="Noto Sans"/>
              </a:rPr>
              <a:t>Рівність прав </a:t>
            </a:r>
            <a:r>
              <a:rPr sz="1800" spc="-60" dirty="0">
                <a:solidFill>
                  <a:srgbClr val="49452A"/>
                </a:solidFill>
                <a:latin typeface="Noto Sans"/>
                <a:cs typeface="Noto Sans"/>
              </a:rPr>
              <a:t>та </a:t>
            </a:r>
            <a:r>
              <a:rPr sz="1800" spc="-45" dirty="0">
                <a:solidFill>
                  <a:srgbClr val="49452A"/>
                </a:solidFill>
                <a:latin typeface="Noto Sans"/>
                <a:cs typeface="Noto Sans"/>
              </a:rPr>
              <a:t>рівність</a:t>
            </a:r>
            <a:r>
              <a:rPr sz="1800" spc="37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800" spc="-70" dirty="0">
                <a:solidFill>
                  <a:srgbClr val="49452A"/>
                </a:solidFill>
                <a:latin typeface="Noto Sans"/>
                <a:cs typeface="Noto Sans"/>
              </a:rPr>
              <a:t>можливостей.</a:t>
            </a:r>
            <a:endParaRPr sz="18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50">
              <a:latin typeface="Noto Sans"/>
              <a:cs typeface="Noto Sans"/>
            </a:endParaRPr>
          </a:p>
          <a:p>
            <a:pPr marL="12700" algn="just">
              <a:lnSpc>
                <a:spcPct val="100000"/>
              </a:lnSpc>
            </a:pP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Закон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доступний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он-лайн:</a:t>
            </a:r>
            <a:r>
              <a:rPr sz="1600" spc="2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u="sng" spc="-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  <a:hlinkClick r:id="rId2"/>
              </a:rPr>
              <a:t>https://zakon.rada.gov.ua/laws/show/2866-15</a:t>
            </a:r>
            <a:endParaRPr sz="16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52650" y="412534"/>
            <a:ext cx="5586984" cy="5205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295905" y="5957112"/>
            <a:ext cx="145097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27AD91"/>
                </a:solidFill>
                <a:latin typeface="Noto Sans"/>
                <a:cs typeface="Noto Sans"/>
              </a:rPr>
              <a:t>Рівність</a:t>
            </a:r>
            <a:r>
              <a:rPr sz="1500" b="1" spc="-70" dirty="0">
                <a:solidFill>
                  <a:srgbClr val="27AD91"/>
                </a:solidFill>
                <a:latin typeface="Noto Sans"/>
                <a:cs typeface="Noto Sans"/>
              </a:rPr>
              <a:t> </a:t>
            </a:r>
            <a:r>
              <a:rPr sz="1500" b="1" spc="-5" dirty="0">
                <a:solidFill>
                  <a:srgbClr val="27AD91"/>
                </a:solidFill>
                <a:latin typeface="Noto Sans"/>
                <a:cs typeface="Noto Sans"/>
              </a:rPr>
              <a:t>прав?</a:t>
            </a:r>
            <a:endParaRPr sz="1500">
              <a:latin typeface="Noto Sans"/>
              <a:cs typeface="Noto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84294" y="5972962"/>
            <a:ext cx="228536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solidFill>
                  <a:srgbClr val="404040"/>
                </a:solidFill>
                <a:latin typeface="Noto Sans"/>
                <a:cs typeface="Noto Sans"/>
              </a:rPr>
              <a:t>Чи </a:t>
            </a:r>
            <a:r>
              <a:rPr sz="1400" spc="-5" dirty="0">
                <a:solidFill>
                  <a:srgbClr val="404040"/>
                </a:solidFill>
                <a:latin typeface="Noto Sans"/>
                <a:cs typeface="Noto Sans"/>
              </a:rPr>
              <a:t>рівність</a:t>
            </a:r>
            <a:r>
              <a:rPr sz="1400" spc="-90" dirty="0">
                <a:solidFill>
                  <a:srgbClr val="404040"/>
                </a:solidFill>
                <a:latin typeface="Noto Sans"/>
                <a:cs typeface="Noto Sans"/>
              </a:rPr>
              <a:t> </a:t>
            </a:r>
            <a:r>
              <a:rPr sz="1400" spc="-15" dirty="0">
                <a:solidFill>
                  <a:srgbClr val="404040"/>
                </a:solidFill>
                <a:latin typeface="Noto Sans"/>
                <a:cs typeface="Noto Sans"/>
              </a:rPr>
              <a:t>можливостей?</a:t>
            </a:r>
            <a:endParaRPr sz="14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297891"/>
            <a:ext cx="358711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Права та</a:t>
            </a:r>
            <a:r>
              <a:rPr sz="2500" b="1" spc="-70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можливості</a:t>
            </a:r>
            <a:endParaRPr sz="2500">
              <a:latin typeface="Noto Sans"/>
              <a:cs typeface="Noto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7334" y="1715770"/>
            <a:ext cx="7765415" cy="3180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800" spc="-45" dirty="0">
                <a:solidFill>
                  <a:srgbClr val="009FC8"/>
                </a:solidFill>
                <a:latin typeface="Noto Sans"/>
                <a:cs typeface="Noto Sans"/>
              </a:rPr>
              <a:t>ҐЕНДЕРНА </a:t>
            </a:r>
            <a:r>
              <a:rPr sz="1800" spc="-75" dirty="0">
                <a:solidFill>
                  <a:srgbClr val="009FC8"/>
                </a:solidFill>
                <a:latin typeface="Noto Sans"/>
                <a:cs typeface="Noto Sans"/>
              </a:rPr>
              <a:t>РІВНІСТЬ </a:t>
            </a:r>
            <a:r>
              <a:rPr sz="1800" spc="-70" dirty="0">
                <a:solidFill>
                  <a:srgbClr val="009FC8"/>
                </a:solidFill>
                <a:latin typeface="Noto Sans"/>
                <a:cs typeface="Noto Sans"/>
              </a:rPr>
              <a:t>ВИМІРЮЄТЬСЯ РІВНІСТЮ</a:t>
            </a:r>
            <a:r>
              <a:rPr sz="1800" spc="70" dirty="0">
                <a:solidFill>
                  <a:srgbClr val="009FC8"/>
                </a:solidFill>
                <a:latin typeface="Noto Sans"/>
                <a:cs typeface="Noto Sans"/>
              </a:rPr>
              <a:t> </a:t>
            </a:r>
            <a:r>
              <a:rPr sz="1800" spc="-60" dirty="0">
                <a:solidFill>
                  <a:srgbClr val="009FC8"/>
                </a:solidFill>
                <a:latin typeface="Noto Sans"/>
                <a:cs typeface="Noto Sans"/>
              </a:rPr>
              <a:t>МОЖЛИВОСТЕЙ!</a:t>
            </a:r>
            <a:endParaRPr sz="18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350">
              <a:latin typeface="Noto Sans"/>
              <a:cs typeface="Noto Sans"/>
            </a:endParaRPr>
          </a:p>
          <a:p>
            <a:pPr marL="12700" marR="5080" algn="just">
              <a:lnSpc>
                <a:spcPct val="150100"/>
              </a:lnSpc>
            </a:pPr>
            <a:r>
              <a:rPr sz="1800" spc="-45" dirty="0">
                <a:solidFill>
                  <a:srgbClr val="009FC8"/>
                </a:solidFill>
                <a:latin typeface="Noto Sans"/>
                <a:cs typeface="Noto Sans"/>
              </a:rPr>
              <a:t>Рівність прав </a:t>
            </a:r>
            <a:r>
              <a:rPr sz="1800" dirty="0">
                <a:solidFill>
                  <a:srgbClr val="49452A"/>
                </a:solidFill>
                <a:latin typeface="Noto Sans"/>
                <a:cs typeface="Noto Sans"/>
              </a:rPr>
              <a:t>- </a:t>
            </a:r>
            <a:r>
              <a:rPr sz="1800" spc="-55" dirty="0">
                <a:solidFill>
                  <a:srgbClr val="49452A"/>
                </a:solidFill>
                <a:latin typeface="Noto Sans"/>
                <a:cs typeface="Noto Sans"/>
              </a:rPr>
              <a:t>означає наділення </a:t>
            </a:r>
            <a:r>
              <a:rPr sz="1800" spc="-90" dirty="0">
                <a:solidFill>
                  <a:srgbClr val="49452A"/>
                </a:solidFill>
                <a:latin typeface="Noto Sans"/>
                <a:cs typeface="Noto Sans"/>
              </a:rPr>
              <a:t>жінок </a:t>
            </a:r>
            <a:r>
              <a:rPr sz="1800" spc="-60" dirty="0">
                <a:solidFill>
                  <a:srgbClr val="49452A"/>
                </a:solidFill>
                <a:latin typeface="Noto Sans"/>
                <a:cs typeface="Noto Sans"/>
              </a:rPr>
              <a:t>та чоловіків юридично  </a:t>
            </a:r>
            <a:r>
              <a:rPr sz="1800" spc="-75" dirty="0">
                <a:solidFill>
                  <a:srgbClr val="49452A"/>
                </a:solidFill>
                <a:latin typeface="Noto Sans"/>
                <a:cs typeface="Noto Sans"/>
              </a:rPr>
              <a:t>однаковими </a:t>
            </a:r>
            <a:r>
              <a:rPr sz="1800" spc="-65" dirty="0">
                <a:solidFill>
                  <a:srgbClr val="49452A"/>
                </a:solidFill>
                <a:latin typeface="Noto Sans"/>
                <a:cs typeface="Noto Sans"/>
              </a:rPr>
              <a:t>правами </a:t>
            </a:r>
            <a:r>
              <a:rPr sz="1800" spc="-20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800" spc="-60" dirty="0">
                <a:solidFill>
                  <a:srgbClr val="49452A"/>
                </a:solidFill>
                <a:latin typeface="Noto Sans"/>
                <a:cs typeface="Noto Sans"/>
              </a:rPr>
              <a:t>усіх </a:t>
            </a:r>
            <a:r>
              <a:rPr sz="1800" spc="-55" dirty="0">
                <a:solidFill>
                  <a:srgbClr val="49452A"/>
                </a:solidFill>
                <a:latin typeface="Noto Sans"/>
                <a:cs typeface="Noto Sans"/>
              </a:rPr>
              <a:t>сферах </a:t>
            </a:r>
            <a:r>
              <a:rPr sz="1800" spc="-90" dirty="0">
                <a:solidFill>
                  <a:srgbClr val="49452A"/>
                </a:solidFill>
                <a:latin typeface="Noto Sans"/>
                <a:cs typeface="Noto Sans"/>
              </a:rPr>
              <a:t>життя </a:t>
            </a:r>
            <a:r>
              <a:rPr sz="1800" spc="-60" dirty="0">
                <a:solidFill>
                  <a:srgbClr val="49452A"/>
                </a:solidFill>
                <a:latin typeface="Noto Sans"/>
                <a:cs typeface="Noto Sans"/>
              </a:rPr>
              <a:t>та юридичне </a:t>
            </a:r>
            <a:r>
              <a:rPr sz="1800" spc="-55" dirty="0">
                <a:solidFill>
                  <a:srgbClr val="49452A"/>
                </a:solidFill>
                <a:latin typeface="Noto Sans"/>
                <a:cs typeface="Noto Sans"/>
              </a:rPr>
              <a:t>забезпечення  рівних </a:t>
            </a:r>
            <a:r>
              <a:rPr sz="1800" spc="-70" dirty="0">
                <a:solidFill>
                  <a:srgbClr val="49452A"/>
                </a:solidFill>
                <a:latin typeface="Noto Sans"/>
                <a:cs typeface="Noto Sans"/>
              </a:rPr>
              <a:t>умов </a:t>
            </a:r>
            <a:r>
              <a:rPr sz="1800" spc="-60" dirty="0">
                <a:solidFill>
                  <a:srgbClr val="49452A"/>
                </a:solidFill>
                <a:latin typeface="Noto Sans"/>
                <a:cs typeface="Noto Sans"/>
              </a:rPr>
              <a:t>їх</a:t>
            </a:r>
            <a:r>
              <a:rPr sz="1800" spc="9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800" spc="-55" dirty="0">
                <a:solidFill>
                  <a:srgbClr val="49452A"/>
                </a:solidFill>
                <a:latin typeface="Noto Sans"/>
                <a:cs typeface="Noto Sans"/>
              </a:rPr>
              <a:t>здійснення.</a:t>
            </a:r>
            <a:endParaRPr sz="18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50">
              <a:latin typeface="Noto Sans"/>
              <a:cs typeface="Noto Sans"/>
            </a:endParaRPr>
          </a:p>
          <a:p>
            <a:pPr marL="12700" marR="5080" algn="just">
              <a:lnSpc>
                <a:spcPct val="150000"/>
              </a:lnSpc>
              <a:spcBef>
                <a:spcPts val="5"/>
              </a:spcBef>
            </a:pPr>
            <a:r>
              <a:rPr sz="1800" spc="-45" dirty="0">
                <a:solidFill>
                  <a:srgbClr val="009FC8"/>
                </a:solidFill>
                <a:latin typeface="Noto Sans"/>
                <a:cs typeface="Noto Sans"/>
              </a:rPr>
              <a:t>Рівність </a:t>
            </a:r>
            <a:r>
              <a:rPr sz="1800" spc="-75" dirty="0">
                <a:solidFill>
                  <a:srgbClr val="009FC8"/>
                </a:solidFill>
                <a:latin typeface="Noto Sans"/>
                <a:cs typeface="Noto Sans"/>
              </a:rPr>
              <a:t>можливостей </a:t>
            </a:r>
            <a:r>
              <a:rPr sz="1800" dirty="0">
                <a:solidFill>
                  <a:srgbClr val="49452A"/>
                </a:solidFill>
                <a:latin typeface="Noto Sans"/>
                <a:cs typeface="Noto Sans"/>
              </a:rPr>
              <a:t>- </a:t>
            </a:r>
            <a:r>
              <a:rPr sz="1800" spc="-45" dirty="0">
                <a:solidFill>
                  <a:srgbClr val="49452A"/>
                </a:solidFill>
                <a:latin typeface="Noto Sans"/>
                <a:cs typeface="Noto Sans"/>
              </a:rPr>
              <a:t>це </a:t>
            </a:r>
            <a:r>
              <a:rPr sz="1800" spc="-75" dirty="0">
                <a:solidFill>
                  <a:srgbClr val="49452A"/>
                </a:solidFill>
                <a:latin typeface="Noto Sans"/>
                <a:cs typeface="Noto Sans"/>
              </a:rPr>
              <a:t>фактична </a:t>
            </a:r>
            <a:r>
              <a:rPr sz="1800" spc="-70" dirty="0">
                <a:solidFill>
                  <a:srgbClr val="49452A"/>
                </a:solidFill>
                <a:latin typeface="Noto Sans"/>
                <a:cs typeface="Noto Sans"/>
              </a:rPr>
              <a:t>можливість </a:t>
            </a:r>
            <a:r>
              <a:rPr sz="1800" spc="-65" dirty="0">
                <a:solidFill>
                  <a:srgbClr val="49452A"/>
                </a:solidFill>
                <a:latin typeface="Noto Sans"/>
                <a:cs typeface="Noto Sans"/>
              </a:rPr>
              <a:t>користування правами  </a:t>
            </a:r>
            <a:r>
              <a:rPr sz="1800" spc="-80" dirty="0">
                <a:solidFill>
                  <a:srgbClr val="49452A"/>
                </a:solidFill>
                <a:latin typeface="Noto Sans"/>
                <a:cs typeface="Noto Sans"/>
              </a:rPr>
              <a:t>й </a:t>
            </a:r>
            <a:r>
              <a:rPr sz="1800" spc="-60" dirty="0">
                <a:solidFill>
                  <a:srgbClr val="49452A"/>
                </a:solidFill>
                <a:latin typeface="Noto Sans"/>
                <a:cs typeface="Noto Sans"/>
              </a:rPr>
              <a:t>свободами </a:t>
            </a:r>
            <a:r>
              <a:rPr sz="1800" spc="-65" dirty="0">
                <a:solidFill>
                  <a:srgbClr val="49452A"/>
                </a:solidFill>
                <a:latin typeface="Noto Sans"/>
                <a:cs typeface="Noto Sans"/>
              </a:rPr>
              <a:t>людини </a:t>
            </a:r>
            <a:r>
              <a:rPr sz="1800" spc="-60" dirty="0">
                <a:solidFill>
                  <a:srgbClr val="49452A"/>
                </a:solidFill>
                <a:latin typeface="Noto Sans"/>
                <a:cs typeface="Noto Sans"/>
              </a:rPr>
              <a:t>незалежно </a:t>
            </a:r>
            <a:r>
              <a:rPr sz="1800" spc="-50" dirty="0">
                <a:solidFill>
                  <a:srgbClr val="49452A"/>
                </a:solidFill>
                <a:latin typeface="Noto Sans"/>
                <a:cs typeface="Noto Sans"/>
              </a:rPr>
              <a:t>від</a:t>
            </a:r>
            <a:r>
              <a:rPr sz="1800" spc="17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800" spc="-55" dirty="0">
                <a:solidFill>
                  <a:srgbClr val="49452A"/>
                </a:solidFill>
                <a:latin typeface="Noto Sans"/>
                <a:cs typeface="Noto Sans"/>
              </a:rPr>
              <a:t>статі.</a:t>
            </a:r>
            <a:endParaRPr sz="18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297891"/>
            <a:ext cx="812990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25" dirty="0">
                <a:solidFill>
                  <a:srgbClr val="04A095"/>
                </a:solidFill>
                <a:latin typeface="Noto Sans"/>
                <a:cs typeface="Noto Sans"/>
              </a:rPr>
              <a:t>Ґендерні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питання </a:t>
            </a:r>
            <a:r>
              <a:rPr sz="2500" b="1" spc="-15" dirty="0">
                <a:solidFill>
                  <a:srgbClr val="04A095"/>
                </a:solidFill>
                <a:latin typeface="Noto Sans"/>
                <a:cs typeface="Noto Sans"/>
              </a:rPr>
              <a:t>стосуються </a:t>
            </a:r>
            <a:r>
              <a:rPr sz="2500" b="1" spc="-25" dirty="0">
                <a:solidFill>
                  <a:srgbClr val="04A095"/>
                </a:solidFill>
                <a:latin typeface="Noto Sans"/>
                <a:cs typeface="Noto Sans"/>
              </a:rPr>
              <a:t>кожного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та</a:t>
            </a:r>
            <a:r>
              <a:rPr sz="2500" b="1" spc="130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2500" b="1" spc="-25" dirty="0">
                <a:solidFill>
                  <a:srgbClr val="04A095"/>
                </a:solidFill>
                <a:latin typeface="Noto Sans"/>
                <a:cs typeface="Noto Sans"/>
              </a:rPr>
              <a:t>кожної</a:t>
            </a:r>
            <a:endParaRPr sz="2500">
              <a:latin typeface="Noto Sans"/>
              <a:cs typeface="Noto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1504" y="1465325"/>
            <a:ext cx="8124190" cy="4658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це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збільшення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тривалості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життя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(насамперед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чоловіків)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27AD91"/>
              </a:buClr>
              <a:buFont typeface="Arial"/>
              <a:buChar char="•"/>
            </a:pPr>
            <a:endParaRPr sz="14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можливість</a:t>
            </a:r>
            <a:r>
              <a:rPr sz="1600" spc="3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балансу</a:t>
            </a:r>
            <a:r>
              <a:rPr sz="1600" spc="7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професійного</a:t>
            </a:r>
            <a:r>
              <a:rPr sz="1600" spc="1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та</a:t>
            </a:r>
            <a:r>
              <a:rPr sz="1600" spc="1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особистого</a:t>
            </a:r>
            <a:r>
              <a:rPr sz="1600" spc="3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життя</a:t>
            </a:r>
            <a:r>
              <a:rPr sz="1600" spc="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жінок</a:t>
            </a:r>
            <a:r>
              <a:rPr sz="1600" spc="1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та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чоловіків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27AD91"/>
              </a:buClr>
              <a:buFont typeface="Arial"/>
              <a:buChar char="•"/>
            </a:pPr>
            <a:endParaRPr sz="14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це</a:t>
            </a:r>
            <a:r>
              <a:rPr sz="1600" spc="-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участь</a:t>
            </a:r>
            <a:r>
              <a:rPr sz="1600" spc="3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</a:t>
            </a:r>
            <a:r>
              <a:rPr sz="1600" spc="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процесах</a:t>
            </a:r>
            <a:r>
              <a:rPr sz="1600" spc="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прийняття</a:t>
            </a:r>
            <a:r>
              <a:rPr sz="1600" spc="3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рішень</a:t>
            </a:r>
            <a:r>
              <a:rPr sz="1600" spc="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та</a:t>
            </a:r>
            <a:r>
              <a:rPr sz="1600" spc="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розподіл</a:t>
            </a:r>
            <a:r>
              <a:rPr sz="1600" spc="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ресурсів</a:t>
            </a:r>
            <a:r>
              <a:rPr sz="1600" spc="3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незалежно</a:t>
            </a:r>
            <a:r>
              <a:rPr sz="1600" spc="2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від</a:t>
            </a:r>
            <a:r>
              <a:rPr sz="1600" spc="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статті</a:t>
            </a:r>
            <a:endParaRPr sz="16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1920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створення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рівних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умов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для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кар’єрного</a:t>
            </a:r>
            <a:r>
              <a:rPr sz="1600" spc="28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зростання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27AD91"/>
              </a:buClr>
              <a:buFont typeface="Arial"/>
              <a:buChar char="•"/>
            </a:pPr>
            <a:endParaRPr sz="14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питання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відповідального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батьківства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материнства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27AD91"/>
              </a:buClr>
              <a:buFont typeface="Arial"/>
              <a:buChar char="•"/>
            </a:pPr>
            <a:endParaRPr sz="14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партнерський розподіл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сімейних</a:t>
            </a:r>
            <a:r>
              <a:rPr sz="1600" spc="18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обов’язків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27AD91"/>
              </a:buClr>
              <a:buFont typeface="Arial"/>
              <a:buChar char="•"/>
            </a:pPr>
            <a:endParaRPr sz="14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зменшення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(викорінення)</a:t>
            </a:r>
            <a:r>
              <a:rPr sz="1600" spc="114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насилля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27AD91"/>
              </a:buClr>
              <a:buFont typeface="Arial"/>
              <a:buChar char="•"/>
            </a:pPr>
            <a:endParaRPr sz="14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формування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гармонійно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розвиненої</a:t>
            </a:r>
            <a:r>
              <a:rPr sz="1600" spc="17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особистості</a:t>
            </a:r>
            <a:endParaRPr sz="1600">
              <a:latin typeface="Noto Sans"/>
              <a:cs typeface="Noto Sans"/>
            </a:endParaRPr>
          </a:p>
          <a:p>
            <a:pPr marL="299085" marR="5080" indent="-287020">
              <a:lnSpc>
                <a:spcPct val="200000"/>
              </a:lnSpc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це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питання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не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лише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рівних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прав, а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й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рівних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прав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можливостей,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обов’язків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та 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відповідальності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жінок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та</a:t>
            </a:r>
            <a:r>
              <a:rPr sz="1600" spc="18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чоловіків.</a:t>
            </a:r>
            <a:endParaRPr sz="16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297891"/>
            <a:ext cx="301180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35" dirty="0">
                <a:solidFill>
                  <a:srgbClr val="04A095"/>
                </a:solidFill>
                <a:latin typeface="Noto Sans"/>
                <a:cs typeface="Noto Sans"/>
              </a:rPr>
              <a:t>Ґендер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та</a:t>
            </a:r>
            <a:r>
              <a:rPr sz="2500" b="1" spc="-30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Україна</a:t>
            </a:r>
            <a:endParaRPr sz="2500">
              <a:latin typeface="Noto Sans"/>
              <a:cs typeface="Noto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1504" y="1251356"/>
            <a:ext cx="8123555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0"/>
              </a:spcBef>
            </a:pP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З </a:t>
            </a:r>
            <a:r>
              <a:rPr sz="1600" spc="-45" dirty="0">
                <a:solidFill>
                  <a:srgbClr val="009FC8"/>
                </a:solidFill>
                <a:latin typeface="Noto Sans"/>
                <a:cs typeface="Noto Sans"/>
              </a:rPr>
              <a:t>рівністю </a:t>
            </a:r>
            <a:r>
              <a:rPr sz="1600" spc="-40" dirty="0">
                <a:solidFill>
                  <a:srgbClr val="009FC8"/>
                </a:solidFill>
                <a:latin typeface="Noto Sans"/>
                <a:cs typeface="Noto Sans"/>
              </a:rPr>
              <a:t>прав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нас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країні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все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більш-менш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добре.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Конституція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України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гарантує 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нам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з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вами 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надання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прав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свобод.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При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цьому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наголошується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на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забезпеченні 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рівності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прав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та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можливостей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жінок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чоловіків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різних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сферах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діяльності.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Більше 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того,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українське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законодавство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встановлює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ряд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пільг,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допомог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та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інших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спеціальних 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заходів,</a:t>
            </a:r>
            <a:r>
              <a:rPr sz="1600" spc="3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спрямованих</a:t>
            </a:r>
            <a:r>
              <a:rPr sz="1600" spc="4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на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вирівнювання</a:t>
            </a:r>
            <a:r>
              <a:rPr sz="1600" spc="4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умов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для</a:t>
            </a:r>
            <a:r>
              <a:rPr sz="1600" spc="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окремих</a:t>
            </a:r>
            <a:r>
              <a:rPr sz="1600" spc="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груп</a:t>
            </a:r>
            <a:r>
              <a:rPr sz="1600" spc="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жінок</a:t>
            </a:r>
            <a:r>
              <a:rPr sz="1600" spc="2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600" spc="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чоловіків.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00">
              <a:latin typeface="Noto Sans"/>
              <a:cs typeface="Noto Sans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Але питання залишається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600" spc="-45" dirty="0">
                <a:solidFill>
                  <a:srgbClr val="009FC8"/>
                </a:solidFill>
                <a:latin typeface="Noto Sans"/>
                <a:cs typeface="Noto Sans"/>
              </a:rPr>
              <a:t>рівності</a:t>
            </a:r>
            <a:r>
              <a:rPr sz="1600" spc="-25" dirty="0">
                <a:solidFill>
                  <a:srgbClr val="009FC8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009FC8"/>
                </a:solidFill>
                <a:latin typeface="Noto Sans"/>
                <a:cs typeface="Noto Sans"/>
              </a:rPr>
              <a:t>можливостей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.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Noto Sans"/>
              <a:cs typeface="Noto Sans"/>
            </a:endParaRPr>
          </a:p>
          <a:p>
            <a:pPr marL="12700" marR="5080" algn="just">
              <a:lnSpc>
                <a:spcPct val="150100"/>
              </a:lnSpc>
            </a:pP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Адже,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треба</a:t>
            </a:r>
            <a:r>
              <a:rPr sz="1600" spc="3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погодитись,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що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нерівність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є 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частиною нашого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життя. </a:t>
            </a:r>
            <a:r>
              <a:rPr sz="1600" spc="-14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зокрема, 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ґендерна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нерівність.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За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визначенням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–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це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нерівні права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жінок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чоловіків,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які 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створюють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систему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обмежень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або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привілеїв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за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ознакою</a:t>
            </a:r>
            <a:r>
              <a:rPr sz="1600" spc="8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статі.</a:t>
            </a:r>
            <a:endParaRPr sz="16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297891"/>
            <a:ext cx="457581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uk-UA" sz="2500" dirty="0" smtClean="0">
                <a:latin typeface="Noto Sans"/>
                <a:cs typeface="Noto Sans"/>
              </a:rPr>
              <a:t>План роботи:</a:t>
            </a:r>
            <a:endParaRPr sz="2500" dirty="0">
              <a:latin typeface="Noto Sans"/>
              <a:cs typeface="Noto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7639" y="1323238"/>
            <a:ext cx="7980680" cy="2239074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lang="uk-UA" sz="1600" spc="-40" dirty="0" smtClean="0">
                <a:latin typeface="Noto Sans"/>
                <a:cs typeface="Noto Sans"/>
              </a:rPr>
              <a:t>На лекції</a:t>
            </a:r>
            <a:r>
              <a:rPr sz="1600" spc="-70" dirty="0" smtClean="0">
                <a:latin typeface="Noto Sans"/>
                <a:cs typeface="Noto Sans"/>
              </a:rPr>
              <a:t> </a:t>
            </a:r>
            <a:r>
              <a:rPr sz="1600" spc="-65" dirty="0">
                <a:latin typeface="Noto Sans"/>
                <a:cs typeface="Noto Sans"/>
              </a:rPr>
              <a:t>ти </a:t>
            </a:r>
            <a:r>
              <a:rPr sz="1600" spc="-95" dirty="0">
                <a:latin typeface="Noto Sans"/>
                <a:cs typeface="Noto Sans"/>
              </a:rPr>
              <a:t>зможеш</a:t>
            </a:r>
            <a:r>
              <a:rPr sz="1600" spc="95" dirty="0">
                <a:latin typeface="Noto Sans"/>
                <a:cs typeface="Noto Sans"/>
              </a:rPr>
              <a:t> </a:t>
            </a:r>
            <a:r>
              <a:rPr sz="1600" spc="-55" dirty="0">
                <a:latin typeface="Noto Sans"/>
                <a:cs typeface="Noto Sans"/>
              </a:rPr>
              <a:t>дізнатися:</a:t>
            </a:r>
            <a:endParaRPr sz="1600" dirty="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45" dirty="0">
                <a:solidFill>
                  <a:srgbClr val="009FC8"/>
                </a:solidFill>
                <a:latin typeface="Noto Sans"/>
                <a:cs typeface="Noto Sans"/>
              </a:rPr>
              <a:t>Що </a:t>
            </a:r>
            <a:r>
              <a:rPr sz="1600" spc="-75" dirty="0">
                <a:solidFill>
                  <a:srgbClr val="009FC8"/>
                </a:solidFill>
                <a:latin typeface="Noto Sans"/>
                <a:cs typeface="Noto Sans"/>
              </a:rPr>
              <a:t>таке </a:t>
            </a:r>
            <a:r>
              <a:rPr sz="1600" spc="-40" dirty="0">
                <a:solidFill>
                  <a:srgbClr val="009FC8"/>
                </a:solidFill>
                <a:latin typeface="Noto Sans"/>
                <a:cs typeface="Noto Sans"/>
              </a:rPr>
              <a:t>ґендер </a:t>
            </a:r>
            <a:r>
              <a:rPr sz="1600" spc="-5" dirty="0">
                <a:latin typeface="Noto Sans"/>
                <a:cs typeface="Noto Sans"/>
              </a:rPr>
              <a:t>– </a:t>
            </a:r>
            <a:r>
              <a:rPr sz="1600" spc="-80" dirty="0">
                <a:latin typeface="Noto Sans"/>
                <a:cs typeface="Noto Sans"/>
              </a:rPr>
              <a:t>розкажемо, яке </a:t>
            </a:r>
            <a:r>
              <a:rPr sz="1600" spc="-45" dirty="0">
                <a:latin typeface="Noto Sans"/>
                <a:cs typeface="Noto Sans"/>
              </a:rPr>
              <a:t>його </a:t>
            </a:r>
            <a:r>
              <a:rPr sz="1600" spc="-50" dirty="0">
                <a:latin typeface="Noto Sans"/>
                <a:cs typeface="Noto Sans"/>
              </a:rPr>
              <a:t>визначення </a:t>
            </a:r>
            <a:r>
              <a:rPr sz="1600" spc="-55" dirty="0">
                <a:latin typeface="Noto Sans"/>
                <a:cs typeface="Noto Sans"/>
              </a:rPr>
              <a:t>і </a:t>
            </a:r>
            <a:r>
              <a:rPr sz="1600" spc="-70" dirty="0">
                <a:latin typeface="Noto Sans"/>
                <a:cs typeface="Noto Sans"/>
              </a:rPr>
              <a:t>звідки </a:t>
            </a:r>
            <a:r>
              <a:rPr sz="1600" spc="-60" dirty="0">
                <a:latin typeface="Noto Sans"/>
                <a:cs typeface="Noto Sans"/>
              </a:rPr>
              <a:t>цей термін</a:t>
            </a:r>
            <a:r>
              <a:rPr sz="1600" spc="30" dirty="0">
                <a:latin typeface="Noto Sans"/>
                <a:cs typeface="Noto Sans"/>
              </a:rPr>
              <a:t> </a:t>
            </a:r>
            <a:r>
              <a:rPr sz="1600" spc="-45" dirty="0">
                <a:latin typeface="Noto Sans"/>
                <a:cs typeface="Noto Sans"/>
              </a:rPr>
              <a:t>взявся,</a:t>
            </a:r>
            <a:endParaRPr sz="1600" dirty="0">
              <a:latin typeface="Noto Sans"/>
              <a:cs typeface="Noto Sans"/>
            </a:endParaRPr>
          </a:p>
          <a:p>
            <a:pPr marL="299085" marR="6350" indent="-287020">
              <a:lnSpc>
                <a:spcPct val="150000"/>
              </a:lnSpc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75" dirty="0">
                <a:latin typeface="Noto Sans"/>
                <a:cs typeface="Noto Sans"/>
              </a:rPr>
              <a:t>Чому </a:t>
            </a:r>
            <a:r>
              <a:rPr sz="1600" spc="-70" dirty="0">
                <a:latin typeface="Noto Sans"/>
                <a:cs typeface="Noto Sans"/>
              </a:rPr>
              <a:t>тема </a:t>
            </a:r>
            <a:r>
              <a:rPr sz="1600" spc="-50" dirty="0" err="1">
                <a:latin typeface="Noto Sans"/>
                <a:cs typeface="Noto Sans"/>
              </a:rPr>
              <a:t>ґендеру</a:t>
            </a:r>
            <a:r>
              <a:rPr sz="1600" spc="-50" dirty="0">
                <a:latin typeface="Noto Sans"/>
                <a:cs typeface="Noto Sans"/>
              </a:rPr>
              <a:t> </a:t>
            </a:r>
            <a:r>
              <a:rPr lang="uk-UA" sz="1600" spc="-45" dirty="0" smtClean="0">
                <a:latin typeface="Noto Sans"/>
                <a:cs typeface="Noto Sans"/>
              </a:rPr>
              <a:t>актуальна у суспільстві?</a:t>
            </a:r>
            <a:endParaRPr sz="1600" dirty="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  <a:tab pos="3931285" algn="l"/>
                <a:tab pos="5031740" algn="l"/>
              </a:tabLst>
            </a:pPr>
            <a:r>
              <a:rPr sz="1600" spc="-90" dirty="0" err="1">
                <a:latin typeface="Noto Sans"/>
                <a:cs typeface="Noto Sans"/>
              </a:rPr>
              <a:t>Яке</a:t>
            </a:r>
            <a:r>
              <a:rPr sz="1600" spc="-90" dirty="0">
                <a:latin typeface="Noto Sans"/>
                <a:cs typeface="Noto Sans"/>
              </a:rPr>
              <a:t>   </a:t>
            </a:r>
            <a:r>
              <a:rPr sz="1600" spc="-50" dirty="0" err="1" smtClean="0">
                <a:latin typeface="Noto Sans"/>
                <a:cs typeface="Noto Sans"/>
              </a:rPr>
              <a:t>становище</a:t>
            </a:r>
            <a:r>
              <a:rPr lang="uk-UA" sz="1600" spc="-50" dirty="0">
                <a:latin typeface="Noto Sans"/>
                <a:cs typeface="Noto Sans"/>
              </a:rPr>
              <a:t> </a:t>
            </a:r>
            <a:r>
              <a:rPr sz="1600" spc="-85" dirty="0" err="1" smtClean="0">
                <a:latin typeface="Noto Sans"/>
                <a:cs typeface="Noto Sans"/>
              </a:rPr>
              <a:t>жінок</a:t>
            </a:r>
            <a:r>
              <a:rPr sz="1600" spc="160" dirty="0" smtClean="0">
                <a:latin typeface="Noto Sans"/>
                <a:cs typeface="Noto Sans"/>
              </a:rPr>
              <a:t> </a:t>
            </a:r>
            <a:r>
              <a:rPr sz="1600" spc="-50" dirty="0" err="1">
                <a:latin typeface="Noto Sans"/>
                <a:cs typeface="Noto Sans"/>
              </a:rPr>
              <a:t>та</a:t>
            </a:r>
            <a:r>
              <a:rPr sz="1600" spc="-50" dirty="0">
                <a:latin typeface="Noto Sans"/>
                <a:cs typeface="Noto Sans"/>
              </a:rPr>
              <a:t> </a:t>
            </a:r>
            <a:r>
              <a:rPr sz="1600" spc="90" dirty="0">
                <a:latin typeface="Noto Sans"/>
                <a:cs typeface="Noto Sans"/>
              </a:rPr>
              <a:t> </a:t>
            </a:r>
            <a:r>
              <a:rPr sz="1600" spc="-50" dirty="0" err="1" smtClean="0">
                <a:latin typeface="Noto Sans"/>
                <a:cs typeface="Noto Sans"/>
              </a:rPr>
              <a:t>чоловіків</a:t>
            </a:r>
            <a:r>
              <a:rPr lang="uk-UA" sz="1600" spc="-50" dirty="0" smtClean="0">
                <a:latin typeface="Noto Sans"/>
                <a:cs typeface="Noto Sans"/>
              </a:rPr>
              <a:t> </a:t>
            </a:r>
            <a:r>
              <a:rPr sz="1600" spc="-20" dirty="0" smtClean="0">
                <a:latin typeface="Noto Sans"/>
                <a:cs typeface="Noto Sans"/>
              </a:rPr>
              <a:t>в </a:t>
            </a:r>
            <a:r>
              <a:rPr sz="1600" spc="60" dirty="0" smtClean="0">
                <a:latin typeface="Noto Sans"/>
                <a:cs typeface="Noto Sans"/>
              </a:rPr>
              <a:t> </a:t>
            </a:r>
            <a:r>
              <a:rPr sz="1600" spc="-65" dirty="0" err="1" smtClean="0">
                <a:latin typeface="Noto Sans"/>
                <a:cs typeface="Noto Sans"/>
              </a:rPr>
              <a:t>Україні</a:t>
            </a:r>
            <a:r>
              <a:rPr lang="uk-UA" sz="1600" spc="-65" dirty="0" smtClean="0">
                <a:latin typeface="Noto Sans"/>
                <a:cs typeface="Noto Sans"/>
              </a:rPr>
              <a:t> </a:t>
            </a:r>
            <a:r>
              <a:rPr sz="1600" spc="-5" dirty="0" smtClean="0">
                <a:latin typeface="Noto Sans"/>
                <a:cs typeface="Noto Sans"/>
              </a:rPr>
              <a:t>- </a:t>
            </a:r>
            <a:r>
              <a:rPr sz="1600" spc="-75" dirty="0" err="1" smtClean="0">
                <a:solidFill>
                  <a:srgbClr val="009FC8"/>
                </a:solidFill>
                <a:latin typeface="Noto Sans"/>
                <a:cs typeface="Noto Sans"/>
              </a:rPr>
              <a:t>факти</a:t>
            </a:r>
            <a:r>
              <a:rPr sz="1600" spc="75" dirty="0" smtClean="0">
                <a:solidFill>
                  <a:srgbClr val="009FC8"/>
                </a:solidFill>
                <a:latin typeface="Noto Sans"/>
                <a:cs typeface="Noto Sans"/>
              </a:rPr>
              <a:t> </a:t>
            </a:r>
            <a:r>
              <a:rPr sz="1600" spc="-50" dirty="0" err="1" smtClean="0">
                <a:solidFill>
                  <a:srgbClr val="009FC8"/>
                </a:solidFill>
                <a:latin typeface="Noto Sans"/>
                <a:cs typeface="Noto Sans"/>
              </a:rPr>
              <a:t>та</a:t>
            </a:r>
            <a:r>
              <a:rPr lang="uk-UA" sz="1600" spc="-50" dirty="0" smtClean="0">
                <a:solidFill>
                  <a:srgbClr val="009FC8"/>
                </a:solidFill>
                <a:latin typeface="Noto Sans"/>
                <a:cs typeface="Noto Sans"/>
              </a:rPr>
              <a:t> </a:t>
            </a:r>
            <a:r>
              <a:rPr sz="1600" spc="-65" dirty="0" err="1" smtClean="0">
                <a:solidFill>
                  <a:srgbClr val="009FC8"/>
                </a:solidFill>
                <a:latin typeface="Noto Sans"/>
                <a:cs typeface="Noto Sans"/>
              </a:rPr>
              <a:t>статистики</a:t>
            </a:r>
            <a:r>
              <a:rPr sz="1600" spc="-65" dirty="0">
                <a:latin typeface="Noto Sans"/>
                <a:cs typeface="Noto Sans"/>
              </a:rPr>
              <a:t>,</a:t>
            </a:r>
            <a:endParaRPr sz="1600" dirty="0">
              <a:latin typeface="Noto Sans"/>
              <a:cs typeface="Noto Sans"/>
            </a:endParaRPr>
          </a:p>
          <a:p>
            <a:pPr marL="299085" marR="5080" indent="-287020">
              <a:lnSpc>
                <a:spcPct val="150000"/>
              </a:lnSpc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  <a:tab pos="823594" algn="l"/>
                <a:tab pos="2239645" algn="l"/>
                <a:tab pos="2870200" algn="l"/>
                <a:tab pos="4078604" algn="l"/>
                <a:tab pos="5039360" algn="l"/>
                <a:tab pos="5347335" algn="l"/>
                <a:tab pos="6492240" algn="l"/>
                <a:tab pos="6897370" algn="l"/>
              </a:tabLst>
            </a:pPr>
            <a:r>
              <a:rPr sz="1600" spc="-90" dirty="0">
                <a:latin typeface="Noto Sans"/>
                <a:cs typeface="Noto Sans"/>
              </a:rPr>
              <a:t>Як</a:t>
            </a:r>
            <a:r>
              <a:rPr sz="1600" spc="-85" dirty="0">
                <a:latin typeface="Noto Sans"/>
                <a:cs typeface="Noto Sans"/>
              </a:rPr>
              <a:t>а</a:t>
            </a:r>
            <a:r>
              <a:rPr sz="1600" dirty="0">
                <a:latin typeface="Noto Sans"/>
                <a:cs typeface="Noto Sans"/>
              </a:rPr>
              <a:t>	</a:t>
            </a:r>
            <a:r>
              <a:rPr sz="1600" spc="-60" dirty="0" err="1" smtClean="0">
                <a:solidFill>
                  <a:srgbClr val="009FC8"/>
                </a:solidFill>
                <a:latin typeface="Noto Sans"/>
                <a:cs typeface="Noto Sans"/>
              </a:rPr>
              <a:t>з</a:t>
            </a:r>
            <a:r>
              <a:rPr sz="1600" spc="-50" dirty="0" err="1" smtClean="0">
                <a:solidFill>
                  <a:srgbClr val="009FC8"/>
                </a:solidFill>
                <a:latin typeface="Noto Sans"/>
                <a:cs typeface="Noto Sans"/>
              </a:rPr>
              <a:t>а</a:t>
            </a:r>
            <a:r>
              <a:rPr sz="1600" spc="-155" dirty="0" err="1" smtClean="0">
                <a:solidFill>
                  <a:srgbClr val="009FC8"/>
                </a:solidFill>
                <a:latin typeface="Noto Sans"/>
                <a:cs typeface="Noto Sans"/>
              </a:rPr>
              <a:t>к</a:t>
            </a:r>
            <a:r>
              <a:rPr sz="1600" spc="-45" dirty="0" err="1" smtClean="0">
                <a:solidFill>
                  <a:srgbClr val="009FC8"/>
                </a:solidFill>
                <a:latin typeface="Noto Sans"/>
                <a:cs typeface="Noto Sans"/>
              </a:rPr>
              <a:t>оно</a:t>
            </a:r>
            <a:r>
              <a:rPr sz="1600" spc="-35" dirty="0" err="1" smtClean="0">
                <a:solidFill>
                  <a:srgbClr val="009FC8"/>
                </a:solidFill>
                <a:latin typeface="Noto Sans"/>
                <a:cs typeface="Noto Sans"/>
              </a:rPr>
              <a:t>д</a:t>
            </a:r>
            <a:r>
              <a:rPr sz="1600" spc="-65" dirty="0" err="1" smtClean="0">
                <a:solidFill>
                  <a:srgbClr val="009FC8"/>
                </a:solidFill>
                <a:latin typeface="Noto Sans"/>
                <a:cs typeface="Noto Sans"/>
              </a:rPr>
              <a:t>а</a:t>
            </a:r>
            <a:r>
              <a:rPr sz="1600" spc="-15" dirty="0" err="1" smtClean="0">
                <a:solidFill>
                  <a:srgbClr val="009FC8"/>
                </a:solidFill>
                <a:latin typeface="Noto Sans"/>
                <a:cs typeface="Noto Sans"/>
              </a:rPr>
              <a:t>в</a:t>
            </a:r>
            <a:r>
              <a:rPr sz="1600" spc="-65" dirty="0" err="1" smtClean="0">
                <a:solidFill>
                  <a:srgbClr val="009FC8"/>
                </a:solidFill>
                <a:latin typeface="Noto Sans"/>
                <a:cs typeface="Noto Sans"/>
              </a:rPr>
              <a:t>ч</a:t>
            </a:r>
            <a:r>
              <a:rPr sz="1600" spc="-55" dirty="0" err="1" smtClean="0">
                <a:solidFill>
                  <a:srgbClr val="009FC8"/>
                </a:solidFill>
                <a:latin typeface="Noto Sans"/>
                <a:cs typeface="Noto Sans"/>
              </a:rPr>
              <a:t>а</a:t>
            </a:r>
            <a:r>
              <a:rPr lang="uk-UA" sz="1600" dirty="0">
                <a:solidFill>
                  <a:srgbClr val="009FC8"/>
                </a:solidFill>
                <a:latin typeface="Noto Sans"/>
                <a:cs typeface="Noto Sans"/>
              </a:rPr>
              <a:t> </a:t>
            </a:r>
            <a:r>
              <a:rPr sz="1600" spc="-40" dirty="0" err="1" smtClean="0">
                <a:solidFill>
                  <a:srgbClr val="009FC8"/>
                </a:solidFill>
                <a:latin typeface="Noto Sans"/>
                <a:cs typeface="Noto Sans"/>
              </a:rPr>
              <a:t>б</a:t>
            </a:r>
            <a:r>
              <a:rPr sz="1600" spc="-50" dirty="0" err="1" smtClean="0">
                <a:solidFill>
                  <a:srgbClr val="009FC8"/>
                </a:solidFill>
                <a:latin typeface="Noto Sans"/>
                <a:cs typeface="Noto Sans"/>
              </a:rPr>
              <a:t>а</a:t>
            </a:r>
            <a:r>
              <a:rPr sz="1600" spc="-60" dirty="0" err="1" smtClean="0">
                <a:solidFill>
                  <a:srgbClr val="009FC8"/>
                </a:solidFill>
                <a:latin typeface="Noto Sans"/>
                <a:cs typeface="Noto Sans"/>
              </a:rPr>
              <a:t>з</a:t>
            </a:r>
            <a:r>
              <a:rPr sz="1600" spc="-55" dirty="0" err="1" smtClean="0">
                <a:solidFill>
                  <a:srgbClr val="009FC8"/>
                </a:solidFill>
                <a:latin typeface="Noto Sans"/>
                <a:cs typeface="Noto Sans"/>
              </a:rPr>
              <a:t>а</a:t>
            </a:r>
            <a:r>
              <a:rPr lang="uk-UA" sz="1600" dirty="0">
                <a:solidFill>
                  <a:srgbClr val="009FC8"/>
                </a:solidFill>
                <a:latin typeface="Noto Sans"/>
                <a:cs typeface="Noto Sans"/>
              </a:rPr>
              <a:t> </a:t>
            </a:r>
            <a:r>
              <a:rPr sz="1600" spc="-40" dirty="0" err="1" smtClean="0">
                <a:latin typeface="Noto Sans"/>
                <a:cs typeface="Noto Sans"/>
              </a:rPr>
              <a:t>с</a:t>
            </a:r>
            <a:r>
              <a:rPr sz="1600" spc="-50" dirty="0" err="1" smtClean="0">
                <a:latin typeface="Noto Sans"/>
                <a:cs typeface="Noto Sans"/>
              </a:rPr>
              <a:t>т</a:t>
            </a:r>
            <a:r>
              <a:rPr sz="1600" spc="-25" dirty="0" err="1" smtClean="0">
                <a:latin typeface="Noto Sans"/>
                <a:cs typeface="Noto Sans"/>
              </a:rPr>
              <a:t>о</a:t>
            </a:r>
            <a:r>
              <a:rPr sz="1600" spc="-15" dirty="0" err="1" smtClean="0">
                <a:latin typeface="Noto Sans"/>
                <a:cs typeface="Noto Sans"/>
              </a:rPr>
              <a:t>с</a:t>
            </a:r>
            <a:r>
              <a:rPr sz="1600" spc="-80" dirty="0" err="1" smtClean="0">
                <a:latin typeface="Noto Sans"/>
                <a:cs typeface="Noto Sans"/>
              </a:rPr>
              <a:t>у</a:t>
            </a:r>
            <a:r>
              <a:rPr sz="1600" spc="-30" dirty="0" err="1" smtClean="0">
                <a:latin typeface="Noto Sans"/>
                <a:cs typeface="Noto Sans"/>
              </a:rPr>
              <a:t>є</a:t>
            </a:r>
            <a:r>
              <a:rPr sz="1600" spc="-45" dirty="0" err="1" smtClean="0">
                <a:latin typeface="Noto Sans"/>
                <a:cs typeface="Noto Sans"/>
              </a:rPr>
              <a:t>ть</a:t>
            </a:r>
            <a:r>
              <a:rPr sz="1600" spc="-35" dirty="0" err="1" smtClean="0">
                <a:latin typeface="Noto Sans"/>
                <a:cs typeface="Noto Sans"/>
              </a:rPr>
              <a:t>ся</a:t>
            </a:r>
            <a:r>
              <a:rPr lang="uk-UA" sz="1600" dirty="0">
                <a:latin typeface="Noto Sans"/>
                <a:cs typeface="Noto Sans"/>
              </a:rPr>
              <a:t> </a:t>
            </a:r>
            <a:r>
              <a:rPr sz="1600" spc="-45" dirty="0" err="1" smtClean="0">
                <a:latin typeface="Noto Sans"/>
                <a:cs typeface="Noto Sans"/>
              </a:rPr>
              <a:t>ґ</a:t>
            </a:r>
            <a:r>
              <a:rPr sz="1600" spc="-40" dirty="0" err="1" smtClean="0">
                <a:latin typeface="Noto Sans"/>
                <a:cs typeface="Noto Sans"/>
              </a:rPr>
              <a:t>енде</a:t>
            </a:r>
            <a:r>
              <a:rPr sz="1600" spc="-55" dirty="0" err="1" smtClean="0">
                <a:latin typeface="Noto Sans"/>
                <a:cs typeface="Noto Sans"/>
              </a:rPr>
              <a:t>р</a:t>
            </a:r>
            <a:r>
              <a:rPr sz="1600" spc="-85" dirty="0" err="1" smtClean="0">
                <a:latin typeface="Noto Sans"/>
                <a:cs typeface="Noto Sans"/>
              </a:rPr>
              <a:t>у</a:t>
            </a:r>
            <a:r>
              <a:rPr lang="uk-UA" sz="1600" dirty="0">
                <a:latin typeface="Noto Sans"/>
                <a:cs typeface="Noto Sans"/>
              </a:rPr>
              <a:t> </a:t>
            </a:r>
            <a:r>
              <a:rPr lang="uk-UA" sz="1600" dirty="0" smtClean="0">
                <a:latin typeface="Noto Sans"/>
                <a:cs typeface="Noto Sans"/>
              </a:rPr>
              <a:t> </a:t>
            </a:r>
            <a:r>
              <a:rPr sz="1600" spc="-5" dirty="0" smtClean="0">
                <a:latin typeface="Noto Sans"/>
                <a:cs typeface="Noto Sans"/>
              </a:rPr>
              <a:t>–</a:t>
            </a:r>
            <a:r>
              <a:rPr lang="uk-UA" sz="1600" spc="-5" dirty="0" smtClean="0">
                <a:latin typeface="Noto Sans"/>
                <a:cs typeface="Noto Sans"/>
              </a:rPr>
              <a:t> </a:t>
            </a:r>
            <a:r>
              <a:rPr sz="1600" spc="-90" dirty="0" err="1" smtClean="0">
                <a:latin typeface="Noto Sans"/>
                <a:cs typeface="Noto Sans"/>
              </a:rPr>
              <a:t>я</a:t>
            </a:r>
            <a:r>
              <a:rPr sz="1600" spc="-80" dirty="0" err="1" smtClean="0">
                <a:latin typeface="Noto Sans"/>
                <a:cs typeface="Noto Sans"/>
              </a:rPr>
              <a:t>к</a:t>
            </a:r>
            <a:r>
              <a:rPr lang="uk-UA" sz="1600" spc="-80" dirty="0" smtClean="0">
                <a:latin typeface="Noto Sans"/>
                <a:cs typeface="Noto Sans"/>
              </a:rPr>
              <a:t>і</a:t>
            </a:r>
            <a:r>
              <a:rPr lang="uk-UA" sz="1600" dirty="0" smtClean="0">
                <a:latin typeface="Noto Sans"/>
                <a:cs typeface="Noto Sans"/>
              </a:rPr>
              <a:t> </a:t>
            </a:r>
            <a:r>
              <a:rPr sz="1600" spc="-120" dirty="0" err="1" smtClean="0">
                <a:latin typeface="Noto Sans"/>
                <a:cs typeface="Noto Sans"/>
              </a:rPr>
              <a:t>м</a:t>
            </a:r>
            <a:r>
              <a:rPr sz="1600" spc="-80" dirty="0" err="1" smtClean="0">
                <a:latin typeface="Noto Sans"/>
                <a:cs typeface="Noto Sans"/>
              </a:rPr>
              <a:t>іж</a:t>
            </a:r>
            <a:r>
              <a:rPr sz="1600" spc="-95" dirty="0" err="1" smtClean="0">
                <a:latin typeface="Noto Sans"/>
                <a:cs typeface="Noto Sans"/>
              </a:rPr>
              <a:t>н</a:t>
            </a:r>
            <a:r>
              <a:rPr sz="1600" spc="-65" dirty="0" err="1" smtClean="0">
                <a:latin typeface="Noto Sans"/>
                <a:cs typeface="Noto Sans"/>
              </a:rPr>
              <a:t>а</a:t>
            </a:r>
            <a:r>
              <a:rPr sz="1600" spc="-50" dirty="0" err="1" smtClean="0">
                <a:latin typeface="Noto Sans"/>
                <a:cs typeface="Noto Sans"/>
              </a:rPr>
              <a:t>ро</a:t>
            </a:r>
            <a:r>
              <a:rPr sz="1600" spc="-35" dirty="0" err="1" smtClean="0">
                <a:latin typeface="Noto Sans"/>
                <a:cs typeface="Noto Sans"/>
              </a:rPr>
              <a:t>д</a:t>
            </a:r>
            <a:r>
              <a:rPr sz="1600" spc="-40" dirty="0" err="1" smtClean="0">
                <a:latin typeface="Noto Sans"/>
                <a:cs typeface="Noto Sans"/>
              </a:rPr>
              <a:t>ні</a:t>
            </a:r>
            <a:r>
              <a:rPr sz="1600" spc="-40" dirty="0" smtClean="0">
                <a:latin typeface="Noto Sans"/>
                <a:cs typeface="Noto Sans"/>
              </a:rPr>
              <a:t>  </a:t>
            </a:r>
            <a:r>
              <a:rPr sz="1600" spc="-55" dirty="0" err="1" smtClean="0">
                <a:latin typeface="Noto Sans"/>
                <a:cs typeface="Noto Sans"/>
              </a:rPr>
              <a:t>зобов’язання</a:t>
            </a:r>
            <a:r>
              <a:rPr sz="1600" spc="55" dirty="0" smtClean="0">
                <a:latin typeface="Noto Sans"/>
                <a:cs typeface="Noto Sans"/>
              </a:rPr>
              <a:t> </a:t>
            </a:r>
            <a:r>
              <a:rPr lang="uk-UA" sz="1600" spc="-80" dirty="0" smtClean="0">
                <a:latin typeface="Noto Sans"/>
                <a:cs typeface="Noto Sans"/>
              </a:rPr>
              <a:t> та</a:t>
            </a:r>
            <a:r>
              <a:rPr sz="1600" spc="-10" dirty="0" smtClean="0">
                <a:latin typeface="Noto Sans"/>
                <a:cs typeface="Noto Sans"/>
              </a:rPr>
              <a:t> </a:t>
            </a:r>
            <a:r>
              <a:rPr sz="1600" spc="-65" dirty="0" err="1">
                <a:latin typeface="Noto Sans"/>
                <a:cs typeface="Noto Sans"/>
              </a:rPr>
              <a:t>державна</a:t>
            </a:r>
            <a:r>
              <a:rPr sz="1600" spc="20" dirty="0">
                <a:latin typeface="Noto Sans"/>
                <a:cs typeface="Noto Sans"/>
              </a:rPr>
              <a:t> </a:t>
            </a:r>
            <a:r>
              <a:rPr sz="1600" spc="-65" dirty="0" err="1" smtClean="0">
                <a:latin typeface="Noto Sans"/>
                <a:cs typeface="Noto Sans"/>
              </a:rPr>
              <a:t>політик</a:t>
            </a:r>
            <a:r>
              <a:rPr lang="uk-UA" sz="1600" spc="-65" dirty="0" smtClean="0">
                <a:latin typeface="Noto Sans"/>
                <a:cs typeface="Noto Sans"/>
              </a:rPr>
              <a:t>а</a:t>
            </a:r>
            <a:r>
              <a:rPr sz="1600" spc="35" dirty="0" smtClean="0">
                <a:latin typeface="Noto Sans"/>
                <a:cs typeface="Noto Sans"/>
              </a:rPr>
              <a:t> </a:t>
            </a:r>
            <a:r>
              <a:rPr sz="1600" spc="-65" dirty="0">
                <a:latin typeface="Noto Sans"/>
                <a:cs typeface="Noto Sans"/>
              </a:rPr>
              <a:t>України</a:t>
            </a:r>
            <a:r>
              <a:rPr sz="1600" spc="15" dirty="0">
                <a:latin typeface="Noto Sans"/>
                <a:cs typeface="Noto Sans"/>
              </a:rPr>
              <a:t> </a:t>
            </a:r>
            <a:r>
              <a:rPr sz="1600" spc="-85" dirty="0">
                <a:latin typeface="Noto Sans"/>
                <a:cs typeface="Noto Sans"/>
              </a:rPr>
              <a:t>у</a:t>
            </a:r>
            <a:r>
              <a:rPr sz="1600" dirty="0">
                <a:latin typeface="Noto Sans"/>
                <a:cs typeface="Noto Sans"/>
              </a:rPr>
              <a:t> </a:t>
            </a:r>
            <a:r>
              <a:rPr sz="1600" spc="-70" dirty="0">
                <a:latin typeface="Noto Sans"/>
                <a:cs typeface="Noto Sans"/>
              </a:rPr>
              <a:t>цьому</a:t>
            </a:r>
            <a:r>
              <a:rPr sz="1600" dirty="0">
                <a:latin typeface="Noto Sans"/>
                <a:cs typeface="Noto Sans"/>
              </a:rPr>
              <a:t> </a:t>
            </a:r>
            <a:r>
              <a:rPr sz="1600" spc="-55" dirty="0">
                <a:latin typeface="Noto Sans"/>
                <a:cs typeface="Noto Sans"/>
              </a:rPr>
              <a:t>питанні.</a:t>
            </a:r>
            <a:endParaRPr sz="1600" dirty="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1504" y="5534261"/>
            <a:ext cx="6490335" cy="921385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500" b="1" dirty="0">
                <a:solidFill>
                  <a:srgbClr val="04A095"/>
                </a:solidFill>
                <a:latin typeface="Noto Sans"/>
                <a:cs typeface="Noto Sans"/>
              </a:rPr>
              <a:t>В </a:t>
            </a:r>
            <a:r>
              <a:rPr sz="1500" b="1" spc="-5" dirty="0">
                <a:solidFill>
                  <a:srgbClr val="04A095"/>
                </a:solidFill>
                <a:latin typeface="Noto Sans"/>
                <a:cs typeface="Noto Sans"/>
              </a:rPr>
              <a:t>професії всі </a:t>
            </a:r>
            <a:r>
              <a:rPr sz="1500" b="1" dirty="0">
                <a:solidFill>
                  <a:srgbClr val="04A095"/>
                </a:solidFill>
                <a:latin typeface="Noto Sans"/>
                <a:cs typeface="Noto Sans"/>
              </a:rPr>
              <a:t>рівні -</a:t>
            </a:r>
            <a:r>
              <a:rPr sz="1500" b="1" spc="35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1500" b="1" spc="-5" dirty="0">
                <a:solidFill>
                  <a:srgbClr val="04A095"/>
                </a:solidFill>
                <a:latin typeface="Noto Sans"/>
                <a:cs typeface="Noto Sans"/>
              </a:rPr>
              <a:t>перукар</a:t>
            </a:r>
            <a:endParaRPr sz="1500">
              <a:latin typeface="Noto Sans"/>
              <a:cs typeface="Noto Sans"/>
            </a:endParaRPr>
          </a:p>
          <a:p>
            <a:pPr marL="12700" marR="5080">
              <a:lnSpc>
                <a:spcPts val="1510"/>
              </a:lnSpc>
              <a:spcBef>
                <a:spcPts val="1190"/>
              </a:spcBef>
            </a:pPr>
            <a:r>
              <a:rPr sz="1400" spc="-10" dirty="0">
                <a:solidFill>
                  <a:srgbClr val="49452A"/>
                </a:solidFill>
                <a:latin typeface="Noto Sans"/>
                <a:cs typeface="Noto Sans"/>
              </a:rPr>
              <a:t>Комунікаційна кампанія Міністерства інформаційної політики </a:t>
            </a:r>
            <a:r>
              <a:rPr sz="1400" spc="-5" dirty="0">
                <a:solidFill>
                  <a:srgbClr val="49452A"/>
                </a:solidFill>
                <a:latin typeface="Noto Sans"/>
                <a:cs typeface="Noto Sans"/>
              </a:rPr>
              <a:t>України</a:t>
            </a:r>
            <a:r>
              <a:rPr sz="1400" spc="-17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400" spc="-5" dirty="0">
                <a:solidFill>
                  <a:srgbClr val="49452A"/>
                </a:solidFill>
                <a:latin typeface="Noto Sans"/>
                <a:cs typeface="Noto Sans"/>
              </a:rPr>
              <a:t>про  </a:t>
            </a:r>
            <a:r>
              <a:rPr sz="1400" spc="-10" dirty="0">
                <a:solidFill>
                  <a:srgbClr val="49452A"/>
                </a:solidFill>
                <a:latin typeface="Noto Sans"/>
                <a:cs typeface="Noto Sans"/>
              </a:rPr>
              <a:t>ґендерну </a:t>
            </a:r>
            <a:r>
              <a:rPr sz="1400" spc="-5" dirty="0">
                <a:solidFill>
                  <a:srgbClr val="49452A"/>
                </a:solidFill>
                <a:latin typeface="Noto Sans"/>
                <a:cs typeface="Noto Sans"/>
              </a:rPr>
              <a:t>рівність </a:t>
            </a:r>
            <a:r>
              <a:rPr sz="1400" spc="-10" dirty="0">
                <a:solidFill>
                  <a:srgbClr val="49452A"/>
                </a:solidFill>
                <a:latin typeface="Noto Sans"/>
                <a:cs typeface="Noto Sans"/>
              </a:rPr>
              <a:t>в професійній діяльності 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-</a:t>
            </a:r>
            <a:r>
              <a:rPr sz="14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</a:rPr>
              <a:t> </a:t>
            </a:r>
            <a:r>
              <a:rPr sz="14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  <a:hlinkClick r:id="rId2"/>
              </a:rPr>
              <a:t>«В </a:t>
            </a:r>
            <a:r>
              <a:rPr sz="14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  <a:hlinkClick r:id="rId2"/>
              </a:rPr>
              <a:t>професії </a:t>
            </a:r>
            <a:r>
              <a:rPr sz="14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  <a:hlinkClick r:id="rId2"/>
              </a:rPr>
              <a:t>всі</a:t>
            </a:r>
            <a:r>
              <a:rPr sz="1400" u="sng" spc="-14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  <a:hlinkClick r:id="rId2"/>
              </a:rPr>
              <a:t> </a:t>
            </a:r>
            <a:r>
              <a:rPr sz="14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  <a:hlinkClick r:id="rId2"/>
              </a:rPr>
              <a:t>рівні»</a:t>
            </a:r>
            <a:r>
              <a:rPr sz="1400" spc="-5" dirty="0">
                <a:solidFill>
                  <a:srgbClr val="49452A"/>
                </a:solidFill>
                <a:latin typeface="Noto Sans"/>
                <a:cs typeface="Noto Sans"/>
              </a:rPr>
              <a:t>.</a:t>
            </a:r>
            <a:endParaRPr sz="1400">
              <a:latin typeface="Noto Sans"/>
              <a:cs typeface="Noto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906000" cy="53012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297891"/>
            <a:ext cx="314007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25" dirty="0">
                <a:solidFill>
                  <a:srgbClr val="04A095"/>
                </a:solidFill>
                <a:latin typeface="Noto Sans"/>
                <a:cs typeface="Noto Sans"/>
              </a:rPr>
              <a:t>Ґендерний</a:t>
            </a:r>
            <a:r>
              <a:rPr sz="2500" b="1" spc="-40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розрив</a:t>
            </a:r>
            <a:endParaRPr sz="2500">
              <a:latin typeface="Noto Sans"/>
              <a:cs typeface="Noto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1504" y="1373886"/>
            <a:ext cx="7680959" cy="3927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Ґендерний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розрив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-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це </a:t>
            </a:r>
            <a:r>
              <a:rPr sz="1600" spc="-50" dirty="0">
                <a:solidFill>
                  <a:srgbClr val="009FC8"/>
                </a:solidFill>
                <a:latin typeface="Noto Sans"/>
                <a:cs typeface="Noto Sans"/>
              </a:rPr>
              <a:t>непропорційна </a:t>
            </a:r>
            <a:r>
              <a:rPr sz="1600" spc="-60" dirty="0">
                <a:solidFill>
                  <a:srgbClr val="009FC8"/>
                </a:solidFill>
                <a:latin typeface="Noto Sans"/>
                <a:cs typeface="Noto Sans"/>
              </a:rPr>
              <a:t>різниця </a:t>
            </a:r>
            <a:r>
              <a:rPr sz="1600" spc="-50" dirty="0">
                <a:solidFill>
                  <a:srgbClr val="009FC8"/>
                </a:solidFill>
                <a:latin typeface="Noto Sans"/>
                <a:cs typeface="Noto Sans"/>
              </a:rPr>
              <a:t>або </a:t>
            </a:r>
            <a:r>
              <a:rPr sz="1600" spc="-45" dirty="0">
                <a:solidFill>
                  <a:srgbClr val="009FC8"/>
                </a:solidFill>
                <a:latin typeface="Noto Sans"/>
                <a:cs typeface="Noto Sans"/>
              </a:rPr>
              <a:t>невідповідність</a:t>
            </a:r>
            <a:r>
              <a:rPr sz="1600" spc="245" dirty="0">
                <a:solidFill>
                  <a:srgbClr val="009FC8"/>
                </a:solidFill>
                <a:latin typeface="Noto Sans"/>
                <a:cs typeface="Noto Sans"/>
              </a:rPr>
              <a:t> </a:t>
            </a:r>
            <a:r>
              <a:rPr sz="1600" spc="-105" dirty="0">
                <a:solidFill>
                  <a:srgbClr val="009FC8"/>
                </a:solidFill>
                <a:latin typeface="Noto Sans"/>
                <a:cs typeface="Noto Sans"/>
              </a:rPr>
              <a:t>між </a:t>
            </a:r>
            <a:r>
              <a:rPr sz="1600" spc="-60" dirty="0">
                <a:solidFill>
                  <a:srgbClr val="009FC8"/>
                </a:solidFill>
                <a:latin typeface="Noto Sans"/>
                <a:cs typeface="Noto Sans"/>
              </a:rPr>
              <a:t>статями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.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0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</a:pP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Різне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становище чоловіків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/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жінок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впливає</a:t>
            </a:r>
            <a:r>
              <a:rPr sz="1600" spc="-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на:</a:t>
            </a:r>
            <a:endParaRPr sz="16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965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Зайнятість на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ринку</a:t>
            </a:r>
            <a:r>
              <a:rPr sz="1600" spc="16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праці</a:t>
            </a:r>
            <a:endParaRPr sz="16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Фактичну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заробітну</a:t>
            </a:r>
            <a:r>
              <a:rPr sz="1600" spc="15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плату</a:t>
            </a:r>
            <a:endParaRPr sz="16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Рівень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доходів</a:t>
            </a:r>
            <a:endParaRPr sz="16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Рівень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купівельної</a:t>
            </a:r>
            <a:r>
              <a:rPr sz="1600" spc="7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спроможності</a:t>
            </a:r>
            <a:endParaRPr sz="16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Якість</a:t>
            </a:r>
            <a:r>
              <a:rPr sz="1600" spc="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життя</a:t>
            </a:r>
            <a:endParaRPr sz="16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Доступ до</a:t>
            </a:r>
            <a:r>
              <a:rPr sz="1600" spc="5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послуг</a:t>
            </a:r>
            <a:endParaRPr sz="16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965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Стан</a:t>
            </a:r>
            <a:r>
              <a:rPr sz="1600" spc="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здоров’я</a:t>
            </a:r>
            <a:endParaRPr sz="16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90" dirty="0">
                <a:solidFill>
                  <a:srgbClr val="49452A"/>
                </a:solidFill>
                <a:latin typeface="Noto Sans"/>
                <a:cs typeface="Noto Sans"/>
              </a:rPr>
              <a:t>Інше…</a:t>
            </a:r>
            <a:endParaRPr sz="16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297891"/>
            <a:ext cx="457581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Рейтинг ґендерної</a:t>
            </a:r>
            <a:r>
              <a:rPr sz="2500" b="1" spc="-25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рівності</a:t>
            </a:r>
            <a:endParaRPr sz="2500">
              <a:latin typeface="Noto Sans"/>
              <a:cs typeface="Noto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3437" y="891291"/>
            <a:ext cx="8124825" cy="4903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50100"/>
              </a:lnSpc>
              <a:spcBef>
                <a:spcPts val="95"/>
              </a:spcBef>
            </a:pP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Україна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600" spc="-5" dirty="0">
                <a:solidFill>
                  <a:srgbClr val="04A095"/>
                </a:solidFill>
                <a:latin typeface="Noto Sans"/>
                <a:cs typeface="Noto Sans"/>
              </a:rPr>
              <a:t>2018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році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займала </a:t>
            </a:r>
            <a:r>
              <a:rPr sz="1600" spc="-20" dirty="0">
                <a:solidFill>
                  <a:srgbClr val="04A095"/>
                </a:solidFill>
                <a:latin typeface="Noto Sans"/>
                <a:cs typeface="Noto Sans"/>
              </a:rPr>
              <a:t>65.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місце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серед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149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країн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світу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рейтингу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ґендерної  рівності.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Звіт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з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глобального стану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ґендерної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рівності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публікує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щорічно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Світовий 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економічний</a:t>
            </a:r>
            <a:r>
              <a:rPr sz="1600" spc="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форум.</a:t>
            </a:r>
            <a:r>
              <a:rPr sz="1600" spc="-65" dirty="0">
                <a:solidFill>
                  <a:srgbClr val="04A095"/>
                </a:solidFill>
                <a:latin typeface="Noto Sans"/>
                <a:cs typeface="Noto Sans"/>
              </a:rPr>
              <a:t>*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Noto Sans"/>
              <a:cs typeface="Noto Sans"/>
            </a:endParaRPr>
          </a:p>
          <a:p>
            <a:pPr marL="12700" marR="5080" algn="just">
              <a:lnSpc>
                <a:spcPct val="150100"/>
              </a:lnSpc>
            </a:pP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Індекс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глобального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ґендерного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розриву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обчислюється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на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підґрунті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статистичних 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даних щодо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співвідношення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нерівності </a:t>
            </a:r>
            <a:r>
              <a:rPr sz="1600" spc="-105" dirty="0">
                <a:solidFill>
                  <a:srgbClr val="49452A"/>
                </a:solidFill>
                <a:latin typeface="Noto Sans"/>
                <a:cs typeface="Noto Sans"/>
              </a:rPr>
              <a:t>між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чоловіками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та </a:t>
            </a:r>
            <a:r>
              <a:rPr sz="1600" spc="-90" dirty="0">
                <a:solidFill>
                  <a:srgbClr val="49452A"/>
                </a:solidFill>
                <a:latin typeface="Noto Sans"/>
                <a:cs typeface="Noto Sans"/>
              </a:rPr>
              <a:t>жінками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(</a:t>
            </a:r>
            <a:r>
              <a:rPr sz="1600" i="1" spc="-70" dirty="0">
                <a:solidFill>
                  <a:srgbClr val="49452A"/>
                </a:solidFill>
                <a:latin typeface="Noto Sans"/>
                <a:cs typeface="Noto Sans"/>
              </a:rPr>
              <a:t>gender g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ap)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 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чотирьох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важливих</a:t>
            </a:r>
            <a:r>
              <a:rPr sz="1600" spc="1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сферах:</a:t>
            </a:r>
            <a:endParaRPr sz="1600">
              <a:latin typeface="Noto Sans"/>
              <a:cs typeface="Noto Sans"/>
            </a:endParaRPr>
          </a:p>
          <a:p>
            <a:pPr marL="355600" indent="-342900" algn="just">
              <a:lnSpc>
                <a:spcPct val="100000"/>
              </a:lnSpc>
              <a:spcBef>
                <a:spcPts val="960"/>
              </a:spcBef>
              <a:buClr>
                <a:srgbClr val="27AD91"/>
              </a:buClr>
              <a:buAutoNum type="arabicPeriod"/>
              <a:tabLst>
                <a:tab pos="355600" algn="l"/>
              </a:tabLst>
            </a:pP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економічна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участь і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кар’єрні</a:t>
            </a:r>
            <a:r>
              <a:rPr sz="1600" spc="229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можливості,</a:t>
            </a:r>
            <a:endParaRPr sz="1600">
              <a:latin typeface="Noto Sans"/>
              <a:cs typeface="Noto Sans"/>
            </a:endParaRPr>
          </a:p>
          <a:p>
            <a:pPr marL="355600" indent="-342900" algn="just">
              <a:lnSpc>
                <a:spcPct val="100000"/>
              </a:lnSpc>
              <a:spcBef>
                <a:spcPts val="965"/>
              </a:spcBef>
              <a:buClr>
                <a:srgbClr val="27AD91"/>
              </a:buClr>
              <a:buAutoNum type="arabicPeriod"/>
              <a:tabLst>
                <a:tab pos="355600" algn="l"/>
              </a:tabLst>
            </a:pP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освіта,</a:t>
            </a:r>
            <a:endParaRPr sz="1600">
              <a:latin typeface="Noto Sans"/>
              <a:cs typeface="Noto Sans"/>
            </a:endParaRPr>
          </a:p>
          <a:p>
            <a:pPr marL="355600" indent="-342900" algn="just">
              <a:lnSpc>
                <a:spcPct val="100000"/>
              </a:lnSpc>
              <a:spcBef>
                <a:spcPts val="960"/>
              </a:spcBef>
              <a:buClr>
                <a:srgbClr val="27AD91"/>
              </a:buClr>
              <a:buAutoNum type="arabicPeriod"/>
              <a:tabLst>
                <a:tab pos="355600" algn="l"/>
              </a:tabLst>
            </a:pP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здоров’я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600" spc="5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виживання,</a:t>
            </a:r>
            <a:endParaRPr sz="1600">
              <a:latin typeface="Noto Sans"/>
              <a:cs typeface="Noto Sans"/>
            </a:endParaRPr>
          </a:p>
          <a:p>
            <a:pPr marL="355600" indent="-342900" algn="just">
              <a:lnSpc>
                <a:spcPct val="100000"/>
              </a:lnSpc>
              <a:spcBef>
                <a:spcPts val="960"/>
              </a:spcBef>
              <a:buClr>
                <a:srgbClr val="27AD91"/>
              </a:buClr>
              <a:buAutoNum type="arabicPeriod"/>
              <a:tabLst>
                <a:tab pos="355600" algn="l"/>
              </a:tabLst>
            </a:pP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політичні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права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600" spc="1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можливості.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Noto Sans"/>
              <a:cs typeface="Noto Sans"/>
            </a:endParaRPr>
          </a:p>
          <a:p>
            <a:pPr marL="12700" marR="6350" algn="just">
              <a:lnSpc>
                <a:spcPct val="150000"/>
              </a:lnSpc>
            </a:pP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600" spc="-30" dirty="0">
                <a:solidFill>
                  <a:srgbClr val="49452A"/>
                </a:solidFill>
                <a:latin typeface="Noto Sans"/>
                <a:cs typeface="Noto Sans"/>
              </a:rPr>
              <a:t>топ-10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країн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за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індексом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ґендерної рівності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увійшли Ісландія,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Норвегія,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Фінляндія, 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Швеція,</a:t>
            </a:r>
            <a:r>
              <a:rPr sz="1600" spc="2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Нікарагуа,</a:t>
            </a:r>
            <a:r>
              <a:rPr sz="1600" spc="5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Руанда,</a:t>
            </a:r>
            <a:r>
              <a:rPr sz="1600" spc="3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Нова</a:t>
            </a:r>
            <a:r>
              <a:rPr sz="1600" spc="1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Зеландія,</a:t>
            </a:r>
            <a:r>
              <a:rPr sz="1600" spc="5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Філіппіни,</a:t>
            </a:r>
            <a:r>
              <a:rPr sz="1600" spc="4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Ірландія</a:t>
            </a:r>
            <a:r>
              <a:rPr sz="1600" spc="3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та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Намібія.</a:t>
            </a:r>
            <a:endParaRPr sz="1600">
              <a:latin typeface="Noto Sans"/>
              <a:cs typeface="Noto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8037" y="6235090"/>
            <a:ext cx="69018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aseline="24305" dirty="0">
                <a:solidFill>
                  <a:srgbClr val="04A095"/>
                </a:solidFill>
                <a:latin typeface="Noto Sans"/>
                <a:cs typeface="Noto Sans"/>
              </a:rPr>
              <a:t>* </a:t>
            </a:r>
            <a:r>
              <a:rPr sz="1200" spc="-55" dirty="0">
                <a:latin typeface="Noto Sans"/>
                <a:cs typeface="Noto Sans"/>
              </a:rPr>
              <a:t>«Глобальний </a:t>
            </a:r>
            <a:r>
              <a:rPr sz="1200" spc="-35" dirty="0">
                <a:latin typeface="Noto Sans"/>
                <a:cs typeface="Noto Sans"/>
              </a:rPr>
              <a:t>Звіт </a:t>
            </a:r>
            <a:r>
              <a:rPr sz="1200" spc="-30" dirty="0">
                <a:latin typeface="Noto Sans"/>
                <a:cs typeface="Noto Sans"/>
              </a:rPr>
              <a:t>про стан ґендерної </a:t>
            </a:r>
            <a:r>
              <a:rPr sz="1200" spc="-35" dirty="0">
                <a:latin typeface="Noto Sans"/>
                <a:cs typeface="Noto Sans"/>
              </a:rPr>
              <a:t>рівності» </a:t>
            </a:r>
            <a:r>
              <a:rPr sz="1200" spc="-30" dirty="0">
                <a:latin typeface="Noto Sans"/>
                <a:cs typeface="Noto Sans"/>
              </a:rPr>
              <a:t>(Global </a:t>
            </a:r>
            <a:r>
              <a:rPr sz="1200" spc="-25" dirty="0">
                <a:latin typeface="Noto Sans"/>
                <a:cs typeface="Noto Sans"/>
              </a:rPr>
              <a:t>Gender </a:t>
            </a:r>
            <a:r>
              <a:rPr sz="1200" spc="-30" dirty="0">
                <a:latin typeface="Noto Sans"/>
                <a:cs typeface="Noto Sans"/>
              </a:rPr>
              <a:t>Gap Report </a:t>
            </a:r>
            <a:r>
              <a:rPr sz="1200" spc="-15" dirty="0">
                <a:latin typeface="Noto Sans"/>
                <a:cs typeface="Noto Sans"/>
              </a:rPr>
              <a:t>2018) </a:t>
            </a:r>
            <a:r>
              <a:rPr sz="1200" spc="-40" dirty="0">
                <a:latin typeface="Noto Sans"/>
                <a:cs typeface="Noto Sans"/>
              </a:rPr>
              <a:t>доступний</a:t>
            </a:r>
            <a:r>
              <a:rPr sz="1200" spc="-5" dirty="0">
                <a:solidFill>
                  <a:srgbClr val="0000FF"/>
                </a:solidFill>
                <a:latin typeface="Noto Sans"/>
                <a:cs typeface="Noto Sans"/>
              </a:rPr>
              <a:t> </a:t>
            </a:r>
            <a:r>
              <a:rPr sz="1200" u="sng" spc="-6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  <a:hlinkClick r:id="rId2"/>
              </a:rPr>
              <a:t>тут</a:t>
            </a:r>
            <a:r>
              <a:rPr sz="1200" spc="-60" dirty="0">
                <a:latin typeface="Noto Sans"/>
                <a:cs typeface="Noto Sans"/>
              </a:rPr>
              <a:t>.</a:t>
            </a:r>
            <a:endParaRPr sz="12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96078" y="1625739"/>
            <a:ext cx="5209920" cy="40431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4040" y="297891"/>
            <a:ext cx="282257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Рейтинг</a:t>
            </a:r>
            <a:r>
              <a:rPr sz="2500" b="1" spc="-35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України</a:t>
            </a:r>
            <a:endParaRPr sz="2500">
              <a:latin typeface="Noto Sans"/>
              <a:cs typeface="Noto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7587" y="891291"/>
            <a:ext cx="8597265" cy="5114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702050" algn="just">
              <a:lnSpc>
                <a:spcPct val="150000"/>
              </a:lnSpc>
              <a:spcBef>
                <a:spcPts val="95"/>
              </a:spcBef>
            </a:pP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Індекс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ґендерного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розриву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вимірюється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за 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шкалою</a:t>
            </a:r>
            <a:r>
              <a:rPr sz="1600" spc="27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від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0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до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1,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де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нуль 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–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повна нерівність 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статей, а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одиниця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–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відповідно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–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повна рівність. 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Україна, незважаючи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на незначний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прогрес,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все 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ще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займає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найгірші позиції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ґендерному 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співвідношенні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сфері </a:t>
            </a:r>
            <a:r>
              <a:rPr sz="1600" i="1" spc="-45" dirty="0">
                <a:solidFill>
                  <a:srgbClr val="49452A"/>
                </a:solidFill>
                <a:latin typeface="Noto Sans"/>
                <a:cs typeface="Noto Sans"/>
              </a:rPr>
              <a:t>політичних </a:t>
            </a:r>
            <a:r>
              <a:rPr sz="1600" i="1" spc="-35" dirty="0">
                <a:solidFill>
                  <a:srgbClr val="49452A"/>
                </a:solidFill>
                <a:latin typeface="Noto Sans"/>
                <a:cs typeface="Noto Sans"/>
              </a:rPr>
              <a:t>прав та  </a:t>
            </a:r>
            <a:r>
              <a:rPr sz="1600" i="1" spc="-65" dirty="0">
                <a:solidFill>
                  <a:srgbClr val="49452A"/>
                </a:solidFill>
                <a:latin typeface="Noto Sans"/>
                <a:cs typeface="Noto Sans"/>
              </a:rPr>
              <a:t>можливостей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.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Значення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Індексу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тут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склало</a:t>
            </a:r>
            <a:r>
              <a:rPr sz="1600" spc="-1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25" dirty="0">
                <a:solidFill>
                  <a:srgbClr val="49452A"/>
                </a:solidFill>
                <a:latin typeface="Noto Sans"/>
                <a:cs typeface="Noto Sans"/>
              </a:rPr>
              <a:t>0,107.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00">
              <a:latin typeface="Noto Sans"/>
              <a:cs typeface="Noto Sans"/>
            </a:endParaRPr>
          </a:p>
          <a:p>
            <a:pPr marL="12700" marR="3703954" algn="just">
              <a:lnSpc>
                <a:spcPct val="150000"/>
              </a:lnSpc>
            </a:pP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Повної ґендерної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рівності  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не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вдалося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досягти 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жодній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країні світу. Натомість,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найкраща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ситуація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 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Ісландії,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де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ґендерний розрив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закритий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на 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88%,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яка, </a:t>
            </a:r>
            <a:r>
              <a:rPr sz="1600" spc="-90" dirty="0">
                <a:solidFill>
                  <a:srgbClr val="49452A"/>
                </a:solidFill>
                <a:latin typeface="Noto Sans"/>
                <a:cs typeface="Noto Sans"/>
              </a:rPr>
              <a:t>як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торік,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посідає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перше 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місце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рейтингу. 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Останні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сходинки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Сирії, Пакистану</a:t>
            </a:r>
            <a:r>
              <a:rPr sz="1600" spc="5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та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Ємену.</a:t>
            </a:r>
            <a:endParaRPr sz="1600">
              <a:latin typeface="Noto Sans"/>
              <a:cs typeface="Noto Sans"/>
            </a:endParaRPr>
          </a:p>
          <a:p>
            <a:pPr marL="5213350">
              <a:lnSpc>
                <a:spcPts val="1180"/>
              </a:lnSpc>
            </a:pPr>
            <a:r>
              <a:rPr sz="1200" i="1" spc="-50" dirty="0">
                <a:solidFill>
                  <a:srgbClr val="49452A"/>
                </a:solidFill>
                <a:latin typeface="Noto Sans"/>
                <a:cs typeface="Noto Sans"/>
              </a:rPr>
              <a:t>Індекс </a:t>
            </a:r>
            <a:r>
              <a:rPr sz="1200" i="1" spc="-35" dirty="0">
                <a:solidFill>
                  <a:srgbClr val="49452A"/>
                </a:solidFill>
                <a:latin typeface="Noto Sans"/>
                <a:cs typeface="Noto Sans"/>
              </a:rPr>
              <a:t>глобального ґендерного </a:t>
            </a:r>
            <a:r>
              <a:rPr sz="1200" i="1" spc="-30" dirty="0">
                <a:solidFill>
                  <a:srgbClr val="49452A"/>
                </a:solidFill>
                <a:latin typeface="Noto Sans"/>
                <a:cs typeface="Noto Sans"/>
              </a:rPr>
              <a:t>розриву в</a:t>
            </a:r>
            <a:r>
              <a:rPr sz="1200" i="1" spc="-25" dirty="0">
                <a:solidFill>
                  <a:srgbClr val="49452A"/>
                </a:solidFill>
                <a:latin typeface="Noto Sans"/>
                <a:cs typeface="Noto Sans"/>
              </a:rPr>
              <a:t> Україні</a:t>
            </a:r>
            <a:endParaRPr sz="1200">
              <a:latin typeface="Noto Sans"/>
              <a:cs typeface="Noto Sans"/>
            </a:endParaRPr>
          </a:p>
          <a:p>
            <a:pPr marL="5213350">
              <a:lnSpc>
                <a:spcPct val="100000"/>
              </a:lnSpc>
            </a:pPr>
            <a:r>
              <a:rPr sz="1200" i="1" spc="-35" dirty="0">
                <a:solidFill>
                  <a:srgbClr val="49452A"/>
                </a:solidFill>
                <a:latin typeface="Noto Sans"/>
                <a:cs typeface="Noto Sans"/>
              </a:rPr>
              <a:t>(усі</a:t>
            </a:r>
            <a:r>
              <a:rPr sz="1200" i="1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200" i="1" spc="-35" dirty="0">
                <a:solidFill>
                  <a:srgbClr val="49452A"/>
                </a:solidFill>
                <a:latin typeface="Noto Sans"/>
                <a:cs typeface="Noto Sans"/>
              </a:rPr>
              <a:t>показники)</a:t>
            </a:r>
            <a:endParaRPr sz="12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297891"/>
            <a:ext cx="736155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Динаміка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змін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рейтингової позиції</a:t>
            </a:r>
            <a:r>
              <a:rPr sz="2500" b="1" spc="35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України</a:t>
            </a:r>
            <a:endParaRPr sz="2500">
              <a:latin typeface="Noto Sans"/>
              <a:cs typeface="Noto San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065275" y="1251203"/>
            <a:ext cx="6977380" cy="3842385"/>
            <a:chOff x="1065275" y="1251203"/>
            <a:chExt cx="6977380" cy="3842385"/>
          </a:xfrm>
        </p:grpSpPr>
        <p:sp>
          <p:nvSpPr>
            <p:cNvPr id="4" name="object 4"/>
            <p:cNvSpPr/>
            <p:nvPr/>
          </p:nvSpPr>
          <p:spPr>
            <a:xfrm>
              <a:off x="1136903" y="4482083"/>
              <a:ext cx="6901180" cy="0"/>
            </a:xfrm>
            <a:custGeom>
              <a:avLst/>
              <a:gdLst/>
              <a:ahLst/>
              <a:cxnLst/>
              <a:rect l="l" t="t" r="r" b="b"/>
              <a:pathLst>
                <a:path w="6901180">
                  <a:moveTo>
                    <a:pt x="0" y="0"/>
                  </a:moveTo>
                  <a:lnTo>
                    <a:pt x="6900672" y="0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36903" y="3944111"/>
              <a:ext cx="5706110" cy="0"/>
            </a:xfrm>
            <a:custGeom>
              <a:avLst/>
              <a:gdLst/>
              <a:ahLst/>
              <a:cxnLst/>
              <a:rect l="l" t="t" r="r" b="b"/>
              <a:pathLst>
                <a:path w="5706109">
                  <a:moveTo>
                    <a:pt x="0" y="0"/>
                  </a:moveTo>
                  <a:lnTo>
                    <a:pt x="5705856" y="0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65275" y="1255775"/>
              <a:ext cx="6972300" cy="3837940"/>
            </a:xfrm>
            <a:custGeom>
              <a:avLst/>
              <a:gdLst/>
              <a:ahLst/>
              <a:cxnLst/>
              <a:rect l="l" t="t" r="r" b="b"/>
              <a:pathLst>
                <a:path w="6972300" h="3837940">
                  <a:moveTo>
                    <a:pt x="71628" y="2151888"/>
                  </a:moveTo>
                  <a:lnTo>
                    <a:pt x="6972300" y="2151888"/>
                  </a:lnTo>
                </a:path>
                <a:path w="6972300" h="3837940">
                  <a:moveTo>
                    <a:pt x="71628" y="1613915"/>
                  </a:moveTo>
                  <a:lnTo>
                    <a:pt x="6972300" y="1613915"/>
                  </a:lnTo>
                </a:path>
                <a:path w="6972300" h="3837940">
                  <a:moveTo>
                    <a:pt x="71628" y="1075944"/>
                  </a:moveTo>
                  <a:lnTo>
                    <a:pt x="6972300" y="1075944"/>
                  </a:lnTo>
                </a:path>
                <a:path w="6972300" h="3837940">
                  <a:moveTo>
                    <a:pt x="71628" y="537972"/>
                  </a:moveTo>
                  <a:lnTo>
                    <a:pt x="6972300" y="537972"/>
                  </a:lnTo>
                </a:path>
                <a:path w="6972300" h="3837940">
                  <a:moveTo>
                    <a:pt x="71628" y="0"/>
                  </a:moveTo>
                  <a:lnTo>
                    <a:pt x="6972300" y="0"/>
                  </a:lnTo>
                </a:path>
                <a:path w="6972300" h="3837940">
                  <a:moveTo>
                    <a:pt x="71628" y="3764279"/>
                  </a:moveTo>
                  <a:lnTo>
                    <a:pt x="71628" y="0"/>
                  </a:lnTo>
                </a:path>
                <a:path w="6972300" h="3837940">
                  <a:moveTo>
                    <a:pt x="0" y="3764279"/>
                  </a:moveTo>
                  <a:lnTo>
                    <a:pt x="71628" y="3764279"/>
                  </a:lnTo>
                </a:path>
                <a:path w="6972300" h="3837940">
                  <a:moveTo>
                    <a:pt x="0" y="3226308"/>
                  </a:moveTo>
                  <a:lnTo>
                    <a:pt x="71628" y="3226308"/>
                  </a:lnTo>
                </a:path>
                <a:path w="6972300" h="3837940">
                  <a:moveTo>
                    <a:pt x="0" y="2688336"/>
                  </a:moveTo>
                  <a:lnTo>
                    <a:pt x="71628" y="2688336"/>
                  </a:lnTo>
                </a:path>
                <a:path w="6972300" h="3837940">
                  <a:moveTo>
                    <a:pt x="0" y="2151888"/>
                  </a:moveTo>
                  <a:lnTo>
                    <a:pt x="71628" y="2151888"/>
                  </a:lnTo>
                </a:path>
                <a:path w="6972300" h="3837940">
                  <a:moveTo>
                    <a:pt x="0" y="1613915"/>
                  </a:moveTo>
                  <a:lnTo>
                    <a:pt x="71628" y="1613915"/>
                  </a:lnTo>
                </a:path>
                <a:path w="6972300" h="3837940">
                  <a:moveTo>
                    <a:pt x="0" y="1075944"/>
                  </a:moveTo>
                  <a:lnTo>
                    <a:pt x="71628" y="1075944"/>
                  </a:lnTo>
                </a:path>
                <a:path w="6972300" h="3837940">
                  <a:moveTo>
                    <a:pt x="0" y="537972"/>
                  </a:moveTo>
                  <a:lnTo>
                    <a:pt x="71628" y="537972"/>
                  </a:lnTo>
                </a:path>
                <a:path w="6972300" h="3837940">
                  <a:moveTo>
                    <a:pt x="0" y="0"/>
                  </a:moveTo>
                  <a:lnTo>
                    <a:pt x="71628" y="0"/>
                  </a:lnTo>
                </a:path>
                <a:path w="6972300" h="3837940">
                  <a:moveTo>
                    <a:pt x="71628" y="3764279"/>
                  </a:moveTo>
                  <a:lnTo>
                    <a:pt x="6972300" y="3764279"/>
                  </a:lnTo>
                </a:path>
                <a:path w="6972300" h="3837940">
                  <a:moveTo>
                    <a:pt x="71628" y="3764279"/>
                  </a:moveTo>
                  <a:lnTo>
                    <a:pt x="71628" y="3837431"/>
                  </a:lnTo>
                </a:path>
                <a:path w="6972300" h="3837940">
                  <a:moveTo>
                    <a:pt x="839724" y="3764279"/>
                  </a:moveTo>
                  <a:lnTo>
                    <a:pt x="839724" y="3837431"/>
                  </a:lnTo>
                </a:path>
                <a:path w="6972300" h="3837940">
                  <a:moveTo>
                    <a:pt x="1606296" y="3764279"/>
                  </a:moveTo>
                  <a:lnTo>
                    <a:pt x="1606296" y="3837431"/>
                  </a:lnTo>
                </a:path>
                <a:path w="6972300" h="3837940">
                  <a:moveTo>
                    <a:pt x="2372868" y="3764279"/>
                  </a:moveTo>
                  <a:lnTo>
                    <a:pt x="2372868" y="3837431"/>
                  </a:lnTo>
                </a:path>
                <a:path w="6972300" h="3837940">
                  <a:moveTo>
                    <a:pt x="3139440" y="3764279"/>
                  </a:moveTo>
                  <a:lnTo>
                    <a:pt x="3139440" y="3837431"/>
                  </a:lnTo>
                </a:path>
                <a:path w="6972300" h="3837940">
                  <a:moveTo>
                    <a:pt x="3906012" y="3764279"/>
                  </a:moveTo>
                  <a:lnTo>
                    <a:pt x="3906012" y="3837431"/>
                  </a:lnTo>
                </a:path>
                <a:path w="6972300" h="3837940">
                  <a:moveTo>
                    <a:pt x="4672584" y="3764279"/>
                  </a:moveTo>
                  <a:lnTo>
                    <a:pt x="4672584" y="3837431"/>
                  </a:lnTo>
                </a:path>
                <a:path w="6972300" h="3837940">
                  <a:moveTo>
                    <a:pt x="5439156" y="3764279"/>
                  </a:moveTo>
                  <a:lnTo>
                    <a:pt x="5439156" y="3837431"/>
                  </a:lnTo>
                </a:path>
                <a:path w="6972300" h="3837940">
                  <a:moveTo>
                    <a:pt x="6205728" y="3764279"/>
                  </a:moveTo>
                  <a:lnTo>
                    <a:pt x="6205728" y="3837431"/>
                  </a:lnTo>
                </a:path>
                <a:path w="6972300" h="3837940">
                  <a:moveTo>
                    <a:pt x="6972300" y="3764279"/>
                  </a:moveTo>
                  <a:lnTo>
                    <a:pt x="6972300" y="3837431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20951" y="3165347"/>
              <a:ext cx="6132830" cy="349250"/>
            </a:xfrm>
            <a:custGeom>
              <a:avLst/>
              <a:gdLst/>
              <a:ahLst/>
              <a:cxnLst/>
              <a:rect l="l" t="t" r="r" b="b"/>
              <a:pathLst>
                <a:path w="6132830" h="349250">
                  <a:moveTo>
                    <a:pt x="0" y="161543"/>
                  </a:moveTo>
                  <a:lnTo>
                    <a:pt x="766572" y="134112"/>
                  </a:lnTo>
                  <a:lnTo>
                    <a:pt x="1533143" y="134112"/>
                  </a:lnTo>
                  <a:lnTo>
                    <a:pt x="2299716" y="134112"/>
                  </a:lnTo>
                  <a:lnTo>
                    <a:pt x="3066288" y="348996"/>
                  </a:lnTo>
                  <a:lnTo>
                    <a:pt x="3832860" y="53339"/>
                  </a:lnTo>
                  <a:lnTo>
                    <a:pt x="4599432" y="0"/>
                  </a:lnTo>
                  <a:lnTo>
                    <a:pt x="5366004" y="214884"/>
                  </a:lnTo>
                  <a:lnTo>
                    <a:pt x="6132576" y="106679"/>
                  </a:lnTo>
                </a:path>
              </a:pathLst>
            </a:custGeom>
            <a:ln w="27432">
              <a:solidFill>
                <a:srgbClr val="009F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470215" y="3275647"/>
              <a:ext cx="97916" cy="9778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238311" y="3249739"/>
              <a:ext cx="97917" cy="9791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004883" y="3249739"/>
              <a:ext cx="97917" cy="9791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771455" y="3249739"/>
              <a:ext cx="97917" cy="9791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38027" y="3464623"/>
              <a:ext cx="97917" cy="9791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04599" y="3168967"/>
              <a:ext cx="97916" cy="9791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071171" y="3114103"/>
              <a:ext cx="97916" cy="9791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837743" y="3328987"/>
              <a:ext cx="97917" cy="9791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604315" y="3222307"/>
              <a:ext cx="97917" cy="9791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931152" y="3944111"/>
              <a:ext cx="1106805" cy="0"/>
            </a:xfrm>
            <a:custGeom>
              <a:avLst/>
              <a:gdLst/>
              <a:ahLst/>
              <a:cxnLst/>
              <a:rect l="l" t="t" r="r" b="b"/>
              <a:pathLst>
                <a:path w="1106804">
                  <a:moveTo>
                    <a:pt x="0" y="0"/>
                  </a:moveTo>
                  <a:lnTo>
                    <a:pt x="1106424" y="0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520951" y="3461003"/>
              <a:ext cx="6132830" cy="538480"/>
            </a:xfrm>
            <a:custGeom>
              <a:avLst/>
              <a:gdLst/>
              <a:ahLst/>
              <a:cxnLst/>
              <a:rect l="l" t="t" r="r" b="b"/>
              <a:pathLst>
                <a:path w="6132830" h="538479">
                  <a:moveTo>
                    <a:pt x="0" y="403860"/>
                  </a:moveTo>
                  <a:lnTo>
                    <a:pt x="766572" y="403860"/>
                  </a:lnTo>
                  <a:lnTo>
                    <a:pt x="1533143" y="134112"/>
                  </a:lnTo>
                  <a:lnTo>
                    <a:pt x="2299716" y="106680"/>
                  </a:lnTo>
                  <a:lnTo>
                    <a:pt x="3066288" y="0"/>
                  </a:lnTo>
                  <a:lnTo>
                    <a:pt x="3832860" y="187452"/>
                  </a:lnTo>
                  <a:lnTo>
                    <a:pt x="4599432" y="537972"/>
                  </a:lnTo>
                  <a:lnTo>
                    <a:pt x="5366004" y="510540"/>
                  </a:lnTo>
                  <a:lnTo>
                    <a:pt x="6132576" y="429768"/>
                  </a:lnTo>
                </a:path>
              </a:pathLst>
            </a:custGeom>
            <a:ln w="27431">
              <a:solidFill>
                <a:srgbClr val="04A0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475231" y="3818636"/>
              <a:ext cx="88900" cy="88900"/>
            </a:xfrm>
            <a:custGeom>
              <a:avLst/>
              <a:gdLst/>
              <a:ahLst/>
              <a:cxnLst/>
              <a:rect l="l" t="t" r="r" b="b"/>
              <a:pathLst>
                <a:path w="88900" h="88900">
                  <a:moveTo>
                    <a:pt x="88391" y="0"/>
                  </a:moveTo>
                  <a:lnTo>
                    <a:pt x="0" y="0"/>
                  </a:lnTo>
                  <a:lnTo>
                    <a:pt x="0" y="88392"/>
                  </a:lnTo>
                  <a:lnTo>
                    <a:pt x="88391" y="88392"/>
                  </a:lnTo>
                  <a:lnTo>
                    <a:pt x="88391" y="0"/>
                  </a:lnTo>
                  <a:close/>
                </a:path>
              </a:pathLst>
            </a:custGeom>
            <a:solidFill>
              <a:srgbClr val="04A0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475231" y="3818636"/>
              <a:ext cx="88900" cy="88900"/>
            </a:xfrm>
            <a:custGeom>
              <a:avLst/>
              <a:gdLst/>
              <a:ahLst/>
              <a:cxnLst/>
              <a:rect l="l" t="t" r="r" b="b"/>
              <a:pathLst>
                <a:path w="88900" h="88900">
                  <a:moveTo>
                    <a:pt x="0" y="88392"/>
                  </a:moveTo>
                  <a:lnTo>
                    <a:pt x="88391" y="88392"/>
                  </a:lnTo>
                  <a:lnTo>
                    <a:pt x="88391" y="0"/>
                  </a:lnTo>
                  <a:lnTo>
                    <a:pt x="0" y="0"/>
                  </a:lnTo>
                  <a:lnTo>
                    <a:pt x="0" y="88392"/>
                  </a:lnTo>
                  <a:close/>
                </a:path>
              </a:pathLst>
            </a:custGeom>
            <a:ln w="9525">
              <a:solidFill>
                <a:srgbClr val="04A0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243327" y="3818636"/>
              <a:ext cx="88900" cy="88900"/>
            </a:xfrm>
            <a:custGeom>
              <a:avLst/>
              <a:gdLst/>
              <a:ahLst/>
              <a:cxnLst/>
              <a:rect l="l" t="t" r="r" b="b"/>
              <a:pathLst>
                <a:path w="88900" h="88900">
                  <a:moveTo>
                    <a:pt x="88392" y="0"/>
                  </a:moveTo>
                  <a:lnTo>
                    <a:pt x="0" y="0"/>
                  </a:lnTo>
                  <a:lnTo>
                    <a:pt x="0" y="88392"/>
                  </a:lnTo>
                  <a:lnTo>
                    <a:pt x="88392" y="88392"/>
                  </a:lnTo>
                  <a:lnTo>
                    <a:pt x="88392" y="0"/>
                  </a:lnTo>
                  <a:close/>
                </a:path>
              </a:pathLst>
            </a:custGeom>
            <a:solidFill>
              <a:srgbClr val="04A0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243327" y="3818636"/>
              <a:ext cx="88900" cy="88900"/>
            </a:xfrm>
            <a:custGeom>
              <a:avLst/>
              <a:gdLst/>
              <a:ahLst/>
              <a:cxnLst/>
              <a:rect l="l" t="t" r="r" b="b"/>
              <a:pathLst>
                <a:path w="88900" h="88900">
                  <a:moveTo>
                    <a:pt x="0" y="88392"/>
                  </a:moveTo>
                  <a:lnTo>
                    <a:pt x="88392" y="88392"/>
                  </a:lnTo>
                  <a:lnTo>
                    <a:pt x="88392" y="0"/>
                  </a:lnTo>
                  <a:lnTo>
                    <a:pt x="0" y="0"/>
                  </a:lnTo>
                  <a:lnTo>
                    <a:pt x="0" y="88392"/>
                  </a:lnTo>
                  <a:close/>
                </a:path>
              </a:pathLst>
            </a:custGeom>
            <a:ln w="9525">
              <a:solidFill>
                <a:srgbClr val="04A0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009899" y="3550284"/>
              <a:ext cx="88900" cy="88900"/>
            </a:xfrm>
            <a:custGeom>
              <a:avLst/>
              <a:gdLst/>
              <a:ahLst/>
              <a:cxnLst/>
              <a:rect l="l" t="t" r="r" b="b"/>
              <a:pathLst>
                <a:path w="88900" h="88900">
                  <a:moveTo>
                    <a:pt x="88392" y="0"/>
                  </a:moveTo>
                  <a:lnTo>
                    <a:pt x="0" y="0"/>
                  </a:lnTo>
                  <a:lnTo>
                    <a:pt x="0" y="88391"/>
                  </a:lnTo>
                  <a:lnTo>
                    <a:pt x="88392" y="88391"/>
                  </a:lnTo>
                  <a:lnTo>
                    <a:pt x="88392" y="0"/>
                  </a:lnTo>
                  <a:close/>
                </a:path>
              </a:pathLst>
            </a:custGeom>
            <a:solidFill>
              <a:srgbClr val="04A0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009899" y="3550284"/>
              <a:ext cx="88900" cy="88900"/>
            </a:xfrm>
            <a:custGeom>
              <a:avLst/>
              <a:gdLst/>
              <a:ahLst/>
              <a:cxnLst/>
              <a:rect l="l" t="t" r="r" b="b"/>
              <a:pathLst>
                <a:path w="88900" h="88900">
                  <a:moveTo>
                    <a:pt x="0" y="88391"/>
                  </a:moveTo>
                  <a:lnTo>
                    <a:pt x="88392" y="88391"/>
                  </a:lnTo>
                  <a:lnTo>
                    <a:pt x="88392" y="0"/>
                  </a:lnTo>
                  <a:lnTo>
                    <a:pt x="0" y="0"/>
                  </a:lnTo>
                  <a:lnTo>
                    <a:pt x="0" y="88391"/>
                  </a:lnTo>
                  <a:close/>
                </a:path>
              </a:pathLst>
            </a:custGeom>
            <a:ln w="9525">
              <a:solidFill>
                <a:srgbClr val="04A0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776471" y="3522980"/>
              <a:ext cx="88900" cy="88900"/>
            </a:xfrm>
            <a:custGeom>
              <a:avLst/>
              <a:gdLst/>
              <a:ahLst/>
              <a:cxnLst/>
              <a:rect l="l" t="t" r="r" b="b"/>
              <a:pathLst>
                <a:path w="88900" h="88900">
                  <a:moveTo>
                    <a:pt x="88391" y="0"/>
                  </a:moveTo>
                  <a:lnTo>
                    <a:pt x="0" y="0"/>
                  </a:lnTo>
                  <a:lnTo>
                    <a:pt x="0" y="88391"/>
                  </a:lnTo>
                  <a:lnTo>
                    <a:pt x="88391" y="88391"/>
                  </a:lnTo>
                  <a:lnTo>
                    <a:pt x="88391" y="0"/>
                  </a:lnTo>
                  <a:close/>
                </a:path>
              </a:pathLst>
            </a:custGeom>
            <a:solidFill>
              <a:srgbClr val="04A0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776471" y="3522980"/>
              <a:ext cx="88900" cy="88900"/>
            </a:xfrm>
            <a:custGeom>
              <a:avLst/>
              <a:gdLst/>
              <a:ahLst/>
              <a:cxnLst/>
              <a:rect l="l" t="t" r="r" b="b"/>
              <a:pathLst>
                <a:path w="88900" h="88900">
                  <a:moveTo>
                    <a:pt x="0" y="88391"/>
                  </a:moveTo>
                  <a:lnTo>
                    <a:pt x="88391" y="88391"/>
                  </a:lnTo>
                  <a:lnTo>
                    <a:pt x="88391" y="0"/>
                  </a:lnTo>
                  <a:lnTo>
                    <a:pt x="0" y="0"/>
                  </a:lnTo>
                  <a:lnTo>
                    <a:pt x="0" y="88391"/>
                  </a:lnTo>
                  <a:close/>
                </a:path>
              </a:pathLst>
            </a:custGeom>
            <a:ln w="9525">
              <a:solidFill>
                <a:srgbClr val="04A0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43043" y="3414649"/>
              <a:ext cx="88900" cy="88900"/>
            </a:xfrm>
            <a:custGeom>
              <a:avLst/>
              <a:gdLst/>
              <a:ahLst/>
              <a:cxnLst/>
              <a:rect l="l" t="t" r="r" b="b"/>
              <a:pathLst>
                <a:path w="88900" h="88900">
                  <a:moveTo>
                    <a:pt x="88391" y="0"/>
                  </a:moveTo>
                  <a:lnTo>
                    <a:pt x="0" y="0"/>
                  </a:lnTo>
                  <a:lnTo>
                    <a:pt x="0" y="88391"/>
                  </a:lnTo>
                  <a:lnTo>
                    <a:pt x="88391" y="88391"/>
                  </a:lnTo>
                  <a:lnTo>
                    <a:pt x="88391" y="0"/>
                  </a:lnTo>
                  <a:close/>
                </a:path>
              </a:pathLst>
            </a:custGeom>
            <a:solidFill>
              <a:srgbClr val="04A0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43043" y="3414649"/>
              <a:ext cx="88900" cy="88900"/>
            </a:xfrm>
            <a:custGeom>
              <a:avLst/>
              <a:gdLst/>
              <a:ahLst/>
              <a:cxnLst/>
              <a:rect l="l" t="t" r="r" b="b"/>
              <a:pathLst>
                <a:path w="88900" h="88900">
                  <a:moveTo>
                    <a:pt x="0" y="88391"/>
                  </a:moveTo>
                  <a:lnTo>
                    <a:pt x="88391" y="88391"/>
                  </a:lnTo>
                  <a:lnTo>
                    <a:pt x="88391" y="0"/>
                  </a:lnTo>
                  <a:lnTo>
                    <a:pt x="0" y="0"/>
                  </a:lnTo>
                  <a:lnTo>
                    <a:pt x="0" y="88391"/>
                  </a:lnTo>
                  <a:close/>
                </a:path>
              </a:pathLst>
            </a:custGeom>
            <a:ln w="9525">
              <a:solidFill>
                <a:srgbClr val="04A0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309616" y="3603624"/>
              <a:ext cx="88900" cy="88900"/>
            </a:xfrm>
            <a:custGeom>
              <a:avLst/>
              <a:gdLst/>
              <a:ahLst/>
              <a:cxnLst/>
              <a:rect l="l" t="t" r="r" b="b"/>
              <a:pathLst>
                <a:path w="88900" h="88900">
                  <a:moveTo>
                    <a:pt x="88391" y="0"/>
                  </a:moveTo>
                  <a:lnTo>
                    <a:pt x="0" y="0"/>
                  </a:lnTo>
                  <a:lnTo>
                    <a:pt x="0" y="88392"/>
                  </a:lnTo>
                  <a:lnTo>
                    <a:pt x="88391" y="88392"/>
                  </a:lnTo>
                  <a:lnTo>
                    <a:pt x="88391" y="0"/>
                  </a:lnTo>
                  <a:close/>
                </a:path>
              </a:pathLst>
            </a:custGeom>
            <a:solidFill>
              <a:srgbClr val="04A0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309616" y="3603624"/>
              <a:ext cx="88900" cy="88900"/>
            </a:xfrm>
            <a:custGeom>
              <a:avLst/>
              <a:gdLst/>
              <a:ahLst/>
              <a:cxnLst/>
              <a:rect l="l" t="t" r="r" b="b"/>
              <a:pathLst>
                <a:path w="88900" h="88900">
                  <a:moveTo>
                    <a:pt x="0" y="88392"/>
                  </a:moveTo>
                  <a:lnTo>
                    <a:pt x="88391" y="88392"/>
                  </a:lnTo>
                  <a:lnTo>
                    <a:pt x="88391" y="0"/>
                  </a:lnTo>
                  <a:lnTo>
                    <a:pt x="0" y="0"/>
                  </a:lnTo>
                  <a:lnTo>
                    <a:pt x="0" y="88392"/>
                  </a:lnTo>
                  <a:close/>
                </a:path>
              </a:pathLst>
            </a:custGeom>
            <a:ln w="9525">
              <a:solidFill>
                <a:srgbClr val="04A0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076187" y="3952747"/>
              <a:ext cx="88900" cy="88900"/>
            </a:xfrm>
            <a:custGeom>
              <a:avLst/>
              <a:gdLst/>
              <a:ahLst/>
              <a:cxnLst/>
              <a:rect l="l" t="t" r="r" b="b"/>
              <a:pathLst>
                <a:path w="88900" h="88900">
                  <a:moveTo>
                    <a:pt x="88391" y="0"/>
                  </a:moveTo>
                  <a:lnTo>
                    <a:pt x="0" y="0"/>
                  </a:lnTo>
                  <a:lnTo>
                    <a:pt x="0" y="88391"/>
                  </a:lnTo>
                  <a:lnTo>
                    <a:pt x="88391" y="88391"/>
                  </a:lnTo>
                  <a:lnTo>
                    <a:pt x="88391" y="0"/>
                  </a:lnTo>
                  <a:close/>
                </a:path>
              </a:pathLst>
            </a:custGeom>
            <a:solidFill>
              <a:srgbClr val="04A0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076187" y="3952747"/>
              <a:ext cx="88900" cy="88900"/>
            </a:xfrm>
            <a:custGeom>
              <a:avLst/>
              <a:gdLst/>
              <a:ahLst/>
              <a:cxnLst/>
              <a:rect l="l" t="t" r="r" b="b"/>
              <a:pathLst>
                <a:path w="88900" h="88900">
                  <a:moveTo>
                    <a:pt x="0" y="88391"/>
                  </a:moveTo>
                  <a:lnTo>
                    <a:pt x="88391" y="88391"/>
                  </a:lnTo>
                  <a:lnTo>
                    <a:pt x="88391" y="0"/>
                  </a:lnTo>
                  <a:lnTo>
                    <a:pt x="0" y="0"/>
                  </a:lnTo>
                  <a:lnTo>
                    <a:pt x="0" y="88391"/>
                  </a:lnTo>
                  <a:close/>
                </a:path>
              </a:pathLst>
            </a:custGeom>
            <a:ln w="9525">
              <a:solidFill>
                <a:srgbClr val="04A0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842760" y="3926712"/>
              <a:ext cx="88900" cy="88900"/>
            </a:xfrm>
            <a:custGeom>
              <a:avLst/>
              <a:gdLst/>
              <a:ahLst/>
              <a:cxnLst/>
              <a:rect l="l" t="t" r="r" b="b"/>
              <a:pathLst>
                <a:path w="88900" h="88900">
                  <a:moveTo>
                    <a:pt x="88392" y="0"/>
                  </a:moveTo>
                  <a:lnTo>
                    <a:pt x="0" y="0"/>
                  </a:lnTo>
                  <a:lnTo>
                    <a:pt x="0" y="88392"/>
                  </a:lnTo>
                  <a:lnTo>
                    <a:pt x="88392" y="88392"/>
                  </a:lnTo>
                  <a:lnTo>
                    <a:pt x="88392" y="0"/>
                  </a:lnTo>
                  <a:close/>
                </a:path>
              </a:pathLst>
            </a:custGeom>
            <a:solidFill>
              <a:srgbClr val="04A0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842760" y="3926712"/>
              <a:ext cx="88900" cy="88900"/>
            </a:xfrm>
            <a:custGeom>
              <a:avLst/>
              <a:gdLst/>
              <a:ahLst/>
              <a:cxnLst/>
              <a:rect l="l" t="t" r="r" b="b"/>
              <a:pathLst>
                <a:path w="88900" h="88900">
                  <a:moveTo>
                    <a:pt x="0" y="88392"/>
                  </a:moveTo>
                  <a:lnTo>
                    <a:pt x="88392" y="88392"/>
                  </a:lnTo>
                  <a:lnTo>
                    <a:pt x="88392" y="0"/>
                  </a:lnTo>
                  <a:lnTo>
                    <a:pt x="0" y="0"/>
                  </a:lnTo>
                  <a:lnTo>
                    <a:pt x="0" y="88392"/>
                  </a:lnTo>
                  <a:close/>
                </a:path>
              </a:pathLst>
            </a:custGeom>
            <a:ln w="9525">
              <a:solidFill>
                <a:srgbClr val="04A0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7609332" y="3846068"/>
              <a:ext cx="88900" cy="88900"/>
            </a:xfrm>
            <a:custGeom>
              <a:avLst/>
              <a:gdLst/>
              <a:ahLst/>
              <a:cxnLst/>
              <a:rect l="l" t="t" r="r" b="b"/>
              <a:pathLst>
                <a:path w="88900" h="88900">
                  <a:moveTo>
                    <a:pt x="88392" y="0"/>
                  </a:moveTo>
                  <a:lnTo>
                    <a:pt x="0" y="0"/>
                  </a:lnTo>
                  <a:lnTo>
                    <a:pt x="0" y="88391"/>
                  </a:lnTo>
                  <a:lnTo>
                    <a:pt x="88392" y="88391"/>
                  </a:lnTo>
                  <a:lnTo>
                    <a:pt x="88392" y="0"/>
                  </a:lnTo>
                  <a:close/>
                </a:path>
              </a:pathLst>
            </a:custGeom>
            <a:solidFill>
              <a:srgbClr val="04A0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609332" y="3846068"/>
              <a:ext cx="88900" cy="88900"/>
            </a:xfrm>
            <a:custGeom>
              <a:avLst/>
              <a:gdLst/>
              <a:ahLst/>
              <a:cxnLst/>
              <a:rect l="l" t="t" r="r" b="b"/>
              <a:pathLst>
                <a:path w="88900" h="88900">
                  <a:moveTo>
                    <a:pt x="0" y="88391"/>
                  </a:moveTo>
                  <a:lnTo>
                    <a:pt x="88392" y="88391"/>
                  </a:lnTo>
                  <a:lnTo>
                    <a:pt x="88392" y="0"/>
                  </a:lnTo>
                  <a:lnTo>
                    <a:pt x="0" y="0"/>
                  </a:lnTo>
                  <a:lnTo>
                    <a:pt x="0" y="88391"/>
                  </a:lnTo>
                  <a:close/>
                </a:path>
              </a:pathLst>
            </a:custGeom>
            <a:ln w="9525">
              <a:solidFill>
                <a:srgbClr val="04A0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1628648" y="3163570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63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395473" y="3136772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64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162426" y="3136772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64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928998" y="3136772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64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441952" y="3491610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56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462778" y="3056001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67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229350" y="3002407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69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996176" y="3217545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61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763002" y="3109976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65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628648" y="3701542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43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395473" y="3701542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43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162426" y="3432809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53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928998" y="3405632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54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543425" y="3145663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58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462778" y="3486404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51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229350" y="3836034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38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996176" y="3809238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39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763002" y="3728466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42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81024" y="4307585"/>
            <a:ext cx="257810" cy="838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20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700">
              <a:latin typeface="Carlito"/>
              <a:cs typeface="Carlito"/>
            </a:endParaRPr>
          </a:p>
          <a:p>
            <a:pPr marR="5080" algn="r">
              <a:lnSpc>
                <a:spcPct val="100000"/>
              </a:lnSpc>
            </a:pPr>
            <a:r>
              <a:rPr sz="1800" dirty="0">
                <a:latin typeface="Carlito"/>
                <a:cs typeface="Carlito"/>
              </a:rPr>
              <a:t>0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81024" y="3769614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40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81024" y="3231896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60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65200" y="1080261"/>
            <a:ext cx="373380" cy="19138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140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700">
              <a:latin typeface="Carlito"/>
              <a:cs typeface="Carlito"/>
            </a:endParaRPr>
          </a:p>
          <a:p>
            <a:pPr marR="5080" algn="r">
              <a:lnSpc>
                <a:spcPct val="100000"/>
              </a:lnSpc>
            </a:pPr>
            <a:r>
              <a:rPr sz="1800" spc="-5" dirty="0">
                <a:latin typeface="Carlito"/>
                <a:cs typeface="Carlito"/>
              </a:rPr>
              <a:t>120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650">
              <a:latin typeface="Carlito"/>
              <a:cs typeface="Carlito"/>
            </a:endParaRPr>
          </a:p>
          <a:p>
            <a:pPr marR="5080" algn="r">
              <a:lnSpc>
                <a:spcPct val="100000"/>
              </a:lnSpc>
            </a:pPr>
            <a:r>
              <a:rPr sz="1800" spc="-5" dirty="0">
                <a:latin typeface="Carlito"/>
                <a:cs typeface="Carlito"/>
              </a:rPr>
              <a:t>100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700">
              <a:latin typeface="Carlito"/>
              <a:cs typeface="Carlito"/>
            </a:endParaRPr>
          </a:p>
          <a:p>
            <a:pPr marR="5080" algn="r">
              <a:lnSpc>
                <a:spcPct val="100000"/>
              </a:lnSpc>
            </a:pPr>
            <a:r>
              <a:rPr sz="1800" spc="-5" dirty="0">
                <a:latin typeface="Carlito"/>
                <a:cs typeface="Carlito"/>
              </a:rPr>
              <a:t>80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265300" y="5142738"/>
            <a:ext cx="512445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2010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800" spc="5" dirty="0">
                <a:latin typeface="Carlito"/>
                <a:cs typeface="Carlito"/>
              </a:rPr>
              <a:t>(</a:t>
            </a:r>
            <a:r>
              <a:rPr sz="1800" dirty="0">
                <a:latin typeface="Carlito"/>
                <a:cs typeface="Carlito"/>
              </a:rPr>
              <a:t>134)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031873" y="5142738"/>
            <a:ext cx="512445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2011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800" spc="5" dirty="0">
                <a:latin typeface="Carlito"/>
                <a:cs typeface="Carlito"/>
              </a:rPr>
              <a:t>(</a:t>
            </a:r>
            <a:r>
              <a:rPr sz="1800" dirty="0">
                <a:latin typeface="Carlito"/>
                <a:cs typeface="Carlito"/>
              </a:rPr>
              <a:t>135)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798826" y="5142738"/>
            <a:ext cx="512445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2012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800" spc="5" dirty="0">
                <a:latin typeface="Carlito"/>
                <a:cs typeface="Carlito"/>
              </a:rPr>
              <a:t>(</a:t>
            </a:r>
            <a:r>
              <a:rPr sz="1800" dirty="0">
                <a:latin typeface="Carlito"/>
                <a:cs typeface="Carlito"/>
              </a:rPr>
              <a:t>135)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565652" y="5142738"/>
            <a:ext cx="512445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2013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800" spc="5" dirty="0">
                <a:latin typeface="Carlito"/>
                <a:cs typeface="Carlito"/>
              </a:rPr>
              <a:t>(</a:t>
            </a:r>
            <a:r>
              <a:rPr sz="1800" dirty="0">
                <a:latin typeface="Carlito"/>
                <a:cs typeface="Carlito"/>
              </a:rPr>
              <a:t>136)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332223" y="5142738"/>
            <a:ext cx="512445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2014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800" spc="5" dirty="0">
                <a:latin typeface="Carlito"/>
                <a:cs typeface="Carlito"/>
              </a:rPr>
              <a:t>(</a:t>
            </a:r>
            <a:r>
              <a:rPr sz="1800" dirty="0">
                <a:latin typeface="Carlito"/>
                <a:cs typeface="Carlito"/>
              </a:rPr>
              <a:t>142)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099050" y="5142738"/>
            <a:ext cx="512445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2015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800" spc="5" dirty="0">
                <a:latin typeface="Carlito"/>
                <a:cs typeface="Carlito"/>
              </a:rPr>
              <a:t>(</a:t>
            </a:r>
            <a:r>
              <a:rPr sz="1800" dirty="0">
                <a:latin typeface="Carlito"/>
                <a:cs typeface="Carlito"/>
              </a:rPr>
              <a:t>145)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866003" y="5142738"/>
            <a:ext cx="512445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2016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800" spc="5" dirty="0">
                <a:latin typeface="Carlito"/>
                <a:cs typeface="Carlito"/>
              </a:rPr>
              <a:t>(</a:t>
            </a:r>
            <a:r>
              <a:rPr sz="1800" dirty="0">
                <a:latin typeface="Carlito"/>
                <a:cs typeface="Carlito"/>
              </a:rPr>
              <a:t>144)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632575" y="5142738"/>
            <a:ext cx="512445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2017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800" spc="5" dirty="0">
                <a:latin typeface="Carlito"/>
                <a:cs typeface="Carlito"/>
              </a:rPr>
              <a:t>(</a:t>
            </a:r>
            <a:r>
              <a:rPr sz="1800" dirty="0">
                <a:latin typeface="Carlito"/>
                <a:cs typeface="Carlito"/>
              </a:rPr>
              <a:t>144)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399401" y="5142738"/>
            <a:ext cx="512445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2018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800" spc="5" dirty="0">
                <a:latin typeface="Carlito"/>
                <a:cs typeface="Carlito"/>
              </a:rPr>
              <a:t>(</a:t>
            </a:r>
            <a:r>
              <a:rPr sz="1800" dirty="0">
                <a:latin typeface="Carlito"/>
                <a:cs typeface="Carlito"/>
              </a:rPr>
              <a:t>149)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8235695" y="3204336"/>
            <a:ext cx="243839" cy="980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9" name="object 69"/>
          <p:cNvGrpSpPr/>
          <p:nvPr/>
        </p:nvGrpSpPr>
        <p:grpSpPr>
          <a:xfrm>
            <a:off x="8235695" y="3557015"/>
            <a:ext cx="243840" cy="97790"/>
            <a:chOff x="8235695" y="3557015"/>
            <a:chExt cx="243840" cy="97790"/>
          </a:xfrm>
        </p:grpSpPr>
        <p:sp>
          <p:nvSpPr>
            <p:cNvPr id="70" name="object 70"/>
            <p:cNvSpPr/>
            <p:nvPr/>
          </p:nvSpPr>
          <p:spPr>
            <a:xfrm>
              <a:off x="8235695" y="3605783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40">
                  <a:moveTo>
                    <a:pt x="0" y="0"/>
                  </a:moveTo>
                  <a:lnTo>
                    <a:pt x="243839" y="0"/>
                  </a:lnTo>
                </a:path>
              </a:pathLst>
            </a:custGeom>
            <a:ln w="27432">
              <a:solidFill>
                <a:srgbClr val="04A0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8313419" y="3561587"/>
              <a:ext cx="90170" cy="88900"/>
            </a:xfrm>
            <a:custGeom>
              <a:avLst/>
              <a:gdLst/>
              <a:ahLst/>
              <a:cxnLst/>
              <a:rect l="l" t="t" r="r" b="b"/>
              <a:pathLst>
                <a:path w="90170" h="88900">
                  <a:moveTo>
                    <a:pt x="89916" y="0"/>
                  </a:moveTo>
                  <a:lnTo>
                    <a:pt x="0" y="0"/>
                  </a:lnTo>
                  <a:lnTo>
                    <a:pt x="0" y="88392"/>
                  </a:lnTo>
                  <a:lnTo>
                    <a:pt x="89916" y="88392"/>
                  </a:lnTo>
                  <a:lnTo>
                    <a:pt x="89916" y="0"/>
                  </a:lnTo>
                  <a:close/>
                </a:path>
              </a:pathLst>
            </a:custGeom>
            <a:solidFill>
              <a:srgbClr val="04A0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8313419" y="3561587"/>
              <a:ext cx="90170" cy="88900"/>
            </a:xfrm>
            <a:custGeom>
              <a:avLst/>
              <a:gdLst/>
              <a:ahLst/>
              <a:cxnLst/>
              <a:rect l="l" t="t" r="r" b="b"/>
              <a:pathLst>
                <a:path w="90170" h="88900">
                  <a:moveTo>
                    <a:pt x="0" y="88392"/>
                  </a:moveTo>
                  <a:lnTo>
                    <a:pt x="89916" y="88392"/>
                  </a:lnTo>
                  <a:lnTo>
                    <a:pt x="89916" y="0"/>
                  </a:lnTo>
                  <a:lnTo>
                    <a:pt x="0" y="0"/>
                  </a:lnTo>
                  <a:lnTo>
                    <a:pt x="0" y="88392"/>
                  </a:lnTo>
                  <a:close/>
                </a:path>
              </a:pathLst>
            </a:custGeom>
            <a:ln w="9144">
              <a:solidFill>
                <a:srgbClr val="04A0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object 73"/>
          <p:cNvSpPr txBox="1"/>
          <p:nvPr/>
        </p:nvSpPr>
        <p:spPr>
          <a:xfrm>
            <a:off x="8494521" y="2999612"/>
            <a:ext cx="304165" cy="730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86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UA  </a:t>
            </a:r>
            <a:r>
              <a:rPr sz="1800" spc="5" dirty="0">
                <a:latin typeface="Carlito"/>
                <a:cs typeface="Carlito"/>
              </a:rPr>
              <a:t>PL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28294" y="6338112"/>
            <a:ext cx="736345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9FC8"/>
                </a:solidFill>
                <a:latin typeface="Carlito"/>
                <a:cs typeface="Carlito"/>
              </a:rPr>
              <a:t>*</a:t>
            </a:r>
            <a:r>
              <a:rPr sz="1800" i="1" dirty="0">
                <a:latin typeface="Carlito"/>
                <a:cs typeface="Carlito"/>
              </a:rPr>
              <a:t>В </a:t>
            </a:r>
            <a:r>
              <a:rPr sz="1800" i="1" spc="-5" dirty="0">
                <a:latin typeface="Carlito"/>
                <a:cs typeface="Carlito"/>
              </a:rPr>
              <a:t>дужках </a:t>
            </a:r>
            <a:r>
              <a:rPr sz="1800" i="1" dirty="0">
                <a:latin typeface="Carlito"/>
                <a:cs typeface="Carlito"/>
              </a:rPr>
              <a:t>при </a:t>
            </a:r>
            <a:r>
              <a:rPr sz="1800" i="1" spc="-5" dirty="0">
                <a:latin typeface="Carlito"/>
                <a:cs typeface="Carlito"/>
              </a:rPr>
              <a:t>даному році </a:t>
            </a:r>
            <a:r>
              <a:rPr sz="1800" i="1" spc="-10" dirty="0">
                <a:latin typeface="Carlito"/>
                <a:cs typeface="Carlito"/>
              </a:rPr>
              <a:t>вказано </a:t>
            </a:r>
            <a:r>
              <a:rPr sz="1800" i="1" spc="-5" dirty="0">
                <a:latin typeface="Carlito"/>
                <a:cs typeface="Carlito"/>
              </a:rPr>
              <a:t>кількість країн </a:t>
            </a:r>
            <a:r>
              <a:rPr sz="1800" i="1" spc="-10" dirty="0">
                <a:latin typeface="Carlito"/>
                <a:cs typeface="Carlito"/>
              </a:rPr>
              <a:t>охоплених</a:t>
            </a:r>
            <a:r>
              <a:rPr sz="1800" i="1" spc="40" dirty="0">
                <a:latin typeface="Carlito"/>
                <a:cs typeface="Carlito"/>
              </a:rPr>
              <a:t> </a:t>
            </a:r>
            <a:r>
              <a:rPr sz="1800" i="1" spc="-5" dirty="0">
                <a:latin typeface="Carlito"/>
                <a:cs typeface="Carlito"/>
              </a:rPr>
              <a:t>рейтингом.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297891"/>
            <a:ext cx="508254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25" dirty="0">
                <a:solidFill>
                  <a:srgbClr val="04A095"/>
                </a:solidFill>
                <a:latin typeface="Noto Sans"/>
                <a:cs typeface="Noto Sans"/>
              </a:rPr>
              <a:t>Ґендерна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рівність – це</a:t>
            </a:r>
            <a:r>
              <a:rPr sz="2500" b="1" spc="35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виклик</a:t>
            </a:r>
            <a:endParaRPr sz="2500">
              <a:latin typeface="Noto Sans"/>
              <a:cs typeface="Noto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1504" y="1106703"/>
            <a:ext cx="8125459" cy="5147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100"/>
              </a:lnSpc>
              <a:spcBef>
                <a:spcPts val="100"/>
              </a:spcBef>
            </a:pP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Подолання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такої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нерівності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є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великим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викликом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для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держави. </a:t>
            </a:r>
            <a:r>
              <a:rPr sz="1600" spc="-14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мова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не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лише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про 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Україну.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Ґендерна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нерівність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притаманна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всім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суспільствам,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незалежно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від 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політичного устрою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та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рівня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соціально-економічного</a:t>
            </a:r>
            <a:r>
              <a:rPr sz="1600" spc="30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розвитку.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00">
              <a:latin typeface="Noto Sans"/>
              <a:cs typeface="Noto Sans"/>
            </a:endParaRPr>
          </a:p>
          <a:p>
            <a:pPr marL="12700" marR="6350" algn="just">
              <a:lnSpc>
                <a:spcPct val="150100"/>
              </a:lnSpc>
            </a:pP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Саме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тому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питання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ґендерної рівності сьогодні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є 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наскрізною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темою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порядку 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денного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глобального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розвитку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spc="-90" dirty="0">
                <a:solidFill>
                  <a:srgbClr val="49452A"/>
                </a:solidFill>
                <a:latin typeface="Noto Sans"/>
                <a:cs typeface="Noto Sans"/>
              </a:rPr>
              <a:t>кожна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країна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розробляє</a:t>
            </a:r>
            <a:r>
              <a:rPr sz="1600" spc="3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власну ґендерну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політику, 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спрямовану на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подолання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ґендерних</a:t>
            </a:r>
            <a:r>
              <a:rPr sz="1600" spc="2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проблем.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00">
              <a:latin typeface="Noto Sans"/>
              <a:cs typeface="Noto Sans"/>
            </a:endParaRPr>
          </a:p>
          <a:p>
            <a:pPr marL="12700" marR="5715" algn="just">
              <a:lnSpc>
                <a:spcPct val="150000"/>
              </a:lnSpc>
            </a:pP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Ґендерна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рівність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вимірюється рівністю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можливостей! А можливості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створюються 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самими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людьми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тут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зараз. </a:t>
            </a:r>
            <a:r>
              <a:rPr sz="1600" spc="-14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це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не стосується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тільки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формування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законодавства, це  </a:t>
            </a:r>
            <a:r>
              <a:rPr sz="1600" spc="-95" dirty="0">
                <a:solidFill>
                  <a:srgbClr val="49452A"/>
                </a:solidFill>
                <a:latin typeface="Noto Sans"/>
                <a:cs typeface="Noto Sans"/>
              </a:rPr>
              <a:t>також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стосується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формування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культури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цілком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залежить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від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нас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з</a:t>
            </a:r>
            <a:r>
              <a:rPr sz="1600" spc="114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вами.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00">
              <a:latin typeface="Noto Sans"/>
              <a:cs typeface="Noto Sans"/>
            </a:endParaRPr>
          </a:p>
          <a:p>
            <a:pPr marL="12700" marR="6985" algn="just">
              <a:lnSpc>
                <a:spcPct val="150000"/>
              </a:lnSpc>
            </a:pPr>
            <a:r>
              <a:rPr sz="1600" spc="-100" dirty="0">
                <a:solidFill>
                  <a:srgbClr val="49452A"/>
                </a:solidFill>
                <a:latin typeface="Noto Sans"/>
                <a:cs typeface="Noto Sans"/>
              </a:rPr>
              <a:t>Яку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користь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чи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економічну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вигоду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від ґендерної рівності </a:t>
            </a:r>
            <a:r>
              <a:rPr sz="1600" spc="-100" dirty="0">
                <a:solidFill>
                  <a:srgbClr val="49452A"/>
                </a:solidFill>
                <a:latin typeface="Noto Sans"/>
                <a:cs typeface="Noto Sans"/>
              </a:rPr>
              <a:t>може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мати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громада? Більше 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про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це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600" spc="-30" dirty="0">
                <a:solidFill>
                  <a:srgbClr val="49452A"/>
                </a:solidFill>
                <a:latin typeface="Noto Sans"/>
                <a:cs typeface="Noto Sans"/>
              </a:rPr>
              <a:t>2.</a:t>
            </a:r>
            <a:r>
              <a:rPr sz="1600" spc="15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модулі!</a:t>
            </a:r>
            <a:endParaRPr sz="16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55370" y="3866134"/>
            <a:ext cx="8629015" cy="1764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986405">
              <a:lnSpc>
                <a:spcPct val="100000"/>
              </a:lnSpc>
              <a:spcBef>
                <a:spcPts val="100"/>
              </a:spcBef>
            </a:pPr>
            <a:r>
              <a:rPr sz="3800" b="1" spc="114" dirty="0">
                <a:solidFill>
                  <a:srgbClr val="F1F1F1"/>
                </a:solidFill>
                <a:latin typeface="Noto Sans"/>
                <a:cs typeface="Noto Sans"/>
              </a:rPr>
              <a:t>ЖІНКИ </a:t>
            </a:r>
            <a:r>
              <a:rPr sz="3800" b="1" spc="-25" dirty="0">
                <a:solidFill>
                  <a:srgbClr val="F1F1F1"/>
                </a:solidFill>
                <a:latin typeface="Noto Sans"/>
                <a:cs typeface="Noto Sans"/>
              </a:rPr>
              <a:t>ТА </a:t>
            </a:r>
            <a:r>
              <a:rPr sz="3800" b="1" spc="135" dirty="0">
                <a:solidFill>
                  <a:srgbClr val="F1F1F1"/>
                </a:solidFill>
                <a:latin typeface="Noto Sans"/>
                <a:cs typeface="Noto Sans"/>
              </a:rPr>
              <a:t>ЧОЛОВІКИ  </a:t>
            </a:r>
            <a:r>
              <a:rPr sz="3800" b="1" dirty="0">
                <a:solidFill>
                  <a:srgbClr val="F1F1F1"/>
                </a:solidFill>
                <a:latin typeface="Noto Sans"/>
                <a:cs typeface="Noto Sans"/>
              </a:rPr>
              <a:t>В</a:t>
            </a:r>
            <a:r>
              <a:rPr sz="3800" b="1" spc="385" dirty="0">
                <a:solidFill>
                  <a:srgbClr val="F1F1F1"/>
                </a:solidFill>
                <a:latin typeface="Noto Sans"/>
                <a:cs typeface="Noto Sans"/>
              </a:rPr>
              <a:t> </a:t>
            </a:r>
            <a:r>
              <a:rPr sz="3800" b="1" spc="90" dirty="0">
                <a:solidFill>
                  <a:srgbClr val="F1F1F1"/>
                </a:solidFill>
                <a:latin typeface="Noto Sans"/>
                <a:cs typeface="Noto Sans"/>
              </a:rPr>
              <a:t>УКРАЇНІ.</a:t>
            </a:r>
            <a:endParaRPr sz="380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800" b="1" spc="145" dirty="0">
                <a:solidFill>
                  <a:srgbClr val="F1F1F1"/>
                </a:solidFill>
                <a:latin typeface="Noto Sans"/>
                <a:cs typeface="Noto Sans"/>
              </a:rPr>
              <a:t>ҐЕНДЕРНІ </a:t>
            </a:r>
            <a:r>
              <a:rPr sz="3800" b="1" spc="165" dirty="0">
                <a:solidFill>
                  <a:srgbClr val="F1F1F1"/>
                </a:solidFill>
                <a:latin typeface="Noto Sans"/>
                <a:cs typeface="Noto Sans"/>
              </a:rPr>
              <a:t>СТЕРЕОТИПИ </a:t>
            </a:r>
            <a:r>
              <a:rPr sz="3800" b="1" spc="-25" dirty="0">
                <a:solidFill>
                  <a:srgbClr val="F1F1F1"/>
                </a:solidFill>
                <a:latin typeface="Noto Sans"/>
                <a:cs typeface="Noto Sans"/>
              </a:rPr>
              <a:t>ТА</a:t>
            </a:r>
            <a:r>
              <a:rPr sz="3800" b="1" spc="795" dirty="0">
                <a:solidFill>
                  <a:srgbClr val="F1F1F1"/>
                </a:solidFill>
                <a:latin typeface="Noto Sans"/>
                <a:cs typeface="Noto Sans"/>
              </a:rPr>
              <a:t> </a:t>
            </a:r>
            <a:r>
              <a:rPr sz="3800" b="1" spc="100" dirty="0">
                <a:solidFill>
                  <a:srgbClr val="F1F1F1"/>
                </a:solidFill>
                <a:latin typeface="Noto Sans"/>
                <a:cs typeface="Noto Sans"/>
              </a:rPr>
              <a:t>РОЛІ.</a:t>
            </a:r>
            <a:endParaRPr sz="3800">
              <a:latin typeface="Noto Sans"/>
              <a:cs typeface="Noto San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55370" y="2352497"/>
            <a:ext cx="67818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0" spc="-10" dirty="0">
                <a:solidFill>
                  <a:srgbClr val="27AD91"/>
                </a:solidFill>
              </a:rPr>
              <a:t>3</a:t>
            </a:r>
            <a:endParaRPr sz="90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297891"/>
            <a:ext cx="678370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280660" algn="l"/>
              </a:tabLst>
            </a:pP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Становище жінок</a:t>
            </a:r>
            <a:r>
              <a:rPr sz="2500" b="1" spc="20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та</a:t>
            </a:r>
            <a:r>
              <a:rPr sz="2500" b="1" spc="10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чоловіків	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в</a:t>
            </a:r>
            <a:r>
              <a:rPr sz="2500" b="1" spc="-30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Україні</a:t>
            </a:r>
            <a:endParaRPr sz="2500">
              <a:latin typeface="Noto Sans"/>
              <a:cs typeface="Noto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1504" y="1106703"/>
            <a:ext cx="7402830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100"/>
              </a:lnSpc>
              <a:spcBef>
                <a:spcPts val="100"/>
              </a:spcBef>
            </a:pP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Отже,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якщо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ґендер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-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це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соціально-рольовий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статус,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який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визначає соціальні 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можливості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людини,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то давайте подивимось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як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саме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існуючи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ґендерні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ролі 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та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стереотипи впливають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на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становище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жінок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та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чоловіків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сучасній 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Україні.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00">
              <a:latin typeface="Noto Sans"/>
              <a:cs typeface="Noto Sans"/>
            </a:endParaRPr>
          </a:p>
          <a:p>
            <a:pPr marL="12700" algn="just">
              <a:lnSpc>
                <a:spcPct val="100000"/>
              </a:lnSpc>
            </a:pP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Бар’єри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на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шляху 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встановлення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ґендерної</a:t>
            </a:r>
            <a:r>
              <a:rPr sz="1600" spc="9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рiвностi</a:t>
            </a:r>
            <a:endParaRPr sz="1600">
              <a:latin typeface="Noto Sans"/>
              <a:cs typeface="Noto San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979855" y="3457194"/>
            <a:ext cx="7360284" cy="2959735"/>
            <a:chOff x="979855" y="3457194"/>
            <a:chExt cx="7360284" cy="2959735"/>
          </a:xfrm>
        </p:grpSpPr>
        <p:sp>
          <p:nvSpPr>
            <p:cNvPr id="5" name="object 5"/>
            <p:cNvSpPr/>
            <p:nvPr/>
          </p:nvSpPr>
          <p:spPr>
            <a:xfrm>
              <a:off x="992555" y="3469894"/>
              <a:ext cx="7334884" cy="2934335"/>
            </a:xfrm>
            <a:custGeom>
              <a:avLst/>
              <a:gdLst/>
              <a:ahLst/>
              <a:cxnLst/>
              <a:rect l="l" t="t" r="r" b="b"/>
              <a:pathLst>
                <a:path w="7334884" h="2934335">
                  <a:moveTo>
                    <a:pt x="1466926" y="0"/>
                  </a:moveTo>
                  <a:lnTo>
                    <a:pt x="0" y="1222374"/>
                  </a:lnTo>
                  <a:lnTo>
                    <a:pt x="1466926" y="2444800"/>
                  </a:lnTo>
                  <a:lnTo>
                    <a:pt x="1466926" y="1955799"/>
                  </a:lnTo>
                  <a:lnTo>
                    <a:pt x="3437966" y="1955799"/>
                  </a:lnTo>
                  <a:lnTo>
                    <a:pt x="3437966" y="2322575"/>
                  </a:lnTo>
                  <a:lnTo>
                    <a:pt x="3446153" y="2355072"/>
                  </a:lnTo>
                  <a:lnTo>
                    <a:pt x="3505101" y="2409012"/>
                  </a:lnTo>
                  <a:lnTo>
                    <a:pt x="3551494" y="2428125"/>
                  </a:lnTo>
                  <a:lnTo>
                    <a:pt x="3606255" y="2440447"/>
                  </a:lnTo>
                  <a:lnTo>
                    <a:pt x="3667201" y="2444813"/>
                  </a:lnTo>
                  <a:lnTo>
                    <a:pt x="5867603" y="2444813"/>
                  </a:lnTo>
                  <a:lnTo>
                    <a:pt x="5867603" y="2933776"/>
                  </a:lnTo>
                  <a:lnTo>
                    <a:pt x="7334453" y="1711324"/>
                  </a:lnTo>
                  <a:lnTo>
                    <a:pt x="5867603" y="488949"/>
                  </a:lnTo>
                  <a:lnTo>
                    <a:pt x="5867603" y="977899"/>
                  </a:lnTo>
                  <a:lnTo>
                    <a:pt x="3667201" y="977899"/>
                  </a:lnTo>
                  <a:lnTo>
                    <a:pt x="3606255" y="973533"/>
                  </a:lnTo>
                  <a:lnTo>
                    <a:pt x="3551494" y="961211"/>
                  </a:lnTo>
                  <a:lnTo>
                    <a:pt x="3505101" y="942101"/>
                  </a:lnTo>
                  <a:lnTo>
                    <a:pt x="3469259" y="917372"/>
                  </a:lnTo>
                  <a:lnTo>
                    <a:pt x="3437966" y="855725"/>
                  </a:lnTo>
                  <a:lnTo>
                    <a:pt x="3446153" y="823206"/>
                  </a:lnTo>
                  <a:lnTo>
                    <a:pt x="3505101" y="769238"/>
                  </a:lnTo>
                  <a:lnTo>
                    <a:pt x="3551494" y="750118"/>
                  </a:lnTo>
                  <a:lnTo>
                    <a:pt x="3606255" y="737792"/>
                  </a:lnTo>
                  <a:lnTo>
                    <a:pt x="3728146" y="729058"/>
                  </a:lnTo>
                  <a:lnTo>
                    <a:pt x="3782907" y="716736"/>
                  </a:lnTo>
                  <a:lnTo>
                    <a:pt x="3829300" y="697626"/>
                  </a:lnTo>
                  <a:lnTo>
                    <a:pt x="3865142" y="672897"/>
                  </a:lnTo>
                  <a:lnTo>
                    <a:pt x="3888248" y="643716"/>
                  </a:lnTo>
                  <a:lnTo>
                    <a:pt x="3896436" y="611250"/>
                  </a:lnTo>
                  <a:lnTo>
                    <a:pt x="3888248" y="578731"/>
                  </a:lnTo>
                  <a:lnTo>
                    <a:pt x="3829300" y="524763"/>
                  </a:lnTo>
                  <a:lnTo>
                    <a:pt x="3782907" y="505643"/>
                  </a:lnTo>
                  <a:lnTo>
                    <a:pt x="3728146" y="493317"/>
                  </a:lnTo>
                  <a:lnTo>
                    <a:pt x="3667201" y="488949"/>
                  </a:lnTo>
                  <a:lnTo>
                    <a:pt x="1466926" y="488949"/>
                  </a:lnTo>
                  <a:lnTo>
                    <a:pt x="1466926" y="0"/>
                  </a:lnTo>
                  <a:close/>
                </a:path>
              </a:pathLst>
            </a:custGeom>
            <a:solidFill>
              <a:srgbClr val="27AD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430521" y="4081145"/>
              <a:ext cx="458470" cy="367030"/>
            </a:xfrm>
            <a:custGeom>
              <a:avLst/>
              <a:gdLst/>
              <a:ahLst/>
              <a:cxnLst/>
              <a:rect l="l" t="t" r="r" b="b"/>
              <a:pathLst>
                <a:path w="458470" h="367029">
                  <a:moveTo>
                    <a:pt x="458469" y="0"/>
                  </a:moveTo>
                  <a:lnTo>
                    <a:pt x="427176" y="61646"/>
                  </a:lnTo>
                  <a:lnTo>
                    <a:pt x="391334" y="86375"/>
                  </a:lnTo>
                  <a:lnTo>
                    <a:pt x="344941" y="105485"/>
                  </a:lnTo>
                  <a:lnTo>
                    <a:pt x="290180" y="117807"/>
                  </a:lnTo>
                  <a:lnTo>
                    <a:pt x="168289" y="126541"/>
                  </a:lnTo>
                  <a:lnTo>
                    <a:pt x="113528" y="138867"/>
                  </a:lnTo>
                  <a:lnTo>
                    <a:pt x="67135" y="157987"/>
                  </a:lnTo>
                  <a:lnTo>
                    <a:pt x="31293" y="182738"/>
                  </a:lnTo>
                  <a:lnTo>
                    <a:pt x="8187" y="211955"/>
                  </a:lnTo>
                  <a:lnTo>
                    <a:pt x="0" y="244474"/>
                  </a:lnTo>
                  <a:lnTo>
                    <a:pt x="8187" y="276940"/>
                  </a:lnTo>
                  <a:lnTo>
                    <a:pt x="67135" y="330850"/>
                  </a:lnTo>
                  <a:lnTo>
                    <a:pt x="113528" y="349960"/>
                  </a:lnTo>
                  <a:lnTo>
                    <a:pt x="168289" y="362282"/>
                  </a:lnTo>
                  <a:lnTo>
                    <a:pt x="229235" y="366648"/>
                  </a:lnTo>
                  <a:lnTo>
                    <a:pt x="458469" y="366648"/>
                  </a:lnTo>
                  <a:lnTo>
                    <a:pt x="458469" y="0"/>
                  </a:lnTo>
                  <a:close/>
                </a:path>
              </a:pathLst>
            </a:custGeom>
            <a:solidFill>
              <a:srgbClr val="1F8B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92555" y="3469894"/>
              <a:ext cx="7334884" cy="2934335"/>
            </a:xfrm>
            <a:custGeom>
              <a:avLst/>
              <a:gdLst/>
              <a:ahLst/>
              <a:cxnLst/>
              <a:rect l="l" t="t" r="r" b="b"/>
              <a:pathLst>
                <a:path w="7334884" h="2934335">
                  <a:moveTo>
                    <a:pt x="0" y="1222374"/>
                  </a:moveTo>
                  <a:lnTo>
                    <a:pt x="1466926" y="0"/>
                  </a:lnTo>
                  <a:lnTo>
                    <a:pt x="1466926" y="488949"/>
                  </a:lnTo>
                  <a:lnTo>
                    <a:pt x="3667201" y="488949"/>
                  </a:lnTo>
                  <a:lnTo>
                    <a:pt x="3728146" y="493317"/>
                  </a:lnTo>
                  <a:lnTo>
                    <a:pt x="3782907" y="505643"/>
                  </a:lnTo>
                  <a:lnTo>
                    <a:pt x="3829300" y="524763"/>
                  </a:lnTo>
                  <a:lnTo>
                    <a:pt x="3865142" y="549514"/>
                  </a:lnTo>
                  <a:lnTo>
                    <a:pt x="3896436" y="611250"/>
                  </a:lnTo>
                  <a:lnTo>
                    <a:pt x="3888248" y="643716"/>
                  </a:lnTo>
                  <a:lnTo>
                    <a:pt x="3829300" y="697626"/>
                  </a:lnTo>
                  <a:lnTo>
                    <a:pt x="3782907" y="716736"/>
                  </a:lnTo>
                  <a:lnTo>
                    <a:pt x="3728146" y="729058"/>
                  </a:lnTo>
                  <a:lnTo>
                    <a:pt x="3667201" y="733424"/>
                  </a:lnTo>
                  <a:lnTo>
                    <a:pt x="3606255" y="737792"/>
                  </a:lnTo>
                  <a:lnTo>
                    <a:pt x="3551494" y="750118"/>
                  </a:lnTo>
                  <a:lnTo>
                    <a:pt x="3505101" y="769238"/>
                  </a:lnTo>
                  <a:lnTo>
                    <a:pt x="3469259" y="793989"/>
                  </a:lnTo>
                  <a:lnTo>
                    <a:pt x="3437966" y="855725"/>
                  </a:lnTo>
                  <a:lnTo>
                    <a:pt x="3446153" y="888191"/>
                  </a:lnTo>
                  <a:lnTo>
                    <a:pt x="3505101" y="942101"/>
                  </a:lnTo>
                  <a:lnTo>
                    <a:pt x="3551494" y="961211"/>
                  </a:lnTo>
                  <a:lnTo>
                    <a:pt x="3606255" y="973533"/>
                  </a:lnTo>
                  <a:lnTo>
                    <a:pt x="3667201" y="977899"/>
                  </a:lnTo>
                  <a:lnTo>
                    <a:pt x="5867603" y="977899"/>
                  </a:lnTo>
                  <a:lnTo>
                    <a:pt x="5867603" y="488949"/>
                  </a:lnTo>
                  <a:lnTo>
                    <a:pt x="7334453" y="1711324"/>
                  </a:lnTo>
                  <a:lnTo>
                    <a:pt x="5867603" y="2933776"/>
                  </a:lnTo>
                  <a:lnTo>
                    <a:pt x="5867603" y="2444813"/>
                  </a:lnTo>
                  <a:lnTo>
                    <a:pt x="3667201" y="2444813"/>
                  </a:lnTo>
                  <a:lnTo>
                    <a:pt x="3606255" y="2440447"/>
                  </a:lnTo>
                  <a:lnTo>
                    <a:pt x="3551494" y="2428125"/>
                  </a:lnTo>
                  <a:lnTo>
                    <a:pt x="3505101" y="2409012"/>
                  </a:lnTo>
                  <a:lnTo>
                    <a:pt x="3469259" y="2384273"/>
                  </a:lnTo>
                  <a:lnTo>
                    <a:pt x="3437966" y="2322575"/>
                  </a:lnTo>
                  <a:lnTo>
                    <a:pt x="3437966" y="1955799"/>
                  </a:lnTo>
                  <a:lnTo>
                    <a:pt x="1466926" y="1955799"/>
                  </a:lnTo>
                  <a:lnTo>
                    <a:pt x="1466926" y="2444800"/>
                  </a:lnTo>
                  <a:lnTo>
                    <a:pt x="0" y="1222374"/>
                  </a:lnTo>
                  <a:close/>
                </a:path>
                <a:path w="7334884" h="2934335">
                  <a:moveTo>
                    <a:pt x="3896436" y="611250"/>
                  </a:moveTo>
                  <a:lnTo>
                    <a:pt x="3896436" y="977899"/>
                  </a:lnTo>
                </a:path>
                <a:path w="7334884" h="2934335">
                  <a:moveTo>
                    <a:pt x="3437966" y="855725"/>
                  </a:moveTo>
                  <a:lnTo>
                    <a:pt x="3437966" y="1955799"/>
                  </a:lnTo>
                </a:path>
              </a:pathLst>
            </a:custGeom>
            <a:ln w="25400">
              <a:solidFill>
                <a:srgbClr val="27AD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676401" y="3974338"/>
            <a:ext cx="2553080" cy="141224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-2540" algn="ctr">
              <a:lnSpc>
                <a:spcPct val="91700"/>
              </a:lnSpc>
              <a:spcBef>
                <a:spcPts val="240"/>
              </a:spcBef>
            </a:pPr>
            <a:r>
              <a:rPr sz="1400" b="1" spc="-20" dirty="0">
                <a:solidFill>
                  <a:srgbClr val="FFFFFF"/>
                </a:solidFill>
                <a:latin typeface="Carlito"/>
                <a:cs typeface="Carlito"/>
              </a:rPr>
              <a:t>Ґендерні </a:t>
            </a:r>
            <a:r>
              <a:rPr sz="1400" b="1" spc="-5" dirty="0">
                <a:solidFill>
                  <a:srgbClr val="FFFFFF"/>
                </a:solidFill>
                <a:latin typeface="Carlito"/>
                <a:cs typeface="Carlito"/>
              </a:rPr>
              <a:t>стереотипи 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(загальновживані, 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спрощені,  стійкі та упереджені</a:t>
            </a:r>
            <a:r>
              <a:rPr sz="1400" spc="-6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уявлення 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про 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образи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жінки 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та</a:t>
            </a:r>
            <a:r>
              <a:rPr sz="1400" spc="-9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чоловіка,  </a:t>
            </a:r>
            <a:r>
              <a:rPr sz="1400" spc="-15" dirty="0">
                <a:solidFill>
                  <a:srgbClr val="FFFFFF"/>
                </a:solidFill>
                <a:latin typeface="Carlito"/>
                <a:cs typeface="Carlito"/>
              </a:rPr>
              <a:t>моделі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їх 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поведінки</a:t>
            </a:r>
            <a:r>
              <a:rPr sz="1400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у</a:t>
            </a:r>
            <a:endParaRPr sz="1400" dirty="0">
              <a:latin typeface="Carlito"/>
              <a:cs typeface="Carlito"/>
            </a:endParaRPr>
          </a:p>
          <a:p>
            <a:pPr marL="324485" marR="318770" algn="ctr">
              <a:lnSpc>
                <a:spcPts val="1540"/>
              </a:lnSpc>
              <a:spcBef>
                <a:spcPts val="25"/>
              </a:spcBef>
            </a:pP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суспільстві,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їх</a:t>
            </a:r>
            <a:r>
              <a:rPr sz="1400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функції,  обов’язки</a:t>
            </a:r>
            <a:r>
              <a:rPr sz="14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rlito"/>
                <a:cs typeface="Carlito"/>
              </a:rPr>
              <a:t>тощо)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72076" y="4541646"/>
            <a:ext cx="3862324" cy="1216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610"/>
              </a:lnSpc>
              <a:spcBef>
                <a:spcPts val="100"/>
              </a:spcBef>
            </a:pPr>
            <a:r>
              <a:rPr sz="1400" b="1" spc="-20" dirty="0">
                <a:solidFill>
                  <a:srgbClr val="FFFFFF"/>
                </a:solidFill>
                <a:latin typeface="Carlito"/>
                <a:cs typeface="Carlito"/>
              </a:rPr>
              <a:t>Ґендерна </a:t>
            </a: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дискримінація </a:t>
            </a:r>
            <a:r>
              <a:rPr sz="1400" b="1" spc="-10" dirty="0">
                <a:solidFill>
                  <a:srgbClr val="FFFFFF"/>
                </a:solidFill>
                <a:latin typeface="Carlito"/>
                <a:cs typeface="Carlito"/>
              </a:rPr>
              <a:t>(сексизм)</a:t>
            </a:r>
            <a:r>
              <a:rPr sz="1400" b="1" spc="-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–</a:t>
            </a:r>
            <a:endParaRPr sz="1400" dirty="0">
              <a:latin typeface="Carlito"/>
              <a:cs typeface="Carlito"/>
            </a:endParaRPr>
          </a:p>
          <a:p>
            <a:pPr marL="245745" marR="240665" indent="1270" algn="ctr">
              <a:lnSpc>
                <a:spcPct val="91500"/>
              </a:lnSpc>
              <a:spcBef>
                <a:spcPts val="75"/>
              </a:spcBef>
            </a:pP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обмеження </a:t>
            </a:r>
            <a:r>
              <a:rPr sz="1400" spc="-10" dirty="0">
                <a:solidFill>
                  <a:srgbClr val="FFFFFF"/>
                </a:solidFill>
                <a:latin typeface="Carlito"/>
                <a:cs typeface="Carlito"/>
              </a:rPr>
              <a:t>людини 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(дії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чи  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бездіяльність) за </a:t>
            </a:r>
            <a:r>
              <a:rPr sz="1400" spc="-10" dirty="0">
                <a:solidFill>
                  <a:srgbClr val="FFFFFF"/>
                </a:solidFill>
                <a:latin typeface="Carlito"/>
                <a:cs typeface="Carlito"/>
              </a:rPr>
              <a:t>ознакою 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статі  (ґендера), спрямовані</a:t>
            </a:r>
            <a:r>
              <a:rPr sz="14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на</a:t>
            </a:r>
            <a:endParaRPr sz="1400" dirty="0">
              <a:latin typeface="Carlito"/>
              <a:cs typeface="Carlito"/>
            </a:endParaRPr>
          </a:p>
          <a:p>
            <a:pPr marL="15240" marR="9525" algn="ctr">
              <a:lnSpc>
                <a:spcPts val="1540"/>
              </a:lnSpc>
              <a:spcBef>
                <a:spcPts val="35"/>
              </a:spcBef>
            </a:pP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приниження, 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зневажливе</a:t>
            </a:r>
            <a:r>
              <a:rPr sz="1400" spc="-10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ставлення,  виключення</a:t>
            </a:r>
            <a:r>
              <a:rPr sz="1400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тощо).</a:t>
            </a:r>
            <a:endParaRPr sz="1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297891"/>
            <a:ext cx="504063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Стереотипи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та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дискримінація</a:t>
            </a:r>
            <a:endParaRPr sz="2500">
              <a:latin typeface="Noto Sans"/>
              <a:cs typeface="Noto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1504" y="1106703"/>
            <a:ext cx="7837170" cy="4782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100"/>
              </a:lnSpc>
              <a:spcBef>
                <a:spcPts val="100"/>
              </a:spcBef>
            </a:pP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Стереотип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–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сукупність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спрощених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узагальнень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про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групу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осіб,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що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дає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підставу  до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розподілу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членів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цієї групи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за категоріями. 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Це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призводить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до сприйняття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їх 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шаблонно,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відповідно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до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цих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очікувань.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Стереотип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–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це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узагальнення, за </a:t>
            </a:r>
            <a:r>
              <a:rPr sz="1600" spc="-90" dirty="0">
                <a:solidFill>
                  <a:srgbClr val="49452A"/>
                </a:solidFill>
                <a:latin typeface="Noto Sans"/>
                <a:cs typeface="Noto Sans"/>
              </a:rPr>
              <a:t>яким 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риси і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характеристики,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властиві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частині групи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(необов’язково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більшій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частині),  поширюються на 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всіх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людей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групі. </a:t>
            </a:r>
            <a:r>
              <a:rPr sz="1600" spc="-50" dirty="0">
                <a:solidFill>
                  <a:srgbClr val="009FC8"/>
                </a:solidFill>
                <a:latin typeface="Noto Sans"/>
                <a:cs typeface="Noto Sans"/>
              </a:rPr>
              <a:t>Розрізняють расові, </a:t>
            </a:r>
            <a:r>
              <a:rPr sz="1600" spc="-55" dirty="0">
                <a:solidFill>
                  <a:srgbClr val="009FC8"/>
                </a:solidFill>
                <a:latin typeface="Noto Sans"/>
                <a:cs typeface="Noto Sans"/>
              </a:rPr>
              <a:t>національні, </a:t>
            </a:r>
            <a:r>
              <a:rPr sz="1600" spc="-45" dirty="0">
                <a:solidFill>
                  <a:srgbClr val="009FC8"/>
                </a:solidFill>
                <a:latin typeface="Noto Sans"/>
                <a:cs typeface="Noto Sans"/>
              </a:rPr>
              <a:t>ґендерні </a:t>
            </a:r>
            <a:r>
              <a:rPr sz="1600" spc="-60" dirty="0">
                <a:solidFill>
                  <a:srgbClr val="009FC8"/>
                </a:solidFill>
                <a:latin typeface="Noto Sans"/>
                <a:cs typeface="Noto Sans"/>
              </a:rPr>
              <a:t>та  </a:t>
            </a:r>
            <a:r>
              <a:rPr sz="1600" spc="-65" dirty="0">
                <a:solidFill>
                  <a:srgbClr val="009FC8"/>
                </a:solidFill>
                <a:latin typeface="Noto Sans"/>
                <a:cs typeface="Noto Sans"/>
              </a:rPr>
              <a:t>інші</a:t>
            </a:r>
            <a:r>
              <a:rPr sz="1600" spc="10" dirty="0">
                <a:solidFill>
                  <a:srgbClr val="009FC8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009FC8"/>
                </a:solidFill>
                <a:latin typeface="Noto Sans"/>
                <a:cs typeface="Noto Sans"/>
              </a:rPr>
              <a:t>стереотипи.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00">
              <a:latin typeface="Noto Sans"/>
              <a:cs typeface="Noto Sans"/>
            </a:endParaRPr>
          </a:p>
          <a:p>
            <a:pPr marL="12700" marR="6985" algn="just">
              <a:lnSpc>
                <a:spcPct val="150100"/>
              </a:lnSpc>
            </a:pPr>
            <a:r>
              <a:rPr sz="1600" spc="-60" dirty="0">
                <a:solidFill>
                  <a:srgbClr val="009FC8"/>
                </a:solidFill>
                <a:latin typeface="Noto Sans"/>
                <a:cs typeface="Noto Sans"/>
              </a:rPr>
              <a:t>Ґендерні </a:t>
            </a:r>
            <a:r>
              <a:rPr sz="1600" spc="-50" dirty="0">
                <a:solidFill>
                  <a:srgbClr val="009FC8"/>
                </a:solidFill>
                <a:latin typeface="Noto Sans"/>
                <a:cs typeface="Noto Sans"/>
              </a:rPr>
              <a:t>стереотипи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–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стійкі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для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даного суспільства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конкретний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історичний 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період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уявлення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про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відмінність </a:t>
            </a:r>
            <a:r>
              <a:rPr sz="1600" spc="-105" dirty="0">
                <a:solidFill>
                  <a:srgbClr val="49452A"/>
                </a:solidFill>
                <a:latin typeface="Noto Sans"/>
                <a:cs typeface="Noto Sans"/>
              </a:rPr>
              <a:t>між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чоловіком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жінкою,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про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їх місце і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роль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сім’ї 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й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суспільстві.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00">
              <a:latin typeface="Noto Sans"/>
              <a:cs typeface="Noto Sans"/>
            </a:endParaRPr>
          </a:p>
          <a:p>
            <a:pPr marL="12700" marR="7620" algn="just">
              <a:lnSpc>
                <a:spcPct val="150000"/>
              </a:lnSpc>
            </a:pP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Стереотипи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можуть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впливати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не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тільки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на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поведінку,</a:t>
            </a:r>
            <a:r>
              <a:rPr sz="1600" spc="27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а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й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на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створення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або   </a:t>
            </a:r>
            <a:r>
              <a:rPr sz="1600" spc="-25" dirty="0">
                <a:solidFill>
                  <a:srgbClr val="49452A"/>
                </a:solidFill>
                <a:latin typeface="Noto Sans"/>
                <a:cs typeface="Noto Sans"/>
              </a:rPr>
              <a:t>НЕ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створення</a:t>
            </a:r>
            <a:r>
              <a:rPr sz="1600" spc="2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можливостей</a:t>
            </a:r>
            <a:r>
              <a:rPr sz="1600" spc="3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для</a:t>
            </a:r>
            <a:r>
              <a:rPr sz="1600" spc="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жінок</a:t>
            </a:r>
            <a:r>
              <a:rPr sz="1600" spc="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та</a:t>
            </a:r>
            <a:r>
              <a:rPr sz="1600" spc="1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чоловіків,</a:t>
            </a:r>
            <a:r>
              <a:rPr sz="1600" spc="2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хлопчиків</a:t>
            </a:r>
            <a:r>
              <a:rPr sz="1600" spc="2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та</a:t>
            </a:r>
            <a:r>
              <a:rPr sz="1600" spc="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дівчаток.</a:t>
            </a:r>
            <a:endParaRPr sz="16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297891"/>
            <a:ext cx="504063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Стереотипи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та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дискримінація</a:t>
            </a:r>
            <a:endParaRPr sz="2500">
              <a:latin typeface="Noto Sans"/>
              <a:cs typeface="Noto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1504" y="1106703"/>
            <a:ext cx="7837170" cy="4782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100"/>
              </a:lnSpc>
              <a:spcBef>
                <a:spcPts val="100"/>
              </a:spcBef>
            </a:pP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Найбільш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яскравим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прикладом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сфері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поведінки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є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те,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що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від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самого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народження 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дівчаткам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хлопчикам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пропонують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певні (але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різні)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правила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поведінки,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форми 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вияву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відчуттів. </a:t>
            </a:r>
            <a:r>
              <a:rPr sz="1600" spc="-145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600" spc="1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оточення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суворо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стежить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за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тим,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щоб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вони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беззаперечно 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виконувалися.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Наприклад,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коли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від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образи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або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болю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плаче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дівчинка,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до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неї  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ставляться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із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співчуттям і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розумінням. 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Але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коли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рюмсає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хлопчик,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то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йому 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говорять: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«Будь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чоловіком! Терпи!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Чоловіки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не</a:t>
            </a:r>
            <a:r>
              <a:rPr sz="1600" spc="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плачуть!».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00">
              <a:latin typeface="Noto Sans"/>
              <a:cs typeface="Noto Sans"/>
            </a:endParaRPr>
          </a:p>
          <a:p>
            <a:pPr marL="12700" algn="just">
              <a:lnSpc>
                <a:spcPct val="100000"/>
              </a:lnSpc>
            </a:pPr>
            <a:r>
              <a:rPr sz="1600" spc="-55" dirty="0">
                <a:solidFill>
                  <a:srgbClr val="009FC8"/>
                </a:solidFill>
                <a:latin typeface="Noto Sans"/>
                <a:cs typeface="Noto Sans"/>
              </a:rPr>
              <a:t>Найпоширеніші </a:t>
            </a:r>
            <a:r>
              <a:rPr sz="1600" spc="-40" dirty="0">
                <a:solidFill>
                  <a:srgbClr val="009FC8"/>
                </a:solidFill>
                <a:latin typeface="Noto Sans"/>
                <a:cs typeface="Noto Sans"/>
              </a:rPr>
              <a:t>ґендерні</a:t>
            </a:r>
            <a:r>
              <a:rPr sz="1600" dirty="0">
                <a:solidFill>
                  <a:srgbClr val="009FC8"/>
                </a:solidFill>
                <a:latin typeface="Noto Sans"/>
                <a:cs typeface="Noto Sans"/>
              </a:rPr>
              <a:t> </a:t>
            </a:r>
            <a:r>
              <a:rPr sz="1600" spc="-45" dirty="0">
                <a:solidFill>
                  <a:srgbClr val="009FC8"/>
                </a:solidFill>
                <a:latin typeface="Noto Sans"/>
                <a:cs typeface="Noto Sans"/>
              </a:rPr>
              <a:t>стереотипи</a:t>
            </a:r>
            <a:endParaRPr sz="16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965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  <a:tab pos="1665605" algn="l"/>
                <a:tab pos="2150745" algn="l"/>
                <a:tab pos="3406775" algn="l"/>
                <a:tab pos="4907915" algn="l"/>
                <a:tab pos="6527165" algn="l"/>
              </a:tabLst>
            </a:pP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Стереотипи,	що	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стосуються	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фізіологічних,	психологічних,	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поведінкових</a:t>
            </a:r>
            <a:endParaRPr sz="1600">
              <a:latin typeface="Noto Sans"/>
              <a:cs typeface="Noto Sans"/>
            </a:endParaRPr>
          </a:p>
          <a:p>
            <a:pPr marL="299085">
              <a:lnSpc>
                <a:spcPct val="100000"/>
              </a:lnSpc>
              <a:spcBef>
                <a:spcPts val="960"/>
              </a:spcBef>
            </a:pP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уявлень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про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жінок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600" spc="2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чоловіків.</a:t>
            </a:r>
            <a:endParaRPr sz="16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Стереотипи,</a:t>
            </a:r>
            <a:r>
              <a:rPr sz="1600" spc="2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що</a:t>
            </a:r>
            <a:r>
              <a:rPr sz="1600" spc="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стосуються</a:t>
            </a:r>
            <a:r>
              <a:rPr sz="1600" spc="3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сфер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діяльності</a:t>
            </a:r>
            <a:r>
              <a:rPr sz="1600" spc="4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жінок</a:t>
            </a:r>
            <a:r>
              <a:rPr sz="1600" spc="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чоловіків</a:t>
            </a:r>
            <a:r>
              <a:rPr sz="1600" spc="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та</a:t>
            </a:r>
            <a:r>
              <a:rPr sz="1600" spc="1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змісту</a:t>
            </a:r>
            <a:r>
              <a:rPr sz="1600" spc="1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праці.</a:t>
            </a:r>
            <a:endParaRPr sz="16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Стереотипи, пов'язані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із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зовнішністю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жінок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та</a:t>
            </a:r>
            <a:r>
              <a:rPr sz="1600" spc="3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чоловіків.</a:t>
            </a:r>
            <a:endParaRPr sz="16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Стереотипи,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які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закріплюють</a:t>
            </a:r>
            <a:r>
              <a:rPr sz="1600" spc="8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сімейні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ролі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відповідно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до статі.</a:t>
            </a:r>
            <a:endParaRPr sz="16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55370" y="3866134"/>
            <a:ext cx="7054215" cy="1764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b="1" spc="100" dirty="0">
                <a:solidFill>
                  <a:srgbClr val="F1F1F1"/>
                </a:solidFill>
                <a:latin typeface="Noto Sans"/>
                <a:cs typeface="Noto Sans"/>
              </a:rPr>
              <a:t>ЩО </a:t>
            </a:r>
            <a:r>
              <a:rPr sz="3800" b="1" spc="85" dirty="0">
                <a:solidFill>
                  <a:srgbClr val="F1F1F1"/>
                </a:solidFill>
                <a:latin typeface="Noto Sans"/>
                <a:cs typeface="Noto Sans"/>
              </a:rPr>
              <a:t>ТАКЕ</a:t>
            </a:r>
            <a:r>
              <a:rPr sz="3800" b="1" spc="635" dirty="0">
                <a:solidFill>
                  <a:srgbClr val="F1F1F1"/>
                </a:solidFill>
                <a:latin typeface="Noto Sans"/>
                <a:cs typeface="Noto Sans"/>
              </a:rPr>
              <a:t> </a:t>
            </a:r>
            <a:r>
              <a:rPr sz="3800" b="1" spc="170" dirty="0">
                <a:solidFill>
                  <a:srgbClr val="F1F1F1"/>
                </a:solidFill>
                <a:latin typeface="Noto Sans"/>
                <a:cs typeface="Noto Sans"/>
              </a:rPr>
              <a:t>ҐЕНДЕР?</a:t>
            </a:r>
            <a:endParaRPr sz="3800">
              <a:latin typeface="Noto Sans"/>
              <a:cs typeface="Noto Sans"/>
            </a:endParaRPr>
          </a:p>
          <a:p>
            <a:pPr marL="12700" marR="5080">
              <a:lnSpc>
                <a:spcPct val="100000"/>
              </a:lnSpc>
            </a:pPr>
            <a:r>
              <a:rPr sz="3800" b="1" spc="130" dirty="0">
                <a:solidFill>
                  <a:srgbClr val="F1F1F1"/>
                </a:solidFill>
                <a:latin typeface="Noto Sans"/>
                <a:cs typeface="Noto Sans"/>
              </a:rPr>
              <a:t>ЗВІДКИ </a:t>
            </a:r>
            <a:r>
              <a:rPr sz="3800" b="1" spc="135" dirty="0">
                <a:solidFill>
                  <a:srgbClr val="F1F1F1"/>
                </a:solidFill>
                <a:latin typeface="Noto Sans"/>
                <a:cs typeface="Noto Sans"/>
              </a:rPr>
              <a:t>ЦЕЙ </a:t>
            </a:r>
            <a:r>
              <a:rPr sz="3800" b="1" spc="130" dirty="0">
                <a:solidFill>
                  <a:srgbClr val="F1F1F1"/>
                </a:solidFill>
                <a:latin typeface="Noto Sans"/>
                <a:cs typeface="Noto Sans"/>
              </a:rPr>
              <a:t>ТЕРМІН </a:t>
            </a:r>
            <a:r>
              <a:rPr sz="3800" b="1" spc="-220" dirty="0">
                <a:solidFill>
                  <a:srgbClr val="F1F1F1"/>
                </a:solidFill>
                <a:latin typeface="Noto Sans"/>
                <a:cs typeface="Noto Sans"/>
              </a:rPr>
              <a:t>І </a:t>
            </a:r>
            <a:r>
              <a:rPr sz="3800" b="1" spc="130" dirty="0">
                <a:solidFill>
                  <a:srgbClr val="F1F1F1"/>
                </a:solidFill>
                <a:latin typeface="Noto Sans"/>
                <a:cs typeface="Noto Sans"/>
              </a:rPr>
              <a:t>ДЛЯ  ЧОГО </a:t>
            </a:r>
            <a:r>
              <a:rPr sz="3800" b="1" spc="60" dirty="0">
                <a:solidFill>
                  <a:srgbClr val="F1F1F1"/>
                </a:solidFill>
                <a:latin typeface="Noto Sans"/>
                <a:cs typeface="Noto Sans"/>
              </a:rPr>
              <a:t>ВІН </a:t>
            </a:r>
            <a:r>
              <a:rPr sz="3800" b="1" spc="135" dirty="0">
                <a:solidFill>
                  <a:srgbClr val="F1F1F1"/>
                </a:solidFill>
                <a:latin typeface="Noto Sans"/>
                <a:cs typeface="Noto Sans"/>
              </a:rPr>
              <a:t>НАМ</a:t>
            </a:r>
            <a:r>
              <a:rPr sz="3800" b="1" spc="905" dirty="0">
                <a:solidFill>
                  <a:srgbClr val="F1F1F1"/>
                </a:solidFill>
                <a:latin typeface="Noto Sans"/>
                <a:cs typeface="Noto Sans"/>
              </a:rPr>
              <a:t> </a:t>
            </a:r>
            <a:r>
              <a:rPr sz="3800" b="1" spc="135" dirty="0">
                <a:solidFill>
                  <a:srgbClr val="F1F1F1"/>
                </a:solidFill>
                <a:latin typeface="Noto Sans"/>
                <a:cs typeface="Noto Sans"/>
              </a:rPr>
              <a:t>ПОТРІБЕН?</a:t>
            </a:r>
            <a:endParaRPr sz="3800">
              <a:latin typeface="Noto Sans"/>
              <a:cs typeface="Noto San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55370" y="2352497"/>
            <a:ext cx="67818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0" spc="-10" dirty="0">
                <a:solidFill>
                  <a:srgbClr val="27AD91"/>
                </a:solidFill>
              </a:rPr>
              <a:t>1</a:t>
            </a:r>
            <a:endParaRPr sz="90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88" y="0"/>
            <a:ext cx="7580249" cy="53012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75561" y="5338698"/>
            <a:ext cx="6374765" cy="1176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20" dirty="0">
                <a:solidFill>
                  <a:srgbClr val="04A095"/>
                </a:solidFill>
                <a:latin typeface="Noto Sans"/>
                <a:cs typeface="Noto Sans"/>
              </a:rPr>
              <a:t>Ґендер </a:t>
            </a:r>
            <a:r>
              <a:rPr sz="1500" b="1" dirty="0">
                <a:solidFill>
                  <a:srgbClr val="04A095"/>
                </a:solidFill>
                <a:latin typeface="Noto Sans"/>
                <a:cs typeface="Noto Sans"/>
              </a:rPr>
              <a:t>у</a:t>
            </a:r>
            <a:r>
              <a:rPr sz="1500" b="1" spc="-5" dirty="0">
                <a:solidFill>
                  <a:srgbClr val="04A095"/>
                </a:solidFill>
                <a:latin typeface="Noto Sans"/>
                <a:cs typeface="Noto Sans"/>
              </a:rPr>
              <a:t> малюнках</a:t>
            </a:r>
            <a:endParaRPr sz="15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Noto Sans"/>
              <a:cs typeface="Noto Sans"/>
            </a:endParaRPr>
          </a:p>
          <a:p>
            <a:pPr marL="84455" marR="5080">
              <a:lnSpc>
                <a:spcPct val="100000"/>
              </a:lnSpc>
            </a:pPr>
            <a:r>
              <a:rPr sz="1500" spc="-10" dirty="0">
                <a:solidFill>
                  <a:srgbClr val="49452A"/>
                </a:solidFill>
                <a:latin typeface="Noto Sans"/>
                <a:cs typeface="Noto Sans"/>
              </a:rPr>
              <a:t>Подивіться </a:t>
            </a:r>
            <a:r>
              <a:rPr sz="1500" spc="-15" dirty="0">
                <a:solidFill>
                  <a:srgbClr val="49452A"/>
                </a:solidFill>
                <a:latin typeface="Noto Sans"/>
                <a:cs typeface="Noto Sans"/>
              </a:rPr>
              <a:t>картинки </a:t>
            </a:r>
            <a:r>
              <a:rPr sz="1500" spc="-10" dirty="0">
                <a:solidFill>
                  <a:srgbClr val="49452A"/>
                </a:solidFill>
                <a:latin typeface="Noto Sans"/>
                <a:cs typeface="Noto Sans"/>
              </a:rPr>
              <a:t>проекту</a:t>
            </a:r>
            <a:r>
              <a:rPr sz="15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</a:rPr>
              <a:t> </a:t>
            </a:r>
            <a:r>
              <a:rPr sz="1500" u="sng" spc="-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  <a:hlinkClick r:id="rId3"/>
              </a:rPr>
              <a:t>«Ґендер </a:t>
            </a:r>
            <a:r>
              <a:rPr sz="15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  <a:hlinkClick r:id="rId3"/>
              </a:rPr>
              <a:t>у </a:t>
            </a:r>
            <a:r>
              <a:rPr sz="15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  <a:hlinkClick r:id="rId3"/>
              </a:rPr>
              <a:t>малюнках»</a:t>
            </a:r>
            <a:r>
              <a:rPr sz="1500" spc="-15" dirty="0">
                <a:solidFill>
                  <a:srgbClr val="0000FF"/>
                </a:solidFill>
                <a:latin typeface="Noto Sans"/>
                <a:cs typeface="Noto Sans"/>
                <a:hlinkClick r:id="rId3"/>
              </a:rPr>
              <a:t> </a:t>
            </a:r>
            <a:r>
              <a:rPr sz="1500" dirty="0">
                <a:solidFill>
                  <a:srgbClr val="49452A"/>
                </a:solidFill>
                <a:latin typeface="Noto Sans"/>
                <a:cs typeface="Noto Sans"/>
              </a:rPr>
              <a:t>- </a:t>
            </a:r>
            <a:r>
              <a:rPr sz="1500" spc="-10" dirty="0">
                <a:solidFill>
                  <a:srgbClr val="49452A"/>
                </a:solidFill>
                <a:latin typeface="Noto Sans"/>
                <a:cs typeface="Noto Sans"/>
              </a:rPr>
              <a:t>що </a:t>
            </a:r>
            <a:r>
              <a:rPr sz="1500" spc="-15" dirty="0">
                <a:solidFill>
                  <a:srgbClr val="49452A"/>
                </a:solidFill>
                <a:latin typeface="Noto Sans"/>
                <a:cs typeface="Noto Sans"/>
              </a:rPr>
              <a:t>ви </a:t>
            </a:r>
            <a:r>
              <a:rPr sz="1500" spc="-5" dirty="0">
                <a:solidFill>
                  <a:srgbClr val="49452A"/>
                </a:solidFill>
                <a:latin typeface="Noto Sans"/>
                <a:cs typeface="Noto Sans"/>
              </a:rPr>
              <a:t>про </a:t>
            </a:r>
            <a:r>
              <a:rPr sz="1500" spc="-15" dirty="0">
                <a:solidFill>
                  <a:srgbClr val="49452A"/>
                </a:solidFill>
                <a:latin typeface="Noto Sans"/>
                <a:cs typeface="Noto Sans"/>
              </a:rPr>
              <a:t>них  думаєте? </a:t>
            </a:r>
            <a:r>
              <a:rPr sz="1500" spc="-10" dirty="0">
                <a:solidFill>
                  <a:srgbClr val="49452A"/>
                </a:solidFill>
                <a:latin typeface="Noto Sans"/>
                <a:cs typeface="Noto Sans"/>
              </a:rPr>
              <a:t>Чи </a:t>
            </a:r>
            <a:r>
              <a:rPr sz="1500" spc="-15" dirty="0">
                <a:solidFill>
                  <a:srgbClr val="49452A"/>
                </a:solidFill>
                <a:latin typeface="Noto Sans"/>
                <a:cs typeface="Noto Sans"/>
              </a:rPr>
              <a:t>погоджуєтесь </a:t>
            </a:r>
            <a:r>
              <a:rPr sz="1500" spc="-25" dirty="0">
                <a:solidFill>
                  <a:srgbClr val="49452A"/>
                </a:solidFill>
                <a:latin typeface="Noto Sans"/>
                <a:cs typeface="Noto Sans"/>
              </a:rPr>
              <a:t>ви, </a:t>
            </a:r>
            <a:r>
              <a:rPr sz="1500" spc="-15" dirty="0">
                <a:solidFill>
                  <a:srgbClr val="49452A"/>
                </a:solidFill>
                <a:latin typeface="Noto Sans"/>
                <a:cs typeface="Noto Sans"/>
              </a:rPr>
              <a:t>з лозунгами, які </a:t>
            </a:r>
            <a:r>
              <a:rPr sz="1500" spc="-10" dirty="0">
                <a:solidFill>
                  <a:srgbClr val="49452A"/>
                </a:solidFill>
                <a:latin typeface="Noto Sans"/>
                <a:cs typeface="Noto Sans"/>
              </a:rPr>
              <a:t>на </a:t>
            </a:r>
            <a:r>
              <a:rPr sz="1500" spc="-15" dirty="0">
                <a:solidFill>
                  <a:srgbClr val="49452A"/>
                </a:solidFill>
                <a:latin typeface="Noto Sans"/>
                <a:cs typeface="Noto Sans"/>
              </a:rPr>
              <a:t>них</a:t>
            </a:r>
            <a:r>
              <a:rPr sz="1500" spc="2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500" spc="-10" dirty="0">
                <a:solidFill>
                  <a:srgbClr val="49452A"/>
                </a:solidFill>
                <a:latin typeface="Noto Sans"/>
                <a:cs typeface="Noto Sans"/>
              </a:rPr>
              <a:t>поміщені?</a:t>
            </a:r>
            <a:endParaRPr sz="1500">
              <a:latin typeface="Noto Sans"/>
              <a:cs typeface="Noto Sans"/>
            </a:endParaRPr>
          </a:p>
          <a:p>
            <a:pPr marL="84455">
              <a:lnSpc>
                <a:spcPct val="100000"/>
              </a:lnSpc>
            </a:pPr>
            <a:r>
              <a:rPr sz="1500" spc="-15" dirty="0">
                <a:solidFill>
                  <a:srgbClr val="49452A"/>
                </a:solidFill>
                <a:latin typeface="Noto Sans"/>
                <a:cs typeface="Noto Sans"/>
              </a:rPr>
              <a:t>Розкажіть </a:t>
            </a:r>
            <a:r>
              <a:rPr sz="1500" spc="-5" dirty="0">
                <a:solidFill>
                  <a:srgbClr val="49452A"/>
                </a:solidFill>
                <a:latin typeface="Noto Sans"/>
                <a:cs typeface="Noto Sans"/>
              </a:rPr>
              <a:t>про </a:t>
            </a:r>
            <a:r>
              <a:rPr sz="1500" spc="-15" dirty="0">
                <a:solidFill>
                  <a:srgbClr val="49452A"/>
                </a:solidFill>
                <a:latin typeface="Noto Sans"/>
                <a:cs typeface="Noto Sans"/>
              </a:rPr>
              <a:t>ваші враження </a:t>
            </a:r>
            <a:r>
              <a:rPr sz="1500" spc="-10" dirty="0">
                <a:solidFill>
                  <a:srgbClr val="49452A"/>
                </a:solidFill>
                <a:latin typeface="Noto Sans"/>
                <a:cs typeface="Noto Sans"/>
              </a:rPr>
              <a:t>на</a:t>
            </a:r>
            <a:r>
              <a:rPr sz="1500" spc="-15" dirty="0">
                <a:solidFill>
                  <a:srgbClr val="49452A"/>
                </a:solidFill>
                <a:latin typeface="Noto Sans"/>
                <a:cs typeface="Noto Sans"/>
              </a:rPr>
              <a:t> форумі.</a:t>
            </a:r>
            <a:endParaRPr sz="1500">
              <a:latin typeface="Noto Sans"/>
              <a:cs typeface="Noto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8460" y="5203977"/>
            <a:ext cx="1344168" cy="12505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297891"/>
            <a:ext cx="227330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25" dirty="0">
                <a:solidFill>
                  <a:srgbClr val="04A095"/>
                </a:solidFill>
                <a:latin typeface="Noto Sans"/>
                <a:cs typeface="Noto Sans"/>
              </a:rPr>
              <a:t>Ґендерні</a:t>
            </a:r>
            <a:r>
              <a:rPr sz="2500" b="1" spc="-65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ролі</a:t>
            </a:r>
            <a:endParaRPr sz="2500">
              <a:latin typeface="Noto Sans"/>
              <a:cs typeface="Noto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1504" y="826363"/>
            <a:ext cx="8269605" cy="5452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50100"/>
              </a:lnSpc>
              <a:spcBef>
                <a:spcPts val="95"/>
              </a:spcBef>
            </a:pP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Ґендерні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ролі 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– 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утверджена </a:t>
            </a:r>
            <a:r>
              <a:rPr sz="1400" spc="-15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системі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соціальної </a:t>
            </a:r>
            <a:r>
              <a:rPr sz="1400" spc="-75" dirty="0">
                <a:solidFill>
                  <a:srgbClr val="49452A"/>
                </a:solidFill>
                <a:latin typeface="Noto Sans"/>
                <a:cs typeface="Noto Sans"/>
              </a:rPr>
              <a:t>культури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диференціація зразків 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поведінки, </a:t>
            </a:r>
            <a:r>
              <a:rPr sz="1400" spc="-60" dirty="0">
                <a:solidFill>
                  <a:srgbClr val="49452A"/>
                </a:solidFill>
                <a:latin typeface="Noto Sans"/>
                <a:cs typeface="Noto Sans"/>
              </a:rPr>
              <a:t>форм 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діяльності,</a:t>
            </a:r>
            <a:r>
              <a:rPr sz="1400" spc="27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400" spc="-30" dirty="0">
                <a:solidFill>
                  <a:srgbClr val="49452A"/>
                </a:solidFill>
                <a:latin typeface="Noto Sans"/>
                <a:cs typeface="Noto Sans"/>
              </a:rPr>
              <a:t>способів 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самоутвердження,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статусів,  </a:t>
            </a: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прав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і  обов’язків 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індивідів, що визначають  їх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статеву</a:t>
            </a:r>
            <a:r>
              <a:rPr sz="1400" spc="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належність.</a:t>
            </a:r>
            <a:endParaRPr sz="14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5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Наприклад,</a:t>
            </a:r>
            <a:r>
              <a:rPr sz="1600" spc="10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одна</a:t>
            </a:r>
            <a:r>
              <a:rPr sz="1600" spc="9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з</a:t>
            </a:r>
            <a:r>
              <a:rPr sz="1600" spc="1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розповсюджених</a:t>
            </a:r>
            <a:r>
              <a:rPr sz="1600" spc="1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ґендерних</a:t>
            </a:r>
            <a:r>
              <a:rPr sz="1600" spc="114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ролей</a:t>
            </a:r>
            <a:r>
              <a:rPr sz="1600" spc="10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в</a:t>
            </a:r>
            <a:r>
              <a:rPr sz="1600" spc="1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українському</a:t>
            </a:r>
            <a:r>
              <a:rPr sz="1600" spc="10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суспільстві</a:t>
            </a:r>
            <a:r>
              <a:rPr sz="1600" spc="10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–</a:t>
            </a:r>
            <a:r>
              <a:rPr sz="1600" spc="1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це</a:t>
            </a:r>
            <a:endParaRPr sz="160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600" spc="-60" dirty="0">
                <a:solidFill>
                  <a:srgbClr val="009FC8"/>
                </a:solidFill>
                <a:latin typeface="Noto Sans"/>
                <a:cs typeface="Noto Sans"/>
              </a:rPr>
              <a:t>«чоловік   </a:t>
            </a:r>
            <a:r>
              <a:rPr sz="1600" spc="-5" dirty="0">
                <a:solidFill>
                  <a:srgbClr val="009FC8"/>
                </a:solidFill>
                <a:latin typeface="Noto Sans"/>
                <a:cs typeface="Noto Sans"/>
              </a:rPr>
              <a:t>–  </a:t>
            </a:r>
            <a:r>
              <a:rPr sz="1600" spc="-60" dirty="0">
                <a:solidFill>
                  <a:srgbClr val="009FC8"/>
                </a:solidFill>
                <a:latin typeface="Noto Sans"/>
                <a:cs typeface="Noto Sans"/>
              </a:rPr>
              <a:t>здобувач»  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та   </a:t>
            </a:r>
            <a:r>
              <a:rPr sz="1600" spc="-95" dirty="0">
                <a:solidFill>
                  <a:srgbClr val="04A095"/>
                </a:solidFill>
                <a:latin typeface="Noto Sans"/>
                <a:cs typeface="Noto Sans"/>
              </a:rPr>
              <a:t>«жінка </a:t>
            </a:r>
            <a:r>
              <a:rPr sz="1600" spc="225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1600" spc="-5" dirty="0">
                <a:solidFill>
                  <a:srgbClr val="04A095"/>
                </a:solidFill>
                <a:latin typeface="Noto Sans"/>
                <a:cs typeface="Noto Sans"/>
              </a:rPr>
              <a:t>–  </a:t>
            </a:r>
            <a:r>
              <a:rPr sz="1600" spc="-45" dirty="0">
                <a:solidFill>
                  <a:srgbClr val="04A095"/>
                </a:solidFill>
                <a:latin typeface="Noto Sans"/>
                <a:cs typeface="Noto Sans"/>
              </a:rPr>
              <a:t>берегиня  </a:t>
            </a:r>
            <a:r>
              <a:rPr sz="1600" spc="-55" dirty="0">
                <a:solidFill>
                  <a:srgbClr val="04A095"/>
                </a:solidFill>
                <a:latin typeface="Noto Sans"/>
                <a:cs typeface="Noto Sans"/>
              </a:rPr>
              <a:t>вогнища»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.  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Вже  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давно  </a:t>
            </a:r>
            <a:r>
              <a:rPr sz="1600" spc="-95" dirty="0">
                <a:solidFill>
                  <a:srgbClr val="49452A"/>
                </a:solidFill>
                <a:latin typeface="Noto Sans"/>
                <a:cs typeface="Noto Sans"/>
              </a:rPr>
              <a:t>ми  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не </a:t>
            </a:r>
            <a:r>
              <a:rPr sz="1600" spc="5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живемо</a:t>
            </a:r>
            <a:endParaRPr sz="160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печерах, але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ці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ролі</a:t>
            </a:r>
            <a:r>
              <a:rPr sz="1600" spc="2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залишаються.</a:t>
            </a:r>
            <a:endParaRPr sz="1600">
              <a:latin typeface="Noto Sans"/>
              <a:cs typeface="Noto Sans"/>
            </a:endParaRPr>
          </a:p>
          <a:p>
            <a:pPr marL="12700" marR="5080" algn="just">
              <a:lnSpc>
                <a:spcPct val="150000"/>
              </a:lnSpc>
              <a:spcBef>
                <a:spcPts val="1975"/>
              </a:spcBef>
            </a:pPr>
            <a:r>
              <a:rPr sz="1400" spc="-75" dirty="0">
                <a:solidFill>
                  <a:srgbClr val="49452A"/>
                </a:solidFill>
                <a:latin typeface="Noto Sans"/>
                <a:cs typeface="Noto Sans"/>
              </a:rPr>
              <a:t>Які 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наслідки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вони несуть? </a:t>
            </a:r>
            <a:r>
              <a:rPr sz="1400" spc="-60" dirty="0">
                <a:solidFill>
                  <a:srgbClr val="49452A"/>
                </a:solidFill>
                <a:latin typeface="Noto Sans"/>
                <a:cs typeface="Noto Sans"/>
              </a:rPr>
              <a:t>Ми </a:t>
            </a:r>
            <a:r>
              <a:rPr sz="1400" spc="-65" dirty="0">
                <a:solidFill>
                  <a:srgbClr val="49452A"/>
                </a:solidFill>
                <a:latin typeface="Noto Sans"/>
                <a:cs typeface="Noto Sans"/>
              </a:rPr>
              <a:t>вже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говорили </a:t>
            </a:r>
            <a:r>
              <a:rPr sz="1400" spc="-30" dirty="0">
                <a:solidFill>
                  <a:srgbClr val="49452A"/>
                </a:solidFill>
                <a:latin typeface="Noto Sans"/>
                <a:cs typeface="Noto Sans"/>
              </a:rPr>
              <a:t>про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те, що чоловіки, відчуваючи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тягар  відповідальності, часто </a:t>
            </a: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просто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не 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витримують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його. Чоловіча смертність </a:t>
            </a:r>
            <a:r>
              <a:rPr sz="1400" spc="-15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Україні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надвисока, 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а абсолютна більшість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самогубств 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– </a:t>
            </a: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це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саме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чоловічі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самогубства. 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А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що </a:t>
            </a: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до </a:t>
            </a:r>
            <a:r>
              <a:rPr sz="1400" spc="-60" dirty="0">
                <a:solidFill>
                  <a:srgbClr val="49452A"/>
                </a:solidFill>
                <a:latin typeface="Noto Sans"/>
                <a:cs typeface="Noto Sans"/>
              </a:rPr>
              <a:t>жіночих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ґендерних  </a:t>
            </a: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ролей?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Часто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вони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пов’язані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саме 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з </a:t>
            </a:r>
            <a:r>
              <a:rPr sz="1400" spc="-65" dirty="0">
                <a:solidFill>
                  <a:srgbClr val="49452A"/>
                </a:solidFill>
                <a:latin typeface="Noto Sans"/>
                <a:cs typeface="Noto Sans"/>
              </a:rPr>
              <a:t>обмеженням </a:t>
            </a:r>
            <a:r>
              <a:rPr sz="1400" spc="-60" dirty="0">
                <a:solidFill>
                  <a:srgbClr val="49452A"/>
                </a:solidFill>
                <a:latin typeface="Noto Sans"/>
                <a:cs typeface="Noto Sans"/>
              </a:rPr>
              <a:t>кар’єрних 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можливостей.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На поверхні </a:t>
            </a:r>
            <a:r>
              <a:rPr sz="1400" spc="-60" dirty="0">
                <a:solidFill>
                  <a:srgbClr val="49452A"/>
                </a:solidFill>
                <a:latin typeface="Noto Sans"/>
                <a:cs typeface="Noto Sans"/>
              </a:rPr>
              <a:t>приклад,  </a:t>
            </a:r>
            <a:r>
              <a:rPr sz="1400" spc="-65" dirty="0">
                <a:solidFill>
                  <a:srgbClr val="49452A"/>
                </a:solidFill>
                <a:latin typeface="Noto Sans"/>
                <a:cs typeface="Noto Sans"/>
              </a:rPr>
              <a:t>коли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молодій дівчинці </a:t>
            </a:r>
            <a:r>
              <a:rPr sz="1400" spc="-75" dirty="0">
                <a:solidFill>
                  <a:srgbClr val="49452A"/>
                </a:solidFill>
                <a:latin typeface="Noto Sans"/>
                <a:cs typeface="Noto Sans"/>
              </a:rPr>
              <a:t>дуже </a:t>
            </a:r>
            <a:r>
              <a:rPr sz="1400" spc="-70" dirty="0">
                <a:solidFill>
                  <a:srgbClr val="49452A"/>
                </a:solidFill>
                <a:latin typeface="Noto Sans"/>
                <a:cs typeface="Noto Sans"/>
              </a:rPr>
              <a:t>важко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влаштуватись на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першу 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роботу, </a:t>
            </a:r>
            <a:r>
              <a:rPr sz="1400" spc="-70" dirty="0">
                <a:solidFill>
                  <a:srgbClr val="49452A"/>
                </a:solidFill>
                <a:latin typeface="Noto Sans"/>
                <a:cs typeface="Noto Sans"/>
              </a:rPr>
              <a:t>адже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від неї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очікується, що </a:t>
            </a:r>
            <a:r>
              <a:rPr sz="1400" spc="-30" dirty="0">
                <a:solidFill>
                  <a:srgbClr val="49452A"/>
                </a:solidFill>
                <a:latin typeface="Noto Sans"/>
                <a:cs typeface="Noto Sans"/>
              </a:rPr>
              <a:t>вона 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вийде </a:t>
            </a:r>
            <a:r>
              <a:rPr sz="1400" spc="-75" dirty="0">
                <a:solidFill>
                  <a:srgbClr val="49452A"/>
                </a:solidFill>
                <a:latin typeface="Noto Sans"/>
                <a:cs typeface="Noto Sans"/>
              </a:rPr>
              <a:t>заміж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та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народить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дітей. </a:t>
            </a:r>
            <a:r>
              <a:rPr sz="1400" spc="-65" dirty="0">
                <a:solidFill>
                  <a:srgbClr val="49452A"/>
                </a:solidFill>
                <a:latin typeface="Noto Sans"/>
                <a:cs typeface="Noto Sans"/>
              </a:rPr>
              <a:t>Таких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прикладів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щодо розподілу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ролей </a:t>
            </a:r>
            <a:r>
              <a:rPr sz="1400" spc="-75" dirty="0">
                <a:solidFill>
                  <a:srgbClr val="49452A"/>
                </a:solidFill>
                <a:latin typeface="Noto Sans"/>
                <a:cs typeface="Noto Sans"/>
              </a:rPr>
              <a:t>можна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наводити багато.  Наше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питання </a:t>
            </a:r>
            <a:r>
              <a:rPr sz="1400" spc="-15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400" spc="-75" dirty="0">
                <a:solidFill>
                  <a:srgbClr val="49452A"/>
                </a:solidFill>
                <a:latin typeface="Noto Sans"/>
                <a:cs typeface="Noto Sans"/>
              </a:rPr>
              <a:t>тому, </a:t>
            </a:r>
            <a:r>
              <a:rPr sz="1400" spc="-70" dirty="0">
                <a:solidFill>
                  <a:srgbClr val="04A095"/>
                </a:solidFill>
                <a:latin typeface="Noto Sans"/>
                <a:cs typeface="Noto Sans"/>
              </a:rPr>
              <a:t>ЯК </a:t>
            </a:r>
            <a:r>
              <a:rPr sz="1400" spc="-65" dirty="0">
                <a:solidFill>
                  <a:srgbClr val="49452A"/>
                </a:solidFill>
                <a:latin typeface="Noto Sans"/>
                <a:cs typeface="Noto Sans"/>
              </a:rPr>
              <a:t>такий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розподіл впливає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на успішність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або </a:t>
            </a:r>
            <a:r>
              <a:rPr sz="1400" spc="-40" dirty="0">
                <a:solidFill>
                  <a:srgbClr val="04A095"/>
                </a:solidFill>
                <a:latin typeface="Noto Sans"/>
                <a:cs typeface="Noto Sans"/>
              </a:rPr>
              <a:t>НЕ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успішність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нашої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громади  та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що </a:t>
            </a:r>
            <a:r>
              <a:rPr sz="1400" spc="-80" dirty="0">
                <a:solidFill>
                  <a:srgbClr val="49452A"/>
                </a:solidFill>
                <a:latin typeface="Noto Sans"/>
                <a:cs typeface="Noto Sans"/>
              </a:rPr>
              <a:t>ми, як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представники/ці 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влади, активістки/ти, </a:t>
            </a:r>
            <a:r>
              <a:rPr sz="1400" spc="-65" dirty="0">
                <a:solidFill>
                  <a:srgbClr val="49452A"/>
                </a:solidFill>
                <a:latin typeface="Noto Sans"/>
                <a:cs typeface="Noto Sans"/>
              </a:rPr>
              <a:t>мешканці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громади </a:t>
            </a:r>
            <a:r>
              <a:rPr sz="1400" spc="-75" dirty="0">
                <a:solidFill>
                  <a:srgbClr val="49452A"/>
                </a:solidFill>
                <a:latin typeface="Noto Sans"/>
                <a:cs typeface="Noto Sans"/>
              </a:rPr>
              <a:t>можемо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зробити 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для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більш  </a:t>
            </a: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справедливого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та </a:t>
            </a: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рівного</a:t>
            </a:r>
            <a:r>
              <a:rPr sz="1400" spc="3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розподілу.</a:t>
            </a:r>
            <a:endParaRPr sz="14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35322" y="980795"/>
            <a:ext cx="1492630" cy="1192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37945" y="2055063"/>
            <a:ext cx="7975600" cy="2769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3600" spc="-15" dirty="0">
                <a:solidFill>
                  <a:srgbClr val="7E7E7E"/>
                </a:solidFill>
                <a:latin typeface="Noto Sans"/>
                <a:cs typeface="Noto Sans"/>
              </a:rPr>
              <a:t>Пропонуємо </a:t>
            </a:r>
            <a:r>
              <a:rPr sz="3600" spc="-30" dirty="0">
                <a:solidFill>
                  <a:srgbClr val="7E7E7E"/>
                </a:solidFill>
                <a:latin typeface="Noto Sans"/>
                <a:cs typeface="Noto Sans"/>
              </a:rPr>
              <a:t>подивитись </a:t>
            </a:r>
            <a:r>
              <a:rPr sz="3600" spc="-15" dirty="0">
                <a:solidFill>
                  <a:srgbClr val="7E7E7E"/>
                </a:solidFill>
                <a:latin typeface="Noto Sans"/>
                <a:cs typeface="Noto Sans"/>
              </a:rPr>
              <a:t>на </a:t>
            </a:r>
            <a:r>
              <a:rPr sz="3600" spc="-40" dirty="0">
                <a:solidFill>
                  <a:srgbClr val="7E7E7E"/>
                </a:solidFill>
                <a:latin typeface="Noto Sans"/>
                <a:cs typeface="Noto Sans"/>
              </a:rPr>
              <a:t>цифри,  </a:t>
            </a:r>
            <a:r>
              <a:rPr sz="3600" spc="-20" dirty="0">
                <a:solidFill>
                  <a:srgbClr val="7E7E7E"/>
                </a:solidFill>
                <a:latin typeface="Noto Sans"/>
                <a:cs typeface="Noto Sans"/>
              </a:rPr>
              <a:t>що </a:t>
            </a:r>
            <a:r>
              <a:rPr sz="3600" spc="-15" dirty="0">
                <a:solidFill>
                  <a:srgbClr val="7E7E7E"/>
                </a:solidFill>
                <a:latin typeface="Noto Sans"/>
                <a:cs typeface="Noto Sans"/>
              </a:rPr>
              <a:t>на </a:t>
            </a:r>
            <a:r>
              <a:rPr sz="3600" spc="-20" dirty="0">
                <a:solidFill>
                  <a:srgbClr val="7E7E7E"/>
                </a:solidFill>
                <a:latin typeface="Noto Sans"/>
                <a:cs typeface="Noto Sans"/>
              </a:rPr>
              <a:t>наступних</a:t>
            </a:r>
            <a:r>
              <a:rPr sz="3600" spc="15" dirty="0">
                <a:solidFill>
                  <a:srgbClr val="7E7E7E"/>
                </a:solidFill>
                <a:latin typeface="Noto Sans"/>
                <a:cs typeface="Noto Sans"/>
              </a:rPr>
              <a:t> </a:t>
            </a:r>
            <a:r>
              <a:rPr sz="3600" spc="-35" dirty="0">
                <a:solidFill>
                  <a:srgbClr val="7E7E7E"/>
                </a:solidFill>
                <a:latin typeface="Noto Sans"/>
                <a:cs typeface="Noto Sans"/>
              </a:rPr>
              <a:t>слайдах,</a:t>
            </a:r>
            <a:endParaRPr sz="3600">
              <a:latin typeface="Noto Sans"/>
              <a:cs typeface="Noto Sans"/>
            </a:endParaRPr>
          </a:p>
          <a:p>
            <a:pPr marL="266700" marR="259715" algn="ctr">
              <a:lnSpc>
                <a:spcPct val="100000"/>
              </a:lnSpc>
              <a:spcBef>
                <a:spcPts val="5"/>
              </a:spcBef>
            </a:pPr>
            <a:r>
              <a:rPr sz="3600" spc="-25" dirty="0">
                <a:solidFill>
                  <a:srgbClr val="7E7E7E"/>
                </a:solidFill>
                <a:latin typeface="Noto Sans"/>
                <a:cs typeface="Noto Sans"/>
              </a:rPr>
              <a:t>та </a:t>
            </a:r>
            <a:r>
              <a:rPr sz="3600" spc="-40" dirty="0">
                <a:solidFill>
                  <a:srgbClr val="7E7E7E"/>
                </a:solidFill>
                <a:latin typeface="Noto Sans"/>
                <a:cs typeface="Noto Sans"/>
              </a:rPr>
              <a:t>подумати, </a:t>
            </a:r>
            <a:r>
              <a:rPr sz="3600" spc="-25" dirty="0">
                <a:solidFill>
                  <a:srgbClr val="7E7E7E"/>
                </a:solidFill>
                <a:latin typeface="Noto Sans"/>
                <a:cs typeface="Noto Sans"/>
              </a:rPr>
              <a:t>які саме </a:t>
            </a:r>
            <a:r>
              <a:rPr sz="3600" spc="-35" dirty="0">
                <a:solidFill>
                  <a:srgbClr val="7E7E7E"/>
                </a:solidFill>
                <a:latin typeface="Noto Sans"/>
                <a:cs typeface="Noto Sans"/>
              </a:rPr>
              <a:t>стереотипи  </a:t>
            </a:r>
            <a:r>
              <a:rPr sz="3600" spc="-15" dirty="0">
                <a:solidFill>
                  <a:srgbClr val="7E7E7E"/>
                </a:solidFill>
                <a:latin typeface="Noto Sans"/>
                <a:cs typeface="Noto Sans"/>
              </a:rPr>
              <a:t>або </a:t>
            </a:r>
            <a:r>
              <a:rPr sz="3600" spc="-20" dirty="0">
                <a:solidFill>
                  <a:srgbClr val="7E7E7E"/>
                </a:solidFill>
                <a:latin typeface="Noto Sans"/>
                <a:cs typeface="Noto Sans"/>
              </a:rPr>
              <a:t>розподіли</a:t>
            </a:r>
            <a:r>
              <a:rPr sz="3600" dirty="0">
                <a:solidFill>
                  <a:srgbClr val="7E7E7E"/>
                </a:solidFill>
                <a:latin typeface="Noto Sans"/>
                <a:cs typeface="Noto Sans"/>
              </a:rPr>
              <a:t> </a:t>
            </a:r>
            <a:r>
              <a:rPr sz="3600" spc="-20" dirty="0">
                <a:solidFill>
                  <a:srgbClr val="7E7E7E"/>
                </a:solidFill>
                <a:latin typeface="Noto Sans"/>
                <a:cs typeface="Noto Sans"/>
              </a:rPr>
              <a:t>ролей</a:t>
            </a:r>
            <a:endParaRPr sz="3600">
              <a:latin typeface="Noto Sans"/>
              <a:cs typeface="Noto Sans"/>
            </a:endParaRPr>
          </a:p>
          <a:p>
            <a:pPr algn="ctr">
              <a:lnSpc>
                <a:spcPct val="100000"/>
              </a:lnSpc>
            </a:pPr>
            <a:r>
              <a:rPr sz="3600" spc="-30" dirty="0">
                <a:solidFill>
                  <a:srgbClr val="7E7E7E"/>
                </a:solidFill>
                <a:latin typeface="Noto Sans"/>
                <a:cs typeface="Noto Sans"/>
              </a:rPr>
              <a:t>впливають </a:t>
            </a:r>
            <a:r>
              <a:rPr sz="3600" spc="-15" dirty="0">
                <a:solidFill>
                  <a:srgbClr val="7E7E7E"/>
                </a:solidFill>
                <a:latin typeface="Noto Sans"/>
                <a:cs typeface="Noto Sans"/>
              </a:rPr>
              <a:t>на</a:t>
            </a:r>
            <a:r>
              <a:rPr sz="3600" spc="20" dirty="0">
                <a:solidFill>
                  <a:srgbClr val="7E7E7E"/>
                </a:solidFill>
                <a:latin typeface="Noto Sans"/>
                <a:cs typeface="Noto Sans"/>
              </a:rPr>
              <a:t> </a:t>
            </a:r>
            <a:r>
              <a:rPr sz="3600" spc="-30" dirty="0">
                <a:solidFill>
                  <a:srgbClr val="7E7E7E"/>
                </a:solidFill>
                <a:latin typeface="Noto Sans"/>
                <a:cs typeface="Noto Sans"/>
              </a:rPr>
              <a:t>ситуацію.</a:t>
            </a:r>
            <a:endParaRPr sz="36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297891"/>
            <a:ext cx="518922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Становище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чоловіків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в</a:t>
            </a:r>
            <a:r>
              <a:rPr sz="2500" b="1" spc="20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Україні</a:t>
            </a:r>
            <a:endParaRPr sz="2500">
              <a:latin typeface="Noto Sans"/>
              <a:cs typeface="Noto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1504" y="826363"/>
            <a:ext cx="8630285" cy="578739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40"/>
              </a:spcBef>
              <a:buClr>
                <a:srgbClr val="27AD91"/>
              </a:buClr>
              <a:buFont typeface="Wingdings"/>
              <a:buChar char=""/>
              <a:tabLst>
                <a:tab pos="299085" algn="l"/>
                <a:tab pos="299720" algn="l"/>
              </a:tabLst>
            </a:pPr>
            <a:r>
              <a:rPr sz="1400" spc="-30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Україні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чоловіків </a:t>
            </a:r>
            <a:r>
              <a:rPr sz="1400" spc="-75" dirty="0">
                <a:solidFill>
                  <a:srgbClr val="49452A"/>
                </a:solidFill>
                <a:latin typeface="Noto Sans"/>
                <a:cs typeface="Noto Sans"/>
              </a:rPr>
              <a:t>майже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на </a:t>
            </a:r>
            <a:r>
              <a:rPr sz="1400" spc="-15" dirty="0">
                <a:solidFill>
                  <a:srgbClr val="49452A"/>
                </a:solidFill>
                <a:latin typeface="Noto Sans"/>
                <a:cs typeface="Noto Sans"/>
              </a:rPr>
              <a:t>6% 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менше, </a:t>
            </a:r>
            <a:r>
              <a:rPr sz="1400" spc="-75" dirty="0">
                <a:solidFill>
                  <a:srgbClr val="49452A"/>
                </a:solidFill>
                <a:latin typeface="Noto Sans"/>
                <a:cs typeface="Noto Sans"/>
              </a:rPr>
              <a:t>ніж </a:t>
            </a:r>
            <a:r>
              <a:rPr sz="1400" spc="-70" dirty="0">
                <a:solidFill>
                  <a:srgbClr val="49452A"/>
                </a:solidFill>
                <a:latin typeface="Noto Sans"/>
                <a:cs typeface="Noto Sans"/>
              </a:rPr>
              <a:t>жінок, </a:t>
            </a: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вони </a:t>
            </a:r>
            <a:r>
              <a:rPr sz="1400" spc="-60" dirty="0">
                <a:solidFill>
                  <a:srgbClr val="49452A"/>
                </a:solidFill>
                <a:latin typeface="Noto Sans"/>
                <a:cs typeface="Noto Sans"/>
              </a:rPr>
              <a:t>живуть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на 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10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років 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менше,</a:t>
            </a:r>
            <a:r>
              <a:rPr sz="1400" spc="2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400" spc="-65" dirty="0">
                <a:solidFill>
                  <a:srgbClr val="49452A"/>
                </a:solidFill>
                <a:latin typeface="Noto Sans"/>
                <a:cs typeface="Noto Sans"/>
              </a:rPr>
              <a:t>аніж </a:t>
            </a:r>
            <a:r>
              <a:rPr sz="1400" spc="-75" dirty="0">
                <a:solidFill>
                  <a:srgbClr val="49452A"/>
                </a:solidFill>
                <a:latin typeface="Noto Sans"/>
                <a:cs typeface="Noto Sans"/>
              </a:rPr>
              <a:t>жінки</a:t>
            </a:r>
            <a:endParaRPr sz="14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840"/>
              </a:spcBef>
              <a:buClr>
                <a:srgbClr val="27AD91"/>
              </a:buClr>
              <a:buFont typeface="Wingdings"/>
              <a:buChar char=""/>
              <a:tabLst>
                <a:tab pos="299085" algn="l"/>
                <a:tab pos="299720" algn="l"/>
              </a:tabLst>
            </a:pP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Понад </a:t>
            </a:r>
            <a:r>
              <a:rPr sz="1400" spc="-15" dirty="0">
                <a:solidFill>
                  <a:srgbClr val="49452A"/>
                </a:solidFill>
                <a:latin typeface="Noto Sans"/>
                <a:cs typeface="Noto Sans"/>
              </a:rPr>
              <a:t>40% </a:t>
            </a: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всіх 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нинішніх </a:t>
            </a: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16-літніх 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юнаків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не </a:t>
            </a:r>
            <a:r>
              <a:rPr sz="1400" spc="-60" dirty="0">
                <a:solidFill>
                  <a:srgbClr val="49452A"/>
                </a:solidFill>
                <a:latin typeface="Noto Sans"/>
                <a:cs typeface="Noto Sans"/>
              </a:rPr>
              <a:t>мають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шансів </a:t>
            </a:r>
            <a:r>
              <a:rPr sz="1400" spc="-70" dirty="0">
                <a:solidFill>
                  <a:srgbClr val="49452A"/>
                </a:solidFill>
                <a:latin typeface="Noto Sans"/>
                <a:cs typeface="Noto Sans"/>
              </a:rPr>
              <a:t>дожити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до пенсії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внаслідок</a:t>
            </a:r>
            <a:r>
              <a:rPr sz="1400" spc="3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зменшення</a:t>
            </a:r>
            <a:endParaRPr sz="1400">
              <a:latin typeface="Noto Sans"/>
              <a:cs typeface="Noto Sans"/>
            </a:endParaRPr>
          </a:p>
          <a:p>
            <a:pPr marL="299085">
              <a:lnSpc>
                <a:spcPct val="100000"/>
              </a:lnSpc>
              <a:spcBef>
                <a:spcPts val="840"/>
              </a:spcBef>
            </a:pP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тривалості </a:t>
            </a:r>
            <a:r>
              <a:rPr sz="1400" spc="-65" dirty="0">
                <a:solidFill>
                  <a:srgbClr val="49452A"/>
                </a:solidFill>
                <a:latin typeface="Noto Sans"/>
                <a:cs typeface="Noto Sans"/>
              </a:rPr>
              <a:t>життя</a:t>
            </a:r>
            <a:r>
              <a:rPr sz="1400" spc="-9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чоловіків</a:t>
            </a:r>
            <a:endParaRPr sz="1400">
              <a:latin typeface="Noto Sans"/>
              <a:cs typeface="Noto Sans"/>
            </a:endParaRPr>
          </a:p>
          <a:p>
            <a:pPr marL="299085" marR="6350" indent="-287020">
              <a:lnSpc>
                <a:spcPct val="150000"/>
              </a:lnSpc>
              <a:buClr>
                <a:srgbClr val="27AD91"/>
              </a:buClr>
              <a:buFont typeface="Wingdings"/>
              <a:buChar char=""/>
              <a:tabLst>
                <a:tab pos="299085" algn="l"/>
                <a:tab pos="299720" algn="l"/>
              </a:tabLst>
            </a:pP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Понад </a:t>
            </a:r>
            <a:r>
              <a:rPr sz="1400" spc="-10" dirty="0">
                <a:solidFill>
                  <a:srgbClr val="49452A"/>
                </a:solidFill>
                <a:latin typeface="Noto Sans"/>
                <a:cs typeface="Noto Sans"/>
              </a:rPr>
              <a:t>30%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чоловіків</a:t>
            </a:r>
            <a:r>
              <a:rPr sz="1400" spc="27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400" spc="-60" dirty="0">
                <a:solidFill>
                  <a:srgbClr val="49452A"/>
                </a:solidFill>
                <a:latin typeface="Noto Sans"/>
                <a:cs typeface="Noto Sans"/>
              </a:rPr>
              <a:t>ніколи </a:t>
            </a: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не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стануть  </a:t>
            </a:r>
            <a:r>
              <a:rPr sz="1400" spc="-65" dirty="0">
                <a:solidFill>
                  <a:srgbClr val="49452A"/>
                </a:solidFill>
                <a:latin typeface="Noto Sans"/>
                <a:cs typeface="Noto Sans"/>
              </a:rPr>
              <a:t>батьками 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з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причин 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низького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рівня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репродуктивного 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здоров'я</a:t>
            </a:r>
            <a:endParaRPr sz="14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840"/>
              </a:spcBef>
              <a:buClr>
                <a:srgbClr val="27AD91"/>
              </a:buClr>
              <a:buFont typeface="Wingdings"/>
              <a:buChar char=""/>
              <a:tabLst>
                <a:tab pos="299085" algn="l"/>
                <a:tab pos="299720" algn="l"/>
              </a:tabLst>
            </a:pP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Смертність чоловіків працездатного </a:t>
            </a:r>
            <a:r>
              <a:rPr sz="1400" spc="-60" dirty="0">
                <a:solidFill>
                  <a:srgbClr val="49452A"/>
                </a:solidFill>
                <a:latin typeface="Noto Sans"/>
                <a:cs typeface="Noto Sans"/>
              </a:rPr>
              <a:t>віку </a:t>
            </a:r>
            <a:r>
              <a:rPr sz="1400" spc="-10" dirty="0">
                <a:solidFill>
                  <a:srgbClr val="49452A"/>
                </a:solidFill>
                <a:latin typeface="Noto Sans"/>
                <a:cs typeface="Noto Sans"/>
              </a:rPr>
              <a:t>(28-45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років) </a:t>
            </a:r>
            <a:r>
              <a:rPr sz="1400" spc="-70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4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рази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більша </a:t>
            </a: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порівняно 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з</a:t>
            </a:r>
            <a:r>
              <a:rPr sz="1400" spc="2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400" spc="-75" dirty="0">
                <a:solidFill>
                  <a:srgbClr val="49452A"/>
                </a:solidFill>
                <a:latin typeface="Noto Sans"/>
                <a:cs typeface="Noto Sans"/>
              </a:rPr>
              <a:t>жінками</a:t>
            </a:r>
            <a:endParaRPr sz="14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845"/>
              </a:spcBef>
              <a:buClr>
                <a:srgbClr val="27AD91"/>
              </a:buClr>
              <a:buFont typeface="Wingdings"/>
              <a:buChar char=""/>
              <a:tabLst>
                <a:tab pos="299085" algn="l"/>
                <a:tab pos="299720" algn="l"/>
              </a:tabLst>
            </a:pP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Понад </a:t>
            </a:r>
            <a:r>
              <a:rPr sz="1400" spc="-10" dirty="0">
                <a:solidFill>
                  <a:srgbClr val="49452A"/>
                </a:solidFill>
                <a:latin typeface="Noto Sans"/>
                <a:cs typeface="Noto Sans"/>
              </a:rPr>
              <a:t>90% </a:t>
            </a:r>
            <a:r>
              <a:rPr sz="1400" spc="-30" dirty="0">
                <a:solidFill>
                  <a:srgbClr val="49452A"/>
                </a:solidFill>
                <a:latin typeface="Noto Sans"/>
                <a:cs typeface="Noto Sans"/>
              </a:rPr>
              <a:t>всіх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ув'язнених 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–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чоловіки</a:t>
            </a:r>
            <a:endParaRPr sz="1400">
              <a:latin typeface="Noto Sans"/>
              <a:cs typeface="Noto Sans"/>
            </a:endParaRPr>
          </a:p>
          <a:p>
            <a:pPr marL="299085" marR="6985" indent="-287020">
              <a:lnSpc>
                <a:spcPct val="150000"/>
              </a:lnSpc>
              <a:buClr>
                <a:srgbClr val="27AD91"/>
              </a:buClr>
              <a:buFont typeface="Wingdings"/>
              <a:buChar char=""/>
              <a:tabLst>
                <a:tab pos="299085" algn="l"/>
                <a:tab pos="299720" algn="l"/>
                <a:tab pos="935990" algn="l"/>
                <a:tab pos="2062480" algn="l"/>
                <a:tab pos="2764790" algn="l"/>
                <a:tab pos="3597275" algn="l"/>
                <a:tab pos="4278630" algn="l"/>
                <a:tab pos="5902960" algn="l"/>
                <a:tab pos="7249159" algn="l"/>
                <a:tab pos="7579995" algn="l"/>
                <a:tab pos="8444230" algn="l"/>
              </a:tabLst>
            </a:pPr>
            <a:r>
              <a:rPr sz="1400" spc="-25" dirty="0">
                <a:solidFill>
                  <a:srgbClr val="49452A"/>
                </a:solidFill>
                <a:latin typeface="Noto Sans"/>
                <a:cs typeface="Noto Sans"/>
              </a:rPr>
              <a:t>Се</a:t>
            </a:r>
            <a:r>
              <a:rPr sz="1400" spc="-20" dirty="0">
                <a:solidFill>
                  <a:srgbClr val="49452A"/>
                </a:solidFill>
                <a:latin typeface="Noto Sans"/>
                <a:cs typeface="Noto Sans"/>
              </a:rPr>
              <a:t>р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е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д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ч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о</a:t>
            </a: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ло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ві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ків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  </a:t>
            </a:r>
            <a:r>
              <a:rPr sz="1400" spc="-1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400" spc="-15" dirty="0">
                <a:solidFill>
                  <a:srgbClr val="49452A"/>
                </a:solidFill>
                <a:latin typeface="Noto Sans"/>
                <a:cs typeface="Noto Sans"/>
              </a:rPr>
              <a:t>в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400" spc="-80" dirty="0">
                <a:solidFill>
                  <a:srgbClr val="49452A"/>
                </a:solidFill>
                <a:latin typeface="Noto Sans"/>
                <a:cs typeface="Noto Sans"/>
              </a:rPr>
              <a:t>Ук</a:t>
            </a:r>
            <a:r>
              <a:rPr sz="1400" spc="-30" dirty="0">
                <a:solidFill>
                  <a:srgbClr val="49452A"/>
                </a:solidFill>
                <a:latin typeface="Noto Sans"/>
                <a:cs typeface="Noto Sans"/>
              </a:rPr>
              <a:t>р</a:t>
            </a:r>
            <a:r>
              <a:rPr sz="1400" spc="-60" dirty="0">
                <a:solidFill>
                  <a:srgbClr val="49452A"/>
                </a:solidFill>
                <a:latin typeface="Noto Sans"/>
                <a:cs typeface="Noto Sans"/>
              </a:rPr>
              <a:t>а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ї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ні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н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а</a:t>
            </a:r>
            <a:r>
              <a:rPr sz="1400" spc="-70" dirty="0">
                <a:solidFill>
                  <a:srgbClr val="49452A"/>
                </a:solidFill>
                <a:latin typeface="Noto Sans"/>
                <a:cs typeface="Noto Sans"/>
              </a:rPr>
              <a:t>й</a:t>
            </a: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в</a:t>
            </a:r>
            <a:r>
              <a:rPr sz="1400" spc="-60" dirty="0">
                <a:solidFill>
                  <a:srgbClr val="49452A"/>
                </a:solidFill>
                <a:latin typeface="Noto Sans"/>
                <a:cs typeface="Noto Sans"/>
              </a:rPr>
              <a:t>и</a:t>
            </a:r>
            <a:r>
              <a:rPr sz="1400" spc="-70" dirty="0">
                <a:solidFill>
                  <a:srgbClr val="49452A"/>
                </a:solidFill>
                <a:latin typeface="Noto Sans"/>
                <a:cs typeface="Noto Sans"/>
              </a:rPr>
              <a:t>щ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400" spc="-70" dirty="0">
                <a:solidFill>
                  <a:srgbClr val="49452A"/>
                </a:solidFill>
                <a:latin typeface="Noto Sans"/>
                <a:cs typeface="Noto Sans"/>
              </a:rPr>
              <a:t>у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  </a:t>
            </a:r>
            <a:r>
              <a:rPr sz="1400" spc="-9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400" spc="-5" dirty="0">
                <a:solidFill>
                  <a:srgbClr val="49452A"/>
                </a:solidFill>
                <a:latin typeface="Noto Sans"/>
                <a:cs typeface="Noto Sans"/>
              </a:rPr>
              <a:t>с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в</a:t>
            </a:r>
            <a:r>
              <a:rPr sz="1400" spc="-30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ті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400" spc="-60" dirty="0">
                <a:solidFill>
                  <a:srgbClr val="49452A"/>
                </a:solidFill>
                <a:latin typeface="Noto Sans"/>
                <a:cs typeface="Noto Sans"/>
              </a:rPr>
              <a:t>т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ем</a:t>
            </a:r>
            <a:r>
              <a:rPr sz="1400" spc="-60" dirty="0">
                <a:solidFill>
                  <a:srgbClr val="49452A"/>
                </a:solidFill>
                <a:latin typeface="Noto Sans"/>
                <a:cs typeface="Noto Sans"/>
              </a:rPr>
              <a:t>пи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  </a:t>
            </a:r>
            <a:r>
              <a:rPr sz="1400" spc="-1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з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р</a:t>
            </a:r>
            <a:r>
              <a:rPr sz="1400" spc="-25" dirty="0">
                <a:solidFill>
                  <a:srgbClr val="49452A"/>
                </a:solidFill>
                <a:latin typeface="Noto Sans"/>
                <a:cs typeface="Noto Sans"/>
              </a:rPr>
              <a:t>о</a:t>
            </a:r>
            <a:r>
              <a:rPr sz="1400" spc="-5" dirty="0">
                <a:solidFill>
                  <a:srgbClr val="49452A"/>
                </a:solidFill>
                <a:latin typeface="Noto Sans"/>
                <a:cs typeface="Noto Sans"/>
              </a:rPr>
              <a:t>с</a:t>
            </a:r>
            <a:r>
              <a:rPr sz="1400" spc="-60" dirty="0">
                <a:solidFill>
                  <a:srgbClr val="49452A"/>
                </a:solidFill>
                <a:latin typeface="Noto Sans"/>
                <a:cs typeface="Noto Sans"/>
              </a:rPr>
              <a:t>т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а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н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ня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400" spc="-70" dirty="0">
                <a:solidFill>
                  <a:srgbClr val="49452A"/>
                </a:solidFill>
                <a:latin typeface="Noto Sans"/>
                <a:cs typeface="Noto Sans"/>
              </a:rPr>
              <a:t>з</a:t>
            </a: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ах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в</a:t>
            </a:r>
            <a:r>
              <a:rPr sz="1400" spc="-25" dirty="0">
                <a:solidFill>
                  <a:srgbClr val="49452A"/>
                </a:solidFill>
                <a:latin typeface="Noto Sans"/>
                <a:cs typeface="Noto Sans"/>
              </a:rPr>
              <a:t>о</a:t>
            </a:r>
            <a:r>
              <a:rPr sz="1400" spc="-30" dirty="0">
                <a:solidFill>
                  <a:srgbClr val="49452A"/>
                </a:solidFill>
                <a:latin typeface="Noto Sans"/>
                <a:cs typeface="Noto Sans"/>
              </a:rPr>
              <a:t>р</a:t>
            </a:r>
            <a:r>
              <a:rPr sz="1400" spc="-60" dirty="0">
                <a:solidFill>
                  <a:srgbClr val="49452A"/>
                </a:solidFill>
                <a:latin typeface="Noto Sans"/>
                <a:cs typeface="Noto Sans"/>
              </a:rPr>
              <a:t>ю</a:t>
            </a:r>
            <a:r>
              <a:rPr sz="1400" spc="-30" dirty="0">
                <a:solidFill>
                  <a:srgbClr val="49452A"/>
                </a:solidFill>
                <a:latin typeface="Noto Sans"/>
                <a:cs typeface="Noto Sans"/>
              </a:rPr>
              <a:t>в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а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нн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я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н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а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В</a:t>
            </a:r>
            <a:r>
              <a:rPr sz="1400" spc="-145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400" spc="-60" dirty="0">
                <a:solidFill>
                  <a:srgbClr val="49452A"/>
                </a:solidFill>
                <a:latin typeface="Noto Sans"/>
                <a:cs typeface="Noto Sans"/>
              </a:rPr>
              <a:t>Л</a:t>
            </a:r>
            <a:r>
              <a:rPr sz="1400" spc="-30" dirty="0">
                <a:solidFill>
                  <a:srgbClr val="49452A"/>
                </a:solidFill>
                <a:latin typeface="Noto Sans"/>
                <a:cs typeface="Noto Sans"/>
              </a:rPr>
              <a:t>/</a:t>
            </a:r>
            <a:r>
              <a:rPr sz="1400" spc="-60" dirty="0">
                <a:solidFill>
                  <a:srgbClr val="49452A"/>
                </a:solidFill>
                <a:latin typeface="Noto Sans"/>
                <a:cs typeface="Noto Sans"/>
              </a:rPr>
              <a:t>СНІ</a:t>
            </a:r>
            <a:r>
              <a:rPr sz="1400" spc="-65" dirty="0">
                <a:solidFill>
                  <a:srgbClr val="49452A"/>
                </a:solidFill>
                <a:latin typeface="Noto Sans"/>
                <a:cs typeface="Noto Sans"/>
              </a:rPr>
              <a:t>Д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та  туберкульоз;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хворих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на </a:t>
            </a:r>
            <a:r>
              <a:rPr sz="1400" spc="-60" dirty="0">
                <a:solidFill>
                  <a:srgbClr val="49452A"/>
                </a:solidFill>
                <a:latin typeface="Noto Sans"/>
                <a:cs typeface="Noto Sans"/>
              </a:rPr>
              <a:t>СНІД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чоловіків </a:t>
            </a:r>
            <a:r>
              <a:rPr sz="1400" spc="-70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двічі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більше, </a:t>
            </a:r>
            <a:r>
              <a:rPr sz="1400" spc="-75" dirty="0">
                <a:solidFill>
                  <a:srgbClr val="49452A"/>
                </a:solidFill>
                <a:latin typeface="Noto Sans"/>
                <a:cs typeface="Noto Sans"/>
              </a:rPr>
              <a:t>ніж</a:t>
            </a:r>
            <a:r>
              <a:rPr sz="1400" spc="-65" dirty="0">
                <a:solidFill>
                  <a:srgbClr val="49452A"/>
                </a:solidFill>
                <a:latin typeface="Noto Sans"/>
                <a:cs typeface="Noto Sans"/>
              </a:rPr>
              <a:t> жінок.</a:t>
            </a:r>
            <a:endParaRPr sz="14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840"/>
              </a:spcBef>
              <a:buClr>
                <a:srgbClr val="27AD91"/>
              </a:buClr>
              <a:buFont typeface="Wingdings"/>
              <a:buChar char=""/>
              <a:tabLst>
                <a:tab pos="299085" algn="l"/>
                <a:tab pos="299720" algn="l"/>
              </a:tabLst>
            </a:pPr>
            <a:r>
              <a:rPr sz="1400" spc="-10" dirty="0">
                <a:solidFill>
                  <a:srgbClr val="49452A"/>
                </a:solidFill>
                <a:latin typeface="Noto Sans"/>
                <a:cs typeface="Noto Sans"/>
              </a:rPr>
              <a:t>80%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самогубців </a:t>
            </a:r>
            <a:r>
              <a:rPr sz="1400" spc="-15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Україні 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–</a:t>
            </a:r>
            <a:r>
              <a:rPr sz="1400" spc="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чоловіки.</a:t>
            </a:r>
            <a:endParaRPr sz="14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840"/>
              </a:spcBef>
              <a:buClr>
                <a:srgbClr val="27AD91"/>
              </a:buClr>
              <a:buFont typeface="Wingdings"/>
              <a:buChar char=""/>
              <a:tabLst>
                <a:tab pos="299085" algn="l"/>
                <a:tab pos="299720" algn="l"/>
                <a:tab pos="1301750" algn="l"/>
                <a:tab pos="2589530" algn="l"/>
                <a:tab pos="3513454" algn="l"/>
                <a:tab pos="4475480" algn="l"/>
                <a:tab pos="5676265" algn="l"/>
                <a:tab pos="5958205" algn="l"/>
                <a:tab pos="7130415" algn="l"/>
                <a:tab pos="8128634" algn="l"/>
              </a:tabLst>
            </a:pPr>
            <a:r>
              <a:rPr sz="1400" spc="-25" dirty="0">
                <a:solidFill>
                  <a:srgbClr val="49452A"/>
                </a:solidFill>
                <a:latin typeface="Noto Sans"/>
                <a:cs typeface="Noto Sans"/>
              </a:rPr>
              <a:t>П</a:t>
            </a:r>
            <a:r>
              <a:rPr sz="1400" spc="-15" dirty="0">
                <a:solidFill>
                  <a:srgbClr val="49452A"/>
                </a:solidFill>
                <a:latin typeface="Noto Sans"/>
                <a:cs typeface="Noto Sans"/>
              </a:rPr>
              <a:t>р</a:t>
            </a:r>
            <a:r>
              <a:rPr sz="1400" spc="-30" dirty="0">
                <a:solidFill>
                  <a:srgbClr val="49452A"/>
                </a:solidFill>
                <a:latin typeface="Noto Sans"/>
                <a:cs typeface="Noto Sans"/>
              </a:rPr>
              <a:t>о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б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ле</a:t>
            </a:r>
            <a:r>
              <a:rPr sz="1400" spc="-85" dirty="0">
                <a:solidFill>
                  <a:srgbClr val="49452A"/>
                </a:solidFill>
                <a:latin typeface="Noto Sans"/>
                <a:cs typeface="Noto Sans"/>
              </a:rPr>
              <a:t>м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а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марг</a:t>
            </a: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нал</a:t>
            </a: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з</a:t>
            </a:r>
            <a:r>
              <a:rPr sz="1400" spc="-65" dirty="0">
                <a:solidFill>
                  <a:srgbClr val="49452A"/>
                </a:solidFill>
                <a:latin typeface="Noto Sans"/>
                <a:cs typeface="Noto Sans"/>
              </a:rPr>
              <a:t>а</a:t>
            </a:r>
            <a:r>
              <a:rPr sz="1400" spc="-70" dirty="0">
                <a:solidFill>
                  <a:srgbClr val="49452A"/>
                </a:solidFill>
                <a:latin typeface="Noto Sans"/>
                <a:cs typeface="Noto Sans"/>
              </a:rPr>
              <a:t>ц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ї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чо</a:t>
            </a: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лові</a:t>
            </a:r>
            <a:r>
              <a:rPr sz="1400" spc="-95" dirty="0">
                <a:solidFill>
                  <a:srgbClr val="49452A"/>
                </a:solidFill>
                <a:latin typeface="Noto Sans"/>
                <a:cs typeface="Noto Sans"/>
              </a:rPr>
              <a:t>к</a:t>
            </a:r>
            <a:r>
              <a:rPr sz="1400" spc="-70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400" spc="-15" dirty="0">
                <a:solidFill>
                  <a:srgbClr val="49452A"/>
                </a:solidFill>
                <a:latin typeface="Noto Sans"/>
                <a:cs typeface="Noto Sans"/>
              </a:rPr>
              <a:t>в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400" spc="-25" dirty="0">
                <a:solidFill>
                  <a:srgbClr val="49452A"/>
                </a:solidFill>
                <a:latin typeface="Noto Sans"/>
                <a:cs typeface="Noto Sans"/>
              </a:rPr>
              <a:t>в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н</a:t>
            </a:r>
            <a:r>
              <a:rPr sz="1400" spc="-25" dirty="0">
                <a:solidFill>
                  <a:srgbClr val="49452A"/>
                </a:solidFill>
                <a:latin typeface="Noto Sans"/>
                <a:cs typeface="Noto Sans"/>
              </a:rPr>
              <a:t>а</a:t>
            </a: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с</a:t>
            </a:r>
            <a:r>
              <a:rPr sz="1400" spc="-60" dirty="0">
                <a:solidFill>
                  <a:srgbClr val="49452A"/>
                </a:solidFill>
                <a:latin typeface="Noto Sans"/>
                <a:cs typeface="Noto Sans"/>
              </a:rPr>
              <a:t>л</a:t>
            </a: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ід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о</a:t>
            </a:r>
            <a:r>
              <a:rPr sz="1400" spc="-95" dirty="0">
                <a:solidFill>
                  <a:srgbClr val="49452A"/>
                </a:solidFill>
                <a:latin typeface="Noto Sans"/>
                <a:cs typeface="Noto Sans"/>
              </a:rPr>
              <a:t>к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п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ри</a:t>
            </a:r>
            <a:r>
              <a:rPr sz="1400" spc="-60" dirty="0">
                <a:solidFill>
                  <a:srgbClr val="49452A"/>
                </a:solidFill>
                <a:latin typeface="Noto Sans"/>
                <a:cs typeface="Noto Sans"/>
              </a:rPr>
              <a:t>п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и</a:t>
            </a:r>
            <a:r>
              <a:rPr sz="1400" spc="-60" dirty="0">
                <a:solidFill>
                  <a:srgbClr val="49452A"/>
                </a:solidFill>
                <a:latin typeface="Noto Sans"/>
                <a:cs typeface="Noto Sans"/>
              </a:rPr>
              <a:t>н</a:t>
            </a:r>
            <a:r>
              <a:rPr sz="1400" spc="-25" dirty="0">
                <a:solidFill>
                  <a:srgbClr val="49452A"/>
                </a:solidFill>
                <a:latin typeface="Noto Sans"/>
                <a:cs typeface="Noto Sans"/>
              </a:rPr>
              <a:t>е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н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н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я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ї</a:t>
            </a:r>
            <a:r>
              <a:rPr sz="1400" spc="-60" dirty="0">
                <a:solidFill>
                  <a:srgbClr val="49452A"/>
                </a:solidFill>
                <a:latin typeface="Noto Sans"/>
                <a:cs typeface="Noto Sans"/>
              </a:rPr>
              <a:t>х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п</a:t>
            </a:r>
            <a:r>
              <a:rPr sz="1400" spc="-30" dirty="0">
                <a:solidFill>
                  <a:srgbClr val="49452A"/>
                </a:solidFill>
                <a:latin typeface="Noto Sans"/>
                <a:cs typeface="Noto Sans"/>
              </a:rPr>
              <a:t>р</a:t>
            </a:r>
            <a:r>
              <a:rPr sz="1400" spc="-20" dirty="0">
                <a:solidFill>
                  <a:srgbClr val="49452A"/>
                </a:solidFill>
                <a:latin typeface="Noto Sans"/>
                <a:cs typeface="Noto Sans"/>
              </a:rPr>
              <a:t>о</a:t>
            </a:r>
            <a:r>
              <a:rPr sz="1400" spc="-85" dirty="0">
                <a:solidFill>
                  <a:srgbClr val="49452A"/>
                </a:solidFill>
                <a:latin typeface="Noto Sans"/>
                <a:cs typeface="Noto Sans"/>
              </a:rPr>
              <a:t>ф</a:t>
            </a:r>
            <a:r>
              <a:rPr sz="1400" spc="-30" dirty="0">
                <a:solidFill>
                  <a:srgbClr val="49452A"/>
                </a:solidFill>
                <a:latin typeface="Noto Sans"/>
                <a:cs typeface="Noto Sans"/>
              </a:rPr>
              <a:t>ес</a:t>
            </a:r>
            <a:r>
              <a:rPr sz="1400" spc="-25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400" spc="-80" dirty="0">
                <a:solidFill>
                  <a:srgbClr val="49452A"/>
                </a:solidFill>
                <a:latin typeface="Noto Sans"/>
                <a:cs typeface="Noto Sans"/>
              </a:rPr>
              <a:t>й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н</a:t>
            </a: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ої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400" spc="-65" dirty="0">
                <a:solidFill>
                  <a:srgbClr val="49452A"/>
                </a:solidFill>
                <a:latin typeface="Noto Sans"/>
                <a:cs typeface="Noto Sans"/>
              </a:rPr>
              <a:t>д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я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ль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н</a:t>
            </a: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о</a:t>
            </a:r>
            <a:r>
              <a:rPr sz="1400" spc="-30" dirty="0">
                <a:solidFill>
                  <a:srgbClr val="49452A"/>
                </a:solidFill>
                <a:latin typeface="Noto Sans"/>
                <a:cs typeface="Noto Sans"/>
              </a:rPr>
              <a:t>с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т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чере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з</a:t>
            </a:r>
            <a:endParaRPr sz="1400">
              <a:latin typeface="Noto Sans"/>
              <a:cs typeface="Noto Sans"/>
            </a:endParaRPr>
          </a:p>
          <a:p>
            <a:pPr marL="299085">
              <a:lnSpc>
                <a:spcPct val="100000"/>
              </a:lnSpc>
              <a:spcBef>
                <a:spcPts val="840"/>
              </a:spcBef>
            </a:pP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обставини,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що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від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них </a:t>
            </a: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не</a:t>
            </a:r>
            <a:r>
              <a:rPr sz="1400" spc="1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залежать.</a:t>
            </a:r>
            <a:endParaRPr sz="14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840"/>
              </a:spcBef>
              <a:buClr>
                <a:srgbClr val="27AD91"/>
              </a:buClr>
              <a:buFont typeface="Wingdings"/>
              <a:buChar char=""/>
              <a:tabLst>
                <a:tab pos="299085" algn="l"/>
                <a:tab pos="299720" algn="l"/>
              </a:tabLst>
            </a:pP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Алкоголізм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залишається </a:t>
            </a: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серйозною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соціальною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проблемою, </a:t>
            </a: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особливо </a:t>
            </a:r>
            <a:r>
              <a:rPr sz="1400" spc="-25" dirty="0">
                <a:solidFill>
                  <a:srgbClr val="49452A"/>
                </a:solidFill>
                <a:latin typeface="Noto Sans"/>
                <a:cs typeface="Noto Sans"/>
              </a:rPr>
              <a:t>серед</a:t>
            </a:r>
            <a:r>
              <a:rPr sz="1400" spc="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чоловіків.</a:t>
            </a:r>
            <a:endParaRPr sz="14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840"/>
              </a:spcBef>
              <a:buClr>
                <a:srgbClr val="27AD91"/>
              </a:buClr>
              <a:buFont typeface="Wingdings"/>
              <a:buChar char=""/>
              <a:tabLst>
                <a:tab pos="299085" algn="l"/>
                <a:tab pos="299720" algn="l"/>
              </a:tabLst>
            </a:pP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Міграція чоловіків </a:t>
            </a:r>
            <a:r>
              <a:rPr sz="1400" spc="-70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400" spc="-60" dirty="0">
                <a:solidFill>
                  <a:srgbClr val="49452A"/>
                </a:solidFill>
                <a:latin typeface="Noto Sans"/>
                <a:cs typeface="Noto Sans"/>
              </a:rPr>
              <a:t>пошуках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роботи,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а </a:t>
            </a:r>
            <a:r>
              <a:rPr sz="1400" spc="-85" dirty="0">
                <a:solidFill>
                  <a:srgbClr val="49452A"/>
                </a:solidFill>
                <a:latin typeface="Noto Sans"/>
                <a:cs typeface="Noto Sans"/>
              </a:rPr>
              <a:t>також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слабке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здоров'я, 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зумовлюють ситуацію, </a:t>
            </a:r>
            <a:r>
              <a:rPr sz="1400" spc="-65" dirty="0">
                <a:solidFill>
                  <a:srgbClr val="49452A"/>
                </a:solidFill>
                <a:latin typeface="Noto Sans"/>
                <a:cs typeface="Noto Sans"/>
              </a:rPr>
              <a:t>коли</a:t>
            </a:r>
            <a:r>
              <a:rPr sz="1400" spc="18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400" spc="-60" dirty="0">
                <a:solidFill>
                  <a:srgbClr val="49452A"/>
                </a:solidFill>
                <a:latin typeface="Noto Sans"/>
                <a:cs typeface="Noto Sans"/>
              </a:rPr>
              <a:t>деякі</a:t>
            </a:r>
            <a:endParaRPr sz="1400">
              <a:latin typeface="Noto Sans"/>
              <a:cs typeface="Noto Sans"/>
            </a:endParaRPr>
          </a:p>
          <a:p>
            <a:pPr marL="299085">
              <a:lnSpc>
                <a:spcPct val="100000"/>
              </a:lnSpc>
              <a:spcBef>
                <a:spcPts val="845"/>
              </a:spcBef>
            </a:pPr>
            <a:r>
              <a:rPr sz="1400" spc="-30" dirty="0">
                <a:solidFill>
                  <a:srgbClr val="49452A"/>
                </a:solidFill>
                <a:latin typeface="Noto Sans"/>
                <a:cs typeface="Noto Sans"/>
              </a:rPr>
              <a:t>села </a:t>
            </a:r>
            <a:r>
              <a:rPr sz="1400" spc="-15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Україні залишаються </a:t>
            </a:r>
            <a:r>
              <a:rPr sz="1400" spc="-75" dirty="0">
                <a:solidFill>
                  <a:srgbClr val="49452A"/>
                </a:solidFill>
                <a:latin typeface="Noto Sans"/>
                <a:cs typeface="Noto Sans"/>
              </a:rPr>
              <a:t>майже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без</a:t>
            </a:r>
            <a:r>
              <a:rPr sz="1400" spc="6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чоловіків.</a:t>
            </a:r>
            <a:endParaRPr sz="1400">
              <a:latin typeface="Noto Sans"/>
              <a:cs typeface="Noto Sans"/>
            </a:endParaRPr>
          </a:p>
          <a:p>
            <a:pPr marL="299085" marR="5080" indent="-287020">
              <a:lnSpc>
                <a:spcPct val="150000"/>
              </a:lnSpc>
              <a:buClr>
                <a:srgbClr val="27AD91"/>
              </a:buClr>
              <a:buFont typeface="Wingdings"/>
              <a:buChar char=""/>
              <a:tabLst>
                <a:tab pos="299085" algn="l"/>
                <a:tab pos="299720" algn="l"/>
                <a:tab pos="955675" algn="l"/>
                <a:tab pos="1641475" algn="l"/>
                <a:tab pos="2754630" algn="l"/>
                <a:tab pos="3669029" algn="l"/>
                <a:tab pos="4804410" algn="l"/>
                <a:tab pos="6096635" algn="l"/>
                <a:tab pos="7040245" algn="l"/>
                <a:tab pos="7938134" algn="l"/>
              </a:tabLst>
            </a:pPr>
            <a:r>
              <a:rPr sz="1400" spc="-25" dirty="0">
                <a:solidFill>
                  <a:srgbClr val="49452A"/>
                </a:solidFill>
                <a:latin typeface="Noto Sans"/>
                <a:cs typeface="Noto Sans"/>
              </a:rPr>
              <a:t>П</a:t>
            </a:r>
            <a:r>
              <a:rPr sz="1400" spc="-30" dirty="0">
                <a:solidFill>
                  <a:srgbClr val="49452A"/>
                </a:solidFill>
                <a:latin typeface="Noto Sans"/>
                <a:cs typeface="Noto Sans"/>
              </a:rPr>
              <a:t>р</a:t>
            </a:r>
            <a:r>
              <a:rPr sz="1400" spc="-60" dirty="0">
                <a:solidFill>
                  <a:srgbClr val="49452A"/>
                </a:solidFill>
                <a:latin typeface="Noto Sans"/>
                <a:cs typeface="Noto Sans"/>
              </a:rPr>
              <a:t>а</a:t>
            </a:r>
            <a:r>
              <a:rPr sz="1400" spc="-30" dirty="0">
                <a:solidFill>
                  <a:srgbClr val="49452A"/>
                </a:solidFill>
                <a:latin typeface="Noto Sans"/>
                <a:cs typeface="Noto Sans"/>
              </a:rPr>
              <a:t>ва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б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ат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ь</a:t>
            </a:r>
            <a:r>
              <a:rPr sz="1400" spc="-70" dirty="0">
                <a:solidFill>
                  <a:srgbClr val="49452A"/>
                </a:solidFill>
                <a:latin typeface="Noto Sans"/>
                <a:cs typeface="Noto Sans"/>
              </a:rPr>
              <a:t>ка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400" spc="-25" dirty="0">
                <a:solidFill>
                  <a:srgbClr val="49452A"/>
                </a:solidFill>
                <a:latin typeface="Noto Sans"/>
                <a:cs typeface="Noto Sans"/>
              </a:rPr>
              <a:t>о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п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400" spc="-110" dirty="0">
                <a:solidFill>
                  <a:srgbClr val="49452A"/>
                </a:solidFill>
                <a:latin typeface="Noto Sans"/>
                <a:cs typeface="Noto Sans"/>
              </a:rPr>
              <a:t>к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у</a:t>
            </a:r>
            <a:r>
              <a:rPr sz="1400" spc="-60" dirty="0">
                <a:solidFill>
                  <a:srgbClr val="49452A"/>
                </a:solidFill>
                <a:latin typeface="Noto Sans"/>
                <a:cs typeface="Noto Sans"/>
              </a:rPr>
              <a:t>в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ат</a:t>
            </a:r>
            <a:r>
              <a:rPr sz="1400" spc="-75" dirty="0">
                <a:solidFill>
                  <a:srgbClr val="49452A"/>
                </a:solidFill>
                <a:latin typeface="Noto Sans"/>
                <a:cs typeface="Noto Sans"/>
              </a:rPr>
              <a:t>и</a:t>
            </a:r>
            <a:r>
              <a:rPr sz="1400" spc="-5" dirty="0">
                <a:solidFill>
                  <a:srgbClr val="49452A"/>
                </a:solidFill>
                <a:latin typeface="Noto Sans"/>
                <a:cs typeface="Noto Sans"/>
              </a:rPr>
              <a:t>с</a:t>
            </a: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ь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дит</a:t>
            </a:r>
            <a:r>
              <a:rPr sz="1400" spc="-70" dirty="0">
                <a:solidFill>
                  <a:srgbClr val="49452A"/>
                </a:solidFill>
                <a:latin typeface="Noto Sans"/>
                <a:cs typeface="Noto Sans"/>
              </a:rPr>
              <a:t>и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н</a:t>
            </a: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о</a:t>
            </a:r>
            <a:r>
              <a:rPr sz="1400" spc="-60" dirty="0">
                <a:solidFill>
                  <a:srgbClr val="49452A"/>
                </a:solidFill>
                <a:latin typeface="Noto Sans"/>
                <a:cs typeface="Noto Sans"/>
              </a:rPr>
              <a:t>ю</a:t>
            </a:r>
            <a:r>
              <a:rPr sz="1400" spc="-75" dirty="0">
                <a:solidFill>
                  <a:srgbClr val="49452A"/>
                </a:solidFill>
                <a:latin typeface="Noto Sans"/>
                <a:cs typeface="Noto Sans"/>
              </a:rPr>
              <a:t>,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гара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н</a:t>
            </a:r>
            <a:r>
              <a:rPr sz="1400" spc="-75" dirty="0">
                <a:solidFill>
                  <a:srgbClr val="49452A"/>
                </a:solidFill>
                <a:latin typeface="Noto Sans"/>
                <a:cs typeface="Noto Sans"/>
              </a:rPr>
              <a:t>т</a:t>
            </a:r>
            <a:r>
              <a:rPr sz="1400" spc="-25" dirty="0">
                <a:solidFill>
                  <a:srgbClr val="49452A"/>
                </a:solidFill>
                <a:latin typeface="Noto Sans"/>
                <a:cs typeface="Noto Sans"/>
              </a:rPr>
              <a:t>о</a:t>
            </a:r>
            <a:r>
              <a:rPr sz="1400" spc="-30" dirty="0">
                <a:solidFill>
                  <a:srgbClr val="49452A"/>
                </a:solidFill>
                <a:latin typeface="Noto Sans"/>
                <a:cs typeface="Noto Sans"/>
              </a:rPr>
              <a:t>в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а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н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Кон</a:t>
            </a:r>
            <a:r>
              <a:rPr sz="1400" spc="-5" dirty="0">
                <a:solidFill>
                  <a:srgbClr val="49452A"/>
                </a:solidFill>
                <a:latin typeface="Noto Sans"/>
                <a:cs typeface="Noto Sans"/>
              </a:rPr>
              <a:t>с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т</a:t>
            </a:r>
            <a:r>
              <a:rPr sz="1400" spc="-65" dirty="0">
                <a:solidFill>
                  <a:srgbClr val="49452A"/>
                </a:solidFill>
                <a:latin typeface="Noto Sans"/>
                <a:cs typeface="Noto Sans"/>
              </a:rPr>
              <a:t>и</a:t>
            </a:r>
            <a:r>
              <a:rPr sz="1400" spc="-60" dirty="0">
                <a:solidFill>
                  <a:srgbClr val="49452A"/>
                </a:solidFill>
                <a:latin typeface="Noto Sans"/>
                <a:cs typeface="Noto Sans"/>
              </a:rPr>
              <a:t>туц</a:t>
            </a:r>
            <a:r>
              <a:rPr sz="1400" spc="-65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єю,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Сім</a:t>
            </a:r>
            <a:r>
              <a:rPr sz="1400" spc="-65" dirty="0">
                <a:solidFill>
                  <a:srgbClr val="49452A"/>
                </a:solidFill>
                <a:latin typeface="Noto Sans"/>
                <a:cs typeface="Noto Sans"/>
              </a:rPr>
              <a:t>е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й</a:t>
            </a:r>
            <a:r>
              <a:rPr sz="1400" spc="-60" dirty="0">
                <a:solidFill>
                  <a:srgbClr val="49452A"/>
                </a:solidFill>
                <a:latin typeface="Noto Sans"/>
                <a:cs typeface="Noto Sans"/>
              </a:rPr>
              <a:t>н</a:t>
            </a:r>
            <a:r>
              <a:rPr sz="1400" spc="-80" dirty="0">
                <a:solidFill>
                  <a:srgbClr val="49452A"/>
                </a:solidFill>
                <a:latin typeface="Noto Sans"/>
                <a:cs typeface="Noto Sans"/>
              </a:rPr>
              <a:t>и</a:t>
            </a:r>
            <a:r>
              <a:rPr sz="1400" spc="-85" dirty="0">
                <a:solidFill>
                  <a:srgbClr val="49452A"/>
                </a:solidFill>
                <a:latin typeface="Noto Sans"/>
                <a:cs typeface="Noto Sans"/>
              </a:rPr>
              <a:t>м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400" spc="-125" dirty="0">
                <a:solidFill>
                  <a:srgbClr val="49452A"/>
                </a:solidFill>
                <a:latin typeface="Noto Sans"/>
                <a:cs typeface="Noto Sans"/>
              </a:rPr>
              <a:t>к</a:t>
            </a: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од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е</a:t>
            </a:r>
            <a:r>
              <a:rPr sz="1400" spc="-135" dirty="0">
                <a:solidFill>
                  <a:srgbClr val="49452A"/>
                </a:solidFill>
                <a:latin typeface="Noto Sans"/>
                <a:cs typeface="Noto Sans"/>
              </a:rPr>
              <a:t>к</a:t>
            </a:r>
            <a:r>
              <a:rPr sz="1400" spc="-15" dirty="0">
                <a:solidFill>
                  <a:srgbClr val="49452A"/>
                </a:solidFill>
                <a:latin typeface="Noto Sans"/>
                <a:cs typeface="Noto Sans"/>
              </a:rPr>
              <a:t>с</a:t>
            </a:r>
            <a:r>
              <a:rPr sz="1400" spc="-25" dirty="0">
                <a:solidFill>
                  <a:srgbClr val="49452A"/>
                </a:solidFill>
                <a:latin typeface="Noto Sans"/>
                <a:cs typeface="Noto Sans"/>
              </a:rPr>
              <a:t>о</a:t>
            </a:r>
            <a:r>
              <a:rPr sz="1400" spc="-100" dirty="0">
                <a:solidFill>
                  <a:srgbClr val="49452A"/>
                </a:solidFill>
                <a:latin typeface="Noto Sans"/>
                <a:cs typeface="Noto Sans"/>
              </a:rPr>
              <a:t>м</a:t>
            </a:r>
            <a:r>
              <a:rPr sz="14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400" spc="-75" dirty="0">
                <a:solidFill>
                  <a:srgbClr val="49452A"/>
                </a:solidFill>
                <a:latin typeface="Noto Sans"/>
                <a:cs typeface="Noto Sans"/>
              </a:rPr>
              <a:t>Ук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р</a:t>
            </a:r>
            <a:r>
              <a:rPr sz="1400" spc="-60" dirty="0">
                <a:solidFill>
                  <a:srgbClr val="49452A"/>
                </a:solidFill>
                <a:latin typeface="Noto Sans"/>
                <a:cs typeface="Noto Sans"/>
              </a:rPr>
              <a:t>а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ї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н</a:t>
            </a:r>
            <a:r>
              <a:rPr sz="1400" spc="-75" dirty="0">
                <a:solidFill>
                  <a:srgbClr val="49452A"/>
                </a:solidFill>
                <a:latin typeface="Noto Sans"/>
                <a:cs typeface="Noto Sans"/>
              </a:rPr>
              <a:t>и, 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на 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практиці </a:t>
            </a:r>
            <a:r>
              <a:rPr sz="1400" spc="-35" dirty="0">
                <a:solidFill>
                  <a:srgbClr val="49452A"/>
                </a:solidFill>
                <a:latin typeface="Noto Sans"/>
                <a:cs typeface="Noto Sans"/>
              </a:rPr>
              <a:t>часто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порушуються. </a:t>
            </a:r>
            <a:r>
              <a:rPr sz="1400" spc="-65" dirty="0">
                <a:solidFill>
                  <a:srgbClr val="49452A"/>
                </a:solidFill>
                <a:latin typeface="Noto Sans"/>
                <a:cs typeface="Noto Sans"/>
              </a:rPr>
              <a:t>Так, </a:t>
            </a:r>
            <a:r>
              <a:rPr sz="1400" spc="-5" dirty="0">
                <a:solidFill>
                  <a:srgbClr val="49452A"/>
                </a:solidFill>
                <a:latin typeface="Noto Sans"/>
                <a:cs typeface="Noto Sans"/>
              </a:rPr>
              <a:t>95—97%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дітей </a:t>
            </a:r>
            <a:r>
              <a:rPr sz="1400" spc="-40" dirty="0">
                <a:solidFill>
                  <a:srgbClr val="49452A"/>
                </a:solidFill>
                <a:latin typeface="Noto Sans"/>
                <a:cs typeface="Noto Sans"/>
              </a:rPr>
              <a:t>після </a:t>
            </a:r>
            <a:r>
              <a:rPr sz="1400" spc="-45" dirty="0">
                <a:solidFill>
                  <a:srgbClr val="49452A"/>
                </a:solidFill>
                <a:latin typeface="Noto Sans"/>
                <a:cs typeface="Noto Sans"/>
              </a:rPr>
              <a:t>розлучення </a:t>
            </a:r>
            <a:r>
              <a:rPr sz="1400" spc="-50" dirty="0">
                <a:solidFill>
                  <a:srgbClr val="49452A"/>
                </a:solidFill>
                <a:latin typeface="Noto Sans"/>
                <a:cs typeface="Noto Sans"/>
              </a:rPr>
              <a:t>батьків</a:t>
            </a:r>
            <a:r>
              <a:rPr sz="1400" spc="15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400" spc="-60" dirty="0">
                <a:solidFill>
                  <a:srgbClr val="49452A"/>
                </a:solidFill>
                <a:latin typeface="Noto Sans"/>
                <a:cs typeface="Noto Sans"/>
              </a:rPr>
              <a:t>живуть</a:t>
            </a:r>
            <a:endParaRPr sz="1400">
              <a:latin typeface="Noto Sans"/>
              <a:cs typeface="Noto Sans"/>
            </a:endParaRPr>
          </a:p>
          <a:p>
            <a:pPr marL="285115">
              <a:lnSpc>
                <a:spcPct val="100000"/>
              </a:lnSpc>
              <a:spcBef>
                <a:spcPts val="840"/>
              </a:spcBef>
            </a:pP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із</a:t>
            </a:r>
            <a:r>
              <a:rPr sz="1400" spc="-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400" spc="-55" dirty="0">
                <a:solidFill>
                  <a:srgbClr val="49452A"/>
                </a:solidFill>
                <a:latin typeface="Noto Sans"/>
                <a:cs typeface="Noto Sans"/>
              </a:rPr>
              <a:t>матір'ю.</a:t>
            </a:r>
            <a:endParaRPr sz="1400">
              <a:latin typeface="Noto Sans"/>
              <a:cs typeface="Noto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29774" y="2672998"/>
            <a:ext cx="216535" cy="4102735"/>
          </a:xfrm>
          <a:prstGeom prst="rect">
            <a:avLst/>
          </a:prstGeom>
        </p:spPr>
        <p:txBody>
          <a:bodyPr vert="vert270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spc="-10" dirty="0">
                <a:solidFill>
                  <a:srgbClr val="49452A"/>
                </a:solidFill>
                <a:latin typeface="Noto Sans"/>
                <a:cs typeface="Noto Sans"/>
              </a:rPr>
              <a:t>Більшість даних подається за Держстатом (роки</a:t>
            </a:r>
            <a:r>
              <a:rPr sz="1100" spc="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100" spc="-5" dirty="0">
                <a:solidFill>
                  <a:srgbClr val="49452A"/>
                </a:solidFill>
                <a:latin typeface="Noto Sans"/>
                <a:cs typeface="Noto Sans"/>
              </a:rPr>
              <a:t>2017-2018).</a:t>
            </a:r>
            <a:endParaRPr sz="11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297891"/>
            <a:ext cx="456438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Становище жінок в</a:t>
            </a:r>
            <a:r>
              <a:rPr sz="2500" b="1" spc="-35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Україні</a:t>
            </a:r>
            <a:endParaRPr sz="2500">
              <a:latin typeface="Noto Sans"/>
              <a:cs typeface="Noto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1504" y="822705"/>
            <a:ext cx="8628380" cy="55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7620" indent="-287020">
              <a:lnSpc>
                <a:spcPct val="150000"/>
              </a:lnSpc>
              <a:spcBef>
                <a:spcPts val="100"/>
              </a:spcBef>
              <a:buClr>
                <a:srgbClr val="27AD91"/>
              </a:buClr>
              <a:buFont typeface="Wingdings"/>
              <a:buChar char=""/>
              <a:tabLst>
                <a:tab pos="299720" algn="l"/>
              </a:tabLst>
            </a:pPr>
            <a:r>
              <a:rPr sz="1500" spc="-65" dirty="0">
                <a:solidFill>
                  <a:srgbClr val="49452A"/>
                </a:solidFill>
                <a:latin typeface="Noto Sans"/>
                <a:cs typeface="Noto Sans"/>
              </a:rPr>
              <a:t>Жіноча </a:t>
            </a:r>
            <a:r>
              <a:rPr sz="1500" spc="-45" dirty="0">
                <a:solidFill>
                  <a:srgbClr val="49452A"/>
                </a:solidFill>
                <a:latin typeface="Noto Sans"/>
                <a:cs typeface="Noto Sans"/>
              </a:rPr>
              <a:t>заробітна </a:t>
            </a:r>
            <a:r>
              <a:rPr sz="1500" spc="-50" dirty="0">
                <a:solidFill>
                  <a:srgbClr val="49452A"/>
                </a:solidFill>
                <a:latin typeface="Noto Sans"/>
                <a:cs typeface="Noto Sans"/>
              </a:rPr>
              <a:t>плата </a:t>
            </a:r>
            <a:r>
              <a:rPr sz="1500" spc="-20" dirty="0">
                <a:solidFill>
                  <a:srgbClr val="49452A"/>
                </a:solidFill>
                <a:latin typeface="Noto Sans"/>
                <a:cs typeface="Noto Sans"/>
              </a:rPr>
              <a:t>є </a:t>
            </a:r>
            <a:r>
              <a:rPr sz="1500" spc="-55" dirty="0">
                <a:solidFill>
                  <a:srgbClr val="49452A"/>
                </a:solidFill>
                <a:latin typeface="Noto Sans"/>
                <a:cs typeface="Noto Sans"/>
              </a:rPr>
              <a:t>меншою </a:t>
            </a:r>
            <a:r>
              <a:rPr sz="1500" spc="-40" dirty="0">
                <a:solidFill>
                  <a:srgbClr val="49452A"/>
                </a:solidFill>
                <a:latin typeface="Noto Sans"/>
                <a:cs typeface="Noto Sans"/>
              </a:rPr>
              <a:t>від чоловічої </a:t>
            </a:r>
            <a:r>
              <a:rPr sz="1500" spc="-50" dirty="0">
                <a:solidFill>
                  <a:srgbClr val="49452A"/>
                </a:solidFill>
                <a:latin typeface="Noto Sans"/>
                <a:cs typeface="Noto Sans"/>
              </a:rPr>
              <a:t>на </a:t>
            </a:r>
            <a:r>
              <a:rPr sz="1500" spc="-45" dirty="0">
                <a:solidFill>
                  <a:srgbClr val="49452A"/>
                </a:solidFill>
                <a:latin typeface="Noto Sans"/>
                <a:cs typeface="Noto Sans"/>
              </a:rPr>
              <a:t>чверть, </a:t>
            </a:r>
            <a:r>
              <a:rPr sz="1500" spc="-80" dirty="0">
                <a:solidFill>
                  <a:srgbClr val="49452A"/>
                </a:solidFill>
                <a:latin typeface="Noto Sans"/>
                <a:cs typeface="Noto Sans"/>
              </a:rPr>
              <a:t>як </a:t>
            </a:r>
            <a:r>
              <a:rPr sz="1500" spc="-55" dirty="0">
                <a:solidFill>
                  <a:srgbClr val="49452A"/>
                </a:solidFill>
                <a:latin typeface="Noto Sans"/>
                <a:cs typeface="Noto Sans"/>
              </a:rPr>
              <a:t>наслідок </a:t>
            </a:r>
            <a:r>
              <a:rPr sz="1500" spc="-80" dirty="0">
                <a:solidFill>
                  <a:srgbClr val="49452A"/>
                </a:solidFill>
                <a:latin typeface="Noto Sans"/>
                <a:cs typeface="Noto Sans"/>
              </a:rPr>
              <a:t>жінка </a:t>
            </a:r>
            <a:r>
              <a:rPr sz="1500" spc="-60" dirty="0">
                <a:solidFill>
                  <a:srgbClr val="49452A"/>
                </a:solidFill>
                <a:latin typeface="Noto Sans"/>
                <a:cs typeface="Noto Sans"/>
              </a:rPr>
              <a:t>отримуватиме  </a:t>
            </a:r>
            <a:r>
              <a:rPr sz="1500" spc="-50" dirty="0">
                <a:solidFill>
                  <a:srgbClr val="49452A"/>
                </a:solidFill>
                <a:latin typeface="Noto Sans"/>
                <a:cs typeface="Noto Sans"/>
              </a:rPr>
              <a:t>пенсію, </a:t>
            </a:r>
            <a:r>
              <a:rPr sz="1500" spc="-55" dirty="0">
                <a:solidFill>
                  <a:srgbClr val="49452A"/>
                </a:solidFill>
                <a:latin typeface="Noto Sans"/>
                <a:cs typeface="Noto Sans"/>
              </a:rPr>
              <a:t>що </a:t>
            </a:r>
            <a:r>
              <a:rPr sz="1500" spc="-40" dirty="0">
                <a:solidFill>
                  <a:srgbClr val="49452A"/>
                </a:solidFill>
                <a:latin typeface="Noto Sans"/>
                <a:cs typeface="Noto Sans"/>
              </a:rPr>
              <a:t>дорівнює </a:t>
            </a:r>
            <a:r>
              <a:rPr sz="1500" spc="-15" dirty="0">
                <a:solidFill>
                  <a:srgbClr val="49452A"/>
                </a:solidFill>
                <a:latin typeface="Noto Sans"/>
                <a:cs typeface="Noto Sans"/>
              </a:rPr>
              <a:t>40-50% </a:t>
            </a:r>
            <a:r>
              <a:rPr sz="1500" spc="-40" dirty="0">
                <a:solidFill>
                  <a:srgbClr val="49452A"/>
                </a:solidFill>
                <a:latin typeface="Noto Sans"/>
                <a:cs typeface="Noto Sans"/>
              </a:rPr>
              <a:t>пенсії </a:t>
            </a:r>
            <a:r>
              <a:rPr sz="1500" spc="-50" dirty="0">
                <a:solidFill>
                  <a:srgbClr val="49452A"/>
                </a:solidFill>
                <a:latin typeface="Noto Sans"/>
                <a:cs typeface="Noto Sans"/>
              </a:rPr>
              <a:t>чоловіка </a:t>
            </a:r>
            <a:r>
              <a:rPr sz="1500" spc="-60" dirty="0">
                <a:solidFill>
                  <a:srgbClr val="49452A"/>
                </a:solidFill>
                <a:latin typeface="Noto Sans"/>
                <a:cs typeface="Noto Sans"/>
              </a:rPr>
              <a:t>(фемінізація</a:t>
            </a:r>
            <a:r>
              <a:rPr sz="1500" spc="24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500" spc="-45" dirty="0">
                <a:solidFill>
                  <a:srgbClr val="49452A"/>
                </a:solidFill>
                <a:latin typeface="Noto Sans"/>
                <a:cs typeface="Noto Sans"/>
              </a:rPr>
              <a:t>бідності).</a:t>
            </a:r>
            <a:endParaRPr sz="15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900"/>
              </a:spcBef>
              <a:buClr>
                <a:srgbClr val="27AD91"/>
              </a:buClr>
              <a:buFont typeface="Wingdings"/>
              <a:buChar char=""/>
              <a:tabLst>
                <a:tab pos="299720" algn="l"/>
              </a:tabLst>
            </a:pPr>
            <a:r>
              <a:rPr sz="1500" spc="-55" dirty="0">
                <a:solidFill>
                  <a:srgbClr val="49452A"/>
                </a:solidFill>
                <a:latin typeface="Noto Sans"/>
                <a:cs typeface="Noto Sans"/>
              </a:rPr>
              <a:t>Найбільший </a:t>
            </a:r>
            <a:r>
              <a:rPr sz="1500" spc="-45" dirty="0">
                <a:solidFill>
                  <a:srgbClr val="49452A"/>
                </a:solidFill>
                <a:latin typeface="Noto Sans"/>
                <a:cs typeface="Noto Sans"/>
              </a:rPr>
              <a:t>розрив  </a:t>
            </a:r>
            <a:r>
              <a:rPr sz="1500" spc="-80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500" spc="-50" dirty="0">
                <a:solidFill>
                  <a:srgbClr val="49452A"/>
                </a:solidFill>
                <a:latin typeface="Noto Sans"/>
                <a:cs typeface="Noto Sans"/>
              </a:rPr>
              <a:t>зарплаті </a:t>
            </a:r>
            <a:r>
              <a:rPr sz="1500" spc="-35" dirty="0">
                <a:solidFill>
                  <a:srgbClr val="49452A"/>
                </a:solidFill>
                <a:latin typeface="Noto Sans"/>
                <a:cs typeface="Noto Sans"/>
              </a:rPr>
              <a:t>спостерігається </a:t>
            </a:r>
            <a:r>
              <a:rPr sz="1500" spc="-100" dirty="0">
                <a:solidFill>
                  <a:srgbClr val="49452A"/>
                </a:solidFill>
                <a:latin typeface="Noto Sans"/>
                <a:cs typeface="Noto Sans"/>
              </a:rPr>
              <a:t>між </a:t>
            </a:r>
            <a:r>
              <a:rPr sz="1500" spc="-85" dirty="0">
                <a:solidFill>
                  <a:srgbClr val="49452A"/>
                </a:solidFill>
                <a:latin typeface="Noto Sans"/>
                <a:cs typeface="Noto Sans"/>
              </a:rPr>
              <a:t>жінками </a:t>
            </a:r>
            <a:r>
              <a:rPr sz="1500" spc="-50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500" spc="-60" dirty="0">
                <a:solidFill>
                  <a:srgbClr val="49452A"/>
                </a:solidFill>
                <a:latin typeface="Noto Sans"/>
                <a:cs typeface="Noto Sans"/>
              </a:rPr>
              <a:t>чоловіками </a:t>
            </a:r>
            <a:r>
              <a:rPr sz="1500" spc="-5" dirty="0">
                <a:solidFill>
                  <a:srgbClr val="49452A"/>
                </a:solidFill>
                <a:latin typeface="Noto Sans"/>
                <a:cs typeface="Noto Sans"/>
              </a:rPr>
              <a:t>30-35</a:t>
            </a:r>
            <a:r>
              <a:rPr sz="1500" spc="27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500" spc="-50" dirty="0">
                <a:solidFill>
                  <a:srgbClr val="49452A"/>
                </a:solidFill>
                <a:latin typeface="Noto Sans"/>
                <a:cs typeface="Noto Sans"/>
              </a:rPr>
              <a:t>років.</a:t>
            </a:r>
            <a:endParaRPr sz="1500">
              <a:latin typeface="Noto Sans"/>
              <a:cs typeface="Noto Sans"/>
            </a:endParaRPr>
          </a:p>
          <a:p>
            <a:pPr marL="299085">
              <a:lnSpc>
                <a:spcPct val="100000"/>
              </a:lnSpc>
              <a:spcBef>
                <a:spcPts val="900"/>
              </a:spcBef>
            </a:pPr>
            <a:r>
              <a:rPr sz="1500" spc="-35" dirty="0">
                <a:solidFill>
                  <a:srgbClr val="49452A"/>
                </a:solidFill>
                <a:latin typeface="Noto Sans"/>
                <a:cs typeface="Noto Sans"/>
              </a:rPr>
              <a:t>Середня</a:t>
            </a:r>
            <a:r>
              <a:rPr sz="1500" spc="-1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500" spc="-45" dirty="0">
                <a:solidFill>
                  <a:srgbClr val="49452A"/>
                </a:solidFill>
                <a:latin typeface="Noto Sans"/>
                <a:cs typeface="Noto Sans"/>
              </a:rPr>
              <a:t>заробітна</a:t>
            </a:r>
            <a:r>
              <a:rPr sz="1500" spc="-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500" spc="-50" dirty="0">
                <a:solidFill>
                  <a:srgbClr val="49452A"/>
                </a:solidFill>
                <a:latin typeface="Noto Sans"/>
                <a:cs typeface="Noto Sans"/>
              </a:rPr>
              <a:t>плата</a:t>
            </a:r>
            <a:r>
              <a:rPr sz="1500" spc="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500" spc="-50" dirty="0">
                <a:solidFill>
                  <a:srgbClr val="49452A"/>
                </a:solidFill>
                <a:latin typeface="Noto Sans"/>
                <a:cs typeface="Noto Sans"/>
              </a:rPr>
              <a:t>чоловіків</a:t>
            </a:r>
            <a:r>
              <a:rPr sz="15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500" spc="-20" dirty="0">
                <a:solidFill>
                  <a:srgbClr val="49452A"/>
                </a:solidFill>
                <a:latin typeface="Noto Sans"/>
                <a:cs typeface="Noto Sans"/>
              </a:rPr>
              <a:t>в</a:t>
            </a:r>
            <a:r>
              <a:rPr sz="1500" spc="-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500" spc="-60" dirty="0">
                <a:solidFill>
                  <a:srgbClr val="49452A"/>
                </a:solidFill>
                <a:latin typeface="Noto Sans"/>
                <a:cs typeface="Noto Sans"/>
              </a:rPr>
              <a:t>Україні</a:t>
            </a:r>
            <a:r>
              <a:rPr sz="1500" spc="2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500" spc="-50" dirty="0">
                <a:solidFill>
                  <a:srgbClr val="49452A"/>
                </a:solidFill>
                <a:latin typeface="Noto Sans"/>
                <a:cs typeface="Noto Sans"/>
              </a:rPr>
              <a:t>на</a:t>
            </a:r>
            <a:r>
              <a:rPr sz="15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500" spc="-30" dirty="0">
                <a:solidFill>
                  <a:srgbClr val="49452A"/>
                </a:solidFill>
                <a:latin typeface="Noto Sans"/>
                <a:cs typeface="Noto Sans"/>
              </a:rPr>
              <a:t>26,6%</a:t>
            </a:r>
            <a:r>
              <a:rPr sz="15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500" spc="-60" dirty="0">
                <a:solidFill>
                  <a:srgbClr val="49452A"/>
                </a:solidFill>
                <a:latin typeface="Noto Sans"/>
                <a:cs typeface="Noto Sans"/>
              </a:rPr>
              <a:t>вища,</a:t>
            </a:r>
            <a:r>
              <a:rPr sz="1500" spc="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500" spc="-75" dirty="0">
                <a:solidFill>
                  <a:srgbClr val="49452A"/>
                </a:solidFill>
                <a:latin typeface="Noto Sans"/>
                <a:cs typeface="Noto Sans"/>
              </a:rPr>
              <a:t>ніж</a:t>
            </a:r>
            <a:r>
              <a:rPr sz="1500" spc="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500" spc="-75" dirty="0">
                <a:solidFill>
                  <a:srgbClr val="49452A"/>
                </a:solidFill>
                <a:latin typeface="Noto Sans"/>
                <a:cs typeface="Noto Sans"/>
              </a:rPr>
              <a:t>жінок</a:t>
            </a:r>
            <a:r>
              <a:rPr sz="15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500" spc="-65" dirty="0">
                <a:solidFill>
                  <a:srgbClr val="49452A"/>
                </a:solidFill>
                <a:latin typeface="Noto Sans"/>
                <a:cs typeface="Noto Sans"/>
              </a:rPr>
              <a:t>(Держстат,</a:t>
            </a:r>
            <a:r>
              <a:rPr sz="1500" spc="-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500" spc="-20" dirty="0">
                <a:solidFill>
                  <a:srgbClr val="49452A"/>
                </a:solidFill>
                <a:latin typeface="Noto Sans"/>
                <a:cs typeface="Noto Sans"/>
              </a:rPr>
              <a:t>2017).</a:t>
            </a:r>
            <a:endParaRPr sz="1500">
              <a:latin typeface="Noto Sans"/>
              <a:cs typeface="Noto Sans"/>
            </a:endParaRPr>
          </a:p>
          <a:p>
            <a:pPr marL="299085" marR="5080" indent="-287020">
              <a:lnSpc>
                <a:spcPct val="150000"/>
              </a:lnSpc>
              <a:buClr>
                <a:srgbClr val="27AD91"/>
              </a:buClr>
              <a:buFont typeface="Wingdings"/>
              <a:buChar char=""/>
              <a:tabLst>
                <a:tab pos="299720" algn="l"/>
              </a:tabLst>
            </a:pPr>
            <a:r>
              <a:rPr sz="1500" spc="-80" dirty="0">
                <a:solidFill>
                  <a:srgbClr val="49452A"/>
                </a:solidFill>
                <a:latin typeface="Noto Sans"/>
                <a:cs typeface="Noto Sans"/>
              </a:rPr>
              <a:t>Жінки </a:t>
            </a:r>
            <a:r>
              <a:rPr sz="1500" spc="-50" dirty="0">
                <a:solidFill>
                  <a:srgbClr val="49452A"/>
                </a:solidFill>
                <a:latin typeface="Noto Sans"/>
                <a:cs typeface="Noto Sans"/>
              </a:rPr>
              <a:t>найбільше </a:t>
            </a:r>
            <a:r>
              <a:rPr sz="1500" spc="-45" dirty="0">
                <a:solidFill>
                  <a:srgbClr val="49452A"/>
                </a:solidFill>
                <a:latin typeface="Noto Sans"/>
                <a:cs typeface="Noto Sans"/>
              </a:rPr>
              <a:t>потерпають </a:t>
            </a:r>
            <a:r>
              <a:rPr sz="1500" spc="-40" dirty="0">
                <a:solidFill>
                  <a:srgbClr val="49452A"/>
                </a:solidFill>
                <a:latin typeface="Noto Sans"/>
                <a:cs typeface="Noto Sans"/>
              </a:rPr>
              <a:t>від </a:t>
            </a:r>
            <a:r>
              <a:rPr sz="1500" spc="-30" dirty="0">
                <a:solidFill>
                  <a:srgbClr val="49452A"/>
                </a:solidFill>
                <a:latin typeface="Noto Sans"/>
                <a:cs typeface="Noto Sans"/>
              </a:rPr>
              <a:t>всіх </a:t>
            </a:r>
            <a:r>
              <a:rPr sz="1500" spc="-40" dirty="0">
                <a:solidFill>
                  <a:srgbClr val="49452A"/>
                </a:solidFill>
                <a:latin typeface="Noto Sans"/>
                <a:cs typeface="Noto Sans"/>
              </a:rPr>
              <a:t>видів насильства </a:t>
            </a:r>
            <a:r>
              <a:rPr sz="1500" spc="-55" dirty="0">
                <a:solidFill>
                  <a:srgbClr val="49452A"/>
                </a:solidFill>
                <a:latin typeface="Noto Sans"/>
                <a:cs typeface="Noto Sans"/>
              </a:rPr>
              <a:t>(домашнє </a:t>
            </a:r>
            <a:r>
              <a:rPr sz="1500" spc="-45" dirty="0">
                <a:solidFill>
                  <a:srgbClr val="49452A"/>
                </a:solidFill>
                <a:latin typeface="Noto Sans"/>
                <a:cs typeface="Noto Sans"/>
              </a:rPr>
              <a:t>насильство, </a:t>
            </a:r>
            <a:r>
              <a:rPr sz="1500" spc="-55" dirty="0">
                <a:solidFill>
                  <a:srgbClr val="49452A"/>
                </a:solidFill>
                <a:latin typeface="Noto Sans"/>
                <a:cs typeface="Noto Sans"/>
              </a:rPr>
              <a:t>сексуальні  домагання </a:t>
            </a:r>
            <a:r>
              <a:rPr sz="1500" spc="-50" dirty="0">
                <a:solidFill>
                  <a:srgbClr val="49452A"/>
                </a:solidFill>
                <a:latin typeface="Noto Sans"/>
                <a:cs typeface="Noto Sans"/>
              </a:rPr>
              <a:t>та </a:t>
            </a:r>
            <a:r>
              <a:rPr sz="1500" spc="-55" dirty="0">
                <a:solidFill>
                  <a:srgbClr val="49452A"/>
                </a:solidFill>
                <a:latin typeface="Noto Sans"/>
                <a:cs typeface="Noto Sans"/>
              </a:rPr>
              <a:t>експлуатація, </a:t>
            </a:r>
            <a:r>
              <a:rPr sz="1500" spc="-40" dirty="0">
                <a:solidFill>
                  <a:srgbClr val="49452A"/>
                </a:solidFill>
                <a:latin typeface="Noto Sans"/>
                <a:cs typeface="Noto Sans"/>
              </a:rPr>
              <a:t>торгівля </a:t>
            </a:r>
            <a:r>
              <a:rPr sz="1500" spc="-85" dirty="0">
                <a:solidFill>
                  <a:srgbClr val="49452A"/>
                </a:solidFill>
                <a:latin typeface="Noto Sans"/>
                <a:cs typeface="Noto Sans"/>
              </a:rPr>
              <a:t>жінками, </a:t>
            </a:r>
            <a:r>
              <a:rPr sz="1500" spc="-60" dirty="0">
                <a:solidFill>
                  <a:srgbClr val="49452A"/>
                </a:solidFill>
                <a:latin typeface="Noto Sans"/>
                <a:cs typeface="Noto Sans"/>
              </a:rPr>
              <a:t>примушування </a:t>
            </a:r>
            <a:r>
              <a:rPr sz="1500" spc="-45" dirty="0">
                <a:solidFill>
                  <a:srgbClr val="49452A"/>
                </a:solidFill>
                <a:latin typeface="Noto Sans"/>
                <a:cs typeface="Noto Sans"/>
              </a:rPr>
              <a:t>до</a:t>
            </a:r>
            <a:r>
              <a:rPr sz="1500" spc="6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500" spc="-50" dirty="0">
                <a:solidFill>
                  <a:srgbClr val="49452A"/>
                </a:solidFill>
                <a:latin typeface="Noto Sans"/>
                <a:cs typeface="Noto Sans"/>
              </a:rPr>
              <a:t>проституції).</a:t>
            </a:r>
            <a:endParaRPr sz="1500">
              <a:latin typeface="Noto Sans"/>
              <a:cs typeface="Noto Sans"/>
            </a:endParaRPr>
          </a:p>
          <a:p>
            <a:pPr marL="299085" marR="5080" indent="-287020">
              <a:lnSpc>
                <a:spcPct val="150000"/>
              </a:lnSpc>
              <a:spcBef>
                <a:spcPts val="5"/>
              </a:spcBef>
              <a:buClr>
                <a:srgbClr val="27AD91"/>
              </a:buClr>
              <a:buFont typeface="Wingdings"/>
              <a:buChar char=""/>
              <a:tabLst>
                <a:tab pos="299720" algn="l"/>
              </a:tabLst>
            </a:pPr>
            <a:r>
              <a:rPr sz="1500" spc="-15" dirty="0">
                <a:solidFill>
                  <a:srgbClr val="49452A"/>
                </a:solidFill>
                <a:latin typeface="Noto Sans"/>
                <a:cs typeface="Noto Sans"/>
              </a:rPr>
              <a:t>35-50% </a:t>
            </a:r>
            <a:r>
              <a:rPr sz="1500" spc="-80" dirty="0">
                <a:solidFill>
                  <a:srgbClr val="49452A"/>
                </a:solidFill>
                <a:latin typeface="Noto Sans"/>
                <a:cs typeface="Noto Sans"/>
              </a:rPr>
              <a:t>жінок, </a:t>
            </a:r>
            <a:r>
              <a:rPr sz="1500" spc="-50" dirty="0">
                <a:solidFill>
                  <a:srgbClr val="49452A"/>
                </a:solidFill>
                <a:latin typeface="Noto Sans"/>
                <a:cs typeface="Noto Sans"/>
              </a:rPr>
              <a:t>що потрапляють до лікарень </a:t>
            </a:r>
            <a:r>
              <a:rPr sz="1500" spc="-60" dirty="0">
                <a:solidFill>
                  <a:srgbClr val="49452A"/>
                </a:solidFill>
                <a:latin typeface="Noto Sans"/>
                <a:cs typeface="Noto Sans"/>
              </a:rPr>
              <a:t>з тілесними </a:t>
            </a:r>
            <a:r>
              <a:rPr sz="1500" spc="-65" dirty="0">
                <a:solidFill>
                  <a:srgbClr val="49452A"/>
                </a:solidFill>
                <a:latin typeface="Noto Sans"/>
                <a:cs typeface="Noto Sans"/>
              </a:rPr>
              <a:t>травмами, </a:t>
            </a:r>
            <a:r>
              <a:rPr sz="1500" spc="-20" dirty="0">
                <a:solidFill>
                  <a:srgbClr val="49452A"/>
                </a:solidFill>
                <a:latin typeface="Noto Sans"/>
                <a:cs typeface="Noto Sans"/>
              </a:rPr>
              <a:t>є </a:t>
            </a:r>
            <a:r>
              <a:rPr sz="1500" spc="-70" dirty="0">
                <a:solidFill>
                  <a:srgbClr val="49452A"/>
                </a:solidFill>
                <a:latin typeface="Noto Sans"/>
                <a:cs typeface="Noto Sans"/>
              </a:rPr>
              <a:t>жертвами </a:t>
            </a:r>
            <a:r>
              <a:rPr sz="1500" spc="-50" dirty="0">
                <a:solidFill>
                  <a:srgbClr val="49452A"/>
                </a:solidFill>
                <a:latin typeface="Noto Sans"/>
                <a:cs typeface="Noto Sans"/>
              </a:rPr>
              <a:t>домашнього  </a:t>
            </a:r>
            <a:r>
              <a:rPr sz="1500" spc="-45" dirty="0">
                <a:solidFill>
                  <a:srgbClr val="49452A"/>
                </a:solidFill>
                <a:latin typeface="Noto Sans"/>
                <a:cs typeface="Noto Sans"/>
              </a:rPr>
              <a:t>насильства.</a:t>
            </a:r>
            <a:endParaRPr sz="15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900"/>
              </a:spcBef>
              <a:buClr>
                <a:srgbClr val="27AD91"/>
              </a:buClr>
              <a:buFont typeface="Wingdings"/>
              <a:buChar char=""/>
              <a:tabLst>
                <a:tab pos="299720" algn="l"/>
              </a:tabLst>
            </a:pPr>
            <a:r>
              <a:rPr sz="1500" spc="-40" dirty="0">
                <a:solidFill>
                  <a:srgbClr val="49452A"/>
                </a:solidFill>
                <a:latin typeface="Noto Sans"/>
                <a:cs typeface="Noto Sans"/>
              </a:rPr>
              <a:t>Представництво </a:t>
            </a:r>
            <a:r>
              <a:rPr sz="1500" spc="-75" dirty="0">
                <a:solidFill>
                  <a:srgbClr val="49452A"/>
                </a:solidFill>
                <a:latin typeface="Noto Sans"/>
                <a:cs typeface="Noto Sans"/>
              </a:rPr>
              <a:t>жінок </a:t>
            </a:r>
            <a:r>
              <a:rPr sz="1500" spc="-80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500" spc="-45" dirty="0">
                <a:solidFill>
                  <a:srgbClr val="49452A"/>
                </a:solidFill>
                <a:latin typeface="Noto Sans"/>
                <a:cs typeface="Noto Sans"/>
              </a:rPr>
              <a:t>Верховній </a:t>
            </a:r>
            <a:r>
              <a:rPr sz="1500" spc="-50" dirty="0">
                <a:solidFill>
                  <a:srgbClr val="49452A"/>
                </a:solidFill>
                <a:latin typeface="Noto Sans"/>
                <a:cs typeface="Noto Sans"/>
              </a:rPr>
              <a:t>Раді </a:t>
            </a:r>
            <a:r>
              <a:rPr sz="1500" spc="-65" dirty="0">
                <a:solidFill>
                  <a:srgbClr val="49452A"/>
                </a:solidFill>
                <a:latin typeface="Noto Sans"/>
                <a:cs typeface="Noto Sans"/>
              </a:rPr>
              <a:t>України </a:t>
            </a:r>
            <a:r>
              <a:rPr sz="1500" spc="-40" dirty="0">
                <a:solidFill>
                  <a:srgbClr val="49452A"/>
                </a:solidFill>
                <a:latin typeface="Noto Sans"/>
                <a:cs typeface="Noto Sans"/>
              </a:rPr>
              <a:t>становить</a:t>
            </a:r>
            <a:r>
              <a:rPr sz="1500" spc="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500" spc="-25" dirty="0">
                <a:solidFill>
                  <a:srgbClr val="49452A"/>
                </a:solidFill>
                <a:latin typeface="Noto Sans"/>
                <a:cs typeface="Noto Sans"/>
              </a:rPr>
              <a:t>12%.</a:t>
            </a:r>
            <a:endParaRPr sz="1500">
              <a:latin typeface="Noto Sans"/>
              <a:cs typeface="Noto Sans"/>
            </a:endParaRPr>
          </a:p>
          <a:p>
            <a:pPr marL="299085" marR="5715" indent="-287020" algn="just">
              <a:lnSpc>
                <a:spcPct val="150000"/>
              </a:lnSpc>
              <a:buClr>
                <a:srgbClr val="27AD91"/>
              </a:buClr>
              <a:buFont typeface="Wingdings"/>
              <a:buChar char=""/>
              <a:tabLst>
                <a:tab pos="299720" algn="l"/>
              </a:tabLst>
            </a:pPr>
            <a:r>
              <a:rPr sz="1500" spc="-80" dirty="0">
                <a:solidFill>
                  <a:srgbClr val="49452A"/>
                </a:solidFill>
                <a:latin typeface="Noto Sans"/>
                <a:cs typeface="Noto Sans"/>
              </a:rPr>
              <a:t>Жінки </a:t>
            </a:r>
            <a:r>
              <a:rPr sz="1500" spc="-45" dirty="0">
                <a:solidFill>
                  <a:srgbClr val="49452A"/>
                </a:solidFill>
                <a:latin typeface="Noto Sans"/>
                <a:cs typeface="Noto Sans"/>
              </a:rPr>
              <a:t>володіють </a:t>
            </a:r>
            <a:r>
              <a:rPr sz="1500" spc="-55" dirty="0">
                <a:solidFill>
                  <a:srgbClr val="49452A"/>
                </a:solidFill>
                <a:latin typeface="Noto Sans"/>
                <a:cs typeface="Noto Sans"/>
              </a:rPr>
              <a:t>лише </a:t>
            </a:r>
            <a:r>
              <a:rPr sz="1500" spc="-20" dirty="0">
                <a:solidFill>
                  <a:srgbClr val="49452A"/>
                </a:solidFill>
                <a:latin typeface="Noto Sans"/>
                <a:cs typeface="Noto Sans"/>
              </a:rPr>
              <a:t>22% </a:t>
            </a:r>
            <a:r>
              <a:rPr sz="1500" spc="-50" dirty="0">
                <a:solidFill>
                  <a:srgbClr val="49452A"/>
                </a:solidFill>
                <a:latin typeface="Noto Sans"/>
                <a:cs typeface="Noto Sans"/>
              </a:rPr>
              <a:t>бізнесу і </a:t>
            </a:r>
            <a:r>
              <a:rPr sz="1500" spc="-65" dirty="0">
                <a:solidFill>
                  <a:srgbClr val="49452A"/>
                </a:solidFill>
                <a:latin typeface="Noto Sans"/>
                <a:cs typeface="Noto Sans"/>
              </a:rPr>
              <a:t>керують </a:t>
            </a:r>
            <a:r>
              <a:rPr sz="1500" spc="-30" dirty="0">
                <a:solidFill>
                  <a:srgbClr val="49452A"/>
                </a:solidFill>
                <a:latin typeface="Noto Sans"/>
                <a:cs typeface="Noto Sans"/>
              </a:rPr>
              <a:t>6% </a:t>
            </a:r>
            <a:r>
              <a:rPr sz="1500" spc="-50" dirty="0">
                <a:solidFill>
                  <a:srgbClr val="49452A"/>
                </a:solidFill>
                <a:latin typeface="Noto Sans"/>
                <a:cs typeface="Noto Sans"/>
              </a:rPr>
              <a:t>великого бізнесу </a:t>
            </a:r>
            <a:r>
              <a:rPr sz="1500" spc="-20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500" spc="-60" dirty="0">
                <a:solidFill>
                  <a:srgbClr val="49452A"/>
                </a:solidFill>
                <a:latin typeface="Noto Sans"/>
                <a:cs typeface="Noto Sans"/>
              </a:rPr>
              <a:t>Україні. </a:t>
            </a:r>
            <a:r>
              <a:rPr sz="1500" spc="-120" dirty="0">
                <a:solidFill>
                  <a:srgbClr val="49452A"/>
                </a:solidFill>
                <a:latin typeface="Noto Sans"/>
                <a:cs typeface="Noto Sans"/>
              </a:rPr>
              <a:t>Їм  </a:t>
            </a:r>
            <a:r>
              <a:rPr sz="1500" spc="-60" dirty="0">
                <a:solidFill>
                  <a:srgbClr val="49452A"/>
                </a:solidFill>
                <a:latin typeface="Noto Sans"/>
                <a:cs typeface="Noto Sans"/>
              </a:rPr>
              <a:t>важче  отримати</a:t>
            </a:r>
            <a:r>
              <a:rPr sz="1500" spc="-2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500" spc="-70" dirty="0">
                <a:solidFill>
                  <a:srgbClr val="49452A"/>
                </a:solidFill>
                <a:latin typeface="Noto Sans"/>
                <a:cs typeface="Noto Sans"/>
              </a:rPr>
              <a:t>кредит,</a:t>
            </a:r>
            <a:r>
              <a:rPr sz="1500" spc="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500" spc="-60" dirty="0">
                <a:solidFill>
                  <a:srgbClr val="49452A"/>
                </a:solidFill>
                <a:latin typeface="Noto Sans"/>
                <a:cs typeface="Noto Sans"/>
              </a:rPr>
              <a:t>оскільки</a:t>
            </a:r>
            <a:r>
              <a:rPr sz="1500" spc="-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500" spc="-40" dirty="0">
                <a:solidFill>
                  <a:srgbClr val="49452A"/>
                </a:solidFill>
                <a:latin typeface="Noto Sans"/>
                <a:cs typeface="Noto Sans"/>
              </a:rPr>
              <a:t>вони</a:t>
            </a:r>
            <a:r>
              <a:rPr sz="1500" spc="-1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500" spc="-65" dirty="0">
                <a:solidFill>
                  <a:srgbClr val="49452A"/>
                </a:solidFill>
                <a:latin typeface="Noto Sans"/>
                <a:cs typeface="Noto Sans"/>
              </a:rPr>
              <a:t>мають</a:t>
            </a:r>
            <a:r>
              <a:rPr sz="1500" spc="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500" spc="-55" dirty="0">
                <a:solidFill>
                  <a:srgbClr val="49452A"/>
                </a:solidFill>
                <a:latin typeface="Noto Sans"/>
                <a:cs typeface="Noto Sans"/>
              </a:rPr>
              <a:t>менше</a:t>
            </a:r>
            <a:r>
              <a:rPr sz="1500" spc="-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500" spc="-40" dirty="0">
                <a:solidFill>
                  <a:srgbClr val="49452A"/>
                </a:solidFill>
                <a:latin typeface="Noto Sans"/>
                <a:cs typeface="Noto Sans"/>
              </a:rPr>
              <a:t>ресурсів,</a:t>
            </a:r>
            <a:r>
              <a:rPr sz="1500" spc="1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500" spc="-70" dirty="0">
                <a:solidFill>
                  <a:srgbClr val="49452A"/>
                </a:solidFill>
                <a:latin typeface="Noto Sans"/>
                <a:cs typeface="Noto Sans"/>
              </a:rPr>
              <a:t>які</a:t>
            </a:r>
            <a:r>
              <a:rPr sz="1500" spc="-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500" spc="-40" dirty="0">
                <a:solidFill>
                  <a:srgbClr val="49452A"/>
                </a:solidFill>
                <a:latin typeface="Noto Sans"/>
                <a:cs typeface="Noto Sans"/>
              </a:rPr>
              <a:t>вони</a:t>
            </a:r>
            <a:r>
              <a:rPr sz="15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500" spc="-80" dirty="0">
                <a:solidFill>
                  <a:srgbClr val="49452A"/>
                </a:solidFill>
                <a:latin typeface="Noto Sans"/>
                <a:cs typeface="Noto Sans"/>
              </a:rPr>
              <a:t>можуть</a:t>
            </a:r>
            <a:r>
              <a:rPr sz="1500" spc="-1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500" spc="-55" dirty="0">
                <a:solidFill>
                  <a:srgbClr val="49452A"/>
                </a:solidFill>
                <a:latin typeface="Noto Sans"/>
                <a:cs typeface="Noto Sans"/>
              </a:rPr>
              <a:t>дати</a:t>
            </a:r>
            <a:r>
              <a:rPr sz="1500" spc="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500" spc="-80" dirty="0">
                <a:solidFill>
                  <a:srgbClr val="49452A"/>
                </a:solidFill>
                <a:latin typeface="Noto Sans"/>
                <a:cs typeface="Noto Sans"/>
              </a:rPr>
              <a:t>у</a:t>
            </a:r>
            <a:r>
              <a:rPr sz="15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500" spc="-45" dirty="0">
                <a:solidFill>
                  <a:srgbClr val="49452A"/>
                </a:solidFill>
                <a:latin typeface="Noto Sans"/>
                <a:cs typeface="Noto Sans"/>
              </a:rPr>
              <a:t>заставу</a:t>
            </a:r>
            <a:endParaRPr sz="1500">
              <a:latin typeface="Noto Sans"/>
              <a:cs typeface="Noto Sans"/>
            </a:endParaRPr>
          </a:p>
          <a:p>
            <a:pPr marL="299085" marR="6350" indent="-287020" algn="just">
              <a:lnSpc>
                <a:spcPct val="150000"/>
              </a:lnSpc>
              <a:buClr>
                <a:srgbClr val="27AD91"/>
              </a:buClr>
              <a:buFont typeface="Wingdings"/>
              <a:buChar char=""/>
              <a:tabLst>
                <a:tab pos="299720" algn="l"/>
              </a:tabLst>
            </a:pPr>
            <a:r>
              <a:rPr sz="1500" spc="-75" dirty="0">
                <a:solidFill>
                  <a:srgbClr val="49452A"/>
                </a:solidFill>
                <a:latin typeface="Noto Sans"/>
                <a:cs typeface="Noto Sans"/>
              </a:rPr>
              <a:t>Жінка </a:t>
            </a:r>
            <a:r>
              <a:rPr sz="1500" spc="-45" dirty="0">
                <a:solidFill>
                  <a:srgbClr val="49452A"/>
                </a:solidFill>
                <a:latin typeface="Noto Sans"/>
                <a:cs typeface="Noto Sans"/>
              </a:rPr>
              <a:t>працює на </a:t>
            </a:r>
            <a:r>
              <a:rPr sz="1500" spc="-5" dirty="0">
                <a:solidFill>
                  <a:srgbClr val="49452A"/>
                </a:solidFill>
                <a:latin typeface="Noto Sans"/>
                <a:cs typeface="Noto Sans"/>
              </a:rPr>
              <a:t>4-6 </a:t>
            </a:r>
            <a:r>
              <a:rPr sz="1500" spc="-45" dirty="0">
                <a:solidFill>
                  <a:srgbClr val="49452A"/>
                </a:solidFill>
                <a:latin typeface="Noto Sans"/>
                <a:cs typeface="Noto Sans"/>
              </a:rPr>
              <a:t>годин </a:t>
            </a:r>
            <a:r>
              <a:rPr sz="1500" spc="-50" dirty="0">
                <a:solidFill>
                  <a:srgbClr val="49452A"/>
                </a:solidFill>
                <a:latin typeface="Noto Sans"/>
                <a:cs typeface="Noto Sans"/>
              </a:rPr>
              <a:t>більше, </a:t>
            </a:r>
            <a:r>
              <a:rPr sz="1500" spc="-75" dirty="0">
                <a:solidFill>
                  <a:srgbClr val="49452A"/>
                </a:solidFill>
                <a:latin typeface="Noto Sans"/>
                <a:cs typeface="Noto Sans"/>
              </a:rPr>
              <a:t>ніж </a:t>
            </a:r>
            <a:r>
              <a:rPr sz="1500" spc="-50" dirty="0">
                <a:solidFill>
                  <a:srgbClr val="49452A"/>
                </a:solidFill>
                <a:latin typeface="Noto Sans"/>
                <a:cs typeface="Noto Sans"/>
              </a:rPr>
              <a:t>чоловік. </a:t>
            </a:r>
            <a:r>
              <a:rPr sz="1500" spc="-40" dirty="0">
                <a:solidFill>
                  <a:srgbClr val="49452A"/>
                </a:solidFill>
                <a:latin typeface="Noto Sans"/>
                <a:cs typeface="Noto Sans"/>
              </a:rPr>
              <a:t>Праця </a:t>
            </a:r>
            <a:r>
              <a:rPr sz="1500" spc="-20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500" spc="-65" dirty="0">
                <a:solidFill>
                  <a:srgbClr val="49452A"/>
                </a:solidFill>
                <a:latin typeface="Noto Sans"/>
                <a:cs typeface="Noto Sans"/>
              </a:rPr>
              <a:t>домашньому </a:t>
            </a:r>
            <a:r>
              <a:rPr sz="1500" spc="-35" dirty="0">
                <a:solidFill>
                  <a:srgbClr val="49452A"/>
                </a:solidFill>
                <a:latin typeface="Noto Sans"/>
                <a:cs typeface="Noto Sans"/>
              </a:rPr>
              <a:t>господарстві </a:t>
            </a:r>
            <a:r>
              <a:rPr sz="1500" spc="-40" dirty="0">
                <a:solidFill>
                  <a:srgbClr val="49452A"/>
                </a:solidFill>
                <a:latin typeface="Noto Sans"/>
                <a:cs typeface="Noto Sans"/>
              </a:rPr>
              <a:t>не  враховується </a:t>
            </a:r>
            <a:r>
              <a:rPr sz="1500" spc="-80" dirty="0">
                <a:solidFill>
                  <a:srgbClr val="49452A"/>
                </a:solidFill>
                <a:latin typeface="Noto Sans"/>
                <a:cs typeface="Noto Sans"/>
              </a:rPr>
              <a:t>як</a:t>
            </a:r>
            <a:r>
              <a:rPr sz="1500" spc="-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500" spc="-55" dirty="0">
                <a:solidFill>
                  <a:srgbClr val="49452A"/>
                </a:solidFill>
                <a:latin typeface="Noto Sans"/>
                <a:cs typeface="Noto Sans"/>
              </a:rPr>
              <a:t>продуктивна.</a:t>
            </a:r>
            <a:endParaRPr sz="1500">
              <a:latin typeface="Noto Sans"/>
              <a:cs typeface="Noto Sans"/>
            </a:endParaRPr>
          </a:p>
          <a:p>
            <a:pPr marL="299085" marR="5080" indent="-287020" algn="just">
              <a:lnSpc>
                <a:spcPct val="150000"/>
              </a:lnSpc>
              <a:spcBef>
                <a:spcPts val="5"/>
              </a:spcBef>
              <a:buClr>
                <a:srgbClr val="27AD91"/>
              </a:buClr>
              <a:buFont typeface="Wingdings"/>
              <a:buChar char=""/>
              <a:tabLst>
                <a:tab pos="299720" algn="l"/>
              </a:tabLst>
            </a:pPr>
            <a:r>
              <a:rPr sz="1500" spc="-55" dirty="0">
                <a:solidFill>
                  <a:srgbClr val="49452A"/>
                </a:solidFill>
                <a:latin typeface="Noto Sans"/>
                <a:cs typeface="Noto Sans"/>
              </a:rPr>
              <a:t>Лише </a:t>
            </a:r>
            <a:r>
              <a:rPr sz="1500" spc="-60" dirty="0">
                <a:solidFill>
                  <a:srgbClr val="49452A"/>
                </a:solidFill>
                <a:latin typeface="Noto Sans"/>
                <a:cs typeface="Noto Sans"/>
              </a:rPr>
              <a:t>з </a:t>
            </a:r>
            <a:r>
              <a:rPr sz="1500" spc="-65" dirty="0">
                <a:solidFill>
                  <a:srgbClr val="49452A"/>
                </a:solidFill>
                <a:latin typeface="Noto Sans"/>
                <a:cs typeface="Noto Sans"/>
              </a:rPr>
              <a:t>кінця </a:t>
            </a:r>
            <a:r>
              <a:rPr sz="1500" spc="-15" dirty="0">
                <a:solidFill>
                  <a:srgbClr val="49452A"/>
                </a:solidFill>
                <a:latin typeface="Noto Sans"/>
                <a:cs typeface="Noto Sans"/>
              </a:rPr>
              <a:t>2017 </a:t>
            </a:r>
            <a:r>
              <a:rPr sz="1500" spc="-65" dirty="0">
                <a:solidFill>
                  <a:srgbClr val="49452A"/>
                </a:solidFill>
                <a:latin typeface="Noto Sans"/>
                <a:cs typeface="Noto Sans"/>
              </a:rPr>
              <a:t>року </a:t>
            </a:r>
            <a:r>
              <a:rPr sz="1500" spc="-15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500" spc="-60" dirty="0">
                <a:solidFill>
                  <a:srgbClr val="49452A"/>
                </a:solidFill>
                <a:latin typeface="Noto Sans"/>
                <a:cs typeface="Noto Sans"/>
              </a:rPr>
              <a:t>Україні </a:t>
            </a:r>
            <a:r>
              <a:rPr sz="1500" spc="-85" dirty="0">
                <a:solidFill>
                  <a:srgbClr val="49452A"/>
                </a:solidFill>
                <a:latin typeface="Noto Sans"/>
                <a:cs typeface="Noto Sans"/>
              </a:rPr>
              <a:t>жінки </a:t>
            </a:r>
            <a:r>
              <a:rPr sz="1500" spc="-60" dirty="0">
                <a:solidFill>
                  <a:srgbClr val="49452A"/>
                </a:solidFill>
                <a:latin typeface="Noto Sans"/>
                <a:cs typeface="Noto Sans"/>
              </a:rPr>
              <a:t>отримали </a:t>
            </a:r>
            <a:r>
              <a:rPr sz="1500" spc="-35" dirty="0">
                <a:solidFill>
                  <a:srgbClr val="49452A"/>
                </a:solidFill>
                <a:latin typeface="Noto Sans"/>
                <a:cs typeface="Noto Sans"/>
              </a:rPr>
              <a:t>право </a:t>
            </a:r>
            <a:r>
              <a:rPr sz="1500" spc="-45" dirty="0">
                <a:solidFill>
                  <a:srgbClr val="49452A"/>
                </a:solidFill>
                <a:latin typeface="Noto Sans"/>
                <a:cs typeface="Noto Sans"/>
              </a:rPr>
              <a:t>працювати </a:t>
            </a:r>
            <a:r>
              <a:rPr sz="1500" spc="-50" dirty="0">
                <a:solidFill>
                  <a:srgbClr val="49452A"/>
                </a:solidFill>
                <a:latin typeface="Noto Sans"/>
                <a:cs typeface="Noto Sans"/>
              </a:rPr>
              <a:t>на усіх </a:t>
            </a:r>
            <a:r>
              <a:rPr sz="1500" spc="-70" dirty="0">
                <a:solidFill>
                  <a:srgbClr val="49452A"/>
                </a:solidFill>
                <a:latin typeface="Noto Sans"/>
                <a:cs typeface="Noto Sans"/>
              </a:rPr>
              <a:t>можливих </a:t>
            </a:r>
            <a:r>
              <a:rPr sz="1500" spc="24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500" spc="-40" dirty="0">
                <a:solidFill>
                  <a:srgbClr val="49452A"/>
                </a:solidFill>
                <a:latin typeface="Noto Sans"/>
                <a:cs typeface="Noto Sans"/>
              </a:rPr>
              <a:t>посадах </a:t>
            </a:r>
            <a:r>
              <a:rPr sz="1500" spc="-50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500" spc="-20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500" spc="-45" dirty="0">
                <a:solidFill>
                  <a:srgbClr val="49452A"/>
                </a:solidFill>
                <a:latin typeface="Noto Sans"/>
                <a:cs typeface="Noto Sans"/>
              </a:rPr>
              <a:t>усіх </a:t>
            </a:r>
            <a:r>
              <a:rPr sz="1500" spc="-40" dirty="0">
                <a:solidFill>
                  <a:srgbClr val="49452A"/>
                </a:solidFill>
                <a:latin typeface="Noto Sans"/>
                <a:cs typeface="Noto Sans"/>
              </a:rPr>
              <a:t>професіях </a:t>
            </a:r>
            <a:r>
              <a:rPr sz="1500" spc="-45" dirty="0">
                <a:solidFill>
                  <a:srgbClr val="49452A"/>
                </a:solidFill>
                <a:latin typeface="Noto Sans"/>
                <a:cs typeface="Noto Sans"/>
              </a:rPr>
              <a:t>(до </a:t>
            </a:r>
            <a:r>
              <a:rPr sz="1500" spc="-40" dirty="0">
                <a:solidFill>
                  <a:srgbClr val="49452A"/>
                </a:solidFill>
                <a:latin typeface="Noto Sans"/>
                <a:cs typeface="Noto Sans"/>
              </a:rPr>
              <a:t>цього існував </a:t>
            </a:r>
            <a:r>
              <a:rPr sz="1500" spc="-45" dirty="0">
                <a:solidFill>
                  <a:srgbClr val="49452A"/>
                </a:solidFill>
                <a:latin typeface="Noto Sans"/>
                <a:cs typeface="Noto Sans"/>
              </a:rPr>
              <a:t>список </a:t>
            </a:r>
            <a:r>
              <a:rPr sz="1500" spc="-60" dirty="0">
                <a:solidFill>
                  <a:srgbClr val="49452A"/>
                </a:solidFill>
                <a:latin typeface="Noto Sans"/>
                <a:cs typeface="Noto Sans"/>
              </a:rPr>
              <a:t>з </a:t>
            </a:r>
            <a:r>
              <a:rPr sz="1500" spc="-45" dirty="0">
                <a:solidFill>
                  <a:srgbClr val="49452A"/>
                </a:solidFill>
                <a:latin typeface="Noto Sans"/>
                <a:cs typeface="Noto Sans"/>
              </a:rPr>
              <a:t>понад </a:t>
            </a:r>
            <a:r>
              <a:rPr sz="1500" spc="-5" dirty="0">
                <a:solidFill>
                  <a:srgbClr val="49452A"/>
                </a:solidFill>
                <a:latin typeface="Noto Sans"/>
                <a:cs typeface="Noto Sans"/>
              </a:rPr>
              <a:t>450 </a:t>
            </a:r>
            <a:r>
              <a:rPr sz="1500" spc="-50" dirty="0">
                <a:solidFill>
                  <a:srgbClr val="49452A"/>
                </a:solidFill>
                <a:latin typeface="Noto Sans"/>
                <a:cs typeface="Noto Sans"/>
              </a:rPr>
              <a:t>професій, </a:t>
            </a:r>
            <a:r>
              <a:rPr sz="1500" spc="-45" dirty="0">
                <a:solidFill>
                  <a:srgbClr val="49452A"/>
                </a:solidFill>
                <a:latin typeface="Noto Sans"/>
                <a:cs typeface="Noto Sans"/>
              </a:rPr>
              <a:t>заборонених </a:t>
            </a:r>
            <a:r>
              <a:rPr sz="1500" spc="-55" dirty="0">
                <a:solidFill>
                  <a:srgbClr val="49452A"/>
                </a:solidFill>
                <a:latin typeface="Noto Sans"/>
                <a:cs typeface="Noto Sans"/>
              </a:rPr>
              <a:t>для  </a:t>
            </a:r>
            <a:r>
              <a:rPr sz="1500" spc="-70" dirty="0">
                <a:solidFill>
                  <a:srgbClr val="49452A"/>
                </a:solidFill>
                <a:latin typeface="Noto Sans"/>
                <a:cs typeface="Noto Sans"/>
              </a:rPr>
              <a:t>жінок).</a:t>
            </a:r>
            <a:endParaRPr sz="1500">
              <a:latin typeface="Noto Sans"/>
              <a:cs typeface="Noto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29774" y="2672998"/>
            <a:ext cx="216535" cy="4102735"/>
          </a:xfrm>
          <a:prstGeom prst="rect">
            <a:avLst/>
          </a:prstGeom>
        </p:spPr>
        <p:txBody>
          <a:bodyPr vert="vert270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spc="-10" dirty="0">
                <a:solidFill>
                  <a:srgbClr val="49452A"/>
                </a:solidFill>
                <a:latin typeface="Noto Sans"/>
                <a:cs typeface="Noto Sans"/>
              </a:rPr>
              <a:t>Більшість даних подається за Держстатом (роки</a:t>
            </a:r>
            <a:r>
              <a:rPr sz="1100" spc="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100" spc="-5" dirty="0">
                <a:solidFill>
                  <a:srgbClr val="49452A"/>
                </a:solidFill>
                <a:latin typeface="Noto Sans"/>
                <a:cs typeface="Noto Sans"/>
              </a:rPr>
              <a:t>2017-2018).</a:t>
            </a:r>
            <a:endParaRPr sz="11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3437" y="6004966"/>
            <a:ext cx="26746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solidFill>
                  <a:srgbClr val="27AD91"/>
                </a:solidFill>
                <a:latin typeface="Noto Sans"/>
                <a:cs typeface="Noto Sans"/>
              </a:rPr>
              <a:t>Час </a:t>
            </a:r>
            <a:r>
              <a:rPr sz="1500" b="1" spc="-5" dirty="0">
                <a:solidFill>
                  <a:srgbClr val="27AD91"/>
                </a:solidFill>
                <a:latin typeface="Noto Sans"/>
                <a:cs typeface="Noto Sans"/>
              </a:rPr>
              <a:t>жінок та </a:t>
            </a:r>
            <a:r>
              <a:rPr sz="1500" b="1" dirty="0">
                <a:solidFill>
                  <a:srgbClr val="27AD91"/>
                </a:solidFill>
                <a:latin typeface="Noto Sans"/>
                <a:cs typeface="Noto Sans"/>
              </a:rPr>
              <a:t>час</a:t>
            </a:r>
            <a:r>
              <a:rPr sz="1500" b="1" spc="-125" dirty="0">
                <a:solidFill>
                  <a:srgbClr val="27AD91"/>
                </a:solidFill>
                <a:latin typeface="Noto Sans"/>
                <a:cs typeface="Noto Sans"/>
              </a:rPr>
              <a:t> </a:t>
            </a:r>
            <a:r>
              <a:rPr sz="1500" b="1" spc="-5" dirty="0">
                <a:solidFill>
                  <a:srgbClr val="27AD91"/>
                </a:solidFill>
                <a:latin typeface="Noto Sans"/>
                <a:cs typeface="Noto Sans"/>
              </a:rPr>
              <a:t>чоловіків  </a:t>
            </a:r>
            <a:r>
              <a:rPr sz="1500" b="1" dirty="0">
                <a:solidFill>
                  <a:srgbClr val="27AD91"/>
                </a:solidFill>
                <a:latin typeface="Noto Sans"/>
                <a:cs typeface="Noto Sans"/>
              </a:rPr>
              <a:t>в</a:t>
            </a:r>
            <a:r>
              <a:rPr sz="1500" b="1" spc="-10" dirty="0">
                <a:solidFill>
                  <a:srgbClr val="27AD91"/>
                </a:solidFill>
                <a:latin typeface="Noto Sans"/>
                <a:cs typeface="Noto Sans"/>
              </a:rPr>
              <a:t> Україні</a:t>
            </a:r>
            <a:endParaRPr sz="1500">
              <a:latin typeface="Noto Sans"/>
              <a:cs typeface="Noto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36085" y="5758688"/>
            <a:ext cx="4150995" cy="976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Clr>
                <a:srgbClr val="27AD91"/>
              </a:buClr>
              <a:buFont typeface="Wingdings"/>
              <a:buChar char=""/>
              <a:tabLst>
                <a:tab pos="299085" algn="l"/>
                <a:tab pos="299720" algn="l"/>
              </a:tabLst>
            </a:pPr>
            <a:r>
              <a:rPr sz="1200" spc="-10" dirty="0">
                <a:solidFill>
                  <a:srgbClr val="404040"/>
                </a:solidFill>
                <a:latin typeface="Noto Sans"/>
                <a:cs typeface="Noto Sans"/>
              </a:rPr>
              <a:t>Навантаження на українську </a:t>
            </a:r>
            <a:r>
              <a:rPr sz="1200" spc="-15" dirty="0">
                <a:solidFill>
                  <a:srgbClr val="404040"/>
                </a:solidFill>
                <a:latin typeface="Noto Sans"/>
                <a:cs typeface="Noto Sans"/>
              </a:rPr>
              <a:t>жінку </a:t>
            </a:r>
            <a:r>
              <a:rPr sz="1200" spc="-10" dirty="0">
                <a:solidFill>
                  <a:srgbClr val="404040"/>
                </a:solidFill>
                <a:latin typeface="Noto Sans"/>
                <a:cs typeface="Noto Sans"/>
              </a:rPr>
              <a:t>в селі щоденно  становить </a:t>
            </a:r>
            <a:r>
              <a:rPr sz="1200" dirty="0">
                <a:solidFill>
                  <a:srgbClr val="404040"/>
                </a:solidFill>
                <a:latin typeface="Noto Sans"/>
                <a:cs typeface="Noto Sans"/>
              </a:rPr>
              <a:t>15 </a:t>
            </a:r>
            <a:r>
              <a:rPr sz="1200" spc="-10" dirty="0">
                <a:solidFill>
                  <a:srgbClr val="404040"/>
                </a:solidFill>
                <a:latin typeface="Noto Sans"/>
                <a:cs typeface="Noto Sans"/>
              </a:rPr>
              <a:t>год. </a:t>
            </a:r>
            <a:r>
              <a:rPr sz="1200" dirty="0">
                <a:solidFill>
                  <a:srgbClr val="404040"/>
                </a:solidFill>
                <a:latin typeface="Noto Sans"/>
                <a:cs typeface="Noto Sans"/>
              </a:rPr>
              <a:t>24 </a:t>
            </a:r>
            <a:r>
              <a:rPr sz="1200" spc="-10" dirty="0">
                <a:solidFill>
                  <a:srgbClr val="404040"/>
                </a:solidFill>
                <a:latin typeface="Noto Sans"/>
                <a:cs typeface="Noto Sans"/>
              </a:rPr>
              <a:t>хв. </a:t>
            </a:r>
            <a:r>
              <a:rPr sz="1200" spc="-5" dirty="0">
                <a:solidFill>
                  <a:srgbClr val="404040"/>
                </a:solidFill>
                <a:latin typeface="Noto Sans"/>
                <a:cs typeface="Noto Sans"/>
              </a:rPr>
              <a:t>Це </a:t>
            </a:r>
            <a:r>
              <a:rPr sz="1200" spc="-10" dirty="0">
                <a:solidFill>
                  <a:srgbClr val="404040"/>
                </a:solidFill>
                <a:latin typeface="Noto Sans"/>
                <a:cs typeface="Noto Sans"/>
              </a:rPr>
              <a:t>перевищує</a:t>
            </a:r>
            <a:r>
              <a:rPr sz="1200" spc="70" dirty="0">
                <a:solidFill>
                  <a:srgbClr val="404040"/>
                </a:solidFill>
                <a:latin typeface="Noto Sans"/>
                <a:cs typeface="Noto Sans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Noto Sans"/>
                <a:cs typeface="Noto Sans"/>
              </a:rPr>
              <a:t>будь-які</a:t>
            </a:r>
            <a:endParaRPr sz="1200">
              <a:latin typeface="Noto Sans"/>
              <a:cs typeface="Noto Sans"/>
            </a:endParaRPr>
          </a:p>
          <a:p>
            <a:pPr marL="299085">
              <a:lnSpc>
                <a:spcPct val="100000"/>
              </a:lnSpc>
            </a:pPr>
            <a:r>
              <a:rPr sz="1200" spc="-15" dirty="0">
                <a:solidFill>
                  <a:srgbClr val="404040"/>
                </a:solidFill>
                <a:latin typeface="Noto Sans"/>
                <a:cs typeface="Noto Sans"/>
              </a:rPr>
              <a:t>фізіологічні</a:t>
            </a:r>
            <a:r>
              <a:rPr sz="1200" spc="10" dirty="0">
                <a:solidFill>
                  <a:srgbClr val="404040"/>
                </a:solidFill>
                <a:latin typeface="Noto Sans"/>
                <a:cs typeface="Noto Sans"/>
              </a:rPr>
              <a:t> </a:t>
            </a:r>
            <a:r>
              <a:rPr sz="1200" spc="-10" dirty="0">
                <a:solidFill>
                  <a:srgbClr val="404040"/>
                </a:solidFill>
                <a:latin typeface="Noto Sans"/>
                <a:cs typeface="Noto Sans"/>
              </a:rPr>
              <a:t>норми.</a:t>
            </a:r>
            <a:endParaRPr sz="1200">
              <a:latin typeface="Noto Sans"/>
              <a:cs typeface="Noto Sans"/>
            </a:endParaRPr>
          </a:p>
          <a:p>
            <a:pPr marL="299085" marR="384175" indent="-287020">
              <a:lnSpc>
                <a:spcPct val="100000"/>
              </a:lnSpc>
              <a:spcBef>
                <a:spcPts val="285"/>
              </a:spcBef>
              <a:buClr>
                <a:srgbClr val="27AD91"/>
              </a:buClr>
              <a:buFont typeface="Wingdings"/>
              <a:buChar char=""/>
              <a:tabLst>
                <a:tab pos="299085" algn="l"/>
                <a:tab pos="299720" algn="l"/>
              </a:tabLst>
            </a:pPr>
            <a:r>
              <a:rPr sz="1200" dirty="0">
                <a:solidFill>
                  <a:srgbClr val="404040"/>
                </a:solidFill>
                <a:latin typeface="Noto Sans"/>
                <a:cs typeface="Noto Sans"/>
              </a:rPr>
              <a:t>4 </a:t>
            </a:r>
            <a:r>
              <a:rPr sz="1200" spc="-15" dirty="0">
                <a:solidFill>
                  <a:srgbClr val="404040"/>
                </a:solidFill>
                <a:latin typeface="Noto Sans"/>
                <a:cs typeface="Noto Sans"/>
              </a:rPr>
              <a:t>хвилини </a:t>
            </a:r>
            <a:r>
              <a:rPr sz="1200" spc="-10" dirty="0">
                <a:solidFill>
                  <a:srgbClr val="404040"/>
                </a:solidFill>
                <a:latin typeface="Noto Sans"/>
                <a:cs typeface="Noto Sans"/>
              </a:rPr>
              <a:t>в день приділяє </a:t>
            </a:r>
            <a:r>
              <a:rPr sz="1200" spc="-15" dirty="0">
                <a:solidFill>
                  <a:srgbClr val="404040"/>
                </a:solidFill>
                <a:latin typeface="Noto Sans"/>
                <a:cs typeface="Noto Sans"/>
              </a:rPr>
              <a:t>вихованню дитини  </a:t>
            </a:r>
            <a:r>
              <a:rPr sz="1200" spc="-10" dirty="0">
                <a:solidFill>
                  <a:srgbClr val="404040"/>
                </a:solidFill>
                <a:latin typeface="Noto Sans"/>
                <a:cs typeface="Noto Sans"/>
              </a:rPr>
              <a:t>середньо-статистичний </a:t>
            </a:r>
            <a:r>
              <a:rPr sz="1200" spc="-15" dirty="0">
                <a:solidFill>
                  <a:srgbClr val="404040"/>
                </a:solidFill>
                <a:latin typeface="Noto Sans"/>
                <a:cs typeface="Noto Sans"/>
              </a:rPr>
              <a:t>український</a:t>
            </a:r>
            <a:r>
              <a:rPr sz="1200" spc="65" dirty="0">
                <a:solidFill>
                  <a:srgbClr val="404040"/>
                </a:solidFill>
                <a:latin typeface="Noto Sans"/>
                <a:cs typeface="Noto Sans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Noto Sans"/>
                <a:cs typeface="Noto Sans"/>
              </a:rPr>
              <a:t>батько</a:t>
            </a:r>
            <a:endParaRPr sz="1200">
              <a:latin typeface="Noto Sans"/>
              <a:cs typeface="Noto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8304" y="23622"/>
            <a:ext cx="7620000" cy="5524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212877" y="642880"/>
            <a:ext cx="481965" cy="4518660"/>
          </a:xfrm>
          <a:prstGeom prst="rect">
            <a:avLst/>
          </a:prstGeom>
        </p:spPr>
        <p:txBody>
          <a:bodyPr vert="vert270" wrap="square" lIns="0" tIns="254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200"/>
              </a:spcBef>
            </a:pPr>
            <a:r>
              <a:rPr sz="1400" spc="-20" dirty="0">
                <a:latin typeface="Noto Sans"/>
                <a:cs typeface="Noto Sans"/>
              </a:rPr>
              <a:t>Графіка </a:t>
            </a:r>
            <a:r>
              <a:rPr sz="1400" spc="-10" dirty="0">
                <a:latin typeface="Noto Sans"/>
                <a:cs typeface="Noto Sans"/>
              </a:rPr>
              <a:t>подається за інформагентством «АСС». </a:t>
            </a:r>
            <a:r>
              <a:rPr sz="1400" spc="-15" dirty="0">
                <a:latin typeface="Noto Sans"/>
                <a:cs typeface="Noto Sans"/>
              </a:rPr>
              <a:t>Див.  </a:t>
            </a:r>
            <a:r>
              <a:rPr sz="14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</a:rPr>
              <a:t>джерело</a:t>
            </a:r>
            <a:r>
              <a:rPr sz="1400" spc="-10" dirty="0">
                <a:latin typeface="Noto Sans"/>
                <a:cs typeface="Noto Sans"/>
              </a:rPr>
              <a:t>. Доступ: </a:t>
            </a:r>
            <a:r>
              <a:rPr sz="1400" dirty="0">
                <a:latin typeface="Noto Sans"/>
                <a:cs typeface="Noto Sans"/>
              </a:rPr>
              <a:t>19.02.2019</a:t>
            </a:r>
            <a:r>
              <a:rPr sz="1400" spc="-70" dirty="0">
                <a:latin typeface="Noto Sans"/>
                <a:cs typeface="Noto Sans"/>
              </a:rPr>
              <a:t> </a:t>
            </a:r>
            <a:r>
              <a:rPr sz="1400" spc="-5" dirty="0">
                <a:latin typeface="Noto Sans"/>
                <a:cs typeface="Noto Sans"/>
              </a:rPr>
              <a:t>р.</a:t>
            </a:r>
            <a:endParaRPr sz="14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297891"/>
            <a:ext cx="806704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Наслідки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ґендерної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нерівності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та</a:t>
            </a:r>
            <a:r>
              <a:rPr sz="2500" b="1" spc="90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дискримінації</a:t>
            </a:r>
            <a:endParaRPr sz="2500">
              <a:latin typeface="Noto Sans"/>
              <a:cs typeface="Noto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1504" y="1323238"/>
            <a:ext cx="8337550" cy="2952115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60"/>
              </a:spcBef>
              <a:buClr>
                <a:srgbClr val="27AD91"/>
              </a:buClr>
              <a:buFont typeface="Wingdings"/>
              <a:buChar char=""/>
              <a:tabLst>
                <a:tab pos="299720" algn="l"/>
              </a:tabLst>
            </a:pP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в</a:t>
            </a:r>
            <a:r>
              <a:rPr sz="1600" spc="-1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Україні</a:t>
            </a:r>
            <a:r>
              <a:rPr sz="1600" spc="2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вдвічі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більший</a:t>
            </a:r>
            <a:r>
              <a:rPr sz="1600" spc="3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показник</a:t>
            </a:r>
            <a:r>
              <a:rPr sz="1600" spc="4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0" dirty="0">
                <a:solidFill>
                  <a:srgbClr val="009FC8"/>
                </a:solidFill>
                <a:latin typeface="Noto Sans"/>
                <a:cs typeface="Noto Sans"/>
              </a:rPr>
              <a:t>розлучень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,</a:t>
            </a:r>
            <a:r>
              <a:rPr sz="1600" spc="3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ніж</a:t>
            </a:r>
            <a:r>
              <a:rPr sz="1600" spc="-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Євросоюзі</a:t>
            </a:r>
            <a:endParaRPr sz="16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Clr>
                <a:srgbClr val="27AD91"/>
              </a:buClr>
              <a:buFont typeface="Wingdings"/>
              <a:buChar char=""/>
              <a:tabLst>
                <a:tab pos="299720" algn="l"/>
              </a:tabLst>
            </a:pP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низький</a:t>
            </a:r>
            <a:r>
              <a:rPr sz="1600" spc="27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рівень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фінансового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забезпечення та медичного</a:t>
            </a:r>
            <a:r>
              <a:rPr sz="1600" spc="114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обслуговування</a:t>
            </a:r>
            <a:endParaRPr sz="16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Clr>
                <a:srgbClr val="27AD91"/>
              </a:buClr>
              <a:buFont typeface="Wingdings"/>
              <a:buChar char=""/>
              <a:tabLst>
                <a:tab pos="299720" algn="l"/>
              </a:tabLst>
            </a:pP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погіршення </a:t>
            </a:r>
            <a:r>
              <a:rPr sz="1600" spc="-55" dirty="0">
                <a:solidFill>
                  <a:srgbClr val="009FC8"/>
                </a:solidFill>
                <a:latin typeface="Noto Sans"/>
                <a:cs typeface="Noto Sans"/>
              </a:rPr>
              <a:t>стану </a:t>
            </a:r>
            <a:r>
              <a:rPr sz="1600" spc="-50" dirty="0">
                <a:solidFill>
                  <a:srgbClr val="009FC8"/>
                </a:solidFill>
                <a:latin typeface="Noto Sans"/>
                <a:cs typeface="Noto Sans"/>
              </a:rPr>
              <a:t>здоров’я</a:t>
            </a:r>
            <a:r>
              <a:rPr sz="1600" spc="165" dirty="0">
                <a:solidFill>
                  <a:srgbClr val="009FC8"/>
                </a:solidFill>
                <a:latin typeface="Noto Sans"/>
                <a:cs typeface="Noto Sans"/>
              </a:rPr>
              <a:t>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населення</a:t>
            </a:r>
            <a:endParaRPr sz="1600">
              <a:latin typeface="Noto Sans"/>
              <a:cs typeface="Noto Sans"/>
            </a:endParaRPr>
          </a:p>
          <a:p>
            <a:pPr marL="299085" marR="5080" indent="-287020">
              <a:lnSpc>
                <a:spcPct val="150000"/>
              </a:lnSpc>
              <a:buClr>
                <a:srgbClr val="27AD91"/>
              </a:buClr>
              <a:buFont typeface="Wingdings"/>
              <a:buChar char=""/>
              <a:tabLst>
                <a:tab pos="299720" algn="l"/>
                <a:tab pos="1313815" algn="l"/>
                <a:tab pos="2482850" algn="l"/>
                <a:tab pos="3176270" algn="l"/>
                <a:tab pos="3810635" algn="l"/>
                <a:tab pos="5170170" algn="l"/>
                <a:tab pos="5359400" algn="l"/>
                <a:tab pos="6176645" algn="l"/>
                <a:tab pos="7043420" algn="l"/>
                <a:tab pos="7232650" algn="l"/>
              </a:tabLst>
            </a:pP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айв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и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щ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а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сме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р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т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н</a:t>
            </a:r>
            <a:r>
              <a:rPr sz="1600" spc="-30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с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ть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сере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д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110" dirty="0">
                <a:solidFill>
                  <a:srgbClr val="49452A"/>
                </a:solidFill>
                <a:latin typeface="Noto Sans"/>
                <a:cs typeface="Noto Sans"/>
              </a:rPr>
              <a:t>к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ра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ї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н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Цен</a:t>
            </a:r>
            <a:r>
              <a:rPr sz="1600" spc="-30" dirty="0">
                <a:solidFill>
                  <a:srgbClr val="49452A"/>
                </a:solidFill>
                <a:latin typeface="Noto Sans"/>
                <a:cs typeface="Noto Sans"/>
              </a:rPr>
              <a:t>т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рал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ь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ної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С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хід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н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ої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Є</a:t>
            </a:r>
            <a:r>
              <a:rPr sz="1600" spc="-30" dirty="0">
                <a:solidFill>
                  <a:srgbClr val="49452A"/>
                </a:solidFill>
                <a:latin typeface="Noto Sans"/>
                <a:cs typeface="Noto Sans"/>
              </a:rPr>
              <a:t>в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р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опи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н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ай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</a:t>
            </a:r>
            <a:r>
              <a:rPr sz="1600" spc="-105" dirty="0">
                <a:solidFill>
                  <a:srgbClr val="49452A"/>
                </a:solidFill>
                <a:latin typeface="Noto Sans"/>
                <a:cs typeface="Noto Sans"/>
              </a:rPr>
              <a:t>и</a:t>
            </a:r>
            <a:r>
              <a:rPr sz="1600" spc="-155" dirty="0">
                <a:solidFill>
                  <a:srgbClr val="49452A"/>
                </a:solidFill>
                <a:latin typeface="Noto Sans"/>
                <a:cs typeface="Noto Sans"/>
              </a:rPr>
              <a:t>ж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ч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и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й  середній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рівень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тривалості</a:t>
            </a:r>
            <a:r>
              <a:rPr sz="1600" spc="13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життя</a:t>
            </a:r>
            <a:endParaRPr sz="16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965"/>
              </a:spcBef>
              <a:buClr>
                <a:srgbClr val="27AD91"/>
              </a:buClr>
              <a:buFont typeface="Wingdings"/>
              <a:buChar char=""/>
              <a:tabLst>
                <a:tab pos="299720" algn="l"/>
              </a:tabLst>
            </a:pP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торгівля </a:t>
            </a:r>
            <a:r>
              <a:rPr sz="1600" spc="-90" dirty="0">
                <a:solidFill>
                  <a:srgbClr val="49452A"/>
                </a:solidFill>
                <a:latin typeface="Noto Sans"/>
                <a:cs typeface="Noto Sans"/>
              </a:rPr>
              <a:t>жінками, </a:t>
            </a:r>
            <a:r>
              <a:rPr sz="1600" spc="-45" dirty="0">
                <a:solidFill>
                  <a:srgbClr val="009FC8"/>
                </a:solidFill>
                <a:latin typeface="Noto Sans"/>
                <a:cs typeface="Noto Sans"/>
              </a:rPr>
              <a:t>насильство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сім’ї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та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суспільстві</a:t>
            </a:r>
            <a:r>
              <a:rPr sz="1600" spc="12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взагалі</a:t>
            </a:r>
            <a:endParaRPr sz="16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Clr>
                <a:srgbClr val="27AD91"/>
              </a:buClr>
              <a:buFont typeface="Wingdings"/>
              <a:buChar char=""/>
              <a:tabLst>
                <a:tab pos="299720" algn="l"/>
              </a:tabLst>
            </a:pP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ґендерний дисбаланс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сільській</a:t>
            </a:r>
            <a:r>
              <a:rPr sz="1600" spc="204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місцевості</a:t>
            </a:r>
            <a:endParaRPr sz="16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Clr>
                <a:srgbClr val="27AD91"/>
              </a:buClr>
              <a:buFont typeface="Wingdings"/>
              <a:buChar char=""/>
              <a:tabLst>
                <a:tab pos="299720" algn="l"/>
              </a:tabLst>
            </a:pPr>
            <a:r>
              <a:rPr sz="1600" spc="-65" dirty="0">
                <a:solidFill>
                  <a:srgbClr val="009FC8"/>
                </a:solidFill>
                <a:latin typeface="Noto Sans"/>
                <a:cs typeface="Noto Sans"/>
              </a:rPr>
              <a:t>фемінізація </a:t>
            </a:r>
            <a:r>
              <a:rPr sz="1600" spc="-45" dirty="0">
                <a:solidFill>
                  <a:srgbClr val="009FC8"/>
                </a:solidFill>
                <a:latin typeface="Noto Sans"/>
                <a:cs typeface="Noto Sans"/>
              </a:rPr>
              <a:t>бідності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(бідність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Україні має жіноче</a:t>
            </a:r>
            <a:r>
              <a:rPr sz="1600" spc="6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обличчя)</a:t>
            </a:r>
            <a:endParaRPr sz="1600">
              <a:latin typeface="Noto Sans"/>
              <a:cs typeface="Noto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1504" y="5104257"/>
            <a:ext cx="63341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30" dirty="0">
                <a:solidFill>
                  <a:srgbClr val="009FC8"/>
                </a:solidFill>
                <a:latin typeface="Noto Sans"/>
                <a:cs typeface="Noto Sans"/>
              </a:rPr>
              <a:t>Всі </a:t>
            </a:r>
            <a:r>
              <a:rPr sz="1600" spc="-5" dirty="0">
                <a:solidFill>
                  <a:srgbClr val="009FC8"/>
                </a:solidFill>
                <a:latin typeface="Noto Sans"/>
                <a:cs typeface="Noto Sans"/>
              </a:rPr>
              <a:t>ці </a:t>
            </a:r>
            <a:r>
              <a:rPr sz="1600" spc="20" dirty="0">
                <a:solidFill>
                  <a:srgbClr val="009FC8"/>
                </a:solidFill>
                <a:latin typeface="Noto Sans"/>
                <a:cs typeface="Noto Sans"/>
              </a:rPr>
              <a:t>фактори </a:t>
            </a:r>
            <a:r>
              <a:rPr sz="1600" spc="40" dirty="0">
                <a:solidFill>
                  <a:srgbClr val="009FC8"/>
                </a:solidFill>
                <a:latin typeface="Noto Sans"/>
                <a:cs typeface="Noto Sans"/>
              </a:rPr>
              <a:t>впливають </a:t>
            </a:r>
            <a:r>
              <a:rPr sz="1600" dirty="0">
                <a:solidFill>
                  <a:srgbClr val="009FC8"/>
                </a:solidFill>
                <a:latin typeface="Noto Sans"/>
                <a:cs typeface="Noto Sans"/>
              </a:rPr>
              <a:t>на </a:t>
            </a:r>
            <a:r>
              <a:rPr sz="1600" spc="35" dirty="0">
                <a:solidFill>
                  <a:srgbClr val="009FC8"/>
                </a:solidFill>
                <a:latin typeface="Noto Sans"/>
                <a:cs typeface="Noto Sans"/>
              </a:rPr>
              <a:t>демографічну </a:t>
            </a:r>
            <a:r>
              <a:rPr sz="1600" spc="10" dirty="0">
                <a:solidFill>
                  <a:srgbClr val="009FC8"/>
                </a:solidFill>
                <a:latin typeface="Noto Sans"/>
                <a:cs typeface="Noto Sans"/>
              </a:rPr>
              <a:t>кризу </a:t>
            </a:r>
            <a:r>
              <a:rPr sz="1600" spc="-20" dirty="0">
                <a:solidFill>
                  <a:srgbClr val="009FC8"/>
                </a:solidFill>
                <a:latin typeface="Noto Sans"/>
                <a:cs typeface="Noto Sans"/>
              </a:rPr>
              <a:t>в</a:t>
            </a:r>
            <a:r>
              <a:rPr sz="1600" spc="204" dirty="0">
                <a:solidFill>
                  <a:srgbClr val="009FC8"/>
                </a:solidFill>
                <a:latin typeface="Noto Sans"/>
                <a:cs typeface="Noto Sans"/>
              </a:rPr>
              <a:t> </a:t>
            </a:r>
            <a:r>
              <a:rPr sz="1600" spc="30" dirty="0">
                <a:solidFill>
                  <a:srgbClr val="009FC8"/>
                </a:solidFill>
                <a:latin typeface="Noto Sans"/>
                <a:cs typeface="Noto Sans"/>
              </a:rPr>
              <a:t>Україні.</a:t>
            </a:r>
            <a:endParaRPr sz="16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55370" y="2017224"/>
            <a:ext cx="5867400" cy="3033395"/>
          </a:xfrm>
          <a:prstGeom prst="rect">
            <a:avLst/>
          </a:prstGeom>
        </p:spPr>
        <p:txBody>
          <a:bodyPr vert="horz" wrap="square" lIns="0" tIns="3479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40"/>
              </a:spcBef>
            </a:pPr>
            <a:r>
              <a:rPr sz="9000" spc="-10" dirty="0">
                <a:solidFill>
                  <a:srgbClr val="27AD91"/>
                </a:solidFill>
              </a:rPr>
              <a:t>4</a:t>
            </a:r>
            <a:endParaRPr sz="9000"/>
          </a:p>
          <a:p>
            <a:pPr marL="12700" marR="5080">
              <a:lnSpc>
                <a:spcPct val="100000"/>
              </a:lnSpc>
              <a:spcBef>
                <a:spcPts val="1120"/>
              </a:spcBef>
            </a:pPr>
            <a:r>
              <a:rPr sz="3800" b="1" spc="165" dirty="0">
                <a:solidFill>
                  <a:srgbClr val="F1F1F1"/>
                </a:solidFill>
                <a:latin typeface="Noto Sans"/>
                <a:cs typeface="Noto Sans"/>
              </a:rPr>
              <a:t>ДЕРЖАВНА </a:t>
            </a:r>
            <a:r>
              <a:rPr sz="3800" b="1" spc="175" dirty="0">
                <a:solidFill>
                  <a:srgbClr val="F1F1F1"/>
                </a:solidFill>
                <a:latin typeface="Noto Sans"/>
                <a:cs typeface="Noto Sans"/>
              </a:rPr>
              <a:t>ҐЕНДЕРНА  </a:t>
            </a:r>
            <a:r>
              <a:rPr sz="3800" b="1" spc="140" dirty="0">
                <a:solidFill>
                  <a:srgbClr val="F1F1F1"/>
                </a:solidFill>
                <a:latin typeface="Noto Sans"/>
                <a:cs typeface="Noto Sans"/>
              </a:rPr>
              <a:t>ПОЛІТИКА</a:t>
            </a:r>
            <a:endParaRPr sz="38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297891"/>
            <a:ext cx="494538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15" dirty="0">
                <a:solidFill>
                  <a:srgbClr val="04A095"/>
                </a:solidFill>
                <a:latin typeface="Noto Sans"/>
                <a:cs typeface="Noto Sans"/>
              </a:rPr>
              <a:t>Державна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ґендерна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політика</a:t>
            </a:r>
            <a:endParaRPr sz="2500">
              <a:latin typeface="Noto Sans"/>
              <a:cs typeface="Noto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1504" y="1106703"/>
            <a:ext cx="8268970" cy="4601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0"/>
              </a:spcBef>
            </a:pP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Це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діяльність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(</a:t>
            </a:r>
            <a:r>
              <a:rPr sz="1600" i="1" spc="-40" dirty="0">
                <a:solidFill>
                  <a:srgbClr val="49452A"/>
                </a:solidFill>
                <a:latin typeface="Noto Sans"/>
                <a:cs typeface="Noto Sans"/>
              </a:rPr>
              <a:t>або </a:t>
            </a:r>
            <a:r>
              <a:rPr sz="1600" i="1" spc="-55" dirty="0">
                <a:solidFill>
                  <a:srgbClr val="49452A"/>
                </a:solidFill>
                <a:latin typeface="Noto Sans"/>
                <a:cs typeface="Noto Sans"/>
              </a:rPr>
              <a:t>бездіяльність </a:t>
            </a:r>
            <a:r>
              <a:rPr sz="1600" i="1" spc="-30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600" i="1" spc="-50" dirty="0">
                <a:solidFill>
                  <a:srgbClr val="49452A"/>
                </a:solidFill>
                <a:latin typeface="Noto Sans"/>
                <a:cs typeface="Noto Sans"/>
              </a:rPr>
              <a:t>разі </a:t>
            </a:r>
            <a:r>
              <a:rPr sz="1600" i="1" spc="-40" dirty="0">
                <a:solidFill>
                  <a:srgbClr val="49452A"/>
                </a:solidFill>
                <a:latin typeface="Noto Sans"/>
                <a:cs typeface="Noto Sans"/>
              </a:rPr>
              <a:t>навмисного </a:t>
            </a:r>
            <a:r>
              <a:rPr sz="1600" i="1" spc="-45" dirty="0">
                <a:solidFill>
                  <a:srgbClr val="49452A"/>
                </a:solidFill>
                <a:latin typeface="Noto Sans"/>
                <a:cs typeface="Noto Sans"/>
              </a:rPr>
              <a:t>непровадження такої </a:t>
            </a:r>
            <a:r>
              <a:rPr sz="1600" i="1" spc="-50" dirty="0">
                <a:solidFill>
                  <a:srgbClr val="49452A"/>
                </a:solidFill>
                <a:latin typeface="Noto Sans"/>
                <a:cs typeface="Noto Sans"/>
              </a:rPr>
              <a:t>політики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) 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державних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інституцій,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спрямована на здійснення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(безпосередньо або 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опосередковано)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та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гарантування рівних прав, 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свобод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можливостей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для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жінок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 чоловіків,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утвердження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ґендерної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демократії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та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формування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ґендерної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культури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в  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суспільстві.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Noto Sans"/>
              <a:cs typeface="Noto Sans"/>
            </a:endParaRPr>
          </a:p>
          <a:p>
            <a:pPr marL="2089785" algn="just">
              <a:lnSpc>
                <a:spcPct val="100000"/>
              </a:lnSpc>
            </a:pPr>
            <a:r>
              <a:rPr sz="1800" spc="-65" dirty="0">
                <a:latin typeface="Noto Sans"/>
                <a:cs typeface="Noto Sans"/>
              </a:rPr>
              <a:t>Політика </a:t>
            </a:r>
            <a:r>
              <a:rPr sz="1800" spc="-75" dirty="0">
                <a:latin typeface="Noto Sans"/>
                <a:cs typeface="Noto Sans"/>
              </a:rPr>
              <a:t>має бути </a:t>
            </a:r>
            <a:r>
              <a:rPr sz="1800" spc="-55" dirty="0">
                <a:latin typeface="Noto Sans"/>
                <a:cs typeface="Noto Sans"/>
              </a:rPr>
              <a:t>спрямована</a:t>
            </a:r>
            <a:r>
              <a:rPr sz="1800" spc="155" dirty="0">
                <a:latin typeface="Noto Sans"/>
                <a:cs typeface="Noto Sans"/>
              </a:rPr>
              <a:t> </a:t>
            </a:r>
            <a:r>
              <a:rPr sz="1800" spc="-55" dirty="0">
                <a:latin typeface="Noto Sans"/>
                <a:cs typeface="Noto Sans"/>
              </a:rPr>
              <a:t>на:</a:t>
            </a:r>
            <a:endParaRPr sz="1800">
              <a:latin typeface="Noto Sans"/>
              <a:cs typeface="Noto Sans"/>
            </a:endParaRPr>
          </a:p>
          <a:p>
            <a:pPr marL="2110105" marR="1510030" algn="just">
              <a:lnSpc>
                <a:spcPct val="100000"/>
              </a:lnSpc>
              <a:spcBef>
                <a:spcPts val="1760"/>
              </a:spcBef>
            </a:pPr>
            <a:r>
              <a:rPr sz="1600" spc="-50" dirty="0">
                <a:solidFill>
                  <a:srgbClr val="009FC8"/>
                </a:solidFill>
                <a:latin typeface="Noto Sans"/>
                <a:cs typeface="Noto Sans"/>
              </a:rPr>
              <a:t>Вирішення ґендерних </a:t>
            </a:r>
            <a:r>
              <a:rPr sz="1600" spc="-55" dirty="0">
                <a:solidFill>
                  <a:srgbClr val="009FC8"/>
                </a:solidFill>
                <a:latin typeface="Noto Sans"/>
                <a:cs typeface="Noto Sans"/>
              </a:rPr>
              <a:t>проблем </a:t>
            </a:r>
            <a:r>
              <a:rPr sz="1600" spc="-5" dirty="0">
                <a:latin typeface="Noto Sans"/>
                <a:cs typeface="Noto Sans"/>
              </a:rPr>
              <a:t>– </a:t>
            </a:r>
            <a:r>
              <a:rPr sz="1600" spc="-60" dirty="0">
                <a:latin typeface="Noto Sans"/>
                <a:cs typeface="Noto Sans"/>
              </a:rPr>
              <a:t>тих </a:t>
            </a:r>
            <a:r>
              <a:rPr sz="1600" spc="-55" dirty="0">
                <a:latin typeface="Noto Sans"/>
                <a:cs typeface="Noto Sans"/>
              </a:rPr>
              <a:t>проблем,  </a:t>
            </a:r>
            <a:r>
              <a:rPr sz="1600" spc="-65" dirty="0">
                <a:latin typeface="Noto Sans"/>
                <a:cs typeface="Noto Sans"/>
              </a:rPr>
              <a:t>з </a:t>
            </a:r>
            <a:r>
              <a:rPr sz="1600" spc="-85" dirty="0">
                <a:latin typeface="Noto Sans"/>
                <a:cs typeface="Noto Sans"/>
              </a:rPr>
              <a:t>якими </a:t>
            </a:r>
            <a:r>
              <a:rPr sz="1600" spc="-55" dirty="0">
                <a:latin typeface="Noto Sans"/>
                <a:cs typeface="Noto Sans"/>
              </a:rPr>
              <a:t>зіштовхуються </a:t>
            </a:r>
            <a:r>
              <a:rPr sz="1600" spc="-85" dirty="0">
                <a:latin typeface="Noto Sans"/>
                <a:cs typeface="Noto Sans"/>
              </a:rPr>
              <a:t>жінки </a:t>
            </a:r>
            <a:r>
              <a:rPr sz="1600" spc="-55" dirty="0">
                <a:latin typeface="Noto Sans"/>
                <a:cs typeface="Noto Sans"/>
              </a:rPr>
              <a:t>і чоловіки  </a:t>
            </a:r>
            <a:r>
              <a:rPr sz="1600" spc="-85" dirty="0">
                <a:latin typeface="Noto Sans"/>
                <a:cs typeface="Noto Sans"/>
              </a:rPr>
              <a:t>у </a:t>
            </a:r>
            <a:r>
              <a:rPr sz="1600" spc="-70" dirty="0">
                <a:latin typeface="Noto Sans"/>
                <a:cs typeface="Noto Sans"/>
              </a:rPr>
              <a:t>соціокультурному</a:t>
            </a:r>
            <a:r>
              <a:rPr sz="1600" spc="130" dirty="0">
                <a:latin typeface="Noto Sans"/>
                <a:cs typeface="Noto Sans"/>
              </a:rPr>
              <a:t> </a:t>
            </a:r>
            <a:r>
              <a:rPr sz="1600" spc="-50" dirty="0">
                <a:latin typeface="Noto Sans"/>
                <a:cs typeface="Noto Sans"/>
              </a:rPr>
              <a:t>середовищі.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Noto Sans"/>
              <a:cs typeface="Noto Sans"/>
            </a:endParaRPr>
          </a:p>
          <a:p>
            <a:pPr marL="2110105" marR="1509395" algn="just">
              <a:lnSpc>
                <a:spcPct val="100000"/>
              </a:lnSpc>
            </a:pPr>
            <a:r>
              <a:rPr sz="1600" spc="-40" dirty="0">
                <a:solidFill>
                  <a:srgbClr val="009FC8"/>
                </a:solidFill>
                <a:latin typeface="Noto Sans"/>
                <a:cs typeface="Noto Sans"/>
              </a:rPr>
              <a:t>Досягнення </a:t>
            </a:r>
            <a:r>
              <a:rPr sz="1600" spc="-45" dirty="0">
                <a:solidFill>
                  <a:srgbClr val="009FC8"/>
                </a:solidFill>
                <a:latin typeface="Noto Sans"/>
                <a:cs typeface="Noto Sans"/>
              </a:rPr>
              <a:t>ґендерної </a:t>
            </a:r>
            <a:r>
              <a:rPr sz="1600" spc="-40" dirty="0">
                <a:solidFill>
                  <a:srgbClr val="009FC8"/>
                </a:solidFill>
                <a:latin typeface="Noto Sans"/>
                <a:cs typeface="Noto Sans"/>
              </a:rPr>
              <a:t>рівності </a:t>
            </a:r>
            <a:r>
              <a:rPr sz="1600" spc="-5" dirty="0">
                <a:latin typeface="Noto Sans"/>
                <a:cs typeface="Noto Sans"/>
              </a:rPr>
              <a:t>– </a:t>
            </a:r>
            <a:r>
              <a:rPr sz="1600" spc="-60" dirty="0">
                <a:latin typeface="Noto Sans"/>
                <a:cs typeface="Noto Sans"/>
              </a:rPr>
              <a:t>практичні </a:t>
            </a:r>
            <a:r>
              <a:rPr sz="1600" spc="-65" dirty="0">
                <a:latin typeface="Noto Sans"/>
                <a:cs typeface="Noto Sans"/>
              </a:rPr>
              <a:t>цілі  </a:t>
            </a:r>
            <a:r>
              <a:rPr sz="1600" spc="-55" dirty="0">
                <a:latin typeface="Noto Sans"/>
                <a:cs typeface="Noto Sans"/>
              </a:rPr>
              <a:t>та завдання, </a:t>
            </a:r>
            <a:r>
              <a:rPr sz="1600" spc="-40" dirty="0">
                <a:latin typeface="Noto Sans"/>
                <a:cs typeface="Noto Sans"/>
              </a:rPr>
              <a:t>досягнення </a:t>
            </a:r>
            <a:r>
              <a:rPr sz="1600" spc="-75" dirty="0">
                <a:latin typeface="Noto Sans"/>
                <a:cs typeface="Noto Sans"/>
              </a:rPr>
              <a:t>яких </a:t>
            </a:r>
            <a:r>
              <a:rPr sz="1600" spc="-55" dirty="0">
                <a:latin typeface="Noto Sans"/>
                <a:cs typeface="Noto Sans"/>
              </a:rPr>
              <a:t>сприятиме  </a:t>
            </a:r>
            <a:r>
              <a:rPr sz="1600" spc="-45" dirty="0">
                <a:latin typeface="Noto Sans"/>
                <a:cs typeface="Noto Sans"/>
              </a:rPr>
              <a:t>вирівнюванню </a:t>
            </a:r>
            <a:r>
              <a:rPr sz="1600" spc="-60" dirty="0">
                <a:latin typeface="Noto Sans"/>
                <a:cs typeface="Noto Sans"/>
              </a:rPr>
              <a:t>ситуації </a:t>
            </a:r>
            <a:r>
              <a:rPr sz="1600" spc="-55" dirty="0">
                <a:latin typeface="Noto Sans"/>
                <a:cs typeface="Noto Sans"/>
              </a:rPr>
              <a:t>щодо </a:t>
            </a:r>
            <a:r>
              <a:rPr sz="1600" spc="-80" dirty="0">
                <a:latin typeface="Noto Sans"/>
                <a:cs typeface="Noto Sans"/>
              </a:rPr>
              <a:t>жінок </a:t>
            </a:r>
            <a:r>
              <a:rPr sz="1600" spc="-55" dirty="0">
                <a:latin typeface="Noto Sans"/>
                <a:cs typeface="Noto Sans"/>
              </a:rPr>
              <a:t>і </a:t>
            </a:r>
            <a:r>
              <a:rPr sz="1600" spc="-50" dirty="0">
                <a:latin typeface="Noto Sans"/>
                <a:cs typeface="Noto Sans"/>
              </a:rPr>
              <a:t>чоловіків  </a:t>
            </a:r>
            <a:r>
              <a:rPr sz="1600" spc="-20" dirty="0">
                <a:latin typeface="Noto Sans"/>
                <a:cs typeface="Noto Sans"/>
              </a:rPr>
              <a:t>в </a:t>
            </a:r>
            <a:r>
              <a:rPr sz="1600" spc="-65" dirty="0">
                <a:latin typeface="Noto Sans"/>
                <a:cs typeface="Noto Sans"/>
              </a:rPr>
              <a:t>конкретній</a:t>
            </a:r>
            <a:r>
              <a:rPr sz="1600" spc="25" dirty="0">
                <a:latin typeface="Noto Sans"/>
                <a:cs typeface="Noto Sans"/>
              </a:rPr>
              <a:t> </a:t>
            </a:r>
            <a:r>
              <a:rPr sz="1600" spc="-50" dirty="0">
                <a:latin typeface="Noto Sans"/>
                <a:cs typeface="Noto Sans"/>
              </a:rPr>
              <a:t>сфері.</a:t>
            </a:r>
            <a:endParaRPr sz="16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297891"/>
            <a:ext cx="458089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25" dirty="0">
                <a:solidFill>
                  <a:srgbClr val="04A095"/>
                </a:solidFill>
                <a:latin typeface="Noto Sans"/>
                <a:cs typeface="Noto Sans"/>
              </a:rPr>
              <a:t>Ґендерна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рівність в</a:t>
            </a:r>
            <a:r>
              <a:rPr sz="2500" b="1" spc="20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Україні</a:t>
            </a:r>
            <a:endParaRPr sz="2500">
              <a:latin typeface="Noto Sans"/>
              <a:cs typeface="Noto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43220" y="2969767"/>
            <a:ext cx="39668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41985" algn="l"/>
                <a:tab pos="1824355" algn="l"/>
                <a:tab pos="2692400" algn="l"/>
                <a:tab pos="3065780" algn="l"/>
              </a:tabLst>
            </a:pP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рівні	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прийняття	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рішень	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та	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контроль</a:t>
            </a:r>
            <a:endParaRPr sz="1600">
              <a:latin typeface="Noto Sans"/>
              <a:cs typeface="Noto San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50000"/>
              </a:lnSpc>
              <a:spcBef>
                <a:spcPts val="100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  <a:tab pos="1123950" algn="l"/>
                <a:tab pos="1934210" algn="l"/>
                <a:tab pos="2626360" algn="l"/>
                <a:tab pos="2849245" algn="l"/>
                <a:tab pos="3905250" algn="l"/>
              </a:tabLst>
            </a:pPr>
            <a:r>
              <a:rPr spc="-40" dirty="0"/>
              <a:t>рі</a:t>
            </a:r>
            <a:r>
              <a:rPr spc="-55" dirty="0"/>
              <a:t>в</a:t>
            </a:r>
            <a:r>
              <a:rPr spc="-65" dirty="0"/>
              <a:t>ний</a:t>
            </a:r>
            <a:r>
              <a:rPr dirty="0"/>
              <a:t>	</a:t>
            </a:r>
            <a:r>
              <a:rPr spc="-50" dirty="0"/>
              <a:t>до</a:t>
            </a:r>
            <a:r>
              <a:rPr spc="-40" dirty="0"/>
              <a:t>с</a:t>
            </a:r>
            <a:r>
              <a:rPr spc="-30" dirty="0"/>
              <a:t>т</a:t>
            </a:r>
            <a:r>
              <a:rPr spc="-65" dirty="0"/>
              <a:t>уп</a:t>
            </a:r>
            <a:r>
              <a:rPr dirty="0"/>
              <a:t>	</a:t>
            </a:r>
            <a:r>
              <a:rPr spc="-145" dirty="0"/>
              <a:t>ж</a:t>
            </a:r>
            <a:r>
              <a:rPr spc="-65" dirty="0"/>
              <a:t>інок</a:t>
            </a:r>
            <a:r>
              <a:rPr dirty="0"/>
              <a:t>	</a:t>
            </a:r>
            <a:r>
              <a:rPr spc="-55" dirty="0"/>
              <a:t>і</a:t>
            </a:r>
            <a:r>
              <a:rPr dirty="0"/>
              <a:t>	</a:t>
            </a:r>
            <a:r>
              <a:rPr spc="-55" dirty="0"/>
              <a:t>чо</a:t>
            </a:r>
            <a:r>
              <a:rPr spc="-60" dirty="0"/>
              <a:t>л</a:t>
            </a:r>
            <a:r>
              <a:rPr spc="-25" dirty="0"/>
              <a:t>о</a:t>
            </a:r>
            <a:r>
              <a:rPr spc="-70" dirty="0"/>
              <a:t>вік</a:t>
            </a:r>
            <a:r>
              <a:rPr spc="-45" dirty="0"/>
              <a:t>і</a:t>
            </a:r>
            <a:r>
              <a:rPr spc="-20" dirty="0"/>
              <a:t>в</a:t>
            </a:r>
            <a:r>
              <a:rPr dirty="0"/>
              <a:t>	</a:t>
            </a:r>
            <a:r>
              <a:rPr spc="-40" dirty="0"/>
              <a:t>на  </a:t>
            </a:r>
            <a:r>
              <a:rPr spc="-60" dirty="0"/>
              <a:t>за розподілом</a:t>
            </a:r>
            <a:r>
              <a:rPr spc="85" dirty="0"/>
              <a:t> </a:t>
            </a:r>
            <a:r>
              <a:rPr spc="-45" dirty="0"/>
              <a:t>ресурсів;</a:t>
            </a: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pc="-45" dirty="0"/>
              <a:t>рівна відповідальність </a:t>
            </a:r>
            <a:r>
              <a:rPr spc="-85" dirty="0"/>
              <a:t>жінок </a:t>
            </a:r>
            <a:r>
              <a:rPr spc="-55" dirty="0"/>
              <a:t>і</a:t>
            </a:r>
            <a:r>
              <a:rPr spc="225" dirty="0"/>
              <a:t> </a:t>
            </a:r>
            <a:r>
              <a:rPr spc="-55" dirty="0"/>
              <a:t>чоловіків;</a:t>
            </a: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pc="-45" dirty="0"/>
              <a:t>рівні </a:t>
            </a:r>
            <a:r>
              <a:rPr spc="-60" dirty="0"/>
              <a:t>обов'язки </a:t>
            </a:r>
            <a:r>
              <a:rPr spc="-85" dirty="0"/>
              <a:t>жінок </a:t>
            </a:r>
            <a:r>
              <a:rPr spc="-55" dirty="0"/>
              <a:t>і</a:t>
            </a:r>
            <a:r>
              <a:rPr spc="229" dirty="0"/>
              <a:t> </a:t>
            </a:r>
            <a:r>
              <a:rPr spc="-55" dirty="0"/>
              <a:t>чоловіків.</a:t>
            </a: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pc="-45" dirty="0"/>
              <a:t>рівність</a:t>
            </a:r>
            <a:r>
              <a:rPr spc="15" dirty="0"/>
              <a:t> </a:t>
            </a:r>
            <a:r>
              <a:rPr spc="-65" dirty="0"/>
              <a:t>результатів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11504" y="1657858"/>
            <a:ext cx="5696585" cy="1215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009FC8"/>
                </a:solidFill>
                <a:latin typeface="Noto Sans"/>
                <a:cs typeface="Noto Sans"/>
              </a:rPr>
              <a:t>Концепція </a:t>
            </a:r>
            <a:r>
              <a:rPr sz="1800" spc="-15" dirty="0">
                <a:solidFill>
                  <a:srgbClr val="009FC8"/>
                </a:solidFill>
                <a:latin typeface="Noto Sans"/>
                <a:cs typeface="Noto Sans"/>
              </a:rPr>
              <a:t>ґендерної </a:t>
            </a:r>
            <a:r>
              <a:rPr sz="1800" spc="-10" dirty="0">
                <a:solidFill>
                  <a:srgbClr val="009FC8"/>
                </a:solidFill>
                <a:latin typeface="Noto Sans"/>
                <a:cs typeface="Noto Sans"/>
              </a:rPr>
              <a:t>рівності </a:t>
            </a:r>
            <a:r>
              <a:rPr sz="1800" spc="-15" dirty="0">
                <a:solidFill>
                  <a:srgbClr val="009FC8"/>
                </a:solidFill>
                <a:latin typeface="Noto Sans"/>
                <a:cs typeface="Noto Sans"/>
              </a:rPr>
              <a:t>в Україні</a:t>
            </a:r>
            <a:r>
              <a:rPr sz="1800" spc="-65" dirty="0">
                <a:solidFill>
                  <a:srgbClr val="009FC8"/>
                </a:solidFill>
                <a:latin typeface="Noto Sans"/>
                <a:cs typeface="Noto Sans"/>
              </a:rPr>
              <a:t> </a:t>
            </a:r>
            <a:r>
              <a:rPr sz="1800" spc="-15" dirty="0">
                <a:solidFill>
                  <a:srgbClr val="009FC8"/>
                </a:solidFill>
                <a:latin typeface="Noto Sans"/>
                <a:cs typeface="Noto Sans"/>
              </a:rPr>
              <a:t>передбачає</a:t>
            </a:r>
            <a:endParaRPr sz="18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Noto Sans"/>
              <a:cs typeface="Noto Sans"/>
            </a:endParaRPr>
          </a:p>
          <a:p>
            <a:pPr marL="730885" indent="-287020">
              <a:lnSpc>
                <a:spcPct val="100000"/>
              </a:lnSpc>
              <a:buClr>
                <a:srgbClr val="27AD91"/>
              </a:buClr>
              <a:buFont typeface="Arial"/>
              <a:buChar char="•"/>
              <a:tabLst>
                <a:tab pos="730885" algn="l"/>
                <a:tab pos="731520" algn="l"/>
              </a:tabLst>
            </a:pP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рівні права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жінок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600" spc="18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чоловіків;</a:t>
            </a:r>
            <a:endParaRPr sz="1600">
              <a:latin typeface="Noto Sans"/>
              <a:cs typeface="Noto Sans"/>
            </a:endParaRPr>
          </a:p>
          <a:p>
            <a:pPr marL="730885" indent="-287020">
              <a:lnSpc>
                <a:spcPct val="100000"/>
              </a:lnSpc>
              <a:spcBef>
                <a:spcPts val="960"/>
              </a:spcBef>
              <a:buClr>
                <a:srgbClr val="27AD91"/>
              </a:buClr>
              <a:buFont typeface="Arial"/>
              <a:buChar char="•"/>
              <a:tabLst>
                <a:tab pos="730885" algn="l"/>
                <a:tab pos="731520" algn="l"/>
              </a:tabLst>
            </a:pP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рівні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можливості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жінок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600" spc="24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чоловіків;</a:t>
            </a:r>
            <a:endParaRPr sz="16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297891"/>
            <a:ext cx="501840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Чому з’явився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термін</a:t>
            </a:r>
            <a:r>
              <a:rPr sz="2500" b="1" spc="10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ґендер?</a:t>
            </a:r>
            <a:endParaRPr sz="2500">
              <a:latin typeface="Noto Sans"/>
              <a:cs typeface="Noto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6534" y="1035202"/>
            <a:ext cx="7577455" cy="5403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 marR="55880" algn="just">
              <a:lnSpc>
                <a:spcPct val="150000"/>
              </a:lnSpc>
              <a:spcBef>
                <a:spcPts val="100"/>
              </a:spcBef>
            </a:pP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Здавна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різних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спільнотах </a:t>
            </a:r>
            <a:r>
              <a:rPr sz="1600" spc="-55" dirty="0">
                <a:solidFill>
                  <a:srgbClr val="27AD91"/>
                </a:solidFill>
                <a:latin typeface="Noto Sans"/>
                <a:cs typeface="Noto Sans"/>
              </a:rPr>
              <a:t>побутують </a:t>
            </a:r>
            <a:r>
              <a:rPr sz="1600" spc="-90" dirty="0">
                <a:solidFill>
                  <a:srgbClr val="27AD91"/>
                </a:solidFill>
                <a:latin typeface="Noto Sans"/>
                <a:cs typeface="Noto Sans"/>
              </a:rPr>
              <a:t>дуже </a:t>
            </a:r>
            <a:r>
              <a:rPr sz="1600" spc="-55" dirty="0">
                <a:solidFill>
                  <a:srgbClr val="27AD91"/>
                </a:solidFill>
                <a:latin typeface="Noto Sans"/>
                <a:cs typeface="Noto Sans"/>
              </a:rPr>
              <a:t>різні </a:t>
            </a:r>
            <a:r>
              <a:rPr sz="1600" spc="-45" dirty="0">
                <a:solidFill>
                  <a:srgbClr val="27AD91"/>
                </a:solidFill>
                <a:latin typeface="Noto Sans"/>
                <a:cs typeface="Noto Sans"/>
              </a:rPr>
              <a:t>уявлення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про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жіночу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та 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чоловічу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поведінку.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Одна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та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сама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риса,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або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стиль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поведінки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різних 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культурах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можуть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вважатись то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жіночою, 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то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чоловічою.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Наприклад, то 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хлопчиків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вважали вкрай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вразливими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тому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робили їх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об’єктами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безугавної 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опіки,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то дівчаток...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Одні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народи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вважають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жінок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надто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слабкими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для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роботи  поза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домом,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інші </a:t>
            </a:r>
            <a:r>
              <a:rPr sz="1600" spc="-140" dirty="0">
                <a:solidFill>
                  <a:srgbClr val="49452A"/>
                </a:solidFill>
                <a:latin typeface="Noto Sans"/>
                <a:cs typeface="Noto Sans"/>
              </a:rPr>
              <a:t>ж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доручають </a:t>
            </a:r>
            <a:r>
              <a:rPr sz="1600" spc="-90" dirty="0">
                <a:solidFill>
                  <a:srgbClr val="49452A"/>
                </a:solidFill>
                <a:latin typeface="Noto Sans"/>
                <a:cs typeface="Noto Sans"/>
              </a:rPr>
              <a:t>їм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переносити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ваговиті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вантажі,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«бо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голова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 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них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міцніша,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ніж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</a:t>
            </a:r>
            <a:r>
              <a:rPr sz="1600" spc="23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чоловіків»</a:t>
            </a:r>
            <a:r>
              <a:rPr sz="1575" spc="-82" baseline="26455" dirty="0">
                <a:solidFill>
                  <a:srgbClr val="27AD91"/>
                </a:solidFill>
                <a:latin typeface="Noto Sans"/>
                <a:cs typeface="Noto Sans"/>
              </a:rPr>
              <a:t>*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...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00">
              <a:latin typeface="Noto Sans"/>
              <a:cs typeface="Noto Sans"/>
            </a:endParaRPr>
          </a:p>
          <a:p>
            <a:pPr marL="63500" marR="55880" algn="just">
              <a:lnSpc>
                <a:spcPct val="150000"/>
              </a:lnSpc>
            </a:pP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Або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інший</a:t>
            </a:r>
            <a:r>
              <a:rPr sz="1600" spc="27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приклад.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Майже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до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самого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кінця </a:t>
            </a:r>
            <a:r>
              <a:rPr sz="1600" spc="-100" dirty="0">
                <a:solidFill>
                  <a:srgbClr val="49452A"/>
                </a:solidFill>
                <a:latin typeface="Noto Sans"/>
                <a:cs typeface="Noto Sans"/>
              </a:rPr>
              <a:t>ХІХ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ст. 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Україні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(і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не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тільки) 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вчителювання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вважали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типовою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«чоловічою»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професією,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до того </a:t>
            </a:r>
            <a:r>
              <a:rPr sz="1600" spc="-140" dirty="0">
                <a:solidFill>
                  <a:srgbClr val="49452A"/>
                </a:solidFill>
                <a:latin typeface="Noto Sans"/>
                <a:cs typeface="Noto Sans"/>
              </a:rPr>
              <a:t>ж </a:t>
            </a:r>
            <a:r>
              <a:rPr sz="1600" spc="-90" dirty="0">
                <a:solidFill>
                  <a:srgbClr val="49452A"/>
                </a:solidFill>
                <a:latin typeface="Noto Sans"/>
                <a:cs typeface="Noto Sans"/>
              </a:rPr>
              <a:t>дуже 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поважно,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адже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«чоловіки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від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природи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мудріші»,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а зараз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нашій країні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–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це 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типова</a:t>
            </a:r>
            <a:r>
              <a:rPr sz="1600" spc="3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«жіноча»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професія 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часто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можна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почути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про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те,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що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це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більш 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природно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для</a:t>
            </a:r>
            <a:r>
              <a:rPr sz="1600" spc="7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жінки.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50">
              <a:latin typeface="Noto Sans"/>
              <a:cs typeface="Noto Sans"/>
            </a:endParaRPr>
          </a:p>
          <a:p>
            <a:pPr marL="207645">
              <a:lnSpc>
                <a:spcPct val="100000"/>
              </a:lnSpc>
            </a:pPr>
            <a:r>
              <a:rPr sz="1350" spc="22" baseline="24691" dirty="0">
                <a:solidFill>
                  <a:srgbClr val="27AD91"/>
                </a:solidFill>
                <a:latin typeface="Carlito"/>
                <a:cs typeface="Carlito"/>
              </a:rPr>
              <a:t>* </a:t>
            </a:r>
            <a:r>
              <a:rPr sz="1400" spc="-45" dirty="0">
                <a:latin typeface="Noto Sans"/>
                <a:cs typeface="Noto Sans"/>
              </a:rPr>
              <a:t>Цитата </a:t>
            </a:r>
            <a:r>
              <a:rPr sz="1400" spc="-50" dirty="0">
                <a:latin typeface="Noto Sans"/>
                <a:cs typeface="Noto Sans"/>
              </a:rPr>
              <a:t>за </a:t>
            </a:r>
            <a:r>
              <a:rPr sz="1400" i="1" spc="-55" dirty="0">
                <a:latin typeface="Noto Sans"/>
                <a:cs typeface="Noto Sans"/>
              </a:rPr>
              <a:t>«Гендер </a:t>
            </a:r>
            <a:r>
              <a:rPr sz="1400" i="1" spc="-45" dirty="0">
                <a:latin typeface="Noto Sans"/>
                <a:cs typeface="Noto Sans"/>
              </a:rPr>
              <a:t>для </a:t>
            </a:r>
            <a:r>
              <a:rPr sz="1400" i="1" spc="-50" dirty="0">
                <a:latin typeface="Noto Sans"/>
                <a:cs typeface="Noto Sans"/>
              </a:rPr>
              <a:t>медій: </a:t>
            </a:r>
            <a:r>
              <a:rPr sz="1400" i="1" spc="-30" dirty="0">
                <a:latin typeface="Noto Sans"/>
                <a:cs typeface="Noto Sans"/>
              </a:rPr>
              <a:t>підручник </a:t>
            </a:r>
            <a:r>
              <a:rPr sz="1400" i="1" spc="-55" dirty="0">
                <a:latin typeface="Noto Sans"/>
                <a:cs typeface="Noto Sans"/>
              </a:rPr>
              <a:t>із </a:t>
            </a:r>
            <a:r>
              <a:rPr sz="1400" i="1" spc="-35" dirty="0">
                <a:latin typeface="Noto Sans"/>
                <a:cs typeface="Noto Sans"/>
              </a:rPr>
              <a:t>гендерної </a:t>
            </a:r>
            <a:r>
              <a:rPr sz="1400" i="1" spc="-40" dirty="0">
                <a:latin typeface="Noto Sans"/>
                <a:cs typeface="Noto Sans"/>
              </a:rPr>
              <a:t>теорії </a:t>
            </a:r>
            <a:r>
              <a:rPr sz="1400" i="1" spc="-70" dirty="0">
                <a:latin typeface="Noto Sans"/>
                <a:cs typeface="Noto Sans"/>
              </a:rPr>
              <a:t>…» </a:t>
            </a:r>
            <a:r>
              <a:rPr sz="1400" spc="-35" dirty="0">
                <a:latin typeface="Noto Sans"/>
                <a:cs typeface="Noto Sans"/>
              </a:rPr>
              <a:t>доступне</a:t>
            </a:r>
            <a:r>
              <a:rPr sz="1400" spc="15" dirty="0">
                <a:solidFill>
                  <a:srgbClr val="0000FF"/>
                </a:solidFill>
                <a:latin typeface="Noto Sans"/>
                <a:cs typeface="Noto Sans"/>
              </a:rPr>
              <a:t> </a:t>
            </a:r>
            <a:r>
              <a:rPr sz="1400" u="sng" spc="-7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  <a:hlinkClick r:id="rId2"/>
              </a:rPr>
              <a:t>тут</a:t>
            </a:r>
            <a:r>
              <a:rPr sz="1400" spc="-70" dirty="0">
                <a:latin typeface="Noto Sans"/>
                <a:cs typeface="Noto Sans"/>
              </a:rPr>
              <a:t>.</a:t>
            </a:r>
            <a:endParaRPr sz="14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1504" y="5544413"/>
            <a:ext cx="5718810" cy="937894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500" b="1" spc="-5" dirty="0">
                <a:solidFill>
                  <a:srgbClr val="04A095"/>
                </a:solidFill>
                <a:latin typeface="Noto Sans"/>
                <a:cs typeface="Noto Sans"/>
              </a:rPr>
              <a:t>Дійсна</a:t>
            </a:r>
            <a:r>
              <a:rPr sz="1500" b="1" spc="-20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1500" b="1" spc="-5" dirty="0">
                <a:solidFill>
                  <a:srgbClr val="04A095"/>
                </a:solidFill>
                <a:latin typeface="Noto Sans"/>
                <a:cs typeface="Noto Sans"/>
              </a:rPr>
              <a:t>рівність</a:t>
            </a:r>
            <a:endParaRPr sz="1500">
              <a:latin typeface="Noto Sans"/>
              <a:cs typeface="Noto Sans"/>
            </a:endParaRPr>
          </a:p>
          <a:p>
            <a:pPr marL="12700" marR="5080">
              <a:lnSpc>
                <a:spcPts val="1620"/>
              </a:lnSpc>
              <a:spcBef>
                <a:spcPts val="1185"/>
              </a:spcBef>
            </a:pPr>
            <a:r>
              <a:rPr sz="1500" spc="-10" dirty="0">
                <a:solidFill>
                  <a:srgbClr val="49452A"/>
                </a:solidFill>
                <a:latin typeface="Noto Sans"/>
                <a:cs typeface="Noto Sans"/>
              </a:rPr>
              <a:t>Більше </a:t>
            </a:r>
            <a:r>
              <a:rPr sz="1500" spc="-5" dirty="0">
                <a:solidFill>
                  <a:srgbClr val="49452A"/>
                </a:solidFill>
                <a:latin typeface="Noto Sans"/>
                <a:cs typeface="Noto Sans"/>
              </a:rPr>
              <a:t>про </a:t>
            </a:r>
            <a:r>
              <a:rPr sz="1500" spc="-30" dirty="0">
                <a:solidFill>
                  <a:srgbClr val="49452A"/>
                </a:solidFill>
                <a:latin typeface="Noto Sans"/>
                <a:cs typeface="Noto Sans"/>
              </a:rPr>
              <a:t>те, </a:t>
            </a:r>
            <a:r>
              <a:rPr sz="1500" spc="-20" dirty="0">
                <a:solidFill>
                  <a:srgbClr val="49452A"/>
                </a:solidFill>
                <a:latin typeface="Noto Sans"/>
                <a:cs typeface="Noto Sans"/>
              </a:rPr>
              <a:t>як </a:t>
            </a:r>
            <a:r>
              <a:rPr sz="1500" spc="-15" dirty="0">
                <a:solidFill>
                  <a:srgbClr val="49452A"/>
                </a:solidFill>
                <a:latin typeface="Noto Sans"/>
                <a:cs typeface="Noto Sans"/>
              </a:rPr>
              <a:t>забезпечити </a:t>
            </a:r>
            <a:r>
              <a:rPr sz="1500" spc="-10" dirty="0">
                <a:solidFill>
                  <a:srgbClr val="49452A"/>
                </a:solidFill>
                <a:latin typeface="Noto Sans"/>
                <a:cs typeface="Noto Sans"/>
              </a:rPr>
              <a:t>дісну рівність</a:t>
            </a:r>
            <a:r>
              <a:rPr sz="15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</a:rPr>
              <a:t> </a:t>
            </a:r>
            <a:r>
              <a:rPr sz="15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  <a:hlinkClick r:id="rId2"/>
              </a:rPr>
              <a:t>дивись </a:t>
            </a:r>
            <a:r>
              <a:rPr sz="15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  <a:hlinkClick r:id="rId2"/>
              </a:rPr>
              <a:t>у </a:t>
            </a:r>
            <a:r>
              <a:rPr sz="15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  <a:hlinkClick r:id="rId2"/>
              </a:rPr>
              <a:t>ролику </a:t>
            </a:r>
            <a:r>
              <a:rPr sz="1500" spc="-15" dirty="0">
                <a:solidFill>
                  <a:srgbClr val="0000FF"/>
                </a:solidFill>
                <a:latin typeface="Noto Sans"/>
                <a:cs typeface="Noto Sans"/>
              </a:rPr>
              <a:t> </a:t>
            </a:r>
            <a:r>
              <a:rPr sz="1500" spc="-10" dirty="0">
                <a:solidFill>
                  <a:srgbClr val="49452A"/>
                </a:solidFill>
                <a:latin typeface="Noto Sans"/>
                <a:cs typeface="Noto Sans"/>
              </a:rPr>
              <a:t>розробленому UN </a:t>
            </a:r>
            <a:r>
              <a:rPr sz="1500" spc="-15" dirty="0">
                <a:solidFill>
                  <a:srgbClr val="49452A"/>
                </a:solidFill>
                <a:latin typeface="Noto Sans"/>
                <a:cs typeface="Noto Sans"/>
              </a:rPr>
              <a:t>Women </a:t>
            </a:r>
            <a:r>
              <a:rPr sz="1500" spc="-10" dirty="0">
                <a:solidFill>
                  <a:srgbClr val="49452A"/>
                </a:solidFill>
                <a:latin typeface="Noto Sans"/>
                <a:cs typeface="Noto Sans"/>
              </a:rPr>
              <a:t>Europe and </a:t>
            </a:r>
            <a:r>
              <a:rPr sz="1500" spc="-15" dirty="0">
                <a:solidFill>
                  <a:srgbClr val="49452A"/>
                </a:solidFill>
                <a:latin typeface="Noto Sans"/>
                <a:cs typeface="Noto Sans"/>
              </a:rPr>
              <a:t>Central</a:t>
            </a:r>
            <a:r>
              <a:rPr sz="1500" spc="-6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500" spc="-10" dirty="0">
                <a:solidFill>
                  <a:srgbClr val="49452A"/>
                </a:solidFill>
                <a:latin typeface="Noto Sans"/>
                <a:cs typeface="Noto Sans"/>
              </a:rPr>
              <a:t>Asia</a:t>
            </a:r>
            <a:endParaRPr sz="1500">
              <a:latin typeface="Noto Sans"/>
              <a:cs typeface="Noto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906000" cy="53012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7334" y="234137"/>
            <a:ext cx="7600315" cy="1168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Основні напрямки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державної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політики щодо  забезпечення рівних прав та </a:t>
            </a:r>
            <a:r>
              <a:rPr sz="2500" b="1" spc="-15" dirty="0">
                <a:solidFill>
                  <a:srgbClr val="04A095"/>
                </a:solidFill>
                <a:latin typeface="Noto Sans"/>
                <a:cs typeface="Noto Sans"/>
              </a:rPr>
              <a:t>можливостей 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жінок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і</a:t>
            </a:r>
            <a:r>
              <a:rPr sz="2500" b="1" spc="25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чоловіків</a:t>
            </a:r>
            <a:r>
              <a:rPr sz="2500" b="1" spc="-5" dirty="0">
                <a:solidFill>
                  <a:srgbClr val="009FC8"/>
                </a:solidFill>
                <a:latin typeface="Noto Sans"/>
                <a:cs typeface="Noto Sans"/>
              </a:rPr>
              <a:t>*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:</a:t>
            </a:r>
            <a:endParaRPr sz="2500">
              <a:latin typeface="Noto Sans"/>
              <a:cs typeface="Noto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3437" y="1467383"/>
            <a:ext cx="8557895" cy="441579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60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утвердження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ґендерної</a:t>
            </a:r>
            <a:r>
              <a:rPr sz="1600" spc="7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рівності;</a:t>
            </a:r>
            <a:endParaRPr sz="16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недопущення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дискримінації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за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ознакою</a:t>
            </a:r>
            <a:r>
              <a:rPr sz="1600" spc="26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статі;</a:t>
            </a:r>
            <a:endParaRPr sz="16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застосування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позитивних</a:t>
            </a:r>
            <a:r>
              <a:rPr sz="1600" spc="13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дій;</a:t>
            </a:r>
            <a:endParaRPr sz="16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запобігання та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протидія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насильству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за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ознакою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статі,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тому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числі всім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проявам</a:t>
            </a:r>
            <a:endParaRPr sz="1600">
              <a:latin typeface="Noto Sans"/>
              <a:cs typeface="Noto Sans"/>
            </a:endParaRPr>
          </a:p>
          <a:p>
            <a:pPr marL="299085">
              <a:lnSpc>
                <a:spcPct val="100000"/>
              </a:lnSpc>
              <a:spcBef>
                <a:spcPts val="960"/>
              </a:spcBef>
            </a:pP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насильства 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стосовно</a:t>
            </a:r>
            <a:r>
              <a:rPr sz="1600" spc="1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жінок;</a:t>
            </a:r>
            <a:endParaRPr sz="16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забезпечення</a:t>
            </a:r>
            <a:r>
              <a:rPr sz="1600" spc="4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рівної</a:t>
            </a:r>
            <a:r>
              <a:rPr sz="1600" spc="1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участі</a:t>
            </a:r>
            <a:r>
              <a:rPr sz="1600" spc="3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жінок</a:t>
            </a:r>
            <a:r>
              <a:rPr sz="1600" spc="2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чоловіків</a:t>
            </a:r>
            <a:r>
              <a:rPr sz="1600" spc="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</a:t>
            </a:r>
            <a:r>
              <a:rPr sz="1600" spc="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прийнятті</a:t>
            </a:r>
            <a:r>
              <a:rPr sz="1600" spc="3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суспільно</a:t>
            </a:r>
            <a:r>
              <a:rPr sz="1600" spc="3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важливих</a:t>
            </a:r>
            <a:r>
              <a:rPr sz="1600" spc="4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рішень;</a:t>
            </a:r>
            <a:endParaRPr sz="1600">
              <a:latin typeface="Noto Sans"/>
              <a:cs typeface="Noto Sans"/>
            </a:endParaRPr>
          </a:p>
          <a:p>
            <a:pPr marL="299085" marR="6350" indent="-287020">
              <a:lnSpc>
                <a:spcPct val="150000"/>
              </a:lnSpc>
              <a:spcBef>
                <a:spcPts val="5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забезпечення рівних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можливостей </a:t>
            </a:r>
            <a:r>
              <a:rPr sz="1600" spc="-90" dirty="0">
                <a:solidFill>
                  <a:srgbClr val="49452A"/>
                </a:solidFill>
                <a:latin typeface="Noto Sans"/>
                <a:cs typeface="Noto Sans"/>
              </a:rPr>
              <a:t>жінкам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чоловікам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щодо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поєднання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професійних 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та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сімейних</a:t>
            </a:r>
            <a:r>
              <a:rPr sz="1600" spc="7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обов’язків;</a:t>
            </a:r>
            <a:endParaRPr sz="16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підтримка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сім’ї,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формування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відповідального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материнства і</a:t>
            </a:r>
            <a:r>
              <a:rPr sz="1600" spc="4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батьківства;</a:t>
            </a:r>
            <a:endParaRPr sz="1600">
              <a:latin typeface="Noto Sans"/>
              <a:cs typeface="Noto Sans"/>
            </a:endParaRPr>
          </a:p>
          <a:p>
            <a:pPr marL="299085" marR="6350" indent="-287020">
              <a:lnSpc>
                <a:spcPts val="2880"/>
              </a:lnSpc>
              <a:spcBef>
                <a:spcPts val="254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  <a:tab pos="1473835" algn="l"/>
                <a:tab pos="1666239" algn="l"/>
                <a:tab pos="2938780" algn="l"/>
                <a:tab pos="3637279" algn="l"/>
                <a:tab pos="4796790" algn="l"/>
                <a:tab pos="5674995" algn="l"/>
                <a:tab pos="6648450" algn="l"/>
                <a:tab pos="7743190" algn="l"/>
              </a:tabLst>
            </a:pP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ви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х</a:t>
            </a:r>
            <a:r>
              <a:rPr sz="1600" spc="-30" dirty="0">
                <a:solidFill>
                  <a:srgbClr val="49452A"/>
                </a:solidFill>
                <a:latin typeface="Noto Sans"/>
                <a:cs typeface="Noto Sans"/>
              </a:rPr>
              <a:t>о</a:t>
            </a:r>
            <a:r>
              <a:rPr sz="1600" spc="-25" dirty="0">
                <a:solidFill>
                  <a:srgbClr val="49452A"/>
                </a:solidFill>
                <a:latin typeface="Noto Sans"/>
                <a:cs typeface="Noto Sans"/>
              </a:rPr>
              <a:t>в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а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н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ня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проп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а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г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а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нда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30" dirty="0">
                <a:solidFill>
                  <a:srgbClr val="49452A"/>
                </a:solidFill>
                <a:latin typeface="Noto Sans"/>
                <a:cs typeface="Noto Sans"/>
              </a:rPr>
              <a:t>се</a:t>
            </a:r>
            <a:r>
              <a:rPr sz="1600" spc="-25" dirty="0">
                <a:solidFill>
                  <a:srgbClr val="49452A"/>
                </a:solidFill>
                <a:latin typeface="Noto Sans"/>
                <a:cs typeface="Noto Sans"/>
              </a:rPr>
              <a:t>р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ед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а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се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л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ен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ня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Укр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а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їн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и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105" dirty="0">
                <a:solidFill>
                  <a:srgbClr val="49452A"/>
                </a:solidFill>
                <a:latin typeface="Noto Sans"/>
                <a:cs typeface="Noto Sans"/>
              </a:rPr>
              <a:t>к</a:t>
            </a:r>
            <a:r>
              <a:rPr sz="1600" spc="-130" dirty="0">
                <a:solidFill>
                  <a:srgbClr val="49452A"/>
                </a:solidFill>
                <a:latin typeface="Noto Sans"/>
                <a:cs typeface="Noto Sans"/>
              </a:rPr>
              <a:t>у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л</a:t>
            </a:r>
            <a:r>
              <a:rPr sz="1600" spc="-125" dirty="0">
                <a:solidFill>
                  <a:srgbClr val="49452A"/>
                </a:solidFill>
                <a:latin typeface="Noto Sans"/>
                <a:cs typeface="Noto Sans"/>
              </a:rPr>
              <a:t>ь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т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у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р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и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ґ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ендерної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рі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в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но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с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ті, 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поширення просвітницької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діяльності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цій </a:t>
            </a:r>
            <a:r>
              <a:rPr sz="1600" spc="-105" dirty="0">
                <a:solidFill>
                  <a:srgbClr val="49452A"/>
                </a:solidFill>
                <a:latin typeface="Noto Sans"/>
                <a:cs typeface="Noto Sans"/>
              </a:rPr>
              <a:t>же</a:t>
            </a:r>
            <a:r>
              <a:rPr sz="1600" spc="9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сфері;</a:t>
            </a:r>
            <a:endParaRPr sz="16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705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захист</a:t>
            </a:r>
            <a:r>
              <a:rPr sz="1600" spc="2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суспільства</a:t>
            </a:r>
            <a:r>
              <a:rPr sz="1600" spc="5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від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інформації,</a:t>
            </a:r>
            <a:r>
              <a:rPr sz="1600" spc="4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спрямованої</a:t>
            </a:r>
            <a:r>
              <a:rPr sz="1600" spc="3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на</a:t>
            </a:r>
            <a:r>
              <a:rPr sz="1600" spc="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дискримінацію</a:t>
            </a:r>
            <a:r>
              <a:rPr sz="1600" spc="3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за</a:t>
            </a:r>
            <a:r>
              <a:rPr sz="1600" spc="1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ознакою</a:t>
            </a:r>
            <a:r>
              <a:rPr sz="1600" spc="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статі.</a:t>
            </a:r>
            <a:endParaRPr sz="1600">
              <a:latin typeface="Noto Sans"/>
              <a:cs typeface="Noto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3437" y="6435038"/>
            <a:ext cx="7432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009FC8"/>
                </a:solidFill>
                <a:latin typeface="Noto Sans"/>
                <a:cs typeface="Noto Sans"/>
              </a:rPr>
              <a:t>*</a:t>
            </a:r>
            <a:r>
              <a:rPr sz="1200" spc="-10" dirty="0">
                <a:solidFill>
                  <a:srgbClr val="49452A"/>
                </a:solidFill>
                <a:latin typeface="Noto Sans"/>
                <a:cs typeface="Noto Sans"/>
              </a:rPr>
              <a:t>Відповідно до</a:t>
            </a: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</a:rPr>
              <a:t> </a:t>
            </a:r>
            <a:r>
              <a:rPr sz="12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  <a:hlinkClick r:id="rId2"/>
              </a:rPr>
              <a:t>Закону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  <a:hlinkClick r:id="rId2"/>
              </a:rPr>
              <a:t>«Про </a:t>
            </a: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  <a:hlinkClick r:id="rId2"/>
              </a:rPr>
              <a:t>забезпечення рівних прав та </a:t>
            </a:r>
            <a:r>
              <a:rPr sz="12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  <a:hlinkClick r:id="rId2"/>
              </a:rPr>
              <a:t>можливостей жінок </a:t>
            </a: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  <a:hlinkClick r:id="rId2"/>
              </a:rPr>
              <a:t>і чоловіків»</a:t>
            </a: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</a:rPr>
              <a:t> </a:t>
            </a: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  <a:hlinkClick r:id="rId2"/>
              </a:rPr>
              <a:t>Стаття</a:t>
            </a:r>
            <a:r>
              <a:rPr sz="1200" u="sng" spc="27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  <a:hlinkClick r:id="rId2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  <a:hlinkClick r:id="rId2"/>
              </a:rPr>
              <a:t>3.</a:t>
            </a:r>
            <a:endParaRPr sz="12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58240" y="1616075"/>
            <a:ext cx="5088890" cy="4428490"/>
            <a:chOff x="958240" y="1616075"/>
            <a:chExt cx="5088890" cy="4428490"/>
          </a:xfrm>
        </p:grpSpPr>
        <p:sp>
          <p:nvSpPr>
            <p:cNvPr id="3" name="object 3"/>
            <p:cNvSpPr/>
            <p:nvPr/>
          </p:nvSpPr>
          <p:spPr>
            <a:xfrm>
              <a:off x="970940" y="1628775"/>
              <a:ext cx="4403090" cy="4403090"/>
            </a:xfrm>
            <a:custGeom>
              <a:avLst/>
              <a:gdLst/>
              <a:ahLst/>
              <a:cxnLst/>
              <a:rect l="l" t="t" r="r" b="b"/>
              <a:pathLst>
                <a:path w="4403090" h="4403090">
                  <a:moveTo>
                    <a:pt x="2201392" y="0"/>
                  </a:moveTo>
                  <a:lnTo>
                    <a:pt x="0" y="4402696"/>
                  </a:lnTo>
                  <a:lnTo>
                    <a:pt x="4402683" y="4402696"/>
                  </a:lnTo>
                  <a:lnTo>
                    <a:pt x="2201392" y="0"/>
                  </a:lnTo>
                  <a:close/>
                </a:path>
              </a:pathLst>
            </a:custGeom>
            <a:solidFill>
              <a:srgbClr val="27AD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70940" y="1628775"/>
              <a:ext cx="4403090" cy="4403090"/>
            </a:xfrm>
            <a:custGeom>
              <a:avLst/>
              <a:gdLst/>
              <a:ahLst/>
              <a:cxnLst/>
              <a:rect l="l" t="t" r="r" b="b"/>
              <a:pathLst>
                <a:path w="4403090" h="4403090">
                  <a:moveTo>
                    <a:pt x="0" y="4402696"/>
                  </a:moveTo>
                  <a:lnTo>
                    <a:pt x="2201392" y="0"/>
                  </a:lnTo>
                  <a:lnTo>
                    <a:pt x="4402683" y="4402696"/>
                  </a:lnTo>
                  <a:lnTo>
                    <a:pt x="0" y="4402696"/>
                  </a:lnTo>
                  <a:close/>
                </a:path>
              </a:pathLst>
            </a:custGeom>
            <a:ln w="25400">
              <a:solidFill>
                <a:srgbClr val="27AD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72333" y="2069211"/>
              <a:ext cx="2861945" cy="347980"/>
            </a:xfrm>
            <a:custGeom>
              <a:avLst/>
              <a:gdLst/>
              <a:ahLst/>
              <a:cxnLst/>
              <a:rect l="l" t="t" r="r" b="b"/>
              <a:pathLst>
                <a:path w="2861945" h="347980">
                  <a:moveTo>
                    <a:pt x="2803652" y="0"/>
                  </a:moveTo>
                  <a:lnTo>
                    <a:pt x="57912" y="0"/>
                  </a:lnTo>
                  <a:lnTo>
                    <a:pt x="35361" y="4568"/>
                  </a:lnTo>
                  <a:lnTo>
                    <a:pt x="16954" y="17018"/>
                  </a:lnTo>
                  <a:lnTo>
                    <a:pt x="4548" y="35468"/>
                  </a:lnTo>
                  <a:lnTo>
                    <a:pt x="0" y="58038"/>
                  </a:lnTo>
                  <a:lnTo>
                    <a:pt x="0" y="289940"/>
                  </a:lnTo>
                  <a:lnTo>
                    <a:pt x="4548" y="312491"/>
                  </a:lnTo>
                  <a:lnTo>
                    <a:pt x="16954" y="330898"/>
                  </a:lnTo>
                  <a:lnTo>
                    <a:pt x="35361" y="343304"/>
                  </a:lnTo>
                  <a:lnTo>
                    <a:pt x="57912" y="347852"/>
                  </a:lnTo>
                  <a:lnTo>
                    <a:pt x="2803652" y="347852"/>
                  </a:lnTo>
                  <a:lnTo>
                    <a:pt x="2826222" y="343304"/>
                  </a:lnTo>
                  <a:lnTo>
                    <a:pt x="2844672" y="330898"/>
                  </a:lnTo>
                  <a:lnTo>
                    <a:pt x="2857122" y="312491"/>
                  </a:lnTo>
                  <a:lnTo>
                    <a:pt x="2861691" y="289940"/>
                  </a:lnTo>
                  <a:lnTo>
                    <a:pt x="2861691" y="58038"/>
                  </a:lnTo>
                  <a:lnTo>
                    <a:pt x="2857122" y="35468"/>
                  </a:lnTo>
                  <a:lnTo>
                    <a:pt x="2844672" y="17018"/>
                  </a:lnTo>
                  <a:lnTo>
                    <a:pt x="2826222" y="4568"/>
                  </a:lnTo>
                  <a:lnTo>
                    <a:pt x="280365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172333" y="2069211"/>
              <a:ext cx="2861945" cy="347980"/>
            </a:xfrm>
            <a:custGeom>
              <a:avLst/>
              <a:gdLst/>
              <a:ahLst/>
              <a:cxnLst/>
              <a:rect l="l" t="t" r="r" b="b"/>
              <a:pathLst>
                <a:path w="2861945" h="347980">
                  <a:moveTo>
                    <a:pt x="0" y="58038"/>
                  </a:moveTo>
                  <a:lnTo>
                    <a:pt x="4548" y="35468"/>
                  </a:lnTo>
                  <a:lnTo>
                    <a:pt x="16954" y="17018"/>
                  </a:lnTo>
                  <a:lnTo>
                    <a:pt x="35361" y="4568"/>
                  </a:lnTo>
                  <a:lnTo>
                    <a:pt x="57912" y="0"/>
                  </a:lnTo>
                  <a:lnTo>
                    <a:pt x="2803652" y="0"/>
                  </a:lnTo>
                  <a:lnTo>
                    <a:pt x="2826222" y="4568"/>
                  </a:lnTo>
                  <a:lnTo>
                    <a:pt x="2844672" y="17018"/>
                  </a:lnTo>
                  <a:lnTo>
                    <a:pt x="2857122" y="35468"/>
                  </a:lnTo>
                  <a:lnTo>
                    <a:pt x="2861691" y="58038"/>
                  </a:lnTo>
                  <a:lnTo>
                    <a:pt x="2861691" y="289940"/>
                  </a:lnTo>
                  <a:lnTo>
                    <a:pt x="2857122" y="312491"/>
                  </a:lnTo>
                  <a:lnTo>
                    <a:pt x="2844672" y="330898"/>
                  </a:lnTo>
                  <a:lnTo>
                    <a:pt x="2826222" y="343304"/>
                  </a:lnTo>
                  <a:lnTo>
                    <a:pt x="2803652" y="347852"/>
                  </a:lnTo>
                  <a:lnTo>
                    <a:pt x="57912" y="347852"/>
                  </a:lnTo>
                  <a:lnTo>
                    <a:pt x="35361" y="343304"/>
                  </a:lnTo>
                  <a:lnTo>
                    <a:pt x="16954" y="330898"/>
                  </a:lnTo>
                  <a:lnTo>
                    <a:pt x="4548" y="312491"/>
                  </a:lnTo>
                  <a:lnTo>
                    <a:pt x="0" y="289940"/>
                  </a:lnTo>
                  <a:lnTo>
                    <a:pt x="0" y="58038"/>
                  </a:lnTo>
                  <a:close/>
                </a:path>
              </a:pathLst>
            </a:custGeom>
            <a:ln w="25400">
              <a:solidFill>
                <a:srgbClr val="009F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172333" y="2460497"/>
              <a:ext cx="2861945" cy="347980"/>
            </a:xfrm>
            <a:custGeom>
              <a:avLst/>
              <a:gdLst/>
              <a:ahLst/>
              <a:cxnLst/>
              <a:rect l="l" t="t" r="r" b="b"/>
              <a:pathLst>
                <a:path w="2861945" h="347980">
                  <a:moveTo>
                    <a:pt x="2803652" y="0"/>
                  </a:moveTo>
                  <a:lnTo>
                    <a:pt x="57912" y="0"/>
                  </a:lnTo>
                  <a:lnTo>
                    <a:pt x="35361" y="4568"/>
                  </a:lnTo>
                  <a:lnTo>
                    <a:pt x="16954" y="17018"/>
                  </a:lnTo>
                  <a:lnTo>
                    <a:pt x="4548" y="35468"/>
                  </a:lnTo>
                  <a:lnTo>
                    <a:pt x="0" y="58038"/>
                  </a:lnTo>
                  <a:lnTo>
                    <a:pt x="0" y="289940"/>
                  </a:lnTo>
                  <a:lnTo>
                    <a:pt x="4548" y="312491"/>
                  </a:lnTo>
                  <a:lnTo>
                    <a:pt x="16954" y="330898"/>
                  </a:lnTo>
                  <a:lnTo>
                    <a:pt x="35361" y="343304"/>
                  </a:lnTo>
                  <a:lnTo>
                    <a:pt x="57912" y="347852"/>
                  </a:lnTo>
                  <a:lnTo>
                    <a:pt x="2803652" y="347852"/>
                  </a:lnTo>
                  <a:lnTo>
                    <a:pt x="2826222" y="343304"/>
                  </a:lnTo>
                  <a:lnTo>
                    <a:pt x="2844672" y="330898"/>
                  </a:lnTo>
                  <a:lnTo>
                    <a:pt x="2857122" y="312491"/>
                  </a:lnTo>
                  <a:lnTo>
                    <a:pt x="2861691" y="289940"/>
                  </a:lnTo>
                  <a:lnTo>
                    <a:pt x="2861691" y="58038"/>
                  </a:lnTo>
                  <a:lnTo>
                    <a:pt x="2857122" y="35468"/>
                  </a:lnTo>
                  <a:lnTo>
                    <a:pt x="2844672" y="17018"/>
                  </a:lnTo>
                  <a:lnTo>
                    <a:pt x="2826222" y="4568"/>
                  </a:lnTo>
                  <a:lnTo>
                    <a:pt x="280365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172333" y="2460497"/>
              <a:ext cx="2861945" cy="347980"/>
            </a:xfrm>
            <a:custGeom>
              <a:avLst/>
              <a:gdLst/>
              <a:ahLst/>
              <a:cxnLst/>
              <a:rect l="l" t="t" r="r" b="b"/>
              <a:pathLst>
                <a:path w="2861945" h="347980">
                  <a:moveTo>
                    <a:pt x="0" y="58038"/>
                  </a:moveTo>
                  <a:lnTo>
                    <a:pt x="4548" y="35468"/>
                  </a:lnTo>
                  <a:lnTo>
                    <a:pt x="16954" y="17018"/>
                  </a:lnTo>
                  <a:lnTo>
                    <a:pt x="35361" y="4568"/>
                  </a:lnTo>
                  <a:lnTo>
                    <a:pt x="57912" y="0"/>
                  </a:lnTo>
                  <a:lnTo>
                    <a:pt x="2803652" y="0"/>
                  </a:lnTo>
                  <a:lnTo>
                    <a:pt x="2826222" y="4568"/>
                  </a:lnTo>
                  <a:lnTo>
                    <a:pt x="2844672" y="17018"/>
                  </a:lnTo>
                  <a:lnTo>
                    <a:pt x="2857122" y="35468"/>
                  </a:lnTo>
                  <a:lnTo>
                    <a:pt x="2861691" y="58038"/>
                  </a:lnTo>
                  <a:lnTo>
                    <a:pt x="2861691" y="289940"/>
                  </a:lnTo>
                  <a:lnTo>
                    <a:pt x="2857122" y="312491"/>
                  </a:lnTo>
                  <a:lnTo>
                    <a:pt x="2844672" y="330898"/>
                  </a:lnTo>
                  <a:lnTo>
                    <a:pt x="2826222" y="343304"/>
                  </a:lnTo>
                  <a:lnTo>
                    <a:pt x="2803652" y="347852"/>
                  </a:lnTo>
                  <a:lnTo>
                    <a:pt x="57912" y="347852"/>
                  </a:lnTo>
                  <a:lnTo>
                    <a:pt x="35361" y="343304"/>
                  </a:lnTo>
                  <a:lnTo>
                    <a:pt x="16954" y="330898"/>
                  </a:lnTo>
                  <a:lnTo>
                    <a:pt x="4548" y="312491"/>
                  </a:lnTo>
                  <a:lnTo>
                    <a:pt x="0" y="289940"/>
                  </a:lnTo>
                  <a:lnTo>
                    <a:pt x="0" y="58038"/>
                  </a:lnTo>
                  <a:close/>
                </a:path>
              </a:pathLst>
            </a:custGeom>
            <a:ln w="25400">
              <a:solidFill>
                <a:srgbClr val="009F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172333" y="2851911"/>
              <a:ext cx="2861945" cy="347980"/>
            </a:xfrm>
            <a:custGeom>
              <a:avLst/>
              <a:gdLst/>
              <a:ahLst/>
              <a:cxnLst/>
              <a:rect l="l" t="t" r="r" b="b"/>
              <a:pathLst>
                <a:path w="2861945" h="347980">
                  <a:moveTo>
                    <a:pt x="2803652" y="0"/>
                  </a:moveTo>
                  <a:lnTo>
                    <a:pt x="57912" y="0"/>
                  </a:lnTo>
                  <a:lnTo>
                    <a:pt x="35361" y="4548"/>
                  </a:lnTo>
                  <a:lnTo>
                    <a:pt x="16954" y="16954"/>
                  </a:lnTo>
                  <a:lnTo>
                    <a:pt x="4548" y="35361"/>
                  </a:lnTo>
                  <a:lnTo>
                    <a:pt x="0" y="57912"/>
                  </a:lnTo>
                  <a:lnTo>
                    <a:pt x="0" y="289813"/>
                  </a:lnTo>
                  <a:lnTo>
                    <a:pt x="4548" y="312364"/>
                  </a:lnTo>
                  <a:lnTo>
                    <a:pt x="16954" y="330771"/>
                  </a:lnTo>
                  <a:lnTo>
                    <a:pt x="35361" y="343177"/>
                  </a:lnTo>
                  <a:lnTo>
                    <a:pt x="57912" y="347725"/>
                  </a:lnTo>
                  <a:lnTo>
                    <a:pt x="2803652" y="347725"/>
                  </a:lnTo>
                  <a:lnTo>
                    <a:pt x="2826222" y="343177"/>
                  </a:lnTo>
                  <a:lnTo>
                    <a:pt x="2844672" y="330771"/>
                  </a:lnTo>
                  <a:lnTo>
                    <a:pt x="2857122" y="312364"/>
                  </a:lnTo>
                  <a:lnTo>
                    <a:pt x="2861691" y="289813"/>
                  </a:lnTo>
                  <a:lnTo>
                    <a:pt x="2861691" y="57912"/>
                  </a:lnTo>
                  <a:lnTo>
                    <a:pt x="2857122" y="35361"/>
                  </a:lnTo>
                  <a:lnTo>
                    <a:pt x="2844672" y="16954"/>
                  </a:lnTo>
                  <a:lnTo>
                    <a:pt x="2826222" y="4548"/>
                  </a:lnTo>
                  <a:lnTo>
                    <a:pt x="280365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172333" y="2851911"/>
              <a:ext cx="2861945" cy="347980"/>
            </a:xfrm>
            <a:custGeom>
              <a:avLst/>
              <a:gdLst/>
              <a:ahLst/>
              <a:cxnLst/>
              <a:rect l="l" t="t" r="r" b="b"/>
              <a:pathLst>
                <a:path w="2861945" h="347980">
                  <a:moveTo>
                    <a:pt x="0" y="57912"/>
                  </a:moveTo>
                  <a:lnTo>
                    <a:pt x="4548" y="35361"/>
                  </a:lnTo>
                  <a:lnTo>
                    <a:pt x="16954" y="16954"/>
                  </a:lnTo>
                  <a:lnTo>
                    <a:pt x="35361" y="4548"/>
                  </a:lnTo>
                  <a:lnTo>
                    <a:pt x="57912" y="0"/>
                  </a:lnTo>
                  <a:lnTo>
                    <a:pt x="2803652" y="0"/>
                  </a:lnTo>
                  <a:lnTo>
                    <a:pt x="2826222" y="4548"/>
                  </a:lnTo>
                  <a:lnTo>
                    <a:pt x="2844672" y="16954"/>
                  </a:lnTo>
                  <a:lnTo>
                    <a:pt x="2857122" y="35361"/>
                  </a:lnTo>
                  <a:lnTo>
                    <a:pt x="2861691" y="57912"/>
                  </a:lnTo>
                  <a:lnTo>
                    <a:pt x="2861691" y="289813"/>
                  </a:lnTo>
                  <a:lnTo>
                    <a:pt x="2857122" y="312364"/>
                  </a:lnTo>
                  <a:lnTo>
                    <a:pt x="2844672" y="330771"/>
                  </a:lnTo>
                  <a:lnTo>
                    <a:pt x="2826222" y="343177"/>
                  </a:lnTo>
                  <a:lnTo>
                    <a:pt x="2803652" y="347725"/>
                  </a:lnTo>
                  <a:lnTo>
                    <a:pt x="57912" y="347725"/>
                  </a:lnTo>
                  <a:lnTo>
                    <a:pt x="35361" y="343177"/>
                  </a:lnTo>
                  <a:lnTo>
                    <a:pt x="16954" y="330771"/>
                  </a:lnTo>
                  <a:lnTo>
                    <a:pt x="4548" y="312364"/>
                  </a:lnTo>
                  <a:lnTo>
                    <a:pt x="0" y="289813"/>
                  </a:lnTo>
                  <a:lnTo>
                    <a:pt x="0" y="57912"/>
                  </a:lnTo>
                  <a:close/>
                </a:path>
              </a:pathLst>
            </a:custGeom>
            <a:ln w="25400">
              <a:solidFill>
                <a:srgbClr val="009F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72333" y="3243198"/>
              <a:ext cx="2861945" cy="347980"/>
            </a:xfrm>
            <a:custGeom>
              <a:avLst/>
              <a:gdLst/>
              <a:ahLst/>
              <a:cxnLst/>
              <a:rect l="l" t="t" r="r" b="b"/>
              <a:pathLst>
                <a:path w="2861945" h="347979">
                  <a:moveTo>
                    <a:pt x="2803652" y="0"/>
                  </a:moveTo>
                  <a:lnTo>
                    <a:pt x="57912" y="0"/>
                  </a:lnTo>
                  <a:lnTo>
                    <a:pt x="35361" y="4548"/>
                  </a:lnTo>
                  <a:lnTo>
                    <a:pt x="16954" y="16954"/>
                  </a:lnTo>
                  <a:lnTo>
                    <a:pt x="4548" y="35361"/>
                  </a:lnTo>
                  <a:lnTo>
                    <a:pt x="0" y="57912"/>
                  </a:lnTo>
                  <a:lnTo>
                    <a:pt x="0" y="289813"/>
                  </a:lnTo>
                  <a:lnTo>
                    <a:pt x="4548" y="312384"/>
                  </a:lnTo>
                  <a:lnTo>
                    <a:pt x="16954" y="330834"/>
                  </a:lnTo>
                  <a:lnTo>
                    <a:pt x="35361" y="343284"/>
                  </a:lnTo>
                  <a:lnTo>
                    <a:pt x="57912" y="347852"/>
                  </a:lnTo>
                  <a:lnTo>
                    <a:pt x="2803652" y="347852"/>
                  </a:lnTo>
                  <a:lnTo>
                    <a:pt x="2826222" y="343284"/>
                  </a:lnTo>
                  <a:lnTo>
                    <a:pt x="2844672" y="330834"/>
                  </a:lnTo>
                  <a:lnTo>
                    <a:pt x="2857122" y="312384"/>
                  </a:lnTo>
                  <a:lnTo>
                    <a:pt x="2861691" y="289813"/>
                  </a:lnTo>
                  <a:lnTo>
                    <a:pt x="2861691" y="57912"/>
                  </a:lnTo>
                  <a:lnTo>
                    <a:pt x="2857122" y="35361"/>
                  </a:lnTo>
                  <a:lnTo>
                    <a:pt x="2844672" y="16954"/>
                  </a:lnTo>
                  <a:lnTo>
                    <a:pt x="2826222" y="4548"/>
                  </a:lnTo>
                  <a:lnTo>
                    <a:pt x="280365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172333" y="3243198"/>
              <a:ext cx="2861945" cy="347980"/>
            </a:xfrm>
            <a:custGeom>
              <a:avLst/>
              <a:gdLst/>
              <a:ahLst/>
              <a:cxnLst/>
              <a:rect l="l" t="t" r="r" b="b"/>
              <a:pathLst>
                <a:path w="2861945" h="347979">
                  <a:moveTo>
                    <a:pt x="0" y="57912"/>
                  </a:moveTo>
                  <a:lnTo>
                    <a:pt x="4548" y="35361"/>
                  </a:lnTo>
                  <a:lnTo>
                    <a:pt x="16954" y="16954"/>
                  </a:lnTo>
                  <a:lnTo>
                    <a:pt x="35361" y="4548"/>
                  </a:lnTo>
                  <a:lnTo>
                    <a:pt x="57912" y="0"/>
                  </a:lnTo>
                  <a:lnTo>
                    <a:pt x="2803652" y="0"/>
                  </a:lnTo>
                  <a:lnTo>
                    <a:pt x="2826222" y="4548"/>
                  </a:lnTo>
                  <a:lnTo>
                    <a:pt x="2844672" y="16954"/>
                  </a:lnTo>
                  <a:lnTo>
                    <a:pt x="2857122" y="35361"/>
                  </a:lnTo>
                  <a:lnTo>
                    <a:pt x="2861691" y="57912"/>
                  </a:lnTo>
                  <a:lnTo>
                    <a:pt x="2861691" y="289813"/>
                  </a:lnTo>
                  <a:lnTo>
                    <a:pt x="2857122" y="312384"/>
                  </a:lnTo>
                  <a:lnTo>
                    <a:pt x="2844672" y="330834"/>
                  </a:lnTo>
                  <a:lnTo>
                    <a:pt x="2826222" y="343284"/>
                  </a:lnTo>
                  <a:lnTo>
                    <a:pt x="2803652" y="347852"/>
                  </a:lnTo>
                  <a:lnTo>
                    <a:pt x="57912" y="347852"/>
                  </a:lnTo>
                  <a:lnTo>
                    <a:pt x="35361" y="343284"/>
                  </a:lnTo>
                  <a:lnTo>
                    <a:pt x="16954" y="330834"/>
                  </a:lnTo>
                  <a:lnTo>
                    <a:pt x="4548" y="312384"/>
                  </a:lnTo>
                  <a:lnTo>
                    <a:pt x="0" y="289813"/>
                  </a:lnTo>
                  <a:lnTo>
                    <a:pt x="0" y="57912"/>
                  </a:lnTo>
                  <a:close/>
                </a:path>
              </a:pathLst>
            </a:custGeom>
            <a:ln w="25400">
              <a:solidFill>
                <a:srgbClr val="009F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289808" y="2102866"/>
            <a:ext cx="2625725" cy="1413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latin typeface="Carlito"/>
                <a:cs typeface="Carlito"/>
              </a:rPr>
              <a:t>Законодавство</a:t>
            </a:r>
            <a:endParaRPr sz="1400">
              <a:latin typeface="Carlito"/>
              <a:cs typeface="Carlito"/>
            </a:endParaRPr>
          </a:p>
          <a:p>
            <a:pPr marL="564515" marR="556260" algn="ctr">
              <a:lnSpc>
                <a:spcPct val="183500"/>
              </a:lnSpc>
            </a:pPr>
            <a:r>
              <a:rPr sz="1400" spc="-10" dirty="0">
                <a:latin typeface="Carlito"/>
                <a:cs typeface="Carlito"/>
              </a:rPr>
              <a:t>Державні</a:t>
            </a:r>
            <a:r>
              <a:rPr sz="1400" spc="-4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програми  </a:t>
            </a:r>
            <a:r>
              <a:rPr sz="1400" spc="-10" dirty="0">
                <a:latin typeface="Carlito"/>
                <a:cs typeface="Carlito"/>
              </a:rPr>
              <a:t>Державні</a:t>
            </a:r>
            <a:r>
              <a:rPr sz="1400" spc="-4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бюджети</a:t>
            </a:r>
            <a:endParaRPr sz="1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1400" spc="-5" dirty="0">
                <a:latin typeface="Carlito"/>
                <a:cs typeface="Carlito"/>
              </a:rPr>
              <a:t>Діяльність уповноважених</a:t>
            </a:r>
            <a:r>
              <a:rPr sz="1400" spc="-4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органів</a:t>
            </a:r>
            <a:endParaRPr sz="1400">
              <a:latin typeface="Carlito"/>
              <a:cs typeface="Carlito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159632" y="3621785"/>
            <a:ext cx="2887345" cy="373380"/>
            <a:chOff x="3159632" y="3621785"/>
            <a:chExt cx="2887345" cy="373380"/>
          </a:xfrm>
        </p:grpSpPr>
        <p:sp>
          <p:nvSpPr>
            <p:cNvPr id="15" name="object 15"/>
            <p:cNvSpPr/>
            <p:nvPr/>
          </p:nvSpPr>
          <p:spPr>
            <a:xfrm>
              <a:off x="3172332" y="3634485"/>
              <a:ext cx="2861945" cy="347980"/>
            </a:xfrm>
            <a:custGeom>
              <a:avLst/>
              <a:gdLst/>
              <a:ahLst/>
              <a:cxnLst/>
              <a:rect l="l" t="t" r="r" b="b"/>
              <a:pathLst>
                <a:path w="2861945" h="347979">
                  <a:moveTo>
                    <a:pt x="2803652" y="0"/>
                  </a:moveTo>
                  <a:lnTo>
                    <a:pt x="57912" y="0"/>
                  </a:lnTo>
                  <a:lnTo>
                    <a:pt x="35361" y="4548"/>
                  </a:lnTo>
                  <a:lnTo>
                    <a:pt x="16954" y="16954"/>
                  </a:lnTo>
                  <a:lnTo>
                    <a:pt x="4548" y="35361"/>
                  </a:lnTo>
                  <a:lnTo>
                    <a:pt x="0" y="57912"/>
                  </a:lnTo>
                  <a:lnTo>
                    <a:pt x="0" y="289813"/>
                  </a:lnTo>
                  <a:lnTo>
                    <a:pt x="4548" y="312384"/>
                  </a:lnTo>
                  <a:lnTo>
                    <a:pt x="16954" y="330834"/>
                  </a:lnTo>
                  <a:lnTo>
                    <a:pt x="35361" y="343284"/>
                  </a:lnTo>
                  <a:lnTo>
                    <a:pt x="57912" y="347852"/>
                  </a:lnTo>
                  <a:lnTo>
                    <a:pt x="2803652" y="347852"/>
                  </a:lnTo>
                  <a:lnTo>
                    <a:pt x="2826222" y="343284"/>
                  </a:lnTo>
                  <a:lnTo>
                    <a:pt x="2844672" y="330834"/>
                  </a:lnTo>
                  <a:lnTo>
                    <a:pt x="2857122" y="312384"/>
                  </a:lnTo>
                  <a:lnTo>
                    <a:pt x="2861691" y="289813"/>
                  </a:lnTo>
                  <a:lnTo>
                    <a:pt x="2861691" y="57912"/>
                  </a:lnTo>
                  <a:lnTo>
                    <a:pt x="2857122" y="35361"/>
                  </a:lnTo>
                  <a:lnTo>
                    <a:pt x="2844672" y="16954"/>
                  </a:lnTo>
                  <a:lnTo>
                    <a:pt x="2826222" y="4548"/>
                  </a:lnTo>
                  <a:lnTo>
                    <a:pt x="280365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172332" y="3634485"/>
              <a:ext cx="2861945" cy="347980"/>
            </a:xfrm>
            <a:custGeom>
              <a:avLst/>
              <a:gdLst/>
              <a:ahLst/>
              <a:cxnLst/>
              <a:rect l="l" t="t" r="r" b="b"/>
              <a:pathLst>
                <a:path w="2861945" h="347979">
                  <a:moveTo>
                    <a:pt x="0" y="57912"/>
                  </a:moveTo>
                  <a:lnTo>
                    <a:pt x="4548" y="35361"/>
                  </a:lnTo>
                  <a:lnTo>
                    <a:pt x="16954" y="16954"/>
                  </a:lnTo>
                  <a:lnTo>
                    <a:pt x="35361" y="4548"/>
                  </a:lnTo>
                  <a:lnTo>
                    <a:pt x="57912" y="0"/>
                  </a:lnTo>
                  <a:lnTo>
                    <a:pt x="2803652" y="0"/>
                  </a:lnTo>
                  <a:lnTo>
                    <a:pt x="2826222" y="4548"/>
                  </a:lnTo>
                  <a:lnTo>
                    <a:pt x="2844672" y="16954"/>
                  </a:lnTo>
                  <a:lnTo>
                    <a:pt x="2857122" y="35361"/>
                  </a:lnTo>
                  <a:lnTo>
                    <a:pt x="2861691" y="57912"/>
                  </a:lnTo>
                  <a:lnTo>
                    <a:pt x="2861691" y="289813"/>
                  </a:lnTo>
                  <a:lnTo>
                    <a:pt x="2857122" y="312384"/>
                  </a:lnTo>
                  <a:lnTo>
                    <a:pt x="2844672" y="330834"/>
                  </a:lnTo>
                  <a:lnTo>
                    <a:pt x="2826222" y="343284"/>
                  </a:lnTo>
                  <a:lnTo>
                    <a:pt x="2803652" y="347852"/>
                  </a:lnTo>
                  <a:lnTo>
                    <a:pt x="57912" y="347852"/>
                  </a:lnTo>
                  <a:lnTo>
                    <a:pt x="35361" y="343284"/>
                  </a:lnTo>
                  <a:lnTo>
                    <a:pt x="16954" y="330834"/>
                  </a:lnTo>
                  <a:lnTo>
                    <a:pt x="4548" y="312384"/>
                  </a:lnTo>
                  <a:lnTo>
                    <a:pt x="0" y="289813"/>
                  </a:lnTo>
                  <a:lnTo>
                    <a:pt x="0" y="57912"/>
                  </a:lnTo>
                  <a:close/>
                </a:path>
              </a:pathLst>
            </a:custGeom>
            <a:ln w="25400">
              <a:solidFill>
                <a:srgbClr val="009F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826509" y="3668395"/>
            <a:ext cx="15525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Carlito"/>
                <a:cs typeface="Carlito"/>
              </a:rPr>
              <a:t>Соціальні</a:t>
            </a:r>
            <a:r>
              <a:rPr sz="1400" spc="-7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стандарти</a:t>
            </a:r>
            <a:endParaRPr sz="1400">
              <a:latin typeface="Carlito"/>
              <a:cs typeface="Carlito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159632" y="4013072"/>
            <a:ext cx="2887345" cy="373380"/>
            <a:chOff x="3159632" y="4013072"/>
            <a:chExt cx="2887345" cy="373380"/>
          </a:xfrm>
        </p:grpSpPr>
        <p:sp>
          <p:nvSpPr>
            <p:cNvPr id="19" name="object 19"/>
            <p:cNvSpPr/>
            <p:nvPr/>
          </p:nvSpPr>
          <p:spPr>
            <a:xfrm>
              <a:off x="3172332" y="4025772"/>
              <a:ext cx="2861945" cy="347980"/>
            </a:xfrm>
            <a:custGeom>
              <a:avLst/>
              <a:gdLst/>
              <a:ahLst/>
              <a:cxnLst/>
              <a:rect l="l" t="t" r="r" b="b"/>
              <a:pathLst>
                <a:path w="2861945" h="347979">
                  <a:moveTo>
                    <a:pt x="2803652" y="0"/>
                  </a:moveTo>
                  <a:lnTo>
                    <a:pt x="57912" y="0"/>
                  </a:lnTo>
                  <a:lnTo>
                    <a:pt x="35361" y="4550"/>
                  </a:lnTo>
                  <a:lnTo>
                    <a:pt x="16954" y="16970"/>
                  </a:lnTo>
                  <a:lnTo>
                    <a:pt x="4548" y="35415"/>
                  </a:lnTo>
                  <a:lnTo>
                    <a:pt x="0" y="58038"/>
                  </a:lnTo>
                  <a:lnTo>
                    <a:pt x="0" y="289813"/>
                  </a:lnTo>
                  <a:lnTo>
                    <a:pt x="4548" y="312437"/>
                  </a:lnTo>
                  <a:lnTo>
                    <a:pt x="16954" y="330882"/>
                  </a:lnTo>
                  <a:lnTo>
                    <a:pt x="35361" y="343302"/>
                  </a:lnTo>
                  <a:lnTo>
                    <a:pt x="57912" y="347852"/>
                  </a:lnTo>
                  <a:lnTo>
                    <a:pt x="2803652" y="347852"/>
                  </a:lnTo>
                  <a:lnTo>
                    <a:pt x="2826222" y="343302"/>
                  </a:lnTo>
                  <a:lnTo>
                    <a:pt x="2844672" y="330882"/>
                  </a:lnTo>
                  <a:lnTo>
                    <a:pt x="2857122" y="312437"/>
                  </a:lnTo>
                  <a:lnTo>
                    <a:pt x="2861691" y="289813"/>
                  </a:lnTo>
                  <a:lnTo>
                    <a:pt x="2861691" y="58038"/>
                  </a:lnTo>
                  <a:lnTo>
                    <a:pt x="2857122" y="35415"/>
                  </a:lnTo>
                  <a:lnTo>
                    <a:pt x="2844672" y="16970"/>
                  </a:lnTo>
                  <a:lnTo>
                    <a:pt x="2826222" y="4550"/>
                  </a:lnTo>
                  <a:lnTo>
                    <a:pt x="280365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172332" y="4025772"/>
              <a:ext cx="2861945" cy="347980"/>
            </a:xfrm>
            <a:custGeom>
              <a:avLst/>
              <a:gdLst/>
              <a:ahLst/>
              <a:cxnLst/>
              <a:rect l="l" t="t" r="r" b="b"/>
              <a:pathLst>
                <a:path w="2861945" h="347979">
                  <a:moveTo>
                    <a:pt x="0" y="58038"/>
                  </a:moveTo>
                  <a:lnTo>
                    <a:pt x="4548" y="35415"/>
                  </a:lnTo>
                  <a:lnTo>
                    <a:pt x="16954" y="16970"/>
                  </a:lnTo>
                  <a:lnTo>
                    <a:pt x="35361" y="4550"/>
                  </a:lnTo>
                  <a:lnTo>
                    <a:pt x="57912" y="0"/>
                  </a:lnTo>
                  <a:lnTo>
                    <a:pt x="2803652" y="0"/>
                  </a:lnTo>
                  <a:lnTo>
                    <a:pt x="2826222" y="4550"/>
                  </a:lnTo>
                  <a:lnTo>
                    <a:pt x="2844672" y="16970"/>
                  </a:lnTo>
                  <a:lnTo>
                    <a:pt x="2857122" y="35415"/>
                  </a:lnTo>
                  <a:lnTo>
                    <a:pt x="2861691" y="58038"/>
                  </a:lnTo>
                  <a:lnTo>
                    <a:pt x="2861691" y="289813"/>
                  </a:lnTo>
                  <a:lnTo>
                    <a:pt x="2857122" y="312437"/>
                  </a:lnTo>
                  <a:lnTo>
                    <a:pt x="2844672" y="330882"/>
                  </a:lnTo>
                  <a:lnTo>
                    <a:pt x="2826222" y="343302"/>
                  </a:lnTo>
                  <a:lnTo>
                    <a:pt x="2803652" y="347852"/>
                  </a:lnTo>
                  <a:lnTo>
                    <a:pt x="57912" y="347852"/>
                  </a:lnTo>
                  <a:lnTo>
                    <a:pt x="35361" y="343302"/>
                  </a:lnTo>
                  <a:lnTo>
                    <a:pt x="16954" y="330882"/>
                  </a:lnTo>
                  <a:lnTo>
                    <a:pt x="4548" y="312437"/>
                  </a:lnTo>
                  <a:lnTo>
                    <a:pt x="0" y="289813"/>
                  </a:lnTo>
                  <a:lnTo>
                    <a:pt x="0" y="58038"/>
                  </a:lnTo>
                  <a:close/>
                </a:path>
              </a:pathLst>
            </a:custGeom>
            <a:ln w="25400">
              <a:solidFill>
                <a:srgbClr val="009F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3931665" y="4059758"/>
            <a:ext cx="134175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Carlito"/>
                <a:cs typeface="Carlito"/>
              </a:rPr>
              <a:t>Кадрову</a:t>
            </a:r>
            <a:r>
              <a:rPr sz="1400" spc="-7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політику</a:t>
            </a:r>
            <a:endParaRPr sz="1400">
              <a:latin typeface="Carlito"/>
              <a:cs typeface="Carlito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3159632" y="4404359"/>
            <a:ext cx="2887345" cy="373380"/>
            <a:chOff x="3159632" y="4404359"/>
            <a:chExt cx="2887345" cy="373380"/>
          </a:xfrm>
        </p:grpSpPr>
        <p:sp>
          <p:nvSpPr>
            <p:cNvPr id="23" name="object 23"/>
            <p:cNvSpPr/>
            <p:nvPr/>
          </p:nvSpPr>
          <p:spPr>
            <a:xfrm>
              <a:off x="3172332" y="4417059"/>
              <a:ext cx="2861945" cy="347980"/>
            </a:xfrm>
            <a:custGeom>
              <a:avLst/>
              <a:gdLst/>
              <a:ahLst/>
              <a:cxnLst/>
              <a:rect l="l" t="t" r="r" b="b"/>
              <a:pathLst>
                <a:path w="2861945" h="347979">
                  <a:moveTo>
                    <a:pt x="2803652" y="0"/>
                  </a:moveTo>
                  <a:lnTo>
                    <a:pt x="57912" y="0"/>
                  </a:lnTo>
                  <a:lnTo>
                    <a:pt x="35361" y="4568"/>
                  </a:lnTo>
                  <a:lnTo>
                    <a:pt x="16954" y="17018"/>
                  </a:lnTo>
                  <a:lnTo>
                    <a:pt x="4548" y="35468"/>
                  </a:lnTo>
                  <a:lnTo>
                    <a:pt x="0" y="58038"/>
                  </a:lnTo>
                  <a:lnTo>
                    <a:pt x="0" y="289940"/>
                  </a:lnTo>
                  <a:lnTo>
                    <a:pt x="4548" y="312491"/>
                  </a:lnTo>
                  <a:lnTo>
                    <a:pt x="16954" y="330898"/>
                  </a:lnTo>
                  <a:lnTo>
                    <a:pt x="35361" y="343304"/>
                  </a:lnTo>
                  <a:lnTo>
                    <a:pt x="57912" y="347852"/>
                  </a:lnTo>
                  <a:lnTo>
                    <a:pt x="2803652" y="347852"/>
                  </a:lnTo>
                  <a:lnTo>
                    <a:pt x="2826222" y="343304"/>
                  </a:lnTo>
                  <a:lnTo>
                    <a:pt x="2844672" y="330898"/>
                  </a:lnTo>
                  <a:lnTo>
                    <a:pt x="2857122" y="312491"/>
                  </a:lnTo>
                  <a:lnTo>
                    <a:pt x="2861691" y="289940"/>
                  </a:lnTo>
                  <a:lnTo>
                    <a:pt x="2861691" y="58038"/>
                  </a:lnTo>
                  <a:lnTo>
                    <a:pt x="2857122" y="35468"/>
                  </a:lnTo>
                  <a:lnTo>
                    <a:pt x="2844672" y="17018"/>
                  </a:lnTo>
                  <a:lnTo>
                    <a:pt x="2826222" y="4568"/>
                  </a:lnTo>
                  <a:lnTo>
                    <a:pt x="280365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172332" y="4417059"/>
              <a:ext cx="2861945" cy="347980"/>
            </a:xfrm>
            <a:custGeom>
              <a:avLst/>
              <a:gdLst/>
              <a:ahLst/>
              <a:cxnLst/>
              <a:rect l="l" t="t" r="r" b="b"/>
              <a:pathLst>
                <a:path w="2861945" h="347979">
                  <a:moveTo>
                    <a:pt x="0" y="58038"/>
                  </a:moveTo>
                  <a:lnTo>
                    <a:pt x="4548" y="35468"/>
                  </a:lnTo>
                  <a:lnTo>
                    <a:pt x="16954" y="17018"/>
                  </a:lnTo>
                  <a:lnTo>
                    <a:pt x="35361" y="4568"/>
                  </a:lnTo>
                  <a:lnTo>
                    <a:pt x="57912" y="0"/>
                  </a:lnTo>
                  <a:lnTo>
                    <a:pt x="2803652" y="0"/>
                  </a:lnTo>
                  <a:lnTo>
                    <a:pt x="2826222" y="4568"/>
                  </a:lnTo>
                  <a:lnTo>
                    <a:pt x="2844672" y="17018"/>
                  </a:lnTo>
                  <a:lnTo>
                    <a:pt x="2857122" y="35468"/>
                  </a:lnTo>
                  <a:lnTo>
                    <a:pt x="2861691" y="58038"/>
                  </a:lnTo>
                  <a:lnTo>
                    <a:pt x="2861691" y="289940"/>
                  </a:lnTo>
                  <a:lnTo>
                    <a:pt x="2857122" y="312491"/>
                  </a:lnTo>
                  <a:lnTo>
                    <a:pt x="2844672" y="330898"/>
                  </a:lnTo>
                  <a:lnTo>
                    <a:pt x="2826222" y="343304"/>
                  </a:lnTo>
                  <a:lnTo>
                    <a:pt x="2803652" y="347852"/>
                  </a:lnTo>
                  <a:lnTo>
                    <a:pt x="57912" y="347852"/>
                  </a:lnTo>
                  <a:lnTo>
                    <a:pt x="35361" y="343304"/>
                  </a:lnTo>
                  <a:lnTo>
                    <a:pt x="16954" y="330898"/>
                  </a:lnTo>
                  <a:lnTo>
                    <a:pt x="4548" y="312491"/>
                  </a:lnTo>
                  <a:lnTo>
                    <a:pt x="0" y="289940"/>
                  </a:lnTo>
                  <a:lnTo>
                    <a:pt x="0" y="58038"/>
                  </a:lnTo>
                  <a:close/>
                </a:path>
              </a:pathLst>
            </a:custGeom>
            <a:ln w="25400">
              <a:solidFill>
                <a:srgbClr val="009F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3928617" y="4451350"/>
            <a:ext cx="13481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Carlito"/>
                <a:cs typeface="Carlito"/>
              </a:rPr>
              <a:t>Виборчу</a:t>
            </a:r>
            <a:r>
              <a:rPr sz="1400" spc="-6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політику</a:t>
            </a:r>
            <a:endParaRPr sz="1400">
              <a:latin typeface="Carlito"/>
              <a:cs typeface="Carlito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3159632" y="4795646"/>
            <a:ext cx="2887345" cy="373380"/>
            <a:chOff x="3159632" y="4795646"/>
            <a:chExt cx="2887345" cy="373380"/>
          </a:xfrm>
        </p:grpSpPr>
        <p:sp>
          <p:nvSpPr>
            <p:cNvPr id="27" name="object 27"/>
            <p:cNvSpPr/>
            <p:nvPr/>
          </p:nvSpPr>
          <p:spPr>
            <a:xfrm>
              <a:off x="3172332" y="4808346"/>
              <a:ext cx="2861945" cy="347980"/>
            </a:xfrm>
            <a:custGeom>
              <a:avLst/>
              <a:gdLst/>
              <a:ahLst/>
              <a:cxnLst/>
              <a:rect l="l" t="t" r="r" b="b"/>
              <a:pathLst>
                <a:path w="2861945" h="347979">
                  <a:moveTo>
                    <a:pt x="2803652" y="0"/>
                  </a:moveTo>
                  <a:lnTo>
                    <a:pt x="57912" y="0"/>
                  </a:lnTo>
                  <a:lnTo>
                    <a:pt x="35361" y="4568"/>
                  </a:lnTo>
                  <a:lnTo>
                    <a:pt x="16954" y="17018"/>
                  </a:lnTo>
                  <a:lnTo>
                    <a:pt x="4548" y="35468"/>
                  </a:lnTo>
                  <a:lnTo>
                    <a:pt x="0" y="58038"/>
                  </a:lnTo>
                  <a:lnTo>
                    <a:pt x="0" y="289940"/>
                  </a:lnTo>
                  <a:lnTo>
                    <a:pt x="4548" y="312491"/>
                  </a:lnTo>
                  <a:lnTo>
                    <a:pt x="16954" y="330898"/>
                  </a:lnTo>
                  <a:lnTo>
                    <a:pt x="35361" y="343304"/>
                  </a:lnTo>
                  <a:lnTo>
                    <a:pt x="57912" y="347852"/>
                  </a:lnTo>
                  <a:lnTo>
                    <a:pt x="2803652" y="347852"/>
                  </a:lnTo>
                  <a:lnTo>
                    <a:pt x="2826222" y="343304"/>
                  </a:lnTo>
                  <a:lnTo>
                    <a:pt x="2844672" y="330898"/>
                  </a:lnTo>
                  <a:lnTo>
                    <a:pt x="2857122" y="312491"/>
                  </a:lnTo>
                  <a:lnTo>
                    <a:pt x="2861691" y="289940"/>
                  </a:lnTo>
                  <a:lnTo>
                    <a:pt x="2861691" y="58038"/>
                  </a:lnTo>
                  <a:lnTo>
                    <a:pt x="2857122" y="35468"/>
                  </a:lnTo>
                  <a:lnTo>
                    <a:pt x="2844672" y="17018"/>
                  </a:lnTo>
                  <a:lnTo>
                    <a:pt x="2826222" y="4568"/>
                  </a:lnTo>
                  <a:lnTo>
                    <a:pt x="280365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172332" y="4808346"/>
              <a:ext cx="2861945" cy="347980"/>
            </a:xfrm>
            <a:custGeom>
              <a:avLst/>
              <a:gdLst/>
              <a:ahLst/>
              <a:cxnLst/>
              <a:rect l="l" t="t" r="r" b="b"/>
              <a:pathLst>
                <a:path w="2861945" h="347979">
                  <a:moveTo>
                    <a:pt x="0" y="58038"/>
                  </a:moveTo>
                  <a:lnTo>
                    <a:pt x="4548" y="35468"/>
                  </a:lnTo>
                  <a:lnTo>
                    <a:pt x="16954" y="17018"/>
                  </a:lnTo>
                  <a:lnTo>
                    <a:pt x="35361" y="4568"/>
                  </a:lnTo>
                  <a:lnTo>
                    <a:pt x="57912" y="0"/>
                  </a:lnTo>
                  <a:lnTo>
                    <a:pt x="2803652" y="0"/>
                  </a:lnTo>
                  <a:lnTo>
                    <a:pt x="2826222" y="4568"/>
                  </a:lnTo>
                  <a:lnTo>
                    <a:pt x="2844672" y="17018"/>
                  </a:lnTo>
                  <a:lnTo>
                    <a:pt x="2857122" y="35468"/>
                  </a:lnTo>
                  <a:lnTo>
                    <a:pt x="2861691" y="58038"/>
                  </a:lnTo>
                  <a:lnTo>
                    <a:pt x="2861691" y="289940"/>
                  </a:lnTo>
                  <a:lnTo>
                    <a:pt x="2857122" y="312491"/>
                  </a:lnTo>
                  <a:lnTo>
                    <a:pt x="2844672" y="330898"/>
                  </a:lnTo>
                  <a:lnTo>
                    <a:pt x="2826222" y="343304"/>
                  </a:lnTo>
                  <a:lnTo>
                    <a:pt x="2803652" y="347852"/>
                  </a:lnTo>
                  <a:lnTo>
                    <a:pt x="57912" y="347852"/>
                  </a:lnTo>
                  <a:lnTo>
                    <a:pt x="35361" y="343304"/>
                  </a:lnTo>
                  <a:lnTo>
                    <a:pt x="16954" y="330898"/>
                  </a:lnTo>
                  <a:lnTo>
                    <a:pt x="4548" y="312491"/>
                  </a:lnTo>
                  <a:lnTo>
                    <a:pt x="0" y="289940"/>
                  </a:lnTo>
                  <a:lnTo>
                    <a:pt x="0" y="58038"/>
                  </a:lnTo>
                  <a:close/>
                </a:path>
              </a:pathLst>
            </a:custGeom>
            <a:ln w="25400">
              <a:solidFill>
                <a:srgbClr val="009F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3294379" y="4842764"/>
            <a:ext cx="26168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Carlito"/>
                <a:cs typeface="Carlito"/>
              </a:rPr>
              <a:t>Державну систему </a:t>
            </a:r>
            <a:r>
              <a:rPr sz="1400" spc="-5" dirty="0">
                <a:latin typeface="Carlito"/>
                <a:cs typeface="Carlito"/>
              </a:rPr>
              <a:t>підтримки</a:t>
            </a:r>
            <a:r>
              <a:rPr sz="1400" spc="1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сім’ї</a:t>
            </a:r>
            <a:endParaRPr sz="1400">
              <a:latin typeface="Carlito"/>
              <a:cs typeface="Carlito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3159632" y="5187060"/>
            <a:ext cx="2887345" cy="373380"/>
            <a:chOff x="3159632" y="5187060"/>
            <a:chExt cx="2887345" cy="373380"/>
          </a:xfrm>
        </p:grpSpPr>
        <p:sp>
          <p:nvSpPr>
            <p:cNvPr id="31" name="object 31"/>
            <p:cNvSpPr/>
            <p:nvPr/>
          </p:nvSpPr>
          <p:spPr>
            <a:xfrm>
              <a:off x="3172332" y="5199760"/>
              <a:ext cx="2861945" cy="347980"/>
            </a:xfrm>
            <a:custGeom>
              <a:avLst/>
              <a:gdLst/>
              <a:ahLst/>
              <a:cxnLst/>
              <a:rect l="l" t="t" r="r" b="b"/>
              <a:pathLst>
                <a:path w="2861945" h="347979">
                  <a:moveTo>
                    <a:pt x="2803652" y="0"/>
                  </a:moveTo>
                  <a:lnTo>
                    <a:pt x="57912" y="0"/>
                  </a:lnTo>
                  <a:lnTo>
                    <a:pt x="35361" y="4548"/>
                  </a:lnTo>
                  <a:lnTo>
                    <a:pt x="16954" y="16954"/>
                  </a:lnTo>
                  <a:lnTo>
                    <a:pt x="4548" y="35361"/>
                  </a:lnTo>
                  <a:lnTo>
                    <a:pt x="0" y="57911"/>
                  </a:lnTo>
                  <a:lnTo>
                    <a:pt x="0" y="289813"/>
                  </a:lnTo>
                  <a:lnTo>
                    <a:pt x="4548" y="312364"/>
                  </a:lnTo>
                  <a:lnTo>
                    <a:pt x="16954" y="330771"/>
                  </a:lnTo>
                  <a:lnTo>
                    <a:pt x="35361" y="343177"/>
                  </a:lnTo>
                  <a:lnTo>
                    <a:pt x="57912" y="347725"/>
                  </a:lnTo>
                  <a:lnTo>
                    <a:pt x="2803652" y="347725"/>
                  </a:lnTo>
                  <a:lnTo>
                    <a:pt x="2826222" y="343177"/>
                  </a:lnTo>
                  <a:lnTo>
                    <a:pt x="2844672" y="330771"/>
                  </a:lnTo>
                  <a:lnTo>
                    <a:pt x="2857122" y="312364"/>
                  </a:lnTo>
                  <a:lnTo>
                    <a:pt x="2861691" y="289813"/>
                  </a:lnTo>
                  <a:lnTo>
                    <a:pt x="2861691" y="57911"/>
                  </a:lnTo>
                  <a:lnTo>
                    <a:pt x="2857122" y="35361"/>
                  </a:lnTo>
                  <a:lnTo>
                    <a:pt x="2844672" y="16954"/>
                  </a:lnTo>
                  <a:lnTo>
                    <a:pt x="2826222" y="4548"/>
                  </a:lnTo>
                  <a:lnTo>
                    <a:pt x="280365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172332" y="5199760"/>
              <a:ext cx="2861945" cy="347980"/>
            </a:xfrm>
            <a:custGeom>
              <a:avLst/>
              <a:gdLst/>
              <a:ahLst/>
              <a:cxnLst/>
              <a:rect l="l" t="t" r="r" b="b"/>
              <a:pathLst>
                <a:path w="2861945" h="347979">
                  <a:moveTo>
                    <a:pt x="0" y="57911"/>
                  </a:moveTo>
                  <a:lnTo>
                    <a:pt x="4548" y="35361"/>
                  </a:lnTo>
                  <a:lnTo>
                    <a:pt x="16954" y="16954"/>
                  </a:lnTo>
                  <a:lnTo>
                    <a:pt x="35361" y="4548"/>
                  </a:lnTo>
                  <a:lnTo>
                    <a:pt x="57912" y="0"/>
                  </a:lnTo>
                  <a:lnTo>
                    <a:pt x="2803652" y="0"/>
                  </a:lnTo>
                  <a:lnTo>
                    <a:pt x="2826222" y="4548"/>
                  </a:lnTo>
                  <a:lnTo>
                    <a:pt x="2844672" y="16954"/>
                  </a:lnTo>
                  <a:lnTo>
                    <a:pt x="2857122" y="35361"/>
                  </a:lnTo>
                  <a:lnTo>
                    <a:pt x="2861691" y="57911"/>
                  </a:lnTo>
                  <a:lnTo>
                    <a:pt x="2861691" y="289813"/>
                  </a:lnTo>
                  <a:lnTo>
                    <a:pt x="2857122" y="312364"/>
                  </a:lnTo>
                  <a:lnTo>
                    <a:pt x="2844672" y="330771"/>
                  </a:lnTo>
                  <a:lnTo>
                    <a:pt x="2826222" y="343177"/>
                  </a:lnTo>
                  <a:lnTo>
                    <a:pt x="2803652" y="347725"/>
                  </a:lnTo>
                  <a:lnTo>
                    <a:pt x="57912" y="347725"/>
                  </a:lnTo>
                  <a:lnTo>
                    <a:pt x="35361" y="343177"/>
                  </a:lnTo>
                  <a:lnTo>
                    <a:pt x="16954" y="330771"/>
                  </a:lnTo>
                  <a:lnTo>
                    <a:pt x="4548" y="312364"/>
                  </a:lnTo>
                  <a:lnTo>
                    <a:pt x="0" y="289813"/>
                  </a:lnTo>
                  <a:lnTo>
                    <a:pt x="0" y="57911"/>
                  </a:lnTo>
                  <a:close/>
                </a:path>
              </a:pathLst>
            </a:custGeom>
            <a:ln w="25400">
              <a:solidFill>
                <a:srgbClr val="009F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4396485" y="5234178"/>
            <a:ext cx="4140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latin typeface="Carlito"/>
                <a:cs typeface="Carlito"/>
              </a:rPr>
              <a:t>т</a:t>
            </a:r>
            <a:r>
              <a:rPr sz="1400" spc="-5" dirty="0">
                <a:latin typeface="Carlito"/>
                <a:cs typeface="Carlito"/>
              </a:rPr>
              <a:t>ощо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616954" y="3593033"/>
            <a:ext cx="2346960" cy="16725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009FC8"/>
                </a:solidFill>
                <a:latin typeface="Noto Sans"/>
                <a:cs typeface="Noto Sans"/>
              </a:rPr>
              <a:t>Чи </a:t>
            </a:r>
            <a:r>
              <a:rPr sz="1800" spc="-15" dirty="0">
                <a:solidFill>
                  <a:srgbClr val="009FC8"/>
                </a:solidFill>
                <a:latin typeface="Noto Sans"/>
                <a:cs typeface="Noto Sans"/>
              </a:rPr>
              <a:t>вмієш </a:t>
            </a:r>
            <a:r>
              <a:rPr sz="1800" spc="-20" dirty="0">
                <a:solidFill>
                  <a:srgbClr val="009FC8"/>
                </a:solidFill>
                <a:latin typeface="Noto Sans"/>
                <a:cs typeface="Noto Sans"/>
              </a:rPr>
              <a:t>назвати  приклад </a:t>
            </a:r>
            <a:r>
              <a:rPr sz="1800" spc="-15" dirty="0">
                <a:solidFill>
                  <a:srgbClr val="009FC8"/>
                </a:solidFill>
                <a:latin typeface="Noto Sans"/>
                <a:cs typeface="Noto Sans"/>
              </a:rPr>
              <a:t>реалізації  ґендерної політики  для </a:t>
            </a:r>
            <a:r>
              <a:rPr sz="1800" spc="-25" dirty="0">
                <a:solidFill>
                  <a:srgbClr val="009FC8"/>
                </a:solidFill>
                <a:latin typeface="Noto Sans"/>
                <a:cs typeface="Noto Sans"/>
              </a:rPr>
              <a:t>кожної </a:t>
            </a:r>
            <a:r>
              <a:rPr sz="1800" spc="-15" dirty="0">
                <a:solidFill>
                  <a:srgbClr val="009FC8"/>
                </a:solidFill>
                <a:latin typeface="Noto Sans"/>
                <a:cs typeface="Noto Sans"/>
              </a:rPr>
              <a:t>з  перерахованих</a:t>
            </a:r>
            <a:r>
              <a:rPr sz="1800" spc="-95" dirty="0">
                <a:solidFill>
                  <a:srgbClr val="009FC8"/>
                </a:solidFill>
                <a:latin typeface="Noto Sans"/>
                <a:cs typeface="Noto Sans"/>
              </a:rPr>
              <a:t> </a:t>
            </a:r>
            <a:r>
              <a:rPr sz="1800" spc="-15" dirty="0">
                <a:solidFill>
                  <a:srgbClr val="009FC8"/>
                </a:solidFill>
                <a:latin typeface="Noto Sans"/>
                <a:cs typeface="Noto Sans"/>
              </a:rPr>
              <a:t>сфер  активності</a:t>
            </a:r>
            <a:r>
              <a:rPr sz="1800" spc="-70" dirty="0">
                <a:solidFill>
                  <a:srgbClr val="009FC8"/>
                </a:solidFill>
                <a:latin typeface="Noto Sans"/>
                <a:cs typeface="Noto Sans"/>
              </a:rPr>
              <a:t> </a:t>
            </a:r>
            <a:r>
              <a:rPr sz="1800" spc="-20" dirty="0">
                <a:solidFill>
                  <a:srgbClr val="009FC8"/>
                </a:solidFill>
                <a:latin typeface="Noto Sans"/>
                <a:cs typeface="Noto Sans"/>
              </a:rPr>
              <a:t>держави?</a:t>
            </a:r>
            <a:endParaRPr sz="1800">
              <a:latin typeface="Noto Sans"/>
              <a:cs typeface="Noto Sans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8337422" y="2263901"/>
            <a:ext cx="1444752" cy="1392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574040" y="297891"/>
            <a:ext cx="820229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15" dirty="0">
                <a:solidFill>
                  <a:srgbClr val="04A095"/>
                </a:solidFill>
                <a:latin typeface="Noto Sans"/>
                <a:cs typeface="Noto Sans"/>
              </a:rPr>
              <a:t>Державна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ґендерна політика реалізується</a:t>
            </a:r>
            <a:r>
              <a:rPr sz="2500" b="1" spc="90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через</a:t>
            </a:r>
            <a:endParaRPr sz="25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107696"/>
            <a:ext cx="8181340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500" b="1" spc="-20" dirty="0">
                <a:solidFill>
                  <a:srgbClr val="04A095"/>
                </a:solidFill>
                <a:latin typeface="Noto Sans"/>
                <a:cs typeface="Noto Sans"/>
              </a:rPr>
              <a:t>Інституційний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механізм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забезпечення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рівних  </a:t>
            </a:r>
            <a:r>
              <a:rPr sz="2500" b="1" dirty="0">
                <a:solidFill>
                  <a:srgbClr val="04A095"/>
                </a:solidFill>
                <a:latin typeface="Noto Sans"/>
                <a:cs typeface="Noto Sans"/>
              </a:rPr>
              <a:t>прав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та </a:t>
            </a:r>
            <a:r>
              <a:rPr sz="2500" b="1" spc="-15" dirty="0">
                <a:solidFill>
                  <a:srgbClr val="04A095"/>
                </a:solidFill>
                <a:latin typeface="Noto Sans"/>
                <a:cs typeface="Noto Sans"/>
              </a:rPr>
              <a:t>можливостей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жінок і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чоловіків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в</a:t>
            </a:r>
            <a:r>
              <a:rPr sz="2500" b="1" spc="145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Україні</a:t>
            </a:r>
            <a:endParaRPr sz="2500">
              <a:latin typeface="Noto Sans"/>
              <a:cs typeface="Noto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7639" y="1035202"/>
            <a:ext cx="8413750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 algn="just">
              <a:lnSpc>
                <a:spcPct val="150000"/>
              </a:lnSpc>
              <a:spcBef>
                <a:spcPts val="100"/>
              </a:spcBef>
            </a:pP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Національний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ґендерний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механізм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(або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Механізм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забезпечення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ґендерної рівності)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– 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це впорядкована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система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міжнародних,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національних,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регіональних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місцевих  організаційних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структур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державного і громадського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характеру,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діяльність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яких 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спрямована на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утвердження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принципів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ґендерної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рівності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різних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сферах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суспільного 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життя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та гарантування здійснення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вироблених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ними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ґендерних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стратегій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відповідної </a:t>
            </a:r>
            <a:r>
              <a:rPr sz="1600" spc="3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до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них державної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ґендерної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політики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(</a:t>
            </a:r>
            <a:r>
              <a:rPr sz="1600" i="1" spc="-75" dirty="0">
                <a:solidFill>
                  <a:srgbClr val="49452A"/>
                </a:solidFill>
                <a:latin typeface="Noto Sans"/>
                <a:cs typeface="Noto Sans"/>
              </a:rPr>
              <a:t>Т.</a:t>
            </a:r>
            <a:r>
              <a:rPr sz="1600" i="1" spc="-2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i="1" spc="-45" dirty="0">
                <a:solidFill>
                  <a:srgbClr val="49452A"/>
                </a:solidFill>
                <a:latin typeface="Noto Sans"/>
                <a:cs typeface="Noto Sans"/>
              </a:rPr>
              <a:t>Марценюк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).</a:t>
            </a:r>
            <a:endParaRPr sz="1600">
              <a:latin typeface="Noto Sans"/>
              <a:cs typeface="Noto Sans"/>
            </a:endParaRPr>
          </a:p>
          <a:p>
            <a:pPr marL="12700" marR="5715" algn="just">
              <a:lnSpc>
                <a:spcPct val="150000"/>
              </a:lnSpc>
            </a:pP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Структура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основні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функції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інституціонального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механізму 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забезпечення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ґендерної  рівності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визначені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Законом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України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«Про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забезпечення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рівних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прав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та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можливостей 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жінок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600" spc="9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чоловіків».</a:t>
            </a:r>
            <a:endParaRPr sz="1600">
              <a:latin typeface="Noto Sans"/>
              <a:cs typeface="Noto Sans"/>
            </a:endParaRPr>
          </a:p>
          <a:p>
            <a:pPr marL="12700" marR="5080" algn="just">
              <a:lnSpc>
                <a:spcPct val="150000"/>
              </a:lnSpc>
              <a:spcBef>
                <a:spcPts val="5"/>
              </a:spcBef>
            </a:pP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На</a:t>
            </a:r>
            <a:r>
              <a:rPr sz="1600" spc="3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загальнодержавному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рівні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питаннями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щодо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забезпечення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рівних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прав та 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можливостей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жінок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чоловіків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всіх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сферах суспільного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життя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займаються: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Верховна  Рада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України,</a:t>
            </a:r>
            <a:r>
              <a:rPr sz="1600" spc="27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Кабінет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Міністрів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України, 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спеціально 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уповноважений центральний 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орган</a:t>
            </a:r>
            <a:r>
              <a:rPr sz="1600" spc="1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виконавчої</a:t>
            </a:r>
            <a:r>
              <a:rPr sz="1600" spc="2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влади</a:t>
            </a:r>
            <a:r>
              <a:rPr sz="1600" spc="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та</a:t>
            </a:r>
            <a:r>
              <a:rPr sz="1600" spc="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інші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центральні</a:t>
            </a:r>
            <a:r>
              <a:rPr sz="1600" spc="4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органи</a:t>
            </a:r>
            <a:r>
              <a:rPr sz="1600" spc="1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виконавчої</a:t>
            </a:r>
            <a:r>
              <a:rPr sz="1600" spc="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влади.</a:t>
            </a:r>
            <a:endParaRPr sz="16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8228" y="129666"/>
            <a:ext cx="28092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000000"/>
                </a:solidFill>
                <a:latin typeface="Noto Sans"/>
                <a:cs typeface="Noto Sans"/>
              </a:rPr>
              <a:t>Верховна </a:t>
            </a:r>
            <a:r>
              <a:rPr sz="1800" b="1" dirty="0">
                <a:solidFill>
                  <a:srgbClr val="000000"/>
                </a:solidFill>
                <a:latin typeface="Noto Sans"/>
                <a:cs typeface="Noto Sans"/>
              </a:rPr>
              <a:t>Рада</a:t>
            </a:r>
            <a:r>
              <a:rPr sz="1800" b="1" spc="-55" dirty="0">
                <a:solidFill>
                  <a:srgbClr val="000000"/>
                </a:solidFill>
                <a:latin typeface="Noto Sans"/>
                <a:cs typeface="Noto Sans"/>
              </a:rPr>
              <a:t> </a:t>
            </a:r>
            <a:r>
              <a:rPr sz="1800" b="1" spc="-5" dirty="0">
                <a:solidFill>
                  <a:srgbClr val="000000"/>
                </a:solidFill>
                <a:latin typeface="Noto Sans"/>
                <a:cs typeface="Noto Sans"/>
              </a:rPr>
              <a:t>України</a:t>
            </a:r>
            <a:endParaRPr sz="1800">
              <a:latin typeface="Noto Sans"/>
              <a:cs typeface="Noto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10505" y="103123"/>
            <a:ext cx="31857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latin typeface="Noto Sans"/>
                <a:cs typeface="Noto Sans"/>
              </a:rPr>
              <a:t>Підкомітет з </a:t>
            </a:r>
            <a:r>
              <a:rPr sz="900" spc="-5" dirty="0">
                <a:latin typeface="Noto Sans"/>
                <a:cs typeface="Noto Sans"/>
              </a:rPr>
              <a:t>питань ґендерної рівності і</a:t>
            </a:r>
            <a:r>
              <a:rPr sz="900" spc="-15" dirty="0">
                <a:latin typeface="Noto Sans"/>
                <a:cs typeface="Noto Sans"/>
              </a:rPr>
              <a:t> </a:t>
            </a:r>
            <a:r>
              <a:rPr sz="900" spc="-10" dirty="0">
                <a:latin typeface="Noto Sans"/>
                <a:cs typeface="Noto Sans"/>
              </a:rPr>
              <a:t>недискримінації</a:t>
            </a:r>
            <a:endParaRPr sz="900">
              <a:latin typeface="Noto Sans"/>
              <a:cs typeface="Noto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21784" y="628523"/>
            <a:ext cx="4269740" cy="0"/>
          </a:xfrm>
          <a:custGeom>
            <a:avLst/>
            <a:gdLst/>
            <a:ahLst/>
            <a:cxnLst/>
            <a:rect l="l" t="t" r="r" b="b"/>
            <a:pathLst>
              <a:path w="4269740">
                <a:moveTo>
                  <a:pt x="0" y="0"/>
                </a:moveTo>
                <a:lnTo>
                  <a:pt x="4269359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810505" y="642620"/>
            <a:ext cx="32289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latin typeface="Noto Sans"/>
                <a:cs typeface="Noto Sans"/>
              </a:rPr>
              <a:t>Міжфракційне депутатське </a:t>
            </a:r>
            <a:r>
              <a:rPr sz="900" spc="-5" dirty="0">
                <a:latin typeface="Noto Sans"/>
                <a:cs typeface="Noto Sans"/>
              </a:rPr>
              <a:t>об’єднання “Рівні</a:t>
            </a:r>
            <a:r>
              <a:rPr sz="900" spc="-35" dirty="0">
                <a:latin typeface="Noto Sans"/>
                <a:cs typeface="Noto Sans"/>
              </a:rPr>
              <a:t> </a:t>
            </a:r>
            <a:r>
              <a:rPr sz="900" spc="-10" dirty="0">
                <a:latin typeface="Noto Sans"/>
                <a:cs typeface="Noto Sans"/>
              </a:rPr>
              <a:t>можливості”</a:t>
            </a:r>
            <a:endParaRPr sz="900">
              <a:latin typeface="Noto Sans"/>
              <a:cs typeface="Noto San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6067" y="1167891"/>
            <a:ext cx="8871585" cy="0"/>
          </a:xfrm>
          <a:custGeom>
            <a:avLst/>
            <a:gdLst/>
            <a:ahLst/>
            <a:cxnLst/>
            <a:rect l="l" t="t" r="r" b="b"/>
            <a:pathLst>
              <a:path w="8871585">
                <a:moveTo>
                  <a:pt x="0" y="0"/>
                </a:moveTo>
                <a:lnTo>
                  <a:pt x="8871445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21784" y="1467103"/>
            <a:ext cx="4269740" cy="0"/>
          </a:xfrm>
          <a:custGeom>
            <a:avLst/>
            <a:gdLst/>
            <a:ahLst/>
            <a:cxnLst/>
            <a:rect l="l" t="t" r="r" b="b"/>
            <a:pathLst>
              <a:path w="4269740">
                <a:moveTo>
                  <a:pt x="0" y="0"/>
                </a:moveTo>
                <a:lnTo>
                  <a:pt x="4269359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6067" y="2300732"/>
            <a:ext cx="8871585" cy="0"/>
          </a:xfrm>
          <a:custGeom>
            <a:avLst/>
            <a:gdLst/>
            <a:ahLst/>
            <a:cxnLst/>
            <a:rect l="l" t="t" r="r" b="b"/>
            <a:pathLst>
              <a:path w="8871585">
                <a:moveTo>
                  <a:pt x="0" y="0"/>
                </a:moveTo>
                <a:lnTo>
                  <a:pt x="8871445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08228" y="1262888"/>
            <a:ext cx="3924300" cy="143319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2200"/>
              </a:lnSpc>
              <a:spcBef>
                <a:spcPts val="50"/>
              </a:spcBef>
            </a:pPr>
            <a:r>
              <a:rPr sz="1800" b="1" spc="-10" dirty="0">
                <a:latin typeface="Noto Sans"/>
                <a:cs typeface="Noto Sans"/>
              </a:rPr>
              <a:t>Уповноважений Верховної </a:t>
            </a:r>
            <a:r>
              <a:rPr sz="1800" b="1" dirty="0">
                <a:latin typeface="Noto Sans"/>
                <a:cs typeface="Noto Sans"/>
              </a:rPr>
              <a:t>Ради  </a:t>
            </a:r>
            <a:r>
              <a:rPr sz="1800" b="1" spc="-5" dirty="0">
                <a:latin typeface="Noto Sans"/>
                <a:cs typeface="Noto Sans"/>
              </a:rPr>
              <a:t>України </a:t>
            </a:r>
            <a:r>
              <a:rPr sz="1800" b="1" dirty="0">
                <a:latin typeface="Noto Sans"/>
                <a:cs typeface="Noto Sans"/>
              </a:rPr>
              <a:t>з прав</a:t>
            </a:r>
            <a:r>
              <a:rPr sz="1800" b="1" spc="-30" dirty="0">
                <a:latin typeface="Noto Sans"/>
                <a:cs typeface="Noto Sans"/>
              </a:rPr>
              <a:t> </a:t>
            </a:r>
            <a:r>
              <a:rPr sz="1800" b="1" spc="-5" dirty="0">
                <a:latin typeface="Noto Sans"/>
                <a:cs typeface="Noto Sans"/>
              </a:rPr>
              <a:t>людини</a:t>
            </a:r>
            <a:endParaRPr sz="18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330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Noto Sans"/>
                <a:cs typeface="Noto Sans"/>
              </a:rPr>
              <a:t>Кабінет міністрів</a:t>
            </a:r>
            <a:r>
              <a:rPr sz="1800" b="1" spc="-20" dirty="0">
                <a:latin typeface="Noto Sans"/>
                <a:cs typeface="Noto Sans"/>
              </a:rPr>
              <a:t> </a:t>
            </a:r>
            <a:r>
              <a:rPr sz="1800" b="1" spc="-5" dirty="0">
                <a:latin typeface="Noto Sans"/>
                <a:cs typeface="Noto Sans"/>
              </a:rPr>
              <a:t>України</a:t>
            </a:r>
            <a:endParaRPr sz="1800">
              <a:latin typeface="Noto Sans"/>
              <a:cs typeface="Noto San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621784" y="2713989"/>
            <a:ext cx="4269740" cy="0"/>
          </a:xfrm>
          <a:custGeom>
            <a:avLst/>
            <a:gdLst/>
            <a:ahLst/>
            <a:cxnLst/>
            <a:rect l="l" t="t" r="r" b="b"/>
            <a:pathLst>
              <a:path w="4269740">
                <a:moveTo>
                  <a:pt x="0" y="0"/>
                </a:moveTo>
                <a:lnTo>
                  <a:pt x="4269359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21784" y="3073273"/>
            <a:ext cx="4269740" cy="0"/>
          </a:xfrm>
          <a:custGeom>
            <a:avLst/>
            <a:gdLst/>
            <a:ahLst/>
            <a:cxnLst/>
            <a:rect l="l" t="t" r="r" b="b"/>
            <a:pathLst>
              <a:path w="4269740">
                <a:moveTo>
                  <a:pt x="0" y="0"/>
                </a:moveTo>
                <a:lnTo>
                  <a:pt x="4269359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6067" y="3433571"/>
            <a:ext cx="8871585" cy="0"/>
          </a:xfrm>
          <a:custGeom>
            <a:avLst/>
            <a:gdLst/>
            <a:ahLst/>
            <a:cxnLst/>
            <a:rect l="l" t="t" r="r" b="b"/>
            <a:pathLst>
              <a:path w="8871585">
                <a:moveTo>
                  <a:pt x="0" y="0"/>
                </a:moveTo>
                <a:lnTo>
                  <a:pt x="8871445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609084" y="1236090"/>
            <a:ext cx="4338320" cy="3043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3995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latin typeface="Noto Sans"/>
                <a:cs typeface="Noto Sans"/>
              </a:rPr>
              <a:t>Представник Уповноваженого з дотримання </a:t>
            </a:r>
            <a:r>
              <a:rPr sz="900" spc="-5" dirty="0">
                <a:latin typeface="Noto Sans"/>
                <a:cs typeface="Noto Sans"/>
              </a:rPr>
              <a:t>рівних прав і</a:t>
            </a:r>
            <a:r>
              <a:rPr sz="900" spc="-35" dirty="0">
                <a:latin typeface="Noto Sans"/>
                <a:cs typeface="Noto Sans"/>
              </a:rPr>
              <a:t> </a:t>
            </a:r>
            <a:r>
              <a:rPr sz="900" spc="-10" dirty="0">
                <a:latin typeface="Noto Sans"/>
                <a:cs typeface="Noto Sans"/>
              </a:rPr>
              <a:t>свобод</a:t>
            </a:r>
            <a:endParaRPr sz="900">
              <a:latin typeface="Noto Sans"/>
              <a:cs typeface="Noto Sans"/>
            </a:endParaRPr>
          </a:p>
          <a:p>
            <a:pPr marL="213995">
              <a:lnSpc>
                <a:spcPct val="100000"/>
              </a:lnSpc>
              <a:spcBef>
                <a:spcPts val="850"/>
              </a:spcBef>
            </a:pPr>
            <a:r>
              <a:rPr sz="900" spc="-5" dirty="0">
                <a:latin typeface="Noto Sans"/>
                <a:cs typeface="Noto Sans"/>
              </a:rPr>
              <a:t>Управління </a:t>
            </a:r>
            <a:r>
              <a:rPr sz="900" spc="-10" dirty="0">
                <a:latin typeface="Noto Sans"/>
                <a:cs typeface="Noto Sans"/>
              </a:rPr>
              <a:t>моніторингу </a:t>
            </a:r>
            <a:r>
              <a:rPr sz="900" spc="-5" dirty="0">
                <a:latin typeface="Noto Sans"/>
                <a:cs typeface="Noto Sans"/>
              </a:rPr>
              <a:t>рівних прав і </a:t>
            </a:r>
            <a:r>
              <a:rPr sz="900" spc="-10" dirty="0">
                <a:latin typeface="Noto Sans"/>
                <a:cs typeface="Noto Sans"/>
              </a:rPr>
              <a:t>свобод</a:t>
            </a:r>
            <a:r>
              <a:rPr sz="900" spc="-50" dirty="0">
                <a:latin typeface="Noto Sans"/>
                <a:cs typeface="Noto Sans"/>
              </a:rPr>
              <a:t> </a:t>
            </a:r>
            <a:r>
              <a:rPr sz="900" spc="-5" dirty="0">
                <a:latin typeface="Noto Sans"/>
                <a:cs typeface="Noto Sans"/>
              </a:rPr>
              <a:t>Секретаріату</a:t>
            </a:r>
            <a:endParaRPr sz="90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213995" algn="l"/>
                <a:tab pos="4281805" algn="l"/>
              </a:tabLst>
            </a:pPr>
            <a:r>
              <a:rPr sz="900" u="heavy" dirty="0">
                <a:uFill>
                  <a:solidFill>
                    <a:srgbClr val="C2CDE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900" u="heavy" spc="-10" dirty="0">
                <a:uFill>
                  <a:solidFill>
                    <a:srgbClr val="C2CDE0"/>
                  </a:solidFill>
                </a:uFill>
                <a:latin typeface="Noto Sans"/>
                <a:cs typeface="Noto Sans"/>
              </a:rPr>
              <a:t>Уповноваженого	</a:t>
            </a:r>
            <a:endParaRPr sz="900">
              <a:latin typeface="Noto Sans"/>
              <a:cs typeface="Noto Sans"/>
            </a:endParaRPr>
          </a:p>
          <a:p>
            <a:pPr marL="213995" marR="353695">
              <a:lnSpc>
                <a:spcPct val="102200"/>
              </a:lnSpc>
              <a:spcBef>
                <a:spcPts val="190"/>
              </a:spcBef>
            </a:pPr>
            <a:r>
              <a:rPr sz="900" spc="-5" dirty="0">
                <a:latin typeface="Noto Sans"/>
                <a:cs typeface="Noto Sans"/>
              </a:rPr>
              <a:t>Експертна рада </a:t>
            </a:r>
            <a:r>
              <a:rPr sz="900" spc="-10" dirty="0">
                <a:latin typeface="Noto Sans"/>
                <a:cs typeface="Noto Sans"/>
              </a:rPr>
              <a:t>з </a:t>
            </a:r>
            <a:r>
              <a:rPr sz="900" spc="-5" dirty="0">
                <a:latin typeface="Noto Sans"/>
                <a:cs typeface="Noto Sans"/>
              </a:rPr>
              <a:t>питань </a:t>
            </a:r>
            <a:r>
              <a:rPr sz="900" spc="-10" dirty="0">
                <a:latin typeface="Noto Sans"/>
                <a:cs typeface="Noto Sans"/>
              </a:rPr>
              <a:t>недискримінації та </a:t>
            </a:r>
            <a:r>
              <a:rPr sz="900" spc="-5" dirty="0">
                <a:latin typeface="Noto Sans"/>
                <a:cs typeface="Noto Sans"/>
              </a:rPr>
              <a:t>ґендерної рівності при  </a:t>
            </a:r>
            <a:r>
              <a:rPr sz="900" spc="-10" dirty="0">
                <a:latin typeface="Noto Sans"/>
                <a:cs typeface="Noto Sans"/>
              </a:rPr>
              <a:t>Представникові Уповноваженого </a:t>
            </a:r>
            <a:r>
              <a:rPr sz="900" spc="-5" dirty="0">
                <a:latin typeface="Noto Sans"/>
                <a:cs typeface="Noto Sans"/>
              </a:rPr>
              <a:t>ВРУ </a:t>
            </a:r>
            <a:r>
              <a:rPr sz="900" spc="-10" dirty="0">
                <a:latin typeface="Noto Sans"/>
                <a:cs typeface="Noto Sans"/>
              </a:rPr>
              <a:t>з </a:t>
            </a:r>
            <a:r>
              <a:rPr sz="900" spc="-5" dirty="0">
                <a:latin typeface="Noto Sans"/>
                <a:cs typeface="Noto Sans"/>
              </a:rPr>
              <a:t>прав </a:t>
            </a:r>
            <a:r>
              <a:rPr sz="900" spc="-10" dirty="0">
                <a:latin typeface="Noto Sans"/>
                <a:cs typeface="Noto Sans"/>
              </a:rPr>
              <a:t>людини з </a:t>
            </a:r>
            <a:r>
              <a:rPr sz="900" spc="-5" dirty="0">
                <a:latin typeface="Noto Sans"/>
                <a:cs typeface="Noto Sans"/>
              </a:rPr>
              <a:t>питань  </a:t>
            </a:r>
            <a:r>
              <a:rPr sz="900" spc="-10" dirty="0">
                <a:latin typeface="Noto Sans"/>
                <a:cs typeface="Noto Sans"/>
              </a:rPr>
              <a:t>недискримінації та </a:t>
            </a:r>
            <a:r>
              <a:rPr sz="900" spc="-5" dirty="0">
                <a:latin typeface="Noto Sans"/>
                <a:cs typeface="Noto Sans"/>
              </a:rPr>
              <a:t>ґендерної</a:t>
            </a:r>
            <a:r>
              <a:rPr sz="900" spc="-30" dirty="0">
                <a:latin typeface="Noto Sans"/>
                <a:cs typeface="Noto Sans"/>
              </a:rPr>
              <a:t> </a:t>
            </a:r>
            <a:r>
              <a:rPr sz="900" spc="-5" dirty="0">
                <a:latin typeface="Noto Sans"/>
                <a:cs typeface="Noto Sans"/>
              </a:rPr>
              <a:t>рівності</a:t>
            </a:r>
            <a:endParaRPr sz="9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00">
              <a:latin typeface="Noto Sans"/>
              <a:cs typeface="Noto Sans"/>
            </a:endParaRPr>
          </a:p>
          <a:p>
            <a:pPr marL="213995" marR="5080">
              <a:lnSpc>
                <a:spcPct val="102200"/>
              </a:lnSpc>
            </a:pPr>
            <a:r>
              <a:rPr sz="900" spc="-5" dirty="0">
                <a:latin typeface="Noto Sans"/>
                <a:cs typeface="Noto Sans"/>
              </a:rPr>
              <a:t>Віце-прем’єр-міністр </a:t>
            </a:r>
            <a:r>
              <a:rPr sz="900" spc="-10" dirty="0">
                <a:latin typeface="Noto Sans"/>
                <a:cs typeface="Noto Sans"/>
              </a:rPr>
              <a:t>з </a:t>
            </a:r>
            <a:r>
              <a:rPr sz="900" spc="-5" dirty="0">
                <a:latin typeface="Noto Sans"/>
                <a:cs typeface="Noto Sans"/>
              </a:rPr>
              <a:t>питань </a:t>
            </a:r>
            <a:r>
              <a:rPr sz="900" spc="-10" dirty="0">
                <a:latin typeface="Noto Sans"/>
                <a:cs typeface="Noto Sans"/>
              </a:rPr>
              <a:t>європейської та євроатлантичної </a:t>
            </a:r>
            <a:r>
              <a:rPr sz="900" spc="-5" dirty="0">
                <a:latin typeface="Noto Sans"/>
                <a:cs typeface="Noto Sans"/>
              </a:rPr>
              <a:t>інтеграції  України</a:t>
            </a:r>
            <a:endParaRPr sz="900">
              <a:latin typeface="Noto Sans"/>
              <a:cs typeface="Noto Sans"/>
            </a:endParaRPr>
          </a:p>
          <a:p>
            <a:pPr marL="213995">
              <a:lnSpc>
                <a:spcPct val="100000"/>
              </a:lnSpc>
              <a:spcBef>
                <a:spcPts val="645"/>
              </a:spcBef>
            </a:pPr>
            <a:r>
              <a:rPr sz="900" spc="-5" dirty="0">
                <a:latin typeface="Noto Sans"/>
                <a:cs typeface="Noto Sans"/>
              </a:rPr>
              <a:t>Урядовий </a:t>
            </a:r>
            <a:r>
              <a:rPr sz="900" spc="-10" dirty="0">
                <a:latin typeface="Noto Sans"/>
                <a:cs typeface="Noto Sans"/>
              </a:rPr>
              <a:t>уповноважений з </a:t>
            </a:r>
            <a:r>
              <a:rPr sz="900" spc="-5" dirty="0">
                <a:latin typeface="Noto Sans"/>
                <a:cs typeface="Noto Sans"/>
              </a:rPr>
              <a:t>питань ґендерної</a:t>
            </a:r>
            <a:r>
              <a:rPr sz="900" spc="-60" dirty="0">
                <a:latin typeface="Noto Sans"/>
                <a:cs typeface="Noto Sans"/>
              </a:rPr>
              <a:t> </a:t>
            </a:r>
            <a:r>
              <a:rPr sz="900" spc="-10" dirty="0">
                <a:latin typeface="Noto Sans"/>
                <a:cs typeface="Noto Sans"/>
              </a:rPr>
              <a:t>політики</a:t>
            </a:r>
            <a:endParaRPr sz="9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Noto Sans"/>
              <a:cs typeface="Noto Sans"/>
            </a:endParaRPr>
          </a:p>
          <a:p>
            <a:pPr marL="213995" marR="313055">
              <a:lnSpc>
                <a:spcPct val="102200"/>
              </a:lnSpc>
            </a:pPr>
            <a:r>
              <a:rPr sz="900" spc="-10" dirty="0">
                <a:latin typeface="Noto Sans"/>
                <a:cs typeface="Noto Sans"/>
              </a:rPr>
              <a:t>Міжвідомча </a:t>
            </a:r>
            <a:r>
              <a:rPr sz="900" spc="-5" dirty="0">
                <a:latin typeface="Noto Sans"/>
                <a:cs typeface="Noto Sans"/>
              </a:rPr>
              <a:t>рада </a:t>
            </a:r>
            <a:r>
              <a:rPr sz="900" spc="-10" dirty="0">
                <a:latin typeface="Noto Sans"/>
                <a:cs typeface="Noto Sans"/>
              </a:rPr>
              <a:t>з </a:t>
            </a:r>
            <a:r>
              <a:rPr sz="900" spc="-5" dirty="0">
                <a:latin typeface="Noto Sans"/>
                <a:cs typeface="Noto Sans"/>
              </a:rPr>
              <a:t>питань </a:t>
            </a:r>
            <a:r>
              <a:rPr sz="900" spc="-10" dirty="0">
                <a:latin typeface="Noto Sans"/>
                <a:cs typeface="Noto Sans"/>
              </a:rPr>
              <a:t>сім'ї, </a:t>
            </a:r>
            <a:r>
              <a:rPr sz="900" spc="-5" dirty="0">
                <a:latin typeface="Noto Sans"/>
                <a:cs typeface="Noto Sans"/>
              </a:rPr>
              <a:t>ґендерної </a:t>
            </a:r>
            <a:r>
              <a:rPr sz="900" spc="-10" dirty="0">
                <a:latin typeface="Noto Sans"/>
                <a:cs typeface="Noto Sans"/>
              </a:rPr>
              <a:t>рівності, демографічного  розвитку, </a:t>
            </a:r>
            <a:r>
              <a:rPr sz="900" spc="-5" dirty="0">
                <a:latin typeface="Noto Sans"/>
                <a:cs typeface="Noto Sans"/>
              </a:rPr>
              <a:t>запобігання </a:t>
            </a:r>
            <a:r>
              <a:rPr sz="900" spc="-10" dirty="0">
                <a:latin typeface="Noto Sans"/>
                <a:cs typeface="Noto Sans"/>
              </a:rPr>
              <a:t>насильству в сім’ї та протидії торгівлі</a:t>
            </a:r>
            <a:r>
              <a:rPr sz="900" spc="70" dirty="0">
                <a:latin typeface="Noto Sans"/>
                <a:cs typeface="Noto Sans"/>
              </a:rPr>
              <a:t> </a:t>
            </a:r>
            <a:r>
              <a:rPr sz="900" spc="-10" dirty="0">
                <a:latin typeface="Noto Sans"/>
                <a:cs typeface="Noto Sans"/>
              </a:rPr>
              <a:t>людьми</a:t>
            </a:r>
            <a:endParaRPr sz="900">
              <a:latin typeface="Noto Sans"/>
              <a:cs typeface="Noto Sans"/>
            </a:endParaRPr>
          </a:p>
          <a:p>
            <a:pPr marL="213995" marR="306070" algn="just">
              <a:lnSpc>
                <a:spcPct val="102299"/>
              </a:lnSpc>
              <a:spcBef>
                <a:spcPts val="1050"/>
              </a:spcBef>
            </a:pPr>
            <a:r>
              <a:rPr sz="900" spc="-5" dirty="0">
                <a:latin typeface="Noto Sans"/>
                <a:cs typeface="Noto Sans"/>
              </a:rPr>
              <a:t>Спеціально </a:t>
            </a:r>
            <a:r>
              <a:rPr sz="900" spc="-10" dirty="0">
                <a:latin typeface="Noto Sans"/>
                <a:cs typeface="Noto Sans"/>
              </a:rPr>
              <a:t>уповноважений центральний </a:t>
            </a:r>
            <a:r>
              <a:rPr sz="900" spc="-5" dirty="0">
                <a:latin typeface="Noto Sans"/>
                <a:cs typeface="Noto Sans"/>
              </a:rPr>
              <a:t>орган </a:t>
            </a:r>
            <a:r>
              <a:rPr sz="900" spc="-10" dirty="0">
                <a:latin typeface="Noto Sans"/>
                <a:cs typeface="Noto Sans"/>
              </a:rPr>
              <a:t>виконавчої влади з  </a:t>
            </a:r>
            <a:r>
              <a:rPr sz="900" spc="-5" dirty="0">
                <a:latin typeface="Noto Sans"/>
                <a:cs typeface="Noto Sans"/>
              </a:rPr>
              <a:t>питань забезпечення рівних прав і </a:t>
            </a:r>
            <a:r>
              <a:rPr sz="900" spc="-10" dirty="0">
                <a:latin typeface="Noto Sans"/>
                <a:cs typeface="Noto Sans"/>
              </a:rPr>
              <a:t>можливостей жінок </a:t>
            </a:r>
            <a:r>
              <a:rPr sz="900" spc="-5" dirty="0">
                <a:latin typeface="Noto Sans"/>
                <a:cs typeface="Noto Sans"/>
              </a:rPr>
              <a:t>і </a:t>
            </a:r>
            <a:r>
              <a:rPr sz="900" spc="-10" dirty="0">
                <a:latin typeface="Noto Sans"/>
                <a:cs typeface="Noto Sans"/>
              </a:rPr>
              <a:t>чоловіків в  </a:t>
            </a:r>
            <a:r>
              <a:rPr sz="900" spc="-5" dirty="0">
                <a:latin typeface="Noto Sans"/>
                <a:cs typeface="Noto Sans"/>
              </a:rPr>
              <a:t>Україні.</a:t>
            </a:r>
            <a:endParaRPr sz="900">
              <a:latin typeface="Noto Sans"/>
              <a:cs typeface="Noto Sans"/>
            </a:endParaRPr>
          </a:p>
          <a:p>
            <a:pPr marL="213995" marR="623570">
              <a:lnSpc>
                <a:spcPct val="102200"/>
              </a:lnSpc>
              <a:spcBef>
                <a:spcPts val="425"/>
              </a:spcBef>
            </a:pPr>
            <a:r>
              <a:rPr sz="900" i="1" spc="-10" dirty="0">
                <a:latin typeface="Noto Serif"/>
                <a:cs typeface="Noto Serif"/>
              </a:rPr>
              <a:t>+ </a:t>
            </a:r>
            <a:r>
              <a:rPr sz="900" i="1" spc="-40" dirty="0">
                <a:latin typeface="Noto Serif"/>
                <a:cs typeface="Noto Serif"/>
              </a:rPr>
              <a:t>Експертна </a:t>
            </a:r>
            <a:r>
              <a:rPr sz="900" i="1" spc="-20" dirty="0">
                <a:latin typeface="Noto Serif"/>
                <a:cs typeface="Noto Serif"/>
              </a:rPr>
              <a:t>рада </a:t>
            </a:r>
            <a:r>
              <a:rPr sz="900" i="1" spc="-40" dirty="0">
                <a:latin typeface="Noto Serif"/>
                <a:cs typeface="Noto Serif"/>
              </a:rPr>
              <a:t>з </a:t>
            </a:r>
            <a:r>
              <a:rPr sz="900" i="1" spc="-25" dirty="0">
                <a:latin typeface="Noto Serif"/>
                <a:cs typeface="Noto Serif"/>
              </a:rPr>
              <a:t>питань </a:t>
            </a:r>
            <a:r>
              <a:rPr sz="900" i="1" spc="-50" dirty="0">
                <a:latin typeface="Noto Serif"/>
                <a:cs typeface="Noto Serif"/>
              </a:rPr>
              <a:t>дискримінації </a:t>
            </a:r>
            <a:r>
              <a:rPr sz="900" i="1" spc="-25" dirty="0">
                <a:latin typeface="Noto Serif"/>
                <a:cs typeface="Noto Serif"/>
              </a:rPr>
              <a:t>за </a:t>
            </a:r>
            <a:r>
              <a:rPr sz="900" i="1" spc="-40" dirty="0">
                <a:latin typeface="Noto Serif"/>
                <a:cs typeface="Noto Serif"/>
              </a:rPr>
              <a:t>ознакою </a:t>
            </a:r>
            <a:r>
              <a:rPr sz="900" i="1" spc="-30" dirty="0">
                <a:latin typeface="Noto Serif"/>
                <a:cs typeface="Noto Serif"/>
              </a:rPr>
              <a:t>статі </a:t>
            </a:r>
            <a:r>
              <a:rPr sz="900" i="1" spc="-20" dirty="0">
                <a:latin typeface="Noto Serif"/>
                <a:cs typeface="Noto Serif"/>
              </a:rPr>
              <a:t>при  </a:t>
            </a:r>
            <a:r>
              <a:rPr sz="900" i="1" spc="-45" dirty="0">
                <a:latin typeface="Noto Serif"/>
                <a:cs typeface="Noto Serif"/>
              </a:rPr>
              <a:t>Мінсоцполітики</a:t>
            </a:r>
            <a:endParaRPr sz="900">
              <a:latin typeface="Noto Serif"/>
              <a:cs typeface="Noto Serif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86067" y="4566411"/>
            <a:ext cx="8871585" cy="0"/>
          </a:xfrm>
          <a:custGeom>
            <a:avLst/>
            <a:gdLst/>
            <a:ahLst/>
            <a:cxnLst/>
            <a:rect l="l" t="t" r="r" b="b"/>
            <a:pathLst>
              <a:path w="8871585">
                <a:moveTo>
                  <a:pt x="0" y="0"/>
                </a:moveTo>
                <a:lnTo>
                  <a:pt x="8871445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21784" y="4979542"/>
            <a:ext cx="4269740" cy="0"/>
          </a:xfrm>
          <a:custGeom>
            <a:avLst/>
            <a:gdLst/>
            <a:ahLst/>
            <a:cxnLst/>
            <a:rect l="l" t="t" r="r" b="b"/>
            <a:pathLst>
              <a:path w="4269740">
                <a:moveTo>
                  <a:pt x="0" y="0"/>
                </a:moveTo>
                <a:lnTo>
                  <a:pt x="4269359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21784" y="5338826"/>
            <a:ext cx="4269740" cy="0"/>
          </a:xfrm>
          <a:custGeom>
            <a:avLst/>
            <a:gdLst/>
            <a:ahLst/>
            <a:cxnLst/>
            <a:rect l="l" t="t" r="r" b="b"/>
            <a:pathLst>
              <a:path w="4269740">
                <a:moveTo>
                  <a:pt x="0" y="0"/>
                </a:moveTo>
                <a:lnTo>
                  <a:pt x="4269359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6067" y="5699201"/>
            <a:ext cx="8871585" cy="0"/>
          </a:xfrm>
          <a:custGeom>
            <a:avLst/>
            <a:gdLst/>
            <a:ahLst/>
            <a:cxnLst/>
            <a:rect l="l" t="t" r="r" b="b"/>
            <a:pathLst>
              <a:path w="8871585">
                <a:moveTo>
                  <a:pt x="0" y="0"/>
                </a:moveTo>
                <a:lnTo>
                  <a:pt x="8871445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08228" y="3529076"/>
            <a:ext cx="4083685" cy="284670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2200"/>
              </a:lnSpc>
              <a:spcBef>
                <a:spcPts val="50"/>
              </a:spcBef>
            </a:pPr>
            <a:r>
              <a:rPr sz="1800" b="1" spc="-5" dirty="0">
                <a:latin typeface="Noto Sans"/>
                <a:cs typeface="Noto Sans"/>
              </a:rPr>
              <a:t>Міністерство соціальної політики  України</a:t>
            </a:r>
            <a:endParaRPr sz="18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300">
              <a:latin typeface="Noto Sans"/>
              <a:cs typeface="Noto Sans"/>
            </a:endParaRPr>
          </a:p>
          <a:p>
            <a:pPr marL="12700" marR="1212850">
              <a:lnSpc>
                <a:spcPct val="102299"/>
              </a:lnSpc>
            </a:pPr>
            <a:r>
              <a:rPr sz="1800" b="1" spc="-30" dirty="0">
                <a:latin typeface="Noto Sans"/>
                <a:cs typeface="Noto Sans"/>
              </a:rPr>
              <a:t>Інші </a:t>
            </a:r>
            <a:r>
              <a:rPr sz="1800" b="1" dirty="0">
                <a:latin typeface="Noto Sans"/>
                <a:cs typeface="Noto Sans"/>
              </a:rPr>
              <a:t>центральні</a:t>
            </a:r>
            <a:r>
              <a:rPr sz="1800" b="1" spc="-50" dirty="0">
                <a:latin typeface="Noto Sans"/>
                <a:cs typeface="Noto Sans"/>
              </a:rPr>
              <a:t> </a:t>
            </a:r>
            <a:r>
              <a:rPr sz="1800" b="1" spc="-5" dirty="0">
                <a:latin typeface="Noto Sans"/>
                <a:cs typeface="Noto Sans"/>
              </a:rPr>
              <a:t>органи  </a:t>
            </a:r>
            <a:r>
              <a:rPr sz="1800" b="1" spc="-10" dirty="0">
                <a:latin typeface="Noto Sans"/>
                <a:cs typeface="Noto Sans"/>
              </a:rPr>
              <a:t>виконавчої</a:t>
            </a:r>
            <a:r>
              <a:rPr sz="1800" b="1" spc="-20" dirty="0">
                <a:latin typeface="Noto Sans"/>
                <a:cs typeface="Noto Sans"/>
              </a:rPr>
              <a:t> </a:t>
            </a:r>
            <a:r>
              <a:rPr sz="1800" b="1" spc="-5" dirty="0">
                <a:latin typeface="Noto Sans"/>
                <a:cs typeface="Noto Sans"/>
              </a:rPr>
              <a:t>влади</a:t>
            </a:r>
            <a:endParaRPr sz="18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300">
              <a:latin typeface="Noto Sans"/>
              <a:cs typeface="Noto Sans"/>
            </a:endParaRPr>
          </a:p>
          <a:p>
            <a:pPr marL="12700" marR="445770">
              <a:lnSpc>
                <a:spcPct val="102200"/>
              </a:lnSpc>
            </a:pPr>
            <a:r>
              <a:rPr sz="1800" b="1" spc="-5" dirty="0">
                <a:latin typeface="Noto Sans"/>
                <a:cs typeface="Noto Sans"/>
              </a:rPr>
              <a:t>Обласні, міські, районні, ради  </a:t>
            </a:r>
            <a:r>
              <a:rPr sz="1800" b="1" spc="-45" dirty="0">
                <a:latin typeface="Noto Sans"/>
                <a:cs typeface="Noto Sans"/>
              </a:rPr>
              <a:t>ОТГ, </a:t>
            </a:r>
            <a:r>
              <a:rPr sz="1800" b="1" spc="-5" dirty="0">
                <a:latin typeface="Noto Sans"/>
                <a:cs typeface="Noto Sans"/>
              </a:rPr>
              <a:t>сільські та селищні ради</a:t>
            </a:r>
            <a:endParaRPr sz="1800">
              <a:latin typeface="Noto Sans"/>
              <a:cs typeface="Noto San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10505" y="4635500"/>
            <a:ext cx="4138295" cy="177038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2200"/>
              </a:lnSpc>
              <a:spcBef>
                <a:spcPts val="75"/>
              </a:spcBef>
            </a:pPr>
            <a:r>
              <a:rPr sz="900" b="1" spc="-5" dirty="0">
                <a:latin typeface="Noto Sans"/>
                <a:cs typeface="Noto Sans"/>
              </a:rPr>
              <a:t>Міністерство юстиції України </a:t>
            </a:r>
            <a:r>
              <a:rPr sz="900" spc="-5" dirty="0">
                <a:latin typeface="Noto Sans"/>
                <a:cs typeface="Noto Sans"/>
              </a:rPr>
              <a:t>проводить ґендерно-правову </a:t>
            </a:r>
            <a:r>
              <a:rPr sz="900" spc="-10" dirty="0">
                <a:latin typeface="Noto Sans"/>
                <a:cs typeface="Noto Sans"/>
              </a:rPr>
              <a:t>експертизу  законодавства</a:t>
            </a:r>
            <a:endParaRPr sz="90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900" b="1" spc="-10" dirty="0">
                <a:latin typeface="Noto Sans"/>
                <a:cs typeface="Noto Sans"/>
              </a:rPr>
              <a:t>Держстат </a:t>
            </a:r>
            <a:r>
              <a:rPr sz="900" dirty="0">
                <a:latin typeface="Noto Sans"/>
                <a:cs typeface="Noto Sans"/>
              </a:rPr>
              <a:t>– </a:t>
            </a:r>
            <a:r>
              <a:rPr sz="900" spc="-10" dirty="0">
                <a:latin typeface="Noto Sans"/>
                <a:cs typeface="Noto Sans"/>
              </a:rPr>
              <a:t>збирання, аналіз, </a:t>
            </a:r>
            <a:r>
              <a:rPr sz="900" spc="-5" dirty="0">
                <a:latin typeface="Noto Sans"/>
                <a:cs typeface="Noto Sans"/>
              </a:rPr>
              <a:t>поширення </a:t>
            </a:r>
            <a:r>
              <a:rPr sz="900" spc="-10" dirty="0">
                <a:latin typeface="Noto Sans"/>
                <a:cs typeface="Noto Sans"/>
              </a:rPr>
              <a:t>статистичних</a:t>
            </a:r>
            <a:r>
              <a:rPr sz="900" spc="-50" dirty="0">
                <a:latin typeface="Noto Sans"/>
                <a:cs typeface="Noto Sans"/>
              </a:rPr>
              <a:t> </a:t>
            </a:r>
            <a:r>
              <a:rPr sz="900" spc="-10" dirty="0">
                <a:latin typeface="Noto Sans"/>
                <a:cs typeface="Noto Sans"/>
              </a:rPr>
              <a:t>даних</a:t>
            </a:r>
            <a:endParaRPr sz="9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</a:pPr>
            <a:r>
              <a:rPr sz="900" b="1" spc="-5" dirty="0">
                <a:latin typeface="Noto Sans"/>
                <a:cs typeface="Noto Sans"/>
              </a:rPr>
              <a:t>Мінфін </a:t>
            </a:r>
            <a:r>
              <a:rPr sz="900" dirty="0">
                <a:latin typeface="Noto Sans"/>
                <a:cs typeface="Noto Sans"/>
              </a:rPr>
              <a:t>– </a:t>
            </a:r>
            <a:r>
              <a:rPr sz="900" spc="-5" dirty="0">
                <a:latin typeface="Noto Sans"/>
                <a:cs typeface="Noto Sans"/>
              </a:rPr>
              <a:t>ґендерно орієнтоване</a:t>
            </a:r>
            <a:r>
              <a:rPr sz="900" spc="-30" dirty="0">
                <a:latin typeface="Noto Sans"/>
                <a:cs typeface="Noto Sans"/>
              </a:rPr>
              <a:t> </a:t>
            </a:r>
            <a:r>
              <a:rPr sz="900" spc="-10" dirty="0">
                <a:latin typeface="Noto Sans"/>
                <a:cs typeface="Noto Sans"/>
              </a:rPr>
              <a:t>бюджетування</a:t>
            </a:r>
            <a:endParaRPr sz="9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</a:pPr>
            <a:r>
              <a:rPr sz="900" spc="-5" dirty="0">
                <a:latin typeface="Noto Sans"/>
                <a:cs typeface="Noto Sans"/>
              </a:rPr>
              <a:t>Спеціально визначені структурні </a:t>
            </a:r>
            <a:r>
              <a:rPr sz="900" spc="-10" dirty="0">
                <a:latin typeface="Noto Sans"/>
                <a:cs typeface="Noto Sans"/>
              </a:rPr>
              <a:t>підрозділи місцевих держадміністрацій</a:t>
            </a:r>
            <a:endParaRPr sz="90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900" spc="-10" dirty="0">
                <a:latin typeface="Noto Sans"/>
                <a:cs typeface="Noto Sans"/>
              </a:rPr>
              <a:t>та </a:t>
            </a:r>
            <a:r>
              <a:rPr sz="900" spc="-5" dirty="0">
                <a:latin typeface="Noto Sans"/>
                <a:cs typeface="Noto Sans"/>
              </a:rPr>
              <a:t>органів місцевого самоврядування </a:t>
            </a:r>
            <a:r>
              <a:rPr sz="900" dirty="0">
                <a:latin typeface="Noto Sans"/>
                <a:cs typeface="Noto Sans"/>
              </a:rPr>
              <a:t>+ </a:t>
            </a:r>
            <a:r>
              <a:rPr sz="900" spc="-10" dirty="0">
                <a:latin typeface="Noto Sans"/>
                <a:cs typeface="Noto Sans"/>
              </a:rPr>
              <a:t>уповноважені</a:t>
            </a:r>
            <a:r>
              <a:rPr sz="900" spc="-65" dirty="0">
                <a:latin typeface="Noto Sans"/>
                <a:cs typeface="Noto Sans"/>
              </a:rPr>
              <a:t> </a:t>
            </a:r>
            <a:r>
              <a:rPr sz="900" spc="-10" dirty="0">
                <a:latin typeface="Noto Sans"/>
                <a:cs typeface="Noto Sans"/>
              </a:rPr>
              <a:t>особи</a:t>
            </a:r>
            <a:endParaRPr sz="90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900" spc="-10" dirty="0">
                <a:latin typeface="Noto Sans"/>
                <a:cs typeface="Noto Sans"/>
              </a:rPr>
              <a:t>(координатори) з </a:t>
            </a:r>
            <a:r>
              <a:rPr sz="900" spc="-5" dirty="0">
                <a:latin typeface="Noto Sans"/>
                <a:cs typeface="Noto Sans"/>
              </a:rPr>
              <a:t>питань забезпечення рівних прав</a:t>
            </a:r>
            <a:r>
              <a:rPr sz="900" spc="-60" dirty="0">
                <a:latin typeface="Noto Sans"/>
                <a:cs typeface="Noto Sans"/>
              </a:rPr>
              <a:t> </a:t>
            </a:r>
            <a:r>
              <a:rPr sz="900" spc="-10" dirty="0">
                <a:latin typeface="Noto Sans"/>
                <a:cs typeface="Noto Sans"/>
              </a:rPr>
              <a:t>та</a:t>
            </a:r>
            <a:endParaRPr sz="90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900" spc="-10" dirty="0">
                <a:latin typeface="Noto Sans"/>
                <a:cs typeface="Noto Sans"/>
              </a:rPr>
              <a:t>можливостей жінок та</a:t>
            </a:r>
            <a:r>
              <a:rPr sz="900" spc="-5" dirty="0">
                <a:latin typeface="Noto Sans"/>
                <a:cs typeface="Noto Sans"/>
              </a:rPr>
              <a:t> </a:t>
            </a:r>
            <a:r>
              <a:rPr sz="900" spc="-10" dirty="0">
                <a:latin typeface="Noto Sans"/>
                <a:cs typeface="Noto Sans"/>
              </a:rPr>
              <a:t>чоловіків</a:t>
            </a:r>
            <a:endParaRPr sz="900">
              <a:latin typeface="Noto Sans"/>
              <a:cs typeface="Noto San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86067" y="6832028"/>
            <a:ext cx="8871585" cy="0"/>
          </a:xfrm>
          <a:custGeom>
            <a:avLst/>
            <a:gdLst/>
            <a:ahLst/>
            <a:cxnLst/>
            <a:rect l="l" t="t" r="r" b="b"/>
            <a:pathLst>
              <a:path w="8871585">
                <a:moveTo>
                  <a:pt x="0" y="0"/>
                </a:moveTo>
                <a:lnTo>
                  <a:pt x="8871445" y="0"/>
                </a:lnTo>
              </a:path>
            </a:pathLst>
          </a:custGeom>
          <a:ln w="25400">
            <a:solidFill>
              <a:srgbClr val="C2C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5370" y="1394739"/>
            <a:ext cx="8270240" cy="36849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0"/>
              </a:spcBef>
            </a:pP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Важливим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кроком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для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посилення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Національного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ґендерного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механізму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(НҐМ)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стало 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те,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що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було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визначено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компетенції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Віце-прем’єр-міністра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з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питань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європейської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та  євроатлантичної інтеграції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України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(станом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на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01.03.2019 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р.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Іванни Климпуш- 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Цинцадзе)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щодо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впровадження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ґендерної рівності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та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координації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взаємодії 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центральних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органів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виконавчої влади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з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питань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ґендерної рівності.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А </a:t>
            </a:r>
            <a:r>
              <a:rPr sz="1600" spc="-95" dirty="0">
                <a:solidFill>
                  <a:srgbClr val="49452A"/>
                </a:solidFill>
                <a:latin typeface="Noto Sans"/>
                <a:cs typeface="Noto Sans"/>
              </a:rPr>
              <a:t>також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введення 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посади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Урядового</a:t>
            </a:r>
            <a:r>
              <a:rPr sz="1600" spc="3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уповноваженого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з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питань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ґендерної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політики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та 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створення 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апарату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Урядового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уповноваженого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з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питань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ґендерної</a:t>
            </a:r>
            <a:r>
              <a:rPr sz="1600" spc="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політики.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00">
              <a:latin typeface="Noto Sans"/>
              <a:cs typeface="Noto Sans"/>
            </a:endParaRPr>
          </a:p>
          <a:p>
            <a:pPr marL="12700" marR="7620" algn="just">
              <a:lnSpc>
                <a:spcPct val="150000"/>
              </a:lnSpc>
            </a:pP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Проведено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відкритий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конкурс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на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посаду Уповноваженого (перемогу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здобула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відома 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правозахисниця Катерина Левченко,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яка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обіймає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посаду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з </a:t>
            </a:r>
            <a:r>
              <a:rPr sz="1600" spc="-15" dirty="0">
                <a:solidFill>
                  <a:srgbClr val="49452A"/>
                </a:solidFill>
                <a:latin typeface="Noto Sans"/>
                <a:cs typeface="Noto Sans"/>
              </a:rPr>
              <a:t>02.03.2018</a:t>
            </a:r>
            <a:r>
              <a:rPr sz="1600" spc="15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р.).</a:t>
            </a:r>
            <a:endParaRPr sz="1600">
              <a:latin typeface="Noto Sans"/>
              <a:cs typeface="Noto San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4040" y="297891"/>
            <a:ext cx="600964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Національний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ґендерний</a:t>
            </a:r>
            <a:r>
              <a:rPr sz="2500" b="1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механізм</a:t>
            </a:r>
            <a:endParaRPr sz="25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23645" marR="1073150" indent="-1905" algn="ctr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Законодавча </a:t>
            </a:r>
            <a:r>
              <a:rPr spc="-25" dirty="0"/>
              <a:t>база  </a:t>
            </a:r>
            <a:r>
              <a:rPr spc="-20" dirty="0"/>
              <a:t>реалізації</a:t>
            </a:r>
            <a:r>
              <a:rPr spc="-60" dirty="0"/>
              <a:t> </a:t>
            </a:r>
            <a:r>
              <a:rPr spc="-35" dirty="0"/>
              <a:t>політики</a:t>
            </a:r>
          </a:p>
          <a:p>
            <a:pPr marL="158115" marR="5080" algn="ctr">
              <a:lnSpc>
                <a:spcPct val="100000"/>
              </a:lnSpc>
            </a:pPr>
            <a:r>
              <a:rPr spc="-20" dirty="0"/>
              <a:t>рівних прав </a:t>
            </a:r>
            <a:r>
              <a:rPr spc="-25" dirty="0"/>
              <a:t>та </a:t>
            </a:r>
            <a:r>
              <a:rPr spc="-40" dirty="0"/>
              <a:t>можливостей  </a:t>
            </a:r>
            <a:r>
              <a:rPr spc="-25" dirty="0"/>
              <a:t>жінок </a:t>
            </a:r>
            <a:r>
              <a:rPr spc="-30" dirty="0"/>
              <a:t>та </a:t>
            </a:r>
            <a:r>
              <a:rPr spc="-25" dirty="0"/>
              <a:t>чоловіків </a:t>
            </a:r>
            <a:r>
              <a:rPr spc="-30" dirty="0"/>
              <a:t>в</a:t>
            </a:r>
            <a:r>
              <a:rPr spc="70" dirty="0"/>
              <a:t> </a:t>
            </a:r>
            <a:r>
              <a:rPr spc="-25" dirty="0"/>
              <a:t>Україні.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44818" y="4672076"/>
            <a:ext cx="20497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i="1" spc="-45" dirty="0">
                <a:latin typeface="Noto Sans"/>
                <a:cs typeface="Noto Sans"/>
              </a:rPr>
              <a:t>станом </a:t>
            </a:r>
            <a:r>
              <a:rPr sz="1600" i="1" spc="-30" dirty="0">
                <a:latin typeface="Noto Sans"/>
                <a:cs typeface="Noto Sans"/>
              </a:rPr>
              <a:t>на </a:t>
            </a:r>
            <a:r>
              <a:rPr sz="1600" i="1" spc="-10" dirty="0">
                <a:latin typeface="Noto Sans"/>
                <a:cs typeface="Noto Sans"/>
              </a:rPr>
              <a:t>08.2018</a:t>
            </a:r>
            <a:r>
              <a:rPr sz="1600" i="1" spc="90" dirty="0">
                <a:latin typeface="Noto Sans"/>
                <a:cs typeface="Noto Sans"/>
              </a:rPr>
              <a:t> </a:t>
            </a:r>
            <a:r>
              <a:rPr sz="1600" i="1" spc="-10" dirty="0">
                <a:latin typeface="Noto Sans"/>
                <a:cs typeface="Noto Sans"/>
              </a:rPr>
              <a:t>р</a:t>
            </a:r>
            <a:r>
              <a:rPr sz="1800" spc="-10" dirty="0">
                <a:latin typeface="Carlito"/>
                <a:cs typeface="Carlito"/>
              </a:rPr>
              <a:t>.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297891"/>
            <a:ext cx="7293609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Міжнародні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зобов’язання України</a:t>
            </a:r>
            <a:r>
              <a:rPr sz="2500" b="1" spc="110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(основні)</a:t>
            </a:r>
            <a:endParaRPr sz="2500">
              <a:latin typeface="Noto Sans"/>
              <a:cs typeface="Noto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81441" y="43815"/>
            <a:ext cx="1216152" cy="1441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73404" y="891291"/>
            <a:ext cx="7743190" cy="5393055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337185" indent="-287020">
              <a:lnSpc>
                <a:spcPct val="100000"/>
              </a:lnSpc>
              <a:spcBef>
                <a:spcPts val="1055"/>
              </a:spcBef>
              <a:buClr>
                <a:srgbClr val="27AD91"/>
              </a:buClr>
              <a:buFont typeface="Arial"/>
              <a:buChar char="•"/>
              <a:tabLst>
                <a:tab pos="337185" algn="l"/>
                <a:tab pos="337820" algn="l"/>
              </a:tabLst>
            </a:pP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Загальна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декларація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прав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людини,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прийнята Генеральною Асамблеєю</a:t>
            </a:r>
            <a:r>
              <a:rPr sz="1600" spc="-17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ООН</a:t>
            </a:r>
            <a:endParaRPr sz="1600">
              <a:latin typeface="Noto Sans"/>
              <a:cs typeface="Noto Sans"/>
            </a:endParaRPr>
          </a:p>
          <a:p>
            <a:pPr marL="337185">
              <a:lnSpc>
                <a:spcPct val="100000"/>
              </a:lnSpc>
              <a:spcBef>
                <a:spcPts val="965"/>
              </a:spcBef>
            </a:pP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10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грудня </a:t>
            </a:r>
            <a:r>
              <a:rPr sz="1600" spc="-10" dirty="0">
                <a:solidFill>
                  <a:srgbClr val="49452A"/>
                </a:solidFill>
                <a:latin typeface="Noto Sans"/>
                <a:cs typeface="Noto Sans"/>
              </a:rPr>
              <a:t>1948</a:t>
            </a:r>
            <a:r>
              <a:rPr sz="1600" spc="6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р.</a:t>
            </a:r>
            <a:endParaRPr sz="1600">
              <a:latin typeface="Noto Sans"/>
              <a:cs typeface="Noto Sans"/>
            </a:endParaRPr>
          </a:p>
          <a:p>
            <a:pPr marL="337185" marR="20955" indent="-287020">
              <a:lnSpc>
                <a:spcPct val="150000"/>
              </a:lnSpc>
              <a:buClr>
                <a:srgbClr val="27AD91"/>
              </a:buClr>
              <a:buFont typeface="Arial"/>
              <a:buChar char="•"/>
              <a:tabLst>
                <a:tab pos="337185" algn="l"/>
                <a:tab pos="337820" algn="l"/>
              </a:tabLst>
            </a:pP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Конвенція </a:t>
            </a:r>
            <a:r>
              <a:rPr sz="1600" spc="-10" dirty="0">
                <a:solidFill>
                  <a:srgbClr val="49452A"/>
                </a:solidFill>
                <a:latin typeface="Noto Sans"/>
                <a:cs typeface="Noto Sans"/>
              </a:rPr>
              <a:t>№111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про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дискримінацію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сфері праці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занять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(ратифікована 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Україною </a:t>
            </a:r>
            <a:r>
              <a:rPr sz="1600" spc="-15" dirty="0">
                <a:solidFill>
                  <a:srgbClr val="49452A"/>
                </a:solidFill>
                <a:latin typeface="Noto Sans"/>
                <a:cs typeface="Noto Sans"/>
              </a:rPr>
              <a:t>04.08.1961</a:t>
            </a:r>
            <a:r>
              <a:rPr sz="1600" spc="6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р.)</a:t>
            </a:r>
            <a:endParaRPr sz="1600">
              <a:latin typeface="Noto Sans"/>
              <a:cs typeface="Noto Sans"/>
            </a:endParaRPr>
          </a:p>
          <a:p>
            <a:pPr marL="337185" marR="20955" indent="-287020">
              <a:lnSpc>
                <a:spcPct val="150000"/>
              </a:lnSpc>
              <a:buClr>
                <a:srgbClr val="27AD91"/>
              </a:buClr>
              <a:buFont typeface="Arial"/>
              <a:buChar char="•"/>
              <a:tabLst>
                <a:tab pos="337185" algn="l"/>
                <a:tab pos="337820" algn="l"/>
              </a:tabLst>
            </a:pP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Міжнародний пакт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про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економічні,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соціальні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культурні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права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(ратифікована 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Україною </a:t>
            </a:r>
            <a:r>
              <a:rPr sz="1600" spc="-15" dirty="0">
                <a:solidFill>
                  <a:srgbClr val="49452A"/>
                </a:solidFill>
                <a:latin typeface="Noto Sans"/>
                <a:cs typeface="Noto Sans"/>
              </a:rPr>
              <a:t>12.11.1973</a:t>
            </a:r>
            <a:r>
              <a:rPr sz="1600" spc="6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р.)</a:t>
            </a:r>
            <a:endParaRPr sz="1600">
              <a:latin typeface="Noto Sans"/>
              <a:cs typeface="Noto Sans"/>
            </a:endParaRPr>
          </a:p>
          <a:p>
            <a:pPr marL="337185" marR="20955" indent="-287020">
              <a:lnSpc>
                <a:spcPct val="150000"/>
              </a:lnSpc>
              <a:buClr>
                <a:srgbClr val="27AD91"/>
              </a:buClr>
              <a:buFont typeface="Arial"/>
              <a:buChar char="•"/>
              <a:tabLst>
                <a:tab pos="337185" algn="l"/>
                <a:tab pos="337820" algn="l"/>
              </a:tabLst>
            </a:pP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Конвенція 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ООН </a:t>
            </a:r>
            <a:r>
              <a:rPr sz="1600" i="1" spc="-40" dirty="0">
                <a:solidFill>
                  <a:srgbClr val="49452A"/>
                </a:solidFill>
                <a:latin typeface="Noto Sans"/>
                <a:cs typeface="Noto Sans"/>
              </a:rPr>
              <a:t>«Про </a:t>
            </a:r>
            <a:r>
              <a:rPr sz="1600" i="1" spc="-50" dirty="0">
                <a:solidFill>
                  <a:srgbClr val="49452A"/>
                </a:solidFill>
                <a:latin typeface="Noto Sans"/>
                <a:cs typeface="Noto Sans"/>
              </a:rPr>
              <a:t>ліквідацію </a:t>
            </a:r>
            <a:r>
              <a:rPr sz="1600" i="1" spc="-45" dirty="0">
                <a:solidFill>
                  <a:srgbClr val="49452A"/>
                </a:solidFill>
                <a:latin typeface="Noto Sans"/>
                <a:cs typeface="Noto Sans"/>
              </a:rPr>
              <a:t>всіх </a:t>
            </a:r>
            <a:r>
              <a:rPr sz="1600" i="1" spc="-65" dirty="0">
                <a:solidFill>
                  <a:srgbClr val="49452A"/>
                </a:solidFill>
                <a:latin typeface="Noto Sans"/>
                <a:cs typeface="Noto Sans"/>
              </a:rPr>
              <a:t>форм </a:t>
            </a:r>
            <a:r>
              <a:rPr sz="1600" i="1" spc="-45" dirty="0">
                <a:solidFill>
                  <a:srgbClr val="49452A"/>
                </a:solidFill>
                <a:latin typeface="Noto Sans"/>
                <a:cs typeface="Noto Sans"/>
              </a:rPr>
              <a:t>дискримінації </a:t>
            </a:r>
            <a:r>
              <a:rPr sz="1600" i="1" spc="-35" dirty="0">
                <a:solidFill>
                  <a:srgbClr val="49452A"/>
                </a:solidFill>
                <a:latin typeface="Noto Sans"/>
                <a:cs typeface="Noto Sans"/>
              </a:rPr>
              <a:t>щодо </a:t>
            </a:r>
            <a:r>
              <a:rPr sz="1600" i="1" spc="-60" dirty="0">
                <a:solidFill>
                  <a:srgbClr val="49452A"/>
                </a:solidFill>
                <a:latin typeface="Noto Sans"/>
                <a:cs typeface="Noto Sans"/>
              </a:rPr>
              <a:t>жінок»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(CEDAW) 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ратифікована Україною </a:t>
            </a:r>
            <a:r>
              <a:rPr sz="1600" spc="-15" dirty="0">
                <a:solidFill>
                  <a:srgbClr val="49452A"/>
                </a:solidFill>
                <a:latin typeface="Noto Sans"/>
                <a:cs typeface="Noto Sans"/>
              </a:rPr>
              <a:t>12.03.1980</a:t>
            </a:r>
            <a:r>
              <a:rPr sz="1600" spc="18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р.,</a:t>
            </a:r>
            <a:endParaRPr sz="1600">
              <a:latin typeface="Noto Sans"/>
              <a:cs typeface="Noto Sans"/>
            </a:endParaRPr>
          </a:p>
          <a:p>
            <a:pPr marL="337185" indent="-287020">
              <a:lnSpc>
                <a:spcPct val="100000"/>
              </a:lnSpc>
              <a:spcBef>
                <a:spcPts val="965"/>
              </a:spcBef>
              <a:buClr>
                <a:srgbClr val="27AD91"/>
              </a:buClr>
              <a:buFont typeface="Arial"/>
              <a:buChar char="•"/>
              <a:tabLst>
                <a:tab pos="337185" algn="l"/>
                <a:tab pos="337820" algn="l"/>
              </a:tabLst>
            </a:pP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Пекінська</a:t>
            </a:r>
            <a:r>
              <a:rPr sz="1600" spc="2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платформа</a:t>
            </a:r>
            <a:r>
              <a:rPr sz="1600" spc="4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дій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(1995)</a:t>
            </a:r>
            <a:r>
              <a:rPr sz="1600" spc="1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–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програма</a:t>
            </a:r>
            <a:r>
              <a:rPr sz="1600" spc="2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з</a:t>
            </a:r>
            <a:r>
              <a:rPr sz="1600" spc="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надання</a:t>
            </a:r>
            <a:r>
              <a:rPr sz="1600" spc="4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повноважень</a:t>
            </a:r>
            <a:r>
              <a:rPr sz="1600" spc="3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90" dirty="0">
                <a:solidFill>
                  <a:srgbClr val="49452A"/>
                </a:solidFill>
                <a:latin typeface="Noto Sans"/>
                <a:cs typeface="Noto Sans"/>
              </a:rPr>
              <a:t>жінкам.</a:t>
            </a:r>
            <a:endParaRPr sz="1600">
              <a:latin typeface="Noto Sans"/>
              <a:cs typeface="Noto Sans"/>
            </a:endParaRPr>
          </a:p>
          <a:p>
            <a:pPr marL="337185" marR="17780" indent="-287020">
              <a:lnSpc>
                <a:spcPct val="150000"/>
              </a:lnSpc>
              <a:buClr>
                <a:srgbClr val="27AD91"/>
              </a:buClr>
              <a:buFont typeface="Arial"/>
              <a:buChar char="•"/>
              <a:tabLst>
                <a:tab pos="337185" algn="l"/>
                <a:tab pos="337820" algn="l"/>
              </a:tabLst>
            </a:pP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Цілі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Сталого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розвитку 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ООН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2030 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(ЦСР</a:t>
            </a:r>
            <a:r>
              <a:rPr sz="1600" spc="-35" dirty="0">
                <a:solidFill>
                  <a:srgbClr val="27AD91"/>
                </a:solidFill>
                <a:latin typeface="Noto Sans"/>
                <a:cs typeface="Noto Sans"/>
              </a:rPr>
              <a:t>*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).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17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цілей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та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169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завдань.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Ґендерна 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рівність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–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окрема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ціль 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(5)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а </a:t>
            </a:r>
            <a:r>
              <a:rPr sz="1600" spc="-90" dirty="0">
                <a:solidFill>
                  <a:srgbClr val="49452A"/>
                </a:solidFill>
                <a:latin typeface="Noto Sans"/>
                <a:cs typeface="Noto Sans"/>
              </a:rPr>
              <a:t>також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інтегрована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інші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цілі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– </a:t>
            </a:r>
            <a:r>
              <a:rPr sz="1600" i="1" spc="-40" dirty="0">
                <a:solidFill>
                  <a:srgbClr val="49452A"/>
                </a:solidFill>
                <a:latin typeface="Noto Sans"/>
                <a:cs typeface="Noto Sans"/>
              </a:rPr>
              <a:t>бідність;</a:t>
            </a:r>
            <a:r>
              <a:rPr sz="1600" i="1" spc="3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i="1" spc="-40" dirty="0">
                <a:solidFill>
                  <a:srgbClr val="49452A"/>
                </a:solidFill>
                <a:latin typeface="Noto Sans"/>
                <a:cs typeface="Noto Sans"/>
              </a:rPr>
              <a:t>здоров'я;</a:t>
            </a:r>
            <a:endParaRPr sz="1600">
              <a:latin typeface="Noto Sans"/>
              <a:cs typeface="Noto Sans"/>
            </a:endParaRPr>
          </a:p>
          <a:p>
            <a:pPr marL="337185">
              <a:lnSpc>
                <a:spcPct val="100000"/>
              </a:lnSpc>
              <a:spcBef>
                <a:spcPts val="960"/>
              </a:spcBef>
            </a:pPr>
            <a:r>
              <a:rPr sz="1600" i="1" spc="-35" dirty="0">
                <a:solidFill>
                  <a:srgbClr val="49452A"/>
                </a:solidFill>
                <a:latin typeface="Noto Sans"/>
                <a:cs typeface="Noto Sans"/>
              </a:rPr>
              <a:t>освіта;</a:t>
            </a:r>
            <a:r>
              <a:rPr sz="1600" i="1" spc="3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i="1" spc="-40" dirty="0">
                <a:solidFill>
                  <a:srgbClr val="49452A"/>
                </a:solidFill>
                <a:latin typeface="Noto Sans"/>
                <a:cs typeface="Noto Sans"/>
              </a:rPr>
              <a:t>зростання</a:t>
            </a:r>
            <a:r>
              <a:rPr sz="1600" i="1" spc="3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i="1" spc="-45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600" i="1" spc="3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i="1" spc="-35" dirty="0">
                <a:solidFill>
                  <a:srgbClr val="49452A"/>
                </a:solidFill>
                <a:latin typeface="Noto Sans"/>
                <a:cs typeface="Noto Sans"/>
              </a:rPr>
              <a:t>гідна</a:t>
            </a:r>
            <a:r>
              <a:rPr sz="1600" i="1" spc="4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i="1" spc="-40" dirty="0">
                <a:solidFill>
                  <a:srgbClr val="49452A"/>
                </a:solidFill>
                <a:latin typeface="Noto Sans"/>
                <a:cs typeface="Noto Sans"/>
              </a:rPr>
              <a:t>праця;</a:t>
            </a:r>
            <a:r>
              <a:rPr sz="1600" i="1" spc="4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i="1" spc="-50" dirty="0">
                <a:solidFill>
                  <a:srgbClr val="49452A"/>
                </a:solidFill>
                <a:latin typeface="Noto Sans"/>
                <a:cs typeface="Noto Sans"/>
              </a:rPr>
              <a:t>міста</a:t>
            </a:r>
            <a:r>
              <a:rPr sz="1600" i="1" spc="3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i="1" spc="-45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600" i="1" spc="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i="1" spc="-55" dirty="0">
                <a:solidFill>
                  <a:srgbClr val="49452A"/>
                </a:solidFill>
                <a:latin typeface="Noto Sans"/>
                <a:cs typeface="Noto Sans"/>
              </a:rPr>
              <a:t>людські</a:t>
            </a:r>
            <a:r>
              <a:rPr sz="1600" i="1" spc="3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i="1" spc="-50" dirty="0">
                <a:solidFill>
                  <a:srgbClr val="49452A"/>
                </a:solidFill>
                <a:latin typeface="Noto Sans"/>
                <a:cs typeface="Noto Sans"/>
              </a:rPr>
              <a:t>поселення;</a:t>
            </a:r>
            <a:r>
              <a:rPr sz="1600" i="1" spc="3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i="1" spc="-50" dirty="0">
                <a:solidFill>
                  <a:srgbClr val="49452A"/>
                </a:solidFill>
                <a:latin typeface="Noto Sans"/>
                <a:cs typeface="Noto Sans"/>
              </a:rPr>
              <a:t>мирне</a:t>
            </a:r>
            <a:r>
              <a:rPr sz="1600" i="1" spc="4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i="1" spc="-45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600" i="1" spc="3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i="1" spc="-55" dirty="0">
                <a:solidFill>
                  <a:srgbClr val="49452A"/>
                </a:solidFill>
                <a:latin typeface="Noto Sans"/>
                <a:cs typeface="Noto Sans"/>
              </a:rPr>
              <a:t>інклюзивне</a:t>
            </a:r>
            <a:endParaRPr sz="1600">
              <a:latin typeface="Noto Sans"/>
              <a:cs typeface="Noto Sans"/>
            </a:endParaRPr>
          </a:p>
          <a:p>
            <a:pPr marL="337185">
              <a:lnSpc>
                <a:spcPct val="100000"/>
              </a:lnSpc>
              <a:spcBef>
                <a:spcPts val="960"/>
              </a:spcBef>
            </a:pPr>
            <a:r>
              <a:rPr sz="1600" i="1" spc="-40" dirty="0">
                <a:solidFill>
                  <a:srgbClr val="49452A"/>
                </a:solidFill>
                <a:latin typeface="Noto Sans"/>
                <a:cs typeface="Noto Sans"/>
              </a:rPr>
              <a:t>суспільство.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50">
              <a:latin typeface="Noto Sans"/>
              <a:cs typeface="Noto Sans"/>
            </a:endParaRPr>
          </a:p>
          <a:p>
            <a:pPr marL="50800">
              <a:lnSpc>
                <a:spcPct val="100000"/>
              </a:lnSpc>
            </a:pPr>
            <a:r>
              <a:rPr sz="1200" spc="-52" baseline="24305" dirty="0">
                <a:solidFill>
                  <a:srgbClr val="27AD91"/>
                </a:solidFill>
                <a:latin typeface="Noto Sans"/>
                <a:cs typeface="Noto Sans"/>
              </a:rPr>
              <a:t>*</a:t>
            </a:r>
            <a:r>
              <a:rPr sz="1200" spc="-35" dirty="0">
                <a:latin typeface="Noto Sans"/>
                <a:cs typeface="Noto Sans"/>
              </a:rPr>
              <a:t>Більше </a:t>
            </a:r>
            <a:r>
              <a:rPr sz="1200" spc="-30" dirty="0">
                <a:latin typeface="Noto Sans"/>
                <a:cs typeface="Noto Sans"/>
              </a:rPr>
              <a:t>про </a:t>
            </a:r>
            <a:r>
              <a:rPr sz="1200" spc="-25" dirty="0">
                <a:latin typeface="Noto Sans"/>
                <a:cs typeface="Noto Sans"/>
              </a:rPr>
              <a:t>ЦСР </a:t>
            </a:r>
            <a:r>
              <a:rPr sz="1200" dirty="0">
                <a:latin typeface="Noto Sans"/>
                <a:cs typeface="Noto Sans"/>
              </a:rPr>
              <a:t>- </a:t>
            </a:r>
            <a:r>
              <a:rPr sz="1200" spc="-40" dirty="0">
                <a:latin typeface="Noto Sans"/>
                <a:cs typeface="Noto Sans"/>
              </a:rPr>
              <a:t>Національна </a:t>
            </a:r>
            <a:r>
              <a:rPr sz="1200" spc="-35" dirty="0">
                <a:latin typeface="Noto Sans"/>
                <a:cs typeface="Noto Sans"/>
              </a:rPr>
              <a:t>доповідь </a:t>
            </a:r>
            <a:r>
              <a:rPr sz="1200" spc="-5" dirty="0">
                <a:latin typeface="Noto Sans"/>
                <a:cs typeface="Noto Sans"/>
              </a:rPr>
              <a:t>2017 </a:t>
            </a:r>
            <a:r>
              <a:rPr sz="1200" spc="-55" dirty="0">
                <a:latin typeface="Noto Sans"/>
                <a:cs typeface="Noto Sans"/>
              </a:rPr>
              <a:t>«Цілі </a:t>
            </a:r>
            <a:r>
              <a:rPr sz="1200" spc="-30" dirty="0">
                <a:latin typeface="Noto Sans"/>
                <a:cs typeface="Noto Sans"/>
              </a:rPr>
              <a:t>сталого </a:t>
            </a:r>
            <a:r>
              <a:rPr sz="1200" spc="-45" dirty="0">
                <a:latin typeface="Noto Sans"/>
                <a:cs typeface="Noto Sans"/>
              </a:rPr>
              <a:t>розвитку: </a:t>
            </a:r>
            <a:r>
              <a:rPr sz="1200" spc="-50" dirty="0">
                <a:latin typeface="Noto Sans"/>
                <a:cs typeface="Noto Sans"/>
              </a:rPr>
              <a:t>Україна» </a:t>
            </a:r>
            <a:r>
              <a:rPr sz="1200" dirty="0">
                <a:latin typeface="Noto Sans"/>
                <a:cs typeface="Noto Sans"/>
              </a:rPr>
              <a:t>- </a:t>
            </a:r>
            <a:r>
              <a:rPr sz="1200" spc="-35" dirty="0">
                <a:latin typeface="Noto Sans"/>
                <a:cs typeface="Noto Sans"/>
              </a:rPr>
              <a:t>доступне</a:t>
            </a:r>
            <a:r>
              <a:rPr sz="1200" spc="45" dirty="0">
                <a:latin typeface="Noto Sans"/>
                <a:cs typeface="Noto Sans"/>
              </a:rPr>
              <a:t> </a:t>
            </a:r>
            <a:r>
              <a:rPr sz="1200" u="sng" spc="-6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  <a:hlinkClick r:id="rId3"/>
              </a:rPr>
              <a:t>тут</a:t>
            </a:r>
            <a:r>
              <a:rPr sz="1200" spc="-60" dirty="0">
                <a:latin typeface="Noto Sans"/>
                <a:cs typeface="Noto Sans"/>
              </a:rPr>
              <a:t>.</a:t>
            </a:r>
            <a:endParaRPr sz="1200">
              <a:latin typeface="Noto Sans"/>
              <a:cs typeface="Noto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984363" y="4915153"/>
            <a:ext cx="1921636" cy="19428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1504" y="1178919"/>
            <a:ext cx="8413115" cy="514794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6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50" dirty="0">
                <a:solidFill>
                  <a:srgbClr val="27AD91"/>
                </a:solidFill>
                <a:latin typeface="Noto Sans"/>
                <a:cs typeface="Noto Sans"/>
              </a:rPr>
              <a:t>Конституція </a:t>
            </a:r>
            <a:r>
              <a:rPr sz="1600" spc="-60" dirty="0">
                <a:solidFill>
                  <a:srgbClr val="27AD91"/>
                </a:solidFill>
                <a:latin typeface="Noto Sans"/>
                <a:cs typeface="Noto Sans"/>
              </a:rPr>
              <a:t>України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(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ст.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3, 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21, 24,</a:t>
            </a:r>
            <a:r>
              <a:rPr sz="1600" spc="24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51)</a:t>
            </a:r>
            <a:endParaRPr sz="160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600" spc="-50" dirty="0">
                <a:solidFill>
                  <a:srgbClr val="27AD91"/>
                </a:solidFill>
                <a:latin typeface="Noto Sans"/>
                <a:cs typeface="Noto Sans"/>
              </a:rPr>
              <a:t>Стаття</a:t>
            </a:r>
            <a:r>
              <a:rPr sz="1600" spc="20" dirty="0">
                <a:solidFill>
                  <a:srgbClr val="27AD91"/>
                </a:solidFill>
                <a:latin typeface="Noto Sans"/>
                <a:cs typeface="Noto Sans"/>
              </a:rPr>
              <a:t> </a:t>
            </a:r>
            <a:r>
              <a:rPr sz="1600" spc="-5" dirty="0">
                <a:solidFill>
                  <a:srgbClr val="27AD91"/>
                </a:solidFill>
                <a:latin typeface="Noto Sans"/>
                <a:cs typeface="Noto Sans"/>
              </a:rPr>
              <a:t>24</a:t>
            </a:r>
            <a:endParaRPr sz="160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600" i="1" spc="-65" dirty="0">
                <a:solidFill>
                  <a:srgbClr val="49452A"/>
                </a:solidFill>
                <a:latin typeface="Noto Sans"/>
                <a:cs typeface="Noto Sans"/>
              </a:rPr>
              <a:t>«Не</a:t>
            </a:r>
            <a:r>
              <a:rPr sz="1600" i="1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i="1" spc="-100" dirty="0">
                <a:solidFill>
                  <a:srgbClr val="49452A"/>
                </a:solidFill>
                <a:latin typeface="Noto Sans"/>
                <a:cs typeface="Noto Sans"/>
              </a:rPr>
              <a:t>може</a:t>
            </a:r>
            <a:r>
              <a:rPr sz="1600" i="1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i="1" spc="-40" dirty="0">
                <a:solidFill>
                  <a:srgbClr val="49452A"/>
                </a:solidFill>
                <a:latin typeface="Noto Sans"/>
                <a:cs typeface="Noto Sans"/>
              </a:rPr>
              <a:t>бути</a:t>
            </a:r>
            <a:r>
              <a:rPr sz="1600" i="1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i="1" spc="-50" dirty="0">
                <a:solidFill>
                  <a:srgbClr val="49452A"/>
                </a:solidFill>
                <a:latin typeface="Noto Sans"/>
                <a:cs typeface="Noto Sans"/>
              </a:rPr>
              <a:t>привiлеїв</a:t>
            </a:r>
            <a:r>
              <a:rPr sz="1600" i="1" spc="2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i="1" spc="-45" dirty="0">
                <a:solidFill>
                  <a:srgbClr val="49452A"/>
                </a:solidFill>
                <a:latin typeface="Noto Sans"/>
                <a:cs typeface="Noto Sans"/>
              </a:rPr>
              <a:t>чи</a:t>
            </a:r>
            <a:r>
              <a:rPr sz="1600" i="1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i="1" spc="-75" dirty="0">
                <a:solidFill>
                  <a:srgbClr val="49452A"/>
                </a:solidFill>
                <a:latin typeface="Noto Sans"/>
                <a:cs typeface="Noto Sans"/>
              </a:rPr>
              <a:t>обмежень</a:t>
            </a:r>
            <a:r>
              <a:rPr sz="1600" i="1" spc="3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i="1" spc="-60" dirty="0">
                <a:solidFill>
                  <a:srgbClr val="49452A"/>
                </a:solidFill>
                <a:latin typeface="Noto Sans"/>
                <a:cs typeface="Noto Sans"/>
              </a:rPr>
              <a:t>за</a:t>
            </a:r>
            <a:r>
              <a:rPr sz="1600" i="1" spc="-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i="1" spc="-50" dirty="0">
                <a:solidFill>
                  <a:srgbClr val="49452A"/>
                </a:solidFill>
                <a:latin typeface="Noto Sans"/>
                <a:cs typeface="Noto Sans"/>
              </a:rPr>
              <a:t>ознаками</a:t>
            </a:r>
            <a:r>
              <a:rPr sz="1600" i="1" spc="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i="1" spc="-50" dirty="0">
                <a:solidFill>
                  <a:srgbClr val="49452A"/>
                </a:solidFill>
                <a:latin typeface="Noto Sans"/>
                <a:cs typeface="Noto Sans"/>
              </a:rPr>
              <a:t>(...)</a:t>
            </a:r>
            <a:r>
              <a:rPr sz="1600" i="1" spc="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i="1" spc="-35" dirty="0">
                <a:solidFill>
                  <a:srgbClr val="49452A"/>
                </a:solidFill>
                <a:latin typeface="Noto Sans"/>
                <a:cs typeface="Noto Sans"/>
              </a:rPr>
              <a:t>статi</a:t>
            </a:r>
            <a:r>
              <a:rPr sz="1600" i="1" spc="-1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i="1" spc="-50" dirty="0">
                <a:solidFill>
                  <a:srgbClr val="49452A"/>
                </a:solidFill>
                <a:latin typeface="Noto Sans"/>
                <a:cs typeface="Noto Sans"/>
              </a:rPr>
              <a:t>(...).</a:t>
            </a:r>
            <a:endParaRPr sz="1600">
              <a:latin typeface="Noto Sans"/>
              <a:cs typeface="Noto Sans"/>
            </a:endParaRPr>
          </a:p>
          <a:p>
            <a:pPr marL="12700" indent="53340" algn="just">
              <a:lnSpc>
                <a:spcPct val="100000"/>
              </a:lnSpc>
              <a:spcBef>
                <a:spcPts val="960"/>
              </a:spcBef>
            </a:pPr>
            <a:r>
              <a:rPr sz="1600" i="1" spc="-40" dirty="0">
                <a:solidFill>
                  <a:srgbClr val="49452A"/>
                </a:solidFill>
                <a:latin typeface="Noto Sans"/>
                <a:cs typeface="Noto Sans"/>
              </a:rPr>
              <a:t>Рівність </a:t>
            </a:r>
            <a:r>
              <a:rPr sz="1600" i="1" spc="-35" dirty="0">
                <a:solidFill>
                  <a:srgbClr val="49452A"/>
                </a:solidFill>
                <a:latin typeface="Noto Sans"/>
                <a:cs typeface="Noto Sans"/>
              </a:rPr>
              <a:t>прав </a:t>
            </a:r>
            <a:r>
              <a:rPr sz="1600" i="1" spc="-55" dirty="0">
                <a:solidFill>
                  <a:srgbClr val="49452A"/>
                </a:solidFill>
                <a:latin typeface="Noto Sans"/>
                <a:cs typeface="Noto Sans"/>
              </a:rPr>
              <a:t>жінки </a:t>
            </a:r>
            <a:r>
              <a:rPr sz="1600" i="1" spc="-45" dirty="0">
                <a:solidFill>
                  <a:srgbClr val="49452A"/>
                </a:solidFill>
                <a:latin typeface="Noto Sans"/>
                <a:cs typeface="Noto Sans"/>
              </a:rPr>
              <a:t>і чоловіка </a:t>
            </a:r>
            <a:r>
              <a:rPr sz="1600" i="1" spc="-55" dirty="0">
                <a:solidFill>
                  <a:srgbClr val="49452A"/>
                </a:solidFill>
                <a:latin typeface="Noto Sans"/>
                <a:cs typeface="Noto Sans"/>
              </a:rPr>
              <a:t>забезпечується: </a:t>
            </a:r>
            <a:r>
              <a:rPr sz="1600" i="1" spc="-40" dirty="0">
                <a:solidFill>
                  <a:srgbClr val="49452A"/>
                </a:solidFill>
                <a:latin typeface="Noto Sans"/>
                <a:cs typeface="Noto Sans"/>
              </a:rPr>
              <a:t>наданням </a:t>
            </a:r>
            <a:r>
              <a:rPr sz="1600" i="1" spc="-60" dirty="0">
                <a:solidFill>
                  <a:srgbClr val="49452A"/>
                </a:solidFill>
                <a:latin typeface="Noto Sans"/>
                <a:cs typeface="Noto Sans"/>
              </a:rPr>
              <a:t>жінкам </a:t>
            </a:r>
            <a:r>
              <a:rPr sz="1600" i="1" spc="-40" dirty="0">
                <a:solidFill>
                  <a:srgbClr val="49452A"/>
                </a:solidFill>
                <a:latin typeface="Noto Sans"/>
                <a:cs typeface="Noto Sans"/>
              </a:rPr>
              <a:t>рівних </a:t>
            </a:r>
            <a:r>
              <a:rPr sz="1600" i="1" spc="-90" dirty="0">
                <a:solidFill>
                  <a:srgbClr val="49452A"/>
                </a:solidFill>
                <a:latin typeface="Noto Sans"/>
                <a:cs typeface="Noto Sans"/>
              </a:rPr>
              <a:t>з</a:t>
            </a:r>
            <a:r>
              <a:rPr sz="1600" i="1" spc="-8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i="1" spc="-50" dirty="0">
                <a:solidFill>
                  <a:srgbClr val="49452A"/>
                </a:solidFill>
                <a:latin typeface="Noto Sans"/>
                <a:cs typeface="Noto Sans"/>
              </a:rPr>
              <a:t>чоловіками</a:t>
            </a:r>
            <a:endParaRPr sz="1600">
              <a:latin typeface="Noto Sans"/>
              <a:cs typeface="Noto Sans"/>
            </a:endParaRPr>
          </a:p>
          <a:p>
            <a:pPr marL="12700" marR="5080" algn="just">
              <a:lnSpc>
                <a:spcPct val="150000"/>
              </a:lnSpc>
            </a:pPr>
            <a:r>
              <a:rPr sz="1600" i="1" spc="-65" dirty="0">
                <a:solidFill>
                  <a:srgbClr val="49452A"/>
                </a:solidFill>
                <a:latin typeface="Noto Sans"/>
                <a:cs typeface="Noto Sans"/>
              </a:rPr>
              <a:t>можливостей </a:t>
            </a:r>
            <a:r>
              <a:rPr sz="1600" i="1" spc="-30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600" i="1" spc="-45" dirty="0">
                <a:solidFill>
                  <a:srgbClr val="49452A"/>
                </a:solidFill>
                <a:latin typeface="Noto Sans"/>
                <a:cs typeface="Noto Sans"/>
              </a:rPr>
              <a:t>громадсько-політичній  і  </a:t>
            </a:r>
            <a:r>
              <a:rPr sz="1600" i="1" spc="-55" dirty="0">
                <a:solidFill>
                  <a:srgbClr val="49452A"/>
                </a:solidFill>
                <a:latin typeface="Noto Sans"/>
                <a:cs typeface="Noto Sans"/>
              </a:rPr>
              <a:t>культурній </a:t>
            </a:r>
            <a:r>
              <a:rPr sz="1600" i="1" spc="-45" dirty="0">
                <a:solidFill>
                  <a:srgbClr val="49452A"/>
                </a:solidFill>
                <a:latin typeface="Noto Sans"/>
                <a:cs typeface="Noto Sans"/>
              </a:rPr>
              <a:t>діяльності,  </a:t>
            </a:r>
            <a:r>
              <a:rPr sz="1600" i="1" spc="-30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600" i="1" spc="-50" dirty="0">
                <a:solidFill>
                  <a:srgbClr val="49452A"/>
                </a:solidFill>
                <a:latin typeface="Noto Sans"/>
                <a:cs typeface="Noto Sans"/>
              </a:rPr>
              <a:t>здобутті </a:t>
            </a:r>
            <a:r>
              <a:rPr sz="1600" i="1" spc="-40" dirty="0">
                <a:solidFill>
                  <a:srgbClr val="49452A"/>
                </a:solidFill>
                <a:latin typeface="Noto Sans"/>
                <a:cs typeface="Noto Sans"/>
              </a:rPr>
              <a:t>освіти  </a:t>
            </a:r>
            <a:r>
              <a:rPr sz="1600" i="1" spc="-4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i="1" spc="-50" dirty="0">
                <a:solidFill>
                  <a:srgbClr val="49452A"/>
                </a:solidFill>
                <a:latin typeface="Noto Sans"/>
                <a:cs typeface="Noto Sans"/>
              </a:rPr>
              <a:t>професійній </a:t>
            </a:r>
            <a:r>
              <a:rPr sz="1600" i="1" spc="-45" dirty="0">
                <a:solidFill>
                  <a:srgbClr val="49452A"/>
                </a:solidFill>
                <a:latin typeface="Noto Sans"/>
                <a:cs typeface="Noto Sans"/>
              </a:rPr>
              <a:t>підготовці, </a:t>
            </a:r>
            <a:r>
              <a:rPr sz="1600" i="1" spc="-30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600" i="1" spc="-40" dirty="0">
                <a:solidFill>
                  <a:srgbClr val="49452A"/>
                </a:solidFill>
                <a:latin typeface="Noto Sans"/>
                <a:cs typeface="Noto Sans"/>
              </a:rPr>
              <a:t>праці </a:t>
            </a:r>
            <a:r>
              <a:rPr sz="1600" i="1" spc="-35" dirty="0">
                <a:solidFill>
                  <a:srgbClr val="49452A"/>
                </a:solidFill>
                <a:latin typeface="Noto Sans"/>
                <a:cs typeface="Noto Sans"/>
              </a:rPr>
              <a:t>та винагороді </a:t>
            </a:r>
            <a:r>
              <a:rPr sz="1600" i="1" spc="-60" dirty="0">
                <a:solidFill>
                  <a:srgbClr val="49452A"/>
                </a:solidFill>
                <a:latin typeface="Noto Sans"/>
                <a:cs typeface="Noto Sans"/>
              </a:rPr>
              <a:t>за </a:t>
            </a:r>
            <a:r>
              <a:rPr sz="1600" i="1" spc="-45" dirty="0">
                <a:solidFill>
                  <a:srgbClr val="49452A"/>
                </a:solidFill>
                <a:latin typeface="Noto Sans"/>
                <a:cs typeface="Noto Sans"/>
              </a:rPr>
              <a:t>неї; </a:t>
            </a:r>
            <a:r>
              <a:rPr sz="1600" i="1" spc="-50" dirty="0">
                <a:solidFill>
                  <a:srgbClr val="49452A"/>
                </a:solidFill>
                <a:latin typeface="Noto Sans"/>
                <a:cs typeface="Noto Sans"/>
              </a:rPr>
              <a:t>спецiальними </a:t>
            </a:r>
            <a:r>
              <a:rPr sz="1600" i="1" spc="-55" dirty="0">
                <a:solidFill>
                  <a:srgbClr val="49452A"/>
                </a:solidFill>
                <a:latin typeface="Noto Sans"/>
                <a:cs typeface="Noto Sans"/>
              </a:rPr>
              <a:t>заходами </a:t>
            </a:r>
            <a:r>
              <a:rPr sz="1600" i="1" spc="-35" dirty="0">
                <a:solidFill>
                  <a:srgbClr val="49452A"/>
                </a:solidFill>
                <a:latin typeface="Noto Sans"/>
                <a:cs typeface="Noto Sans"/>
              </a:rPr>
              <a:t>щодо  </a:t>
            </a:r>
            <a:r>
              <a:rPr sz="1600" i="1" spc="-45" dirty="0">
                <a:solidFill>
                  <a:srgbClr val="49452A"/>
                </a:solidFill>
                <a:latin typeface="Noto Sans"/>
                <a:cs typeface="Noto Sans"/>
              </a:rPr>
              <a:t>охорони </a:t>
            </a:r>
            <a:r>
              <a:rPr sz="1600" i="1" spc="-35" dirty="0">
                <a:solidFill>
                  <a:srgbClr val="49452A"/>
                </a:solidFill>
                <a:latin typeface="Noto Sans"/>
                <a:cs typeface="Noto Sans"/>
              </a:rPr>
              <a:t>працi </a:t>
            </a:r>
            <a:r>
              <a:rPr sz="1600" i="1" spc="-45" dirty="0">
                <a:solidFill>
                  <a:srgbClr val="49452A"/>
                </a:solidFill>
                <a:latin typeface="Noto Sans"/>
                <a:cs typeface="Noto Sans"/>
              </a:rPr>
              <a:t>i здоров'я </a:t>
            </a:r>
            <a:r>
              <a:rPr sz="1600" i="1" spc="-55" dirty="0">
                <a:solidFill>
                  <a:srgbClr val="49452A"/>
                </a:solidFill>
                <a:latin typeface="Noto Sans"/>
                <a:cs typeface="Noto Sans"/>
              </a:rPr>
              <a:t>жiнок, </a:t>
            </a:r>
            <a:r>
              <a:rPr sz="1600" i="1" spc="-45" dirty="0">
                <a:solidFill>
                  <a:srgbClr val="49452A"/>
                </a:solidFill>
                <a:latin typeface="Noto Sans"/>
                <a:cs typeface="Noto Sans"/>
              </a:rPr>
              <a:t>встановленням пенсiйних </a:t>
            </a:r>
            <a:r>
              <a:rPr sz="1600" i="1" spc="-50" dirty="0">
                <a:solidFill>
                  <a:srgbClr val="49452A"/>
                </a:solidFill>
                <a:latin typeface="Noto Sans"/>
                <a:cs typeface="Noto Sans"/>
              </a:rPr>
              <a:t>пiльг; </a:t>
            </a:r>
            <a:r>
              <a:rPr sz="1600" i="1" spc="-45" dirty="0">
                <a:solidFill>
                  <a:srgbClr val="49452A"/>
                </a:solidFill>
                <a:latin typeface="Noto Sans"/>
                <a:cs typeface="Noto Sans"/>
              </a:rPr>
              <a:t>створенням </a:t>
            </a:r>
            <a:r>
              <a:rPr sz="1600" i="1" spc="-55" dirty="0">
                <a:solidFill>
                  <a:srgbClr val="49452A"/>
                </a:solidFill>
                <a:latin typeface="Noto Sans"/>
                <a:cs typeface="Noto Sans"/>
              </a:rPr>
              <a:t>умов, </a:t>
            </a:r>
            <a:r>
              <a:rPr sz="1600" i="1" spc="-50" dirty="0">
                <a:solidFill>
                  <a:srgbClr val="49452A"/>
                </a:solidFill>
                <a:latin typeface="Noto Sans"/>
                <a:cs typeface="Noto Sans"/>
              </a:rPr>
              <a:t>якi  дають </a:t>
            </a:r>
            <a:r>
              <a:rPr sz="1600" i="1" spc="-60" dirty="0">
                <a:solidFill>
                  <a:srgbClr val="49452A"/>
                </a:solidFill>
                <a:latin typeface="Noto Sans"/>
                <a:cs typeface="Noto Sans"/>
              </a:rPr>
              <a:t>жiнкам можливiсть </a:t>
            </a:r>
            <a:r>
              <a:rPr sz="1600" i="1" spc="-35" dirty="0">
                <a:solidFill>
                  <a:srgbClr val="49452A"/>
                </a:solidFill>
                <a:latin typeface="Noto Sans"/>
                <a:cs typeface="Noto Sans"/>
              </a:rPr>
              <a:t>поєднувати </a:t>
            </a:r>
            <a:r>
              <a:rPr sz="1600" i="1" spc="-40" dirty="0">
                <a:solidFill>
                  <a:srgbClr val="49452A"/>
                </a:solidFill>
                <a:latin typeface="Noto Sans"/>
                <a:cs typeface="Noto Sans"/>
              </a:rPr>
              <a:t>працю </a:t>
            </a:r>
            <a:r>
              <a:rPr sz="1600" i="1" spc="-90" dirty="0">
                <a:solidFill>
                  <a:srgbClr val="49452A"/>
                </a:solidFill>
                <a:latin typeface="Noto Sans"/>
                <a:cs typeface="Noto Sans"/>
              </a:rPr>
              <a:t>з </a:t>
            </a:r>
            <a:r>
              <a:rPr sz="1600" i="1" spc="-50" dirty="0">
                <a:solidFill>
                  <a:srgbClr val="49452A"/>
                </a:solidFill>
                <a:latin typeface="Noto Sans"/>
                <a:cs typeface="Noto Sans"/>
              </a:rPr>
              <a:t>материнством</a:t>
            </a:r>
            <a:r>
              <a:rPr sz="1600" i="1" spc="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i="1" spc="-60" dirty="0">
                <a:solidFill>
                  <a:srgbClr val="49452A"/>
                </a:solidFill>
                <a:latin typeface="Noto Sans"/>
                <a:cs typeface="Noto Sans"/>
              </a:rPr>
              <a:t>(...)»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Кодекси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(про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працю,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сімейний,</a:t>
            </a:r>
            <a:r>
              <a:rPr sz="1600" spc="2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цивільний)</a:t>
            </a:r>
            <a:endParaRPr sz="1600">
              <a:latin typeface="Noto Sans"/>
              <a:cs typeface="Noto Sans"/>
            </a:endParaRPr>
          </a:p>
          <a:p>
            <a:pPr marL="299085" marR="6985" indent="-287020">
              <a:lnSpc>
                <a:spcPct val="150000"/>
              </a:lnSpc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Закон України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«Про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забезпечення рівних 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прав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та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можливостей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жінок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чоловіків»  </a:t>
            </a:r>
            <a:r>
              <a:rPr sz="1600" spc="-15" dirty="0">
                <a:solidFill>
                  <a:srgbClr val="49452A"/>
                </a:solidFill>
                <a:latin typeface="Noto Sans"/>
                <a:cs typeface="Noto Sans"/>
              </a:rPr>
              <a:t>(2005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р.)</a:t>
            </a:r>
            <a:endParaRPr sz="16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Закон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України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«Про засади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запобігання та протидії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дискримінації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Україні»</a:t>
            </a:r>
            <a:r>
              <a:rPr sz="1600" spc="8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15" dirty="0">
                <a:solidFill>
                  <a:srgbClr val="49452A"/>
                </a:solidFill>
                <a:latin typeface="Noto Sans"/>
                <a:cs typeface="Noto Sans"/>
              </a:rPr>
              <a:t>(2012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р.)</a:t>
            </a:r>
            <a:endParaRPr sz="1600">
              <a:latin typeface="Noto Sans"/>
              <a:cs typeface="Noto Sans"/>
            </a:endParaRPr>
          </a:p>
          <a:p>
            <a:pPr marL="299085" indent="-287020">
              <a:lnSpc>
                <a:spcPct val="100000"/>
              </a:lnSpc>
              <a:spcBef>
                <a:spcPts val="960"/>
              </a:spcBef>
              <a:buClr>
                <a:srgbClr val="27AD9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Закон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України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«Про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протидію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торгівлі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людьми»</a:t>
            </a:r>
            <a:r>
              <a:rPr sz="1600" spc="6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15" dirty="0">
                <a:solidFill>
                  <a:srgbClr val="49452A"/>
                </a:solidFill>
                <a:latin typeface="Noto Sans"/>
                <a:cs typeface="Noto Sans"/>
              </a:rPr>
              <a:t>(2012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р.)</a:t>
            </a:r>
            <a:endParaRPr sz="1600">
              <a:latin typeface="Noto Sans"/>
              <a:cs typeface="Noto San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4040" y="297891"/>
            <a:ext cx="6677659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Національна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нормативно-правова</a:t>
            </a:r>
            <a:r>
              <a:rPr sz="2500" b="1" spc="60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база</a:t>
            </a:r>
            <a:endParaRPr sz="2500">
              <a:latin typeface="Noto Sans"/>
              <a:cs typeface="Noto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81441" y="43815"/>
            <a:ext cx="1216152" cy="1441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297891"/>
            <a:ext cx="6677659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Національна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нормативно-правова</a:t>
            </a:r>
            <a:r>
              <a:rPr sz="2500" b="1" spc="60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база</a:t>
            </a:r>
            <a:endParaRPr sz="2500">
              <a:latin typeface="Noto Sans"/>
              <a:cs typeface="Noto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81441" y="43815"/>
            <a:ext cx="1216152" cy="1441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74040" y="1178919"/>
            <a:ext cx="8550275" cy="555434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436245" indent="-287020" algn="just">
              <a:lnSpc>
                <a:spcPct val="100000"/>
              </a:lnSpc>
              <a:spcBef>
                <a:spcPts val="1065"/>
              </a:spcBef>
              <a:buClr>
                <a:srgbClr val="27AD91"/>
              </a:buClr>
              <a:buFont typeface="Arial"/>
              <a:buChar char="•"/>
              <a:tabLst>
                <a:tab pos="436880" algn="l"/>
              </a:tabLst>
            </a:pP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Національна</a:t>
            </a:r>
            <a:r>
              <a:rPr sz="1600" spc="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стратегія</a:t>
            </a:r>
            <a:r>
              <a:rPr sz="1600" spc="3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</a:t>
            </a:r>
            <a:r>
              <a:rPr sz="1600" spc="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сфері</a:t>
            </a:r>
            <a:r>
              <a:rPr sz="1600" spc="4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прав</a:t>
            </a:r>
            <a:r>
              <a:rPr sz="1600" spc="3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людини</a:t>
            </a:r>
            <a:r>
              <a:rPr sz="1600" spc="1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(Указ</a:t>
            </a:r>
            <a:r>
              <a:rPr sz="1600" spc="3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Президента</a:t>
            </a:r>
            <a:r>
              <a:rPr sz="1600" spc="4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України</a:t>
            </a:r>
            <a:r>
              <a:rPr sz="1600" spc="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від</a:t>
            </a:r>
            <a:r>
              <a:rPr sz="1600" spc="3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25</a:t>
            </a:r>
            <a:r>
              <a:rPr sz="1600" spc="3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серпня</a:t>
            </a:r>
            <a:endParaRPr sz="1600">
              <a:latin typeface="Noto Sans"/>
              <a:cs typeface="Noto Sans"/>
            </a:endParaRPr>
          </a:p>
          <a:p>
            <a:pPr marL="436245" algn="just">
              <a:lnSpc>
                <a:spcPct val="100000"/>
              </a:lnSpc>
              <a:spcBef>
                <a:spcPts val="960"/>
              </a:spcBef>
            </a:pP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2015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року)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+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Національний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план</a:t>
            </a:r>
            <a:r>
              <a:rPr sz="1600" spc="22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дій</a:t>
            </a:r>
            <a:endParaRPr sz="1600">
              <a:latin typeface="Noto Sans"/>
              <a:cs typeface="Noto Sans"/>
            </a:endParaRPr>
          </a:p>
          <a:p>
            <a:pPr marL="436245" marR="5080" indent="-287020" algn="just">
              <a:lnSpc>
                <a:spcPct val="150000"/>
              </a:lnSpc>
              <a:buClr>
                <a:srgbClr val="27AD91"/>
              </a:buClr>
              <a:buFont typeface="Arial"/>
              <a:buChar char="•"/>
              <a:tabLst>
                <a:tab pos="436880" algn="l"/>
              </a:tabLst>
            </a:pP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Національний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план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дій з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виконання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резолюції Ради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Безпеки 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ООН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1325 </a:t>
            </a:r>
            <a:r>
              <a:rPr sz="1600" spc="-90" dirty="0">
                <a:solidFill>
                  <a:srgbClr val="49452A"/>
                </a:solidFill>
                <a:latin typeface="Noto Sans"/>
                <a:cs typeface="Noto Sans"/>
              </a:rPr>
              <a:t>«Жінки,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мир, 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безпека»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на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період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до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2020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року </a:t>
            </a:r>
            <a:r>
              <a:rPr sz="1600" spc="-15" dirty="0">
                <a:solidFill>
                  <a:srgbClr val="49452A"/>
                </a:solidFill>
                <a:latin typeface="Noto Sans"/>
                <a:cs typeface="Noto Sans"/>
              </a:rPr>
              <a:t>(2016</a:t>
            </a:r>
            <a:r>
              <a:rPr sz="1600" spc="33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р.)</a:t>
            </a:r>
            <a:endParaRPr sz="1600">
              <a:latin typeface="Noto Sans"/>
              <a:cs typeface="Noto Sans"/>
            </a:endParaRPr>
          </a:p>
          <a:p>
            <a:pPr marL="436245" marR="6985" indent="-287020" algn="just">
              <a:lnSpc>
                <a:spcPct val="150000"/>
              </a:lnSpc>
              <a:buClr>
                <a:srgbClr val="27AD91"/>
              </a:buClr>
              <a:buFont typeface="Arial"/>
              <a:buChar char="•"/>
              <a:tabLst>
                <a:tab pos="436880" algn="l"/>
              </a:tabLst>
            </a:pP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Угода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про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Асоціацію </a:t>
            </a:r>
            <a:r>
              <a:rPr sz="1600" spc="-105" dirty="0">
                <a:solidFill>
                  <a:srgbClr val="49452A"/>
                </a:solidFill>
                <a:latin typeface="Noto Sans"/>
                <a:cs typeface="Noto Sans"/>
              </a:rPr>
              <a:t>між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Україною, з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однієї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сторони,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та Європейським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Союзом, 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Європейським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співтовариством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з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атомної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енергії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їхніми</a:t>
            </a:r>
            <a:r>
              <a:rPr sz="1600" spc="27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державами-членами, з 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іншої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сторони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(</a:t>
            </a:r>
            <a:r>
              <a:rPr sz="1600" i="1" spc="-55" dirty="0">
                <a:solidFill>
                  <a:srgbClr val="49452A"/>
                </a:solidFill>
                <a:latin typeface="Noto Sans"/>
                <a:cs typeface="Noto Sans"/>
              </a:rPr>
              <a:t>Ґендерна </a:t>
            </a:r>
            <a:r>
              <a:rPr sz="1600" i="1" spc="-40" dirty="0">
                <a:solidFill>
                  <a:srgbClr val="49452A"/>
                </a:solidFill>
                <a:latin typeface="Noto Sans"/>
                <a:cs typeface="Noto Sans"/>
              </a:rPr>
              <a:t>рівність </a:t>
            </a:r>
            <a:r>
              <a:rPr sz="1600" i="1" spc="-45" dirty="0">
                <a:solidFill>
                  <a:srgbClr val="49452A"/>
                </a:solidFill>
                <a:latin typeface="Noto Sans"/>
                <a:cs typeface="Noto Sans"/>
              </a:rPr>
              <a:t>згадується </a:t>
            </a:r>
            <a:r>
              <a:rPr sz="1600" i="1" spc="-40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600" i="1" spc="-65" dirty="0">
                <a:solidFill>
                  <a:srgbClr val="49452A"/>
                </a:solidFill>
                <a:latin typeface="Noto Sans"/>
                <a:cs typeface="Noto Sans"/>
              </a:rPr>
              <a:t>ст. </a:t>
            </a:r>
            <a:r>
              <a:rPr sz="1600" i="1" spc="-15" dirty="0">
                <a:solidFill>
                  <a:srgbClr val="49452A"/>
                </a:solidFill>
                <a:latin typeface="Noto Sans"/>
                <a:cs typeface="Noto Sans"/>
              </a:rPr>
              <a:t>419, </a:t>
            </a:r>
            <a:r>
              <a:rPr sz="1600" i="1" spc="-45" dirty="0">
                <a:solidFill>
                  <a:srgbClr val="49452A"/>
                </a:solidFill>
                <a:latin typeface="Noto Sans"/>
                <a:cs typeface="Noto Sans"/>
              </a:rPr>
              <a:t>глава </a:t>
            </a:r>
            <a:r>
              <a:rPr sz="1600" i="1" dirty="0">
                <a:solidFill>
                  <a:srgbClr val="49452A"/>
                </a:solidFill>
                <a:latin typeface="Noto Sans"/>
                <a:cs typeface="Noto Sans"/>
              </a:rPr>
              <a:t>21 </a:t>
            </a:r>
            <a:r>
              <a:rPr sz="1600" i="1" spc="-40" dirty="0">
                <a:solidFill>
                  <a:srgbClr val="49452A"/>
                </a:solidFill>
                <a:latin typeface="Noto Sans"/>
                <a:cs typeface="Noto Sans"/>
              </a:rPr>
              <a:t>«Співробітництво </a:t>
            </a:r>
            <a:r>
              <a:rPr sz="1600" i="1" spc="-30" dirty="0">
                <a:solidFill>
                  <a:srgbClr val="49452A"/>
                </a:solidFill>
                <a:latin typeface="Noto Sans"/>
                <a:cs typeface="Noto Sans"/>
              </a:rPr>
              <a:t>у  </a:t>
            </a:r>
            <a:r>
              <a:rPr sz="1600" i="1" spc="-50" dirty="0">
                <a:solidFill>
                  <a:srgbClr val="49452A"/>
                </a:solidFill>
                <a:latin typeface="Noto Sans"/>
                <a:cs typeface="Noto Sans"/>
              </a:rPr>
              <a:t>галузі </a:t>
            </a:r>
            <a:r>
              <a:rPr sz="1600" i="1" spc="-45" dirty="0">
                <a:solidFill>
                  <a:srgbClr val="49452A"/>
                </a:solidFill>
                <a:latin typeface="Noto Sans"/>
                <a:cs typeface="Noto Sans"/>
              </a:rPr>
              <a:t>зайнятості, </a:t>
            </a:r>
            <a:r>
              <a:rPr sz="1600" i="1" spc="-40" dirty="0">
                <a:solidFill>
                  <a:srgbClr val="49452A"/>
                </a:solidFill>
                <a:latin typeface="Noto Sans"/>
                <a:cs typeface="Noto Sans"/>
              </a:rPr>
              <a:t>соціальної </a:t>
            </a:r>
            <a:r>
              <a:rPr sz="1600" i="1" spc="-45" dirty="0">
                <a:solidFill>
                  <a:srgbClr val="49452A"/>
                </a:solidFill>
                <a:latin typeface="Noto Sans"/>
                <a:cs typeface="Noto Sans"/>
              </a:rPr>
              <a:t>політики </a:t>
            </a:r>
            <a:r>
              <a:rPr sz="1600" i="1" spc="-30" dirty="0">
                <a:solidFill>
                  <a:srgbClr val="49452A"/>
                </a:solidFill>
                <a:latin typeface="Noto Sans"/>
                <a:cs typeface="Noto Sans"/>
              </a:rPr>
              <a:t>та </a:t>
            </a:r>
            <a:r>
              <a:rPr sz="1600" i="1" spc="-40" dirty="0">
                <a:solidFill>
                  <a:srgbClr val="49452A"/>
                </a:solidFill>
                <a:latin typeface="Noto Sans"/>
                <a:cs typeface="Noto Sans"/>
              </a:rPr>
              <a:t>рівних </a:t>
            </a:r>
            <a:r>
              <a:rPr sz="1600" i="1" spc="-65" dirty="0">
                <a:solidFill>
                  <a:srgbClr val="49452A"/>
                </a:solidFill>
                <a:latin typeface="Noto Sans"/>
                <a:cs typeface="Noto Sans"/>
              </a:rPr>
              <a:t>можливостей» </a:t>
            </a:r>
            <a:r>
              <a:rPr sz="1600" i="1" spc="-30" dirty="0">
                <a:solidFill>
                  <a:srgbClr val="49452A"/>
                </a:solidFill>
                <a:latin typeface="Noto Sans"/>
                <a:cs typeface="Noto Sans"/>
              </a:rPr>
              <a:t>та </a:t>
            </a:r>
            <a:r>
              <a:rPr sz="1600" i="1" spc="-65" dirty="0">
                <a:solidFill>
                  <a:srgbClr val="49452A"/>
                </a:solidFill>
                <a:latin typeface="Noto Sans"/>
                <a:cs typeface="Noto Sans"/>
              </a:rPr>
              <a:t>ст.</a:t>
            </a:r>
            <a:r>
              <a:rPr sz="1600" i="1" spc="-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i="1" spc="-20" dirty="0">
                <a:solidFill>
                  <a:srgbClr val="49452A"/>
                </a:solidFill>
                <a:latin typeface="Noto Sans"/>
                <a:cs typeface="Noto Sans"/>
              </a:rPr>
              <a:t>420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)</a:t>
            </a:r>
            <a:endParaRPr sz="1600">
              <a:latin typeface="Noto Sans"/>
              <a:cs typeface="Noto Sans"/>
            </a:endParaRPr>
          </a:p>
          <a:p>
            <a:pPr marL="436245" indent="-287020" algn="just">
              <a:lnSpc>
                <a:spcPct val="100000"/>
              </a:lnSpc>
              <a:spcBef>
                <a:spcPts val="960"/>
              </a:spcBef>
              <a:buClr>
                <a:srgbClr val="27AD91"/>
              </a:buClr>
              <a:buFont typeface="Arial"/>
              <a:buChar char="•"/>
              <a:tabLst>
                <a:tab pos="436880" algn="l"/>
              </a:tabLst>
            </a:pP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Закон</a:t>
            </a:r>
            <a:r>
              <a:rPr sz="1600" spc="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України</a:t>
            </a:r>
            <a:r>
              <a:rPr sz="1600" spc="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«Про</a:t>
            </a:r>
            <a:r>
              <a:rPr sz="1600" spc="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запобігання</a:t>
            </a:r>
            <a:r>
              <a:rPr sz="1600" spc="5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та</a:t>
            </a:r>
            <a:r>
              <a:rPr sz="1600" spc="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протидію</a:t>
            </a:r>
            <a:r>
              <a:rPr sz="1600" spc="2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домашньому</a:t>
            </a:r>
            <a:r>
              <a:rPr sz="1600" spc="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насильству»</a:t>
            </a:r>
            <a:r>
              <a:rPr sz="1600" spc="5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(2018)</a:t>
            </a:r>
            <a:endParaRPr sz="1600">
              <a:latin typeface="Noto Sans"/>
              <a:cs typeface="Noto Sans"/>
            </a:endParaRPr>
          </a:p>
          <a:p>
            <a:pPr marL="436245" marR="5715" indent="-287020" algn="just">
              <a:lnSpc>
                <a:spcPts val="2880"/>
              </a:lnSpc>
              <a:spcBef>
                <a:spcPts val="254"/>
              </a:spcBef>
              <a:buClr>
                <a:srgbClr val="27AD91"/>
              </a:buClr>
              <a:buFont typeface="Arial"/>
              <a:buChar char="•"/>
              <a:tabLst>
                <a:tab pos="436880" algn="l"/>
              </a:tabLst>
            </a:pP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Державна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соціальна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програма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забезпечення рівних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прав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та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можливостей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жінок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чоловіків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на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період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до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2021</a:t>
            </a:r>
            <a:r>
              <a:rPr sz="1600" spc="21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року</a:t>
            </a:r>
            <a:endParaRPr sz="1600">
              <a:latin typeface="Noto Sans"/>
              <a:cs typeface="Noto Sans"/>
            </a:endParaRPr>
          </a:p>
          <a:p>
            <a:pPr marL="436245" marR="6985" indent="-287020" algn="just">
              <a:lnSpc>
                <a:spcPts val="2880"/>
              </a:lnSpc>
              <a:spcBef>
                <a:spcPts val="5"/>
              </a:spcBef>
              <a:buClr>
                <a:srgbClr val="27AD91"/>
              </a:buClr>
              <a:buFont typeface="Arial"/>
              <a:buChar char="•"/>
              <a:tabLst>
                <a:tab pos="436880" algn="l"/>
              </a:tabLst>
            </a:pP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ґендерне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бюджетування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інтегрували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Стратегію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управління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державними 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фінансами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на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2017-2020</a:t>
            </a:r>
            <a:r>
              <a:rPr sz="1600" spc="15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рр.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5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009FC8"/>
                </a:solidFill>
                <a:latin typeface="Noto Sans"/>
                <a:cs typeface="Noto Sans"/>
              </a:rPr>
              <a:t>* </a:t>
            </a:r>
            <a:r>
              <a:rPr sz="1200" spc="-15" dirty="0">
                <a:solidFill>
                  <a:srgbClr val="49452A"/>
                </a:solidFill>
                <a:latin typeface="Noto Sans"/>
                <a:cs typeface="Noto Sans"/>
              </a:rPr>
              <a:t>Даний </a:t>
            </a:r>
            <a:r>
              <a:rPr sz="1200" spc="-10" dirty="0">
                <a:solidFill>
                  <a:srgbClr val="49452A"/>
                </a:solidFill>
                <a:latin typeface="Noto Sans"/>
                <a:cs typeface="Noto Sans"/>
              </a:rPr>
              <a:t>перелік </a:t>
            </a:r>
            <a:r>
              <a:rPr sz="1200" spc="-15" dirty="0">
                <a:solidFill>
                  <a:srgbClr val="49452A"/>
                </a:solidFill>
                <a:latin typeface="Noto Sans"/>
                <a:cs typeface="Noto Sans"/>
              </a:rPr>
              <a:t>далеко </a:t>
            </a:r>
            <a:r>
              <a:rPr sz="1200" spc="-10" dirty="0">
                <a:solidFill>
                  <a:srgbClr val="49452A"/>
                </a:solidFill>
                <a:latin typeface="Noto Sans"/>
                <a:cs typeface="Noto Sans"/>
              </a:rPr>
              <a:t>не завершує списка нормативно-правових </a:t>
            </a:r>
            <a:r>
              <a:rPr sz="1200" spc="-15" dirty="0">
                <a:solidFill>
                  <a:srgbClr val="49452A"/>
                </a:solidFill>
                <a:latin typeface="Noto Sans"/>
                <a:cs typeface="Noto Sans"/>
              </a:rPr>
              <a:t>актів, </a:t>
            </a:r>
            <a:r>
              <a:rPr sz="1200" spc="-5" dirty="0">
                <a:solidFill>
                  <a:srgbClr val="49452A"/>
                </a:solidFill>
                <a:latin typeface="Noto Sans"/>
                <a:cs typeface="Noto Sans"/>
              </a:rPr>
              <a:t>що </a:t>
            </a:r>
            <a:r>
              <a:rPr sz="1200" spc="-15" dirty="0">
                <a:solidFill>
                  <a:srgbClr val="49452A"/>
                </a:solidFill>
                <a:latin typeface="Noto Sans"/>
                <a:cs typeface="Noto Sans"/>
              </a:rPr>
              <a:t>мають відношення</a:t>
            </a:r>
            <a:r>
              <a:rPr sz="1200" spc="19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200" spc="-10" dirty="0">
                <a:solidFill>
                  <a:srgbClr val="49452A"/>
                </a:solidFill>
                <a:latin typeface="Noto Sans"/>
                <a:cs typeface="Noto Sans"/>
              </a:rPr>
              <a:t>то</a:t>
            </a:r>
            <a:endParaRPr sz="120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49452A"/>
                </a:solidFill>
                <a:latin typeface="Noto Sans"/>
                <a:cs typeface="Noto Sans"/>
              </a:rPr>
              <a:t>ґендерної рівності. Подаються</a:t>
            </a:r>
            <a:r>
              <a:rPr sz="1200" spc="5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200" spc="-10" dirty="0">
                <a:solidFill>
                  <a:srgbClr val="49452A"/>
                </a:solidFill>
                <a:latin typeface="Noto Sans"/>
                <a:cs typeface="Noto Sans"/>
              </a:rPr>
              <a:t>основні.</a:t>
            </a:r>
            <a:endParaRPr sz="12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297891"/>
            <a:ext cx="501840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Чому з’явився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термін</a:t>
            </a:r>
            <a:r>
              <a:rPr sz="2500" b="1" spc="10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ґендер?</a:t>
            </a:r>
            <a:endParaRPr sz="2500">
              <a:latin typeface="Noto Sans"/>
              <a:cs typeface="Noto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7334" y="1041298"/>
            <a:ext cx="7477759" cy="5147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8255" algn="just">
              <a:lnSpc>
                <a:spcPct val="140100"/>
              </a:lnSpc>
              <a:spcBef>
                <a:spcPts val="95"/>
              </a:spcBef>
            </a:pP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Більше того,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поняття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та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ситуація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з </a:t>
            </a:r>
            <a:r>
              <a:rPr sz="1600" spc="-50" dirty="0">
                <a:solidFill>
                  <a:srgbClr val="27AD91"/>
                </a:solidFill>
                <a:latin typeface="Noto Sans"/>
                <a:cs typeface="Noto Sans"/>
              </a:rPr>
              <a:t>роллю </a:t>
            </a:r>
            <a:r>
              <a:rPr sz="1600" spc="-80" dirty="0">
                <a:solidFill>
                  <a:srgbClr val="27AD91"/>
                </a:solidFill>
                <a:latin typeface="Noto Sans"/>
                <a:cs typeface="Noto Sans"/>
              </a:rPr>
              <a:t>жінок </a:t>
            </a:r>
            <a:r>
              <a:rPr sz="1600" spc="-50" dirty="0">
                <a:solidFill>
                  <a:srgbClr val="27AD91"/>
                </a:solidFill>
                <a:latin typeface="Noto Sans"/>
                <a:cs typeface="Noto Sans"/>
              </a:rPr>
              <a:t>та чоловіків </a:t>
            </a:r>
            <a:r>
              <a:rPr sz="1600" spc="-95" dirty="0">
                <a:solidFill>
                  <a:srgbClr val="49452A"/>
                </a:solidFill>
                <a:latin typeface="Noto Sans"/>
                <a:cs typeface="Noto Sans"/>
              </a:rPr>
              <a:t>також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змінюються 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з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часом.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Вони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не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є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сталими.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Найпростішими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прикладами</a:t>
            </a:r>
            <a:r>
              <a:rPr sz="1600" spc="27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тут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є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здобуття  </a:t>
            </a:r>
            <a:r>
              <a:rPr sz="1600" spc="-90" dirty="0">
                <a:solidFill>
                  <a:srgbClr val="49452A"/>
                </a:solidFill>
                <a:latin typeface="Noto Sans"/>
                <a:cs typeface="Noto Sans"/>
              </a:rPr>
              <a:t>жінками</a:t>
            </a:r>
            <a:r>
              <a:rPr sz="1600" spc="2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права</a:t>
            </a:r>
            <a:r>
              <a:rPr sz="1600" spc="2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на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освіту</a:t>
            </a:r>
            <a:r>
              <a:rPr sz="1600" spc="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або</a:t>
            </a:r>
            <a:r>
              <a:rPr sz="1600" spc="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участь</a:t>
            </a:r>
            <a:r>
              <a:rPr sz="1600" spc="3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</a:t>
            </a:r>
            <a:r>
              <a:rPr sz="1600" spc="-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політичних</a:t>
            </a:r>
            <a:r>
              <a:rPr sz="1600" spc="4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процесах.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>
              <a:latin typeface="Noto Sans"/>
              <a:cs typeface="Noto Sans"/>
            </a:endParaRPr>
          </a:p>
          <a:p>
            <a:pPr marL="12700" marR="5080" algn="just">
              <a:lnSpc>
                <a:spcPct val="140000"/>
              </a:lnSpc>
            </a:pP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1915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році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жінки у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США,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Франції,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Швейцарії,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навіть Російській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імперії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–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не 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мали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права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голосу.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А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наразі </a:t>
            </a:r>
            <a:r>
              <a:rPr sz="1600" spc="-85" dirty="0">
                <a:solidFill>
                  <a:srgbClr val="27AD91"/>
                </a:solidFill>
                <a:latin typeface="Noto Sans"/>
                <a:cs typeface="Noto Sans"/>
              </a:rPr>
              <a:t>жінки </a:t>
            </a:r>
            <a:r>
              <a:rPr sz="1600" spc="-40" dirty="0">
                <a:solidFill>
                  <a:srgbClr val="27AD91"/>
                </a:solidFill>
                <a:latin typeface="Noto Sans"/>
                <a:cs typeface="Noto Sans"/>
              </a:rPr>
              <a:t>не </a:t>
            </a:r>
            <a:r>
              <a:rPr sz="1600" spc="-65" dirty="0">
                <a:solidFill>
                  <a:srgbClr val="27AD91"/>
                </a:solidFill>
                <a:latin typeface="Noto Sans"/>
                <a:cs typeface="Noto Sans"/>
              </a:rPr>
              <a:t>лише </a:t>
            </a:r>
            <a:r>
              <a:rPr sz="1600" spc="-55" dirty="0">
                <a:solidFill>
                  <a:srgbClr val="27AD91"/>
                </a:solidFill>
                <a:latin typeface="Noto Sans"/>
                <a:cs typeface="Noto Sans"/>
              </a:rPr>
              <a:t>голосують, а </a:t>
            </a:r>
            <a:r>
              <a:rPr sz="1600" spc="-75" dirty="0">
                <a:solidFill>
                  <a:srgbClr val="27AD91"/>
                </a:solidFill>
                <a:latin typeface="Noto Sans"/>
                <a:cs typeface="Noto Sans"/>
              </a:rPr>
              <a:t>й </a:t>
            </a:r>
            <a:r>
              <a:rPr sz="1600" spc="-55" dirty="0">
                <a:solidFill>
                  <a:srgbClr val="27AD91"/>
                </a:solidFill>
                <a:latin typeface="Noto Sans"/>
                <a:cs typeface="Noto Sans"/>
              </a:rPr>
              <a:t>призначаються </a:t>
            </a:r>
            <a:r>
              <a:rPr sz="1600" spc="-50" dirty="0">
                <a:solidFill>
                  <a:srgbClr val="27AD91"/>
                </a:solidFill>
                <a:latin typeface="Noto Sans"/>
                <a:cs typeface="Noto Sans"/>
              </a:rPr>
              <a:t>та  обираються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.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Але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це був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нешвидкий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процес.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Так,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Швейцарії </a:t>
            </a:r>
            <a:r>
              <a:rPr sz="1600" spc="-90" dirty="0">
                <a:solidFill>
                  <a:srgbClr val="49452A"/>
                </a:solidFill>
                <a:latin typeface="Noto Sans"/>
                <a:cs typeface="Noto Sans"/>
              </a:rPr>
              <a:t>жінки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отримали 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право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голосувати 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на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виборах</a:t>
            </a:r>
            <a:r>
              <a:rPr sz="1600" spc="3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федерального  рівня 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лише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1973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році, 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Португалії</a:t>
            </a:r>
            <a:r>
              <a:rPr sz="1600" spc="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право</a:t>
            </a:r>
            <a:r>
              <a:rPr sz="1600" spc="1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голосувати</a:t>
            </a:r>
            <a:r>
              <a:rPr sz="1600" spc="3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на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рівні</a:t>
            </a:r>
            <a:r>
              <a:rPr sz="1600" spc="1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з</a:t>
            </a:r>
            <a:r>
              <a:rPr sz="1600" spc="-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чоловіками</a:t>
            </a:r>
            <a:r>
              <a:rPr sz="1600" spc="3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–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в</a:t>
            </a:r>
            <a:r>
              <a:rPr sz="1600" spc="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1974-му.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>
              <a:latin typeface="Noto Sans"/>
              <a:cs typeface="Noto Sans"/>
            </a:endParaRPr>
          </a:p>
          <a:p>
            <a:pPr marL="12700" marR="7620" algn="just">
              <a:lnSpc>
                <a:spcPct val="140000"/>
              </a:lnSpc>
            </a:pP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Погодьтесь,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нашій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частині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світу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зараз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нікого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не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дивує,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що </a:t>
            </a:r>
            <a:r>
              <a:rPr sz="1600" spc="-90" dirty="0">
                <a:solidFill>
                  <a:srgbClr val="49452A"/>
                </a:solidFill>
                <a:latin typeface="Noto Sans"/>
                <a:cs typeface="Noto Sans"/>
              </a:rPr>
              <a:t>жінки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можуть 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отримати вищу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освіту,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але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ще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1873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році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гарвардський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професор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Едвард 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Кларк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своїй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праці </a:t>
            </a:r>
            <a:r>
              <a:rPr sz="1600" i="1" spc="-40" dirty="0">
                <a:solidFill>
                  <a:srgbClr val="49452A"/>
                </a:solidFill>
                <a:latin typeface="Noto Sans"/>
                <a:cs typeface="Noto Sans"/>
              </a:rPr>
              <a:t>Стать в освіті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писав: </a:t>
            </a:r>
            <a:r>
              <a:rPr sz="1600" spc="-100" dirty="0">
                <a:solidFill>
                  <a:srgbClr val="49452A"/>
                </a:solidFill>
                <a:latin typeface="Noto Sans"/>
                <a:cs typeface="Noto Sans"/>
              </a:rPr>
              <a:t>«У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дівчат,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які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відвідують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коледж, 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мозок 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стає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більшим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важчим.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Кров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таким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чином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приливає до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мозку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відливає </a:t>
            </a:r>
            <a:r>
              <a:rPr sz="1600" spc="3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від</a:t>
            </a:r>
            <a:r>
              <a:rPr sz="1600" spc="-1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матки,</a:t>
            </a:r>
            <a:r>
              <a:rPr sz="1600" spc="2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в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результаті</a:t>
            </a:r>
            <a:r>
              <a:rPr sz="1600" spc="4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чого</a:t>
            </a:r>
            <a:r>
              <a:rPr sz="1600" spc="-1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жінка</a:t>
            </a:r>
            <a:r>
              <a:rPr sz="1600" spc="2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100" dirty="0">
                <a:solidFill>
                  <a:srgbClr val="49452A"/>
                </a:solidFill>
                <a:latin typeface="Noto Sans"/>
                <a:cs typeface="Noto Sans"/>
              </a:rPr>
              <a:t>може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стати</a:t>
            </a:r>
            <a:r>
              <a:rPr sz="1600" spc="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безплідною».</a:t>
            </a:r>
            <a:endParaRPr sz="16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64267" y="7315200"/>
            <a:ext cx="5112385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25000"/>
              </a:lnSpc>
              <a:spcBef>
                <a:spcPts val="100"/>
              </a:spcBef>
            </a:pPr>
            <a:r>
              <a:rPr lang="uk-UA" sz="1600" b="1" spc="-10" dirty="0" smtClean="0">
                <a:solidFill>
                  <a:srgbClr val="585858"/>
                </a:solidFill>
                <a:latin typeface="Noto Sans"/>
                <a:cs typeface="Noto Sans"/>
              </a:rPr>
              <a:t>Слайди та </a:t>
            </a:r>
            <a:r>
              <a:rPr lang="uk-UA" sz="1600" b="1" spc="-10" dirty="0" smtClean="0">
                <a:solidFill>
                  <a:srgbClr val="585858"/>
                </a:solidFill>
                <a:latin typeface="Noto Sans"/>
                <a:cs typeface="Noto Sans"/>
              </a:rPr>
              <a:t>матеріал використаний з </a:t>
            </a:r>
            <a:r>
              <a:rPr sz="1600" b="1" spc="-10" dirty="0" err="1" smtClean="0">
                <a:solidFill>
                  <a:srgbClr val="585858"/>
                </a:solidFill>
                <a:latin typeface="Noto Sans"/>
                <a:cs typeface="Noto Sans"/>
              </a:rPr>
              <a:t>дистанційного</a:t>
            </a:r>
            <a:r>
              <a:rPr sz="1600" b="1" spc="-10" dirty="0" smtClean="0">
                <a:solidFill>
                  <a:srgbClr val="585858"/>
                </a:solidFill>
                <a:latin typeface="Noto Sans"/>
                <a:cs typeface="Noto Sans"/>
              </a:rPr>
              <a:t> </a:t>
            </a:r>
            <a:r>
              <a:rPr sz="1600" b="1" spc="-10" dirty="0" err="1" smtClean="0">
                <a:solidFill>
                  <a:srgbClr val="585858"/>
                </a:solidFill>
                <a:latin typeface="Noto Sans"/>
                <a:cs typeface="Noto Sans"/>
              </a:rPr>
              <a:t>навчання</a:t>
            </a:r>
            <a:r>
              <a:rPr lang="uk-UA" sz="1600" b="1" spc="-10" dirty="0" smtClean="0">
                <a:solidFill>
                  <a:srgbClr val="585858"/>
                </a:solidFill>
                <a:latin typeface="Noto Sans"/>
                <a:cs typeface="Noto Sans"/>
              </a:rPr>
              <a:t> на </a:t>
            </a:r>
            <a:r>
              <a:rPr lang="uk-UA" sz="1600" b="1" spc="-10" dirty="0" err="1" smtClean="0">
                <a:solidFill>
                  <a:srgbClr val="585858"/>
                </a:solidFill>
                <a:latin typeface="Noto Sans"/>
                <a:cs typeface="Noto Sans"/>
              </a:rPr>
              <a:t>кусрі</a:t>
            </a:r>
            <a:r>
              <a:rPr lang="uk-UA" sz="1600" b="1" spc="-10" dirty="0" smtClean="0">
                <a:solidFill>
                  <a:srgbClr val="585858"/>
                </a:solidFill>
                <a:latin typeface="Noto Sans"/>
                <a:cs typeface="Noto Sans"/>
              </a:rPr>
              <a:t> «</a:t>
            </a:r>
            <a:r>
              <a:rPr lang="uk-UA" sz="1600" b="1" spc="-10" dirty="0" err="1" smtClean="0">
                <a:solidFill>
                  <a:srgbClr val="585858"/>
                </a:solidFill>
                <a:latin typeface="Noto Sans"/>
                <a:cs typeface="Noto Sans"/>
              </a:rPr>
              <a:t>Гендер</a:t>
            </a:r>
            <a:r>
              <a:rPr lang="uk-UA" sz="1600" b="1" spc="-10" dirty="0" smtClean="0">
                <a:solidFill>
                  <a:srgbClr val="585858"/>
                </a:solidFill>
                <a:latin typeface="Noto Sans"/>
                <a:cs typeface="Noto Sans"/>
              </a:rPr>
              <a:t> простою мовою»</a:t>
            </a:r>
            <a:r>
              <a:rPr sz="1600" b="1" spc="-10" dirty="0" smtClean="0">
                <a:solidFill>
                  <a:srgbClr val="585858"/>
                </a:solidFill>
                <a:latin typeface="Noto Sans"/>
                <a:cs typeface="Noto Sans"/>
              </a:rPr>
              <a:t> </a:t>
            </a:r>
            <a:r>
              <a:rPr sz="1600" b="1" spc="-10" dirty="0" err="1">
                <a:solidFill>
                  <a:srgbClr val="585858"/>
                </a:solidFill>
                <a:latin typeface="Noto Sans"/>
                <a:cs typeface="Noto Sans"/>
              </a:rPr>
              <a:t>Civicportal</a:t>
            </a:r>
            <a:r>
              <a:rPr sz="1600" b="1" spc="-10" dirty="0">
                <a:solidFill>
                  <a:srgbClr val="585858"/>
                </a:solidFill>
                <a:latin typeface="Noto Sans"/>
                <a:cs typeface="Noto Sans"/>
              </a:rPr>
              <a:t>  </a:t>
            </a:r>
            <a:r>
              <a:rPr lang="uk-UA" sz="1600" b="1" spc="-10" dirty="0" smtClean="0">
                <a:solidFill>
                  <a:srgbClr val="585858"/>
                </a:solidFill>
                <a:latin typeface="Noto Sans"/>
                <a:cs typeface="Noto Sans"/>
              </a:rPr>
              <a:t>(</a:t>
            </a:r>
            <a:r>
              <a:rPr sz="1600" b="1" spc="-10" dirty="0" err="1" smtClean="0">
                <a:solidFill>
                  <a:srgbClr val="585858"/>
                </a:solidFill>
                <a:latin typeface="Noto Sans"/>
                <a:cs typeface="Noto Sans"/>
              </a:rPr>
              <a:t>Фонд</a:t>
            </a:r>
            <a:r>
              <a:rPr sz="1600" b="1" spc="-10" dirty="0" smtClean="0">
                <a:solidFill>
                  <a:srgbClr val="585858"/>
                </a:solidFill>
                <a:latin typeface="Noto Sans"/>
                <a:cs typeface="Noto Sans"/>
              </a:rPr>
              <a:t> </a:t>
            </a:r>
            <a:r>
              <a:rPr sz="1600" b="1" spc="-10" dirty="0">
                <a:solidFill>
                  <a:srgbClr val="585858"/>
                </a:solidFill>
                <a:latin typeface="Noto Sans"/>
                <a:cs typeface="Noto Sans"/>
              </a:rPr>
              <a:t>«Освіта для </a:t>
            </a:r>
            <a:r>
              <a:rPr sz="1600" b="1" spc="-10" dirty="0" err="1">
                <a:solidFill>
                  <a:srgbClr val="585858"/>
                </a:solidFill>
                <a:latin typeface="Noto Sans"/>
                <a:cs typeface="Noto Sans"/>
              </a:rPr>
              <a:t>демократії</a:t>
            </a:r>
            <a:r>
              <a:rPr sz="1600" b="1" spc="-10" dirty="0" smtClean="0">
                <a:solidFill>
                  <a:srgbClr val="585858"/>
                </a:solidFill>
                <a:latin typeface="Noto Sans"/>
                <a:cs typeface="Noto Sans"/>
              </a:rPr>
              <a:t>»</a:t>
            </a:r>
            <a:r>
              <a:rPr lang="uk-UA" sz="1600" b="1" spc="-10" dirty="0" smtClean="0">
                <a:solidFill>
                  <a:srgbClr val="585858"/>
                </a:solidFill>
                <a:latin typeface="Noto Sans"/>
                <a:cs typeface="Noto Sans"/>
              </a:rPr>
              <a:t>) </a:t>
            </a:r>
            <a:endParaRPr sz="1600" dirty="0">
              <a:latin typeface="Noto Sans"/>
              <a:cs typeface="Noto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489440" y="1340738"/>
            <a:ext cx="416559" cy="792480"/>
          </a:xfrm>
          <a:custGeom>
            <a:avLst/>
            <a:gdLst/>
            <a:ahLst/>
            <a:cxnLst/>
            <a:rect l="l" t="t" r="r" b="b"/>
            <a:pathLst>
              <a:path w="416559" h="792480">
                <a:moveTo>
                  <a:pt x="396112" y="0"/>
                </a:moveTo>
                <a:lnTo>
                  <a:pt x="349931" y="2664"/>
                </a:lnTo>
                <a:lnTo>
                  <a:pt x="305310" y="10458"/>
                </a:lnTo>
                <a:lnTo>
                  <a:pt x="262549" y="23087"/>
                </a:lnTo>
                <a:lnTo>
                  <a:pt x="221944" y="40251"/>
                </a:lnTo>
                <a:lnTo>
                  <a:pt x="183793" y="61656"/>
                </a:lnTo>
                <a:lnTo>
                  <a:pt x="148395" y="87004"/>
                </a:lnTo>
                <a:lnTo>
                  <a:pt x="116046" y="115998"/>
                </a:lnTo>
                <a:lnTo>
                  <a:pt x="87044" y="148341"/>
                </a:lnTo>
                <a:lnTo>
                  <a:pt x="61688" y="183737"/>
                </a:lnTo>
                <a:lnTo>
                  <a:pt x="40274" y="221888"/>
                </a:lnTo>
                <a:lnTo>
                  <a:pt x="23100" y="262499"/>
                </a:lnTo>
                <a:lnTo>
                  <a:pt x="10465" y="305270"/>
                </a:lnTo>
                <a:lnTo>
                  <a:pt x="2665" y="349907"/>
                </a:lnTo>
                <a:lnTo>
                  <a:pt x="0" y="396113"/>
                </a:lnTo>
                <a:lnTo>
                  <a:pt x="2665" y="442292"/>
                </a:lnTo>
                <a:lnTo>
                  <a:pt x="10465" y="486908"/>
                </a:lnTo>
                <a:lnTo>
                  <a:pt x="23100" y="529661"/>
                </a:lnTo>
                <a:lnTo>
                  <a:pt x="40274" y="570256"/>
                </a:lnTo>
                <a:lnTo>
                  <a:pt x="61688" y="608395"/>
                </a:lnTo>
                <a:lnTo>
                  <a:pt x="87044" y="643780"/>
                </a:lnTo>
                <a:lnTo>
                  <a:pt x="116046" y="676116"/>
                </a:lnTo>
                <a:lnTo>
                  <a:pt x="148395" y="705104"/>
                </a:lnTo>
                <a:lnTo>
                  <a:pt x="183793" y="730447"/>
                </a:lnTo>
                <a:lnTo>
                  <a:pt x="221944" y="751849"/>
                </a:lnTo>
                <a:lnTo>
                  <a:pt x="262549" y="769013"/>
                </a:lnTo>
                <a:lnTo>
                  <a:pt x="305310" y="781640"/>
                </a:lnTo>
                <a:lnTo>
                  <a:pt x="349931" y="789434"/>
                </a:lnTo>
                <a:lnTo>
                  <a:pt x="396112" y="792099"/>
                </a:lnTo>
                <a:lnTo>
                  <a:pt x="416559" y="790919"/>
                </a:lnTo>
                <a:lnTo>
                  <a:pt x="416559" y="1179"/>
                </a:lnTo>
                <a:lnTo>
                  <a:pt x="396112" y="0"/>
                </a:lnTo>
                <a:close/>
              </a:path>
            </a:pathLst>
          </a:custGeom>
          <a:solidFill>
            <a:srgbClr val="27AD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25272"/>
            <a:ext cx="1056640" cy="1936114"/>
          </a:xfrm>
          <a:custGeom>
            <a:avLst/>
            <a:gdLst/>
            <a:ahLst/>
            <a:cxnLst/>
            <a:rect l="l" t="t" r="r" b="b"/>
            <a:pathLst>
              <a:path w="1056640" h="1936114">
                <a:moveTo>
                  <a:pt x="88267" y="0"/>
                </a:moveTo>
                <a:lnTo>
                  <a:pt x="39958" y="1184"/>
                </a:lnTo>
                <a:lnTo>
                  <a:pt x="0" y="4130"/>
                </a:lnTo>
                <a:lnTo>
                  <a:pt x="0" y="1931729"/>
                </a:lnTo>
                <a:lnTo>
                  <a:pt x="39958" y="1934676"/>
                </a:lnTo>
                <a:lnTo>
                  <a:pt x="88267" y="1935861"/>
                </a:lnTo>
                <a:lnTo>
                  <a:pt x="136576" y="1934676"/>
                </a:lnTo>
                <a:lnTo>
                  <a:pt x="184272" y="1931158"/>
                </a:lnTo>
                <a:lnTo>
                  <a:pt x="231299" y="1925363"/>
                </a:lnTo>
                <a:lnTo>
                  <a:pt x="277602" y="1917347"/>
                </a:lnTo>
                <a:lnTo>
                  <a:pt x="323125" y="1907165"/>
                </a:lnTo>
                <a:lnTo>
                  <a:pt x="367814" y="1894871"/>
                </a:lnTo>
                <a:lnTo>
                  <a:pt x="411612" y="1880523"/>
                </a:lnTo>
                <a:lnTo>
                  <a:pt x="454465" y="1864175"/>
                </a:lnTo>
                <a:lnTo>
                  <a:pt x="496316" y="1845882"/>
                </a:lnTo>
                <a:lnTo>
                  <a:pt x="537111" y="1825701"/>
                </a:lnTo>
                <a:lnTo>
                  <a:pt x="576793" y="1803686"/>
                </a:lnTo>
                <a:lnTo>
                  <a:pt x="615307" y="1779894"/>
                </a:lnTo>
                <a:lnTo>
                  <a:pt x="652599" y="1754380"/>
                </a:lnTo>
                <a:lnTo>
                  <a:pt x="688612" y="1727198"/>
                </a:lnTo>
                <a:lnTo>
                  <a:pt x="723291" y="1698406"/>
                </a:lnTo>
                <a:lnTo>
                  <a:pt x="756580" y="1668057"/>
                </a:lnTo>
                <a:lnTo>
                  <a:pt x="788425" y="1636209"/>
                </a:lnTo>
                <a:lnTo>
                  <a:pt x="818769" y="1602915"/>
                </a:lnTo>
                <a:lnTo>
                  <a:pt x="847558" y="1568232"/>
                </a:lnTo>
                <a:lnTo>
                  <a:pt x="874735" y="1532216"/>
                </a:lnTo>
                <a:lnTo>
                  <a:pt x="900245" y="1494921"/>
                </a:lnTo>
                <a:lnTo>
                  <a:pt x="924034" y="1456403"/>
                </a:lnTo>
                <a:lnTo>
                  <a:pt x="946044" y="1416717"/>
                </a:lnTo>
                <a:lnTo>
                  <a:pt x="966222" y="1375920"/>
                </a:lnTo>
                <a:lnTo>
                  <a:pt x="984511" y="1334066"/>
                </a:lnTo>
                <a:lnTo>
                  <a:pt x="1000856" y="1291212"/>
                </a:lnTo>
                <a:lnTo>
                  <a:pt x="1015202" y="1247412"/>
                </a:lnTo>
                <a:lnTo>
                  <a:pt x="1027493" y="1202722"/>
                </a:lnTo>
                <a:lnTo>
                  <a:pt x="1037673" y="1157198"/>
                </a:lnTo>
                <a:lnTo>
                  <a:pt x="1045688" y="1110895"/>
                </a:lnTo>
                <a:lnTo>
                  <a:pt x="1051481" y="1063868"/>
                </a:lnTo>
                <a:lnTo>
                  <a:pt x="1054998" y="1016174"/>
                </a:lnTo>
                <a:lnTo>
                  <a:pt x="1056182" y="967866"/>
                </a:lnTo>
                <a:lnTo>
                  <a:pt x="1054998" y="919560"/>
                </a:lnTo>
                <a:lnTo>
                  <a:pt x="1051481" y="871866"/>
                </a:lnTo>
                <a:lnTo>
                  <a:pt x="1045688" y="824841"/>
                </a:lnTo>
                <a:lnTo>
                  <a:pt x="1037673" y="778540"/>
                </a:lnTo>
                <a:lnTo>
                  <a:pt x="1027493" y="733019"/>
                </a:lnTo>
                <a:lnTo>
                  <a:pt x="1015202" y="688332"/>
                </a:lnTo>
                <a:lnTo>
                  <a:pt x="1000856" y="644536"/>
                </a:lnTo>
                <a:lnTo>
                  <a:pt x="984511" y="601685"/>
                </a:lnTo>
                <a:lnTo>
                  <a:pt x="966222" y="559836"/>
                </a:lnTo>
                <a:lnTo>
                  <a:pt x="946044" y="519044"/>
                </a:lnTo>
                <a:lnTo>
                  <a:pt x="924034" y="479363"/>
                </a:lnTo>
                <a:lnTo>
                  <a:pt x="900245" y="440851"/>
                </a:lnTo>
                <a:lnTo>
                  <a:pt x="874735" y="403561"/>
                </a:lnTo>
                <a:lnTo>
                  <a:pt x="847558" y="367550"/>
                </a:lnTo>
                <a:lnTo>
                  <a:pt x="818769" y="332873"/>
                </a:lnTo>
                <a:lnTo>
                  <a:pt x="788425" y="299585"/>
                </a:lnTo>
                <a:lnTo>
                  <a:pt x="756580" y="267742"/>
                </a:lnTo>
                <a:lnTo>
                  <a:pt x="723291" y="237399"/>
                </a:lnTo>
                <a:lnTo>
                  <a:pt x="688612" y="208612"/>
                </a:lnTo>
                <a:lnTo>
                  <a:pt x="652599" y="181437"/>
                </a:lnTo>
                <a:lnTo>
                  <a:pt x="615307" y="155928"/>
                </a:lnTo>
                <a:lnTo>
                  <a:pt x="576793" y="132141"/>
                </a:lnTo>
                <a:lnTo>
                  <a:pt x="537111" y="110131"/>
                </a:lnTo>
                <a:lnTo>
                  <a:pt x="496316" y="89955"/>
                </a:lnTo>
                <a:lnTo>
                  <a:pt x="454465" y="71667"/>
                </a:lnTo>
                <a:lnTo>
                  <a:pt x="411612" y="55323"/>
                </a:lnTo>
                <a:lnTo>
                  <a:pt x="367814" y="40978"/>
                </a:lnTo>
                <a:lnTo>
                  <a:pt x="323125" y="28688"/>
                </a:lnTo>
                <a:lnTo>
                  <a:pt x="277602" y="18508"/>
                </a:lnTo>
                <a:lnTo>
                  <a:pt x="231299" y="10494"/>
                </a:lnTo>
                <a:lnTo>
                  <a:pt x="184272" y="4700"/>
                </a:lnTo>
                <a:lnTo>
                  <a:pt x="136576" y="1184"/>
                </a:lnTo>
                <a:lnTo>
                  <a:pt x="88267" y="0"/>
                </a:lnTo>
                <a:close/>
              </a:path>
            </a:pathLst>
          </a:custGeom>
          <a:solidFill>
            <a:srgbClr val="27AD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44969" y="525272"/>
            <a:ext cx="574040" cy="574040"/>
          </a:xfrm>
          <a:custGeom>
            <a:avLst/>
            <a:gdLst/>
            <a:ahLst/>
            <a:cxnLst/>
            <a:rect l="l" t="t" r="r" b="b"/>
            <a:pathLst>
              <a:path w="574040" h="574040">
                <a:moveTo>
                  <a:pt x="286893" y="0"/>
                </a:moveTo>
                <a:lnTo>
                  <a:pt x="240345" y="3757"/>
                </a:lnTo>
                <a:lnTo>
                  <a:pt x="196193" y="14634"/>
                </a:lnTo>
                <a:lnTo>
                  <a:pt x="155027" y="32040"/>
                </a:lnTo>
                <a:lnTo>
                  <a:pt x="117436" y="55384"/>
                </a:lnTo>
                <a:lnTo>
                  <a:pt x="84010" y="84074"/>
                </a:lnTo>
                <a:lnTo>
                  <a:pt x="55339" y="117518"/>
                </a:lnTo>
                <a:lnTo>
                  <a:pt x="32013" y="155126"/>
                </a:lnTo>
                <a:lnTo>
                  <a:pt x="14621" y="196307"/>
                </a:lnTo>
                <a:lnTo>
                  <a:pt x="3753" y="240468"/>
                </a:lnTo>
                <a:lnTo>
                  <a:pt x="0" y="287019"/>
                </a:lnTo>
                <a:lnTo>
                  <a:pt x="3753" y="333567"/>
                </a:lnTo>
                <a:lnTo>
                  <a:pt x="14621" y="377719"/>
                </a:lnTo>
                <a:lnTo>
                  <a:pt x="32013" y="418885"/>
                </a:lnTo>
                <a:lnTo>
                  <a:pt x="55339" y="456476"/>
                </a:lnTo>
                <a:lnTo>
                  <a:pt x="84010" y="489902"/>
                </a:lnTo>
                <a:lnTo>
                  <a:pt x="117436" y="518573"/>
                </a:lnTo>
                <a:lnTo>
                  <a:pt x="155027" y="541899"/>
                </a:lnTo>
                <a:lnTo>
                  <a:pt x="196193" y="559291"/>
                </a:lnTo>
                <a:lnTo>
                  <a:pt x="240345" y="570159"/>
                </a:lnTo>
                <a:lnTo>
                  <a:pt x="286893" y="573913"/>
                </a:lnTo>
                <a:lnTo>
                  <a:pt x="333444" y="570159"/>
                </a:lnTo>
                <a:lnTo>
                  <a:pt x="377605" y="559291"/>
                </a:lnTo>
                <a:lnTo>
                  <a:pt x="418786" y="541899"/>
                </a:lnTo>
                <a:lnTo>
                  <a:pt x="456394" y="518573"/>
                </a:lnTo>
                <a:lnTo>
                  <a:pt x="489838" y="489902"/>
                </a:lnTo>
                <a:lnTo>
                  <a:pt x="518528" y="456476"/>
                </a:lnTo>
                <a:lnTo>
                  <a:pt x="541872" y="418885"/>
                </a:lnTo>
                <a:lnTo>
                  <a:pt x="559278" y="377719"/>
                </a:lnTo>
                <a:lnTo>
                  <a:pt x="570155" y="333567"/>
                </a:lnTo>
                <a:lnTo>
                  <a:pt x="573912" y="287019"/>
                </a:lnTo>
                <a:lnTo>
                  <a:pt x="570155" y="240468"/>
                </a:lnTo>
                <a:lnTo>
                  <a:pt x="559278" y="196307"/>
                </a:lnTo>
                <a:lnTo>
                  <a:pt x="541872" y="155126"/>
                </a:lnTo>
                <a:lnTo>
                  <a:pt x="518528" y="117518"/>
                </a:lnTo>
                <a:lnTo>
                  <a:pt x="489838" y="84074"/>
                </a:lnTo>
                <a:lnTo>
                  <a:pt x="456394" y="55384"/>
                </a:lnTo>
                <a:lnTo>
                  <a:pt x="418786" y="32040"/>
                </a:lnTo>
                <a:lnTo>
                  <a:pt x="377605" y="14634"/>
                </a:lnTo>
                <a:lnTo>
                  <a:pt x="333444" y="3757"/>
                </a:lnTo>
                <a:lnTo>
                  <a:pt x="286893" y="0"/>
                </a:lnTo>
                <a:close/>
              </a:path>
            </a:pathLst>
          </a:custGeom>
          <a:solidFill>
            <a:srgbClr val="27AD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249161" y="893699"/>
            <a:ext cx="303530" cy="303530"/>
          </a:xfrm>
          <a:custGeom>
            <a:avLst/>
            <a:gdLst/>
            <a:ahLst/>
            <a:cxnLst/>
            <a:rect l="l" t="t" r="r" b="b"/>
            <a:pathLst>
              <a:path w="303529" h="303530">
                <a:moveTo>
                  <a:pt x="151511" y="0"/>
                </a:moveTo>
                <a:lnTo>
                  <a:pt x="103615" y="7722"/>
                </a:lnTo>
                <a:lnTo>
                  <a:pt x="62023" y="29228"/>
                </a:lnTo>
                <a:lnTo>
                  <a:pt x="29228" y="62023"/>
                </a:lnTo>
                <a:lnTo>
                  <a:pt x="7722" y="103615"/>
                </a:lnTo>
                <a:lnTo>
                  <a:pt x="0" y="151511"/>
                </a:lnTo>
                <a:lnTo>
                  <a:pt x="7722" y="199406"/>
                </a:lnTo>
                <a:lnTo>
                  <a:pt x="29228" y="240998"/>
                </a:lnTo>
                <a:lnTo>
                  <a:pt x="62023" y="273793"/>
                </a:lnTo>
                <a:lnTo>
                  <a:pt x="103615" y="295299"/>
                </a:lnTo>
                <a:lnTo>
                  <a:pt x="151511" y="303022"/>
                </a:lnTo>
                <a:lnTo>
                  <a:pt x="199406" y="295299"/>
                </a:lnTo>
                <a:lnTo>
                  <a:pt x="240998" y="273793"/>
                </a:lnTo>
                <a:lnTo>
                  <a:pt x="273793" y="240998"/>
                </a:lnTo>
                <a:lnTo>
                  <a:pt x="295299" y="199406"/>
                </a:lnTo>
                <a:lnTo>
                  <a:pt x="303021" y="151511"/>
                </a:lnTo>
                <a:lnTo>
                  <a:pt x="295299" y="103615"/>
                </a:lnTo>
                <a:lnTo>
                  <a:pt x="273793" y="62023"/>
                </a:lnTo>
                <a:lnTo>
                  <a:pt x="240998" y="29228"/>
                </a:lnTo>
                <a:lnTo>
                  <a:pt x="199406" y="7722"/>
                </a:lnTo>
                <a:lnTo>
                  <a:pt x="151511" y="0"/>
                </a:lnTo>
                <a:close/>
              </a:path>
            </a:pathLst>
          </a:custGeom>
          <a:solidFill>
            <a:srgbClr val="27AD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933440" y="5517260"/>
            <a:ext cx="574040" cy="574040"/>
          </a:xfrm>
          <a:custGeom>
            <a:avLst/>
            <a:gdLst/>
            <a:ahLst/>
            <a:cxnLst/>
            <a:rect l="l" t="t" r="r" b="b"/>
            <a:pathLst>
              <a:path w="574040" h="574039">
                <a:moveTo>
                  <a:pt x="287020" y="0"/>
                </a:moveTo>
                <a:lnTo>
                  <a:pt x="240468" y="3755"/>
                </a:lnTo>
                <a:lnTo>
                  <a:pt x="196307" y="14627"/>
                </a:lnTo>
                <a:lnTo>
                  <a:pt x="155126" y="32026"/>
                </a:lnTo>
                <a:lnTo>
                  <a:pt x="117518" y="55361"/>
                </a:lnTo>
                <a:lnTo>
                  <a:pt x="84074" y="84042"/>
                </a:lnTo>
                <a:lnTo>
                  <a:pt x="55384" y="117477"/>
                </a:lnTo>
                <a:lnTo>
                  <a:pt x="32040" y="155077"/>
                </a:lnTo>
                <a:lnTo>
                  <a:pt x="14634" y="196250"/>
                </a:lnTo>
                <a:lnTo>
                  <a:pt x="3757" y="240407"/>
                </a:lnTo>
                <a:lnTo>
                  <a:pt x="0" y="286956"/>
                </a:lnTo>
                <a:lnTo>
                  <a:pt x="3757" y="333506"/>
                </a:lnTo>
                <a:lnTo>
                  <a:pt x="14634" y="377665"/>
                </a:lnTo>
                <a:lnTo>
                  <a:pt x="32040" y="418841"/>
                </a:lnTo>
                <a:lnTo>
                  <a:pt x="55384" y="456444"/>
                </a:lnTo>
                <a:lnTo>
                  <a:pt x="84074" y="489883"/>
                </a:lnTo>
                <a:lnTo>
                  <a:pt x="117518" y="518567"/>
                </a:lnTo>
                <a:lnTo>
                  <a:pt x="155126" y="541906"/>
                </a:lnTo>
                <a:lnTo>
                  <a:pt x="196307" y="559307"/>
                </a:lnTo>
                <a:lnTo>
                  <a:pt x="240468" y="570182"/>
                </a:lnTo>
                <a:lnTo>
                  <a:pt x="287020" y="573938"/>
                </a:lnTo>
                <a:lnTo>
                  <a:pt x="333567" y="570182"/>
                </a:lnTo>
                <a:lnTo>
                  <a:pt x="377719" y="559307"/>
                </a:lnTo>
                <a:lnTo>
                  <a:pt x="418885" y="541906"/>
                </a:lnTo>
                <a:lnTo>
                  <a:pt x="456476" y="518567"/>
                </a:lnTo>
                <a:lnTo>
                  <a:pt x="489902" y="489883"/>
                </a:lnTo>
                <a:lnTo>
                  <a:pt x="518573" y="456444"/>
                </a:lnTo>
                <a:lnTo>
                  <a:pt x="541899" y="418841"/>
                </a:lnTo>
                <a:lnTo>
                  <a:pt x="559291" y="377665"/>
                </a:lnTo>
                <a:lnTo>
                  <a:pt x="570159" y="333506"/>
                </a:lnTo>
                <a:lnTo>
                  <a:pt x="573913" y="286956"/>
                </a:lnTo>
                <a:lnTo>
                  <a:pt x="570159" y="240407"/>
                </a:lnTo>
                <a:lnTo>
                  <a:pt x="559291" y="196250"/>
                </a:lnTo>
                <a:lnTo>
                  <a:pt x="541899" y="155077"/>
                </a:lnTo>
                <a:lnTo>
                  <a:pt x="518573" y="117477"/>
                </a:lnTo>
                <a:lnTo>
                  <a:pt x="489902" y="84042"/>
                </a:lnTo>
                <a:lnTo>
                  <a:pt x="456476" y="55361"/>
                </a:lnTo>
                <a:lnTo>
                  <a:pt x="418885" y="32026"/>
                </a:lnTo>
                <a:lnTo>
                  <a:pt x="377719" y="14627"/>
                </a:lnTo>
                <a:lnTo>
                  <a:pt x="333567" y="3755"/>
                </a:lnTo>
                <a:lnTo>
                  <a:pt x="287020" y="0"/>
                </a:lnTo>
                <a:close/>
              </a:path>
            </a:pathLst>
          </a:custGeom>
          <a:solidFill>
            <a:srgbClr val="27AD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097901" y="3383279"/>
            <a:ext cx="408305" cy="408305"/>
          </a:xfrm>
          <a:custGeom>
            <a:avLst/>
            <a:gdLst/>
            <a:ahLst/>
            <a:cxnLst/>
            <a:rect l="l" t="t" r="r" b="b"/>
            <a:pathLst>
              <a:path w="408304" h="408304">
                <a:moveTo>
                  <a:pt x="203962" y="0"/>
                </a:moveTo>
                <a:lnTo>
                  <a:pt x="157194" y="5386"/>
                </a:lnTo>
                <a:lnTo>
                  <a:pt x="114262" y="20727"/>
                </a:lnTo>
                <a:lnTo>
                  <a:pt x="76392" y="44796"/>
                </a:lnTo>
                <a:lnTo>
                  <a:pt x="44806" y="76368"/>
                </a:lnTo>
                <a:lnTo>
                  <a:pt x="20730" y="114216"/>
                </a:lnTo>
                <a:lnTo>
                  <a:pt x="5386" y="157114"/>
                </a:lnTo>
                <a:lnTo>
                  <a:pt x="0" y="203835"/>
                </a:lnTo>
                <a:lnTo>
                  <a:pt x="5386" y="250602"/>
                </a:lnTo>
                <a:lnTo>
                  <a:pt x="20730" y="293534"/>
                </a:lnTo>
                <a:lnTo>
                  <a:pt x="44806" y="331404"/>
                </a:lnTo>
                <a:lnTo>
                  <a:pt x="76392" y="362990"/>
                </a:lnTo>
                <a:lnTo>
                  <a:pt x="114262" y="387066"/>
                </a:lnTo>
                <a:lnTo>
                  <a:pt x="157194" y="402410"/>
                </a:lnTo>
                <a:lnTo>
                  <a:pt x="203962" y="407797"/>
                </a:lnTo>
                <a:lnTo>
                  <a:pt x="250682" y="402410"/>
                </a:lnTo>
                <a:lnTo>
                  <a:pt x="293580" y="387066"/>
                </a:lnTo>
                <a:lnTo>
                  <a:pt x="331428" y="362990"/>
                </a:lnTo>
                <a:lnTo>
                  <a:pt x="363000" y="331404"/>
                </a:lnTo>
                <a:lnTo>
                  <a:pt x="387069" y="293534"/>
                </a:lnTo>
                <a:lnTo>
                  <a:pt x="402410" y="250602"/>
                </a:lnTo>
                <a:lnTo>
                  <a:pt x="407797" y="203835"/>
                </a:lnTo>
                <a:lnTo>
                  <a:pt x="402410" y="157114"/>
                </a:lnTo>
                <a:lnTo>
                  <a:pt x="387069" y="114216"/>
                </a:lnTo>
                <a:lnTo>
                  <a:pt x="363000" y="76368"/>
                </a:lnTo>
                <a:lnTo>
                  <a:pt x="331428" y="44796"/>
                </a:lnTo>
                <a:lnTo>
                  <a:pt x="293580" y="20727"/>
                </a:lnTo>
                <a:lnTo>
                  <a:pt x="250682" y="5386"/>
                </a:lnTo>
                <a:lnTo>
                  <a:pt x="203962" y="0"/>
                </a:lnTo>
                <a:close/>
              </a:path>
            </a:pathLst>
          </a:custGeom>
          <a:solidFill>
            <a:srgbClr val="27AD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96567" y="1251585"/>
            <a:ext cx="143509" cy="1435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56182" y="4645278"/>
            <a:ext cx="151536" cy="1515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297891"/>
            <a:ext cx="501840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Чому з’явився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термін</a:t>
            </a:r>
            <a:r>
              <a:rPr sz="2500" b="1" spc="10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ґендер?</a:t>
            </a:r>
            <a:endParaRPr sz="2500">
              <a:latin typeface="Noto Sans"/>
              <a:cs typeface="Noto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7334" y="1251356"/>
            <a:ext cx="7473950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0"/>
              </a:spcBef>
            </a:pP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Але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чому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секрет?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Адже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за </a:t>
            </a:r>
            <a:r>
              <a:rPr sz="1600" spc="-25" dirty="0">
                <a:solidFill>
                  <a:srgbClr val="49452A"/>
                </a:solidFill>
                <a:latin typeface="Noto Sans"/>
                <a:cs typeface="Noto Sans"/>
              </a:rPr>
              <a:t>весь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цей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час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наші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біологічні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особливості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як жінок 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так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чоловіків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не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змінились? </a:t>
            </a:r>
            <a:r>
              <a:rPr sz="1600" spc="-105" dirty="0">
                <a:solidFill>
                  <a:srgbClr val="49452A"/>
                </a:solidFill>
                <a:latin typeface="Noto Sans"/>
                <a:cs typeface="Noto Sans"/>
              </a:rPr>
              <a:t>Як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тисячі років </a:t>
            </a:r>
            <a:r>
              <a:rPr sz="1600" spc="-90" dirty="0">
                <a:solidFill>
                  <a:srgbClr val="49452A"/>
                </a:solidFill>
                <a:latin typeface="Noto Sans"/>
                <a:cs typeface="Noto Sans"/>
              </a:rPr>
              <a:t>тому, жінки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народжують, 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а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чоловіки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–</a:t>
            </a:r>
            <a:r>
              <a:rPr sz="1600" spc="1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ні.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00">
              <a:latin typeface="Noto Sans"/>
              <a:cs typeface="Noto Sans"/>
            </a:endParaRPr>
          </a:p>
          <a:p>
            <a:pPr marL="12700" marR="5080" algn="just">
              <a:lnSpc>
                <a:spcPct val="150000"/>
              </a:lnSpc>
            </a:pP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Наші </a:t>
            </a:r>
            <a:r>
              <a:rPr sz="1600" i="1" spc="50" dirty="0">
                <a:solidFill>
                  <a:srgbClr val="27AD91"/>
                </a:solidFill>
                <a:latin typeface="Noto Sans"/>
                <a:cs typeface="Noto Sans"/>
              </a:rPr>
              <a:t>біологічні </a:t>
            </a:r>
            <a:r>
              <a:rPr sz="1600" i="1" spc="45" dirty="0">
                <a:solidFill>
                  <a:srgbClr val="27AD91"/>
                </a:solidFill>
                <a:latin typeface="Noto Sans"/>
                <a:cs typeface="Noto Sans"/>
              </a:rPr>
              <a:t>ознаки </a:t>
            </a:r>
            <a:r>
              <a:rPr sz="1600" i="1" spc="-50" dirty="0">
                <a:solidFill>
                  <a:srgbClr val="49452A"/>
                </a:solidFill>
                <a:latin typeface="Noto Sans"/>
                <a:cs typeface="Noto Sans"/>
              </a:rPr>
              <a:t>(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генітальна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будова,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репродуктивна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система, 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хромосомний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набір)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не</a:t>
            </a:r>
            <a:r>
              <a:rPr sz="1600" spc="16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змінились.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00">
              <a:latin typeface="Noto Sans"/>
              <a:cs typeface="Noto Sans"/>
            </a:endParaRPr>
          </a:p>
          <a:p>
            <a:pPr marL="12700" marR="5080" algn="just">
              <a:lnSpc>
                <a:spcPct val="150100"/>
              </a:lnSpc>
            </a:pP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Утім, </a:t>
            </a:r>
            <a:r>
              <a:rPr sz="1600" spc="-95" dirty="0">
                <a:solidFill>
                  <a:srgbClr val="49452A"/>
                </a:solidFill>
                <a:latin typeface="Noto Sans"/>
                <a:cs typeface="Noto Sans"/>
              </a:rPr>
              <a:t>ми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живемо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різних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спільнотах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та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суспільствах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(історично, географічно,  етнічно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тощо).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суспільстві 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сформувалася різна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оцінка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занять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дівчаток 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хлопчиків,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їх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доброї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й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поганої</a:t>
            </a:r>
            <a:r>
              <a:rPr sz="1600" spc="-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поведінки.</a:t>
            </a:r>
            <a:endParaRPr sz="16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00">
              <a:latin typeface="Noto Sans"/>
              <a:cs typeface="Noto Sans"/>
            </a:endParaRPr>
          </a:p>
          <a:p>
            <a:pPr marL="12700" algn="just">
              <a:lnSpc>
                <a:spcPct val="100000"/>
              </a:lnSpc>
            </a:pP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Ці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соціальні настанови,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культурні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канони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є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проявами </a:t>
            </a:r>
            <a:r>
              <a:rPr sz="1600" i="1" spc="-55" dirty="0">
                <a:solidFill>
                  <a:srgbClr val="27AD91"/>
                </a:solidFill>
                <a:latin typeface="Noto Sans"/>
                <a:cs typeface="Noto Sans"/>
              </a:rPr>
              <a:t>ґендеру</a:t>
            </a:r>
            <a:r>
              <a:rPr sz="1600" i="1" spc="40" dirty="0">
                <a:solidFill>
                  <a:srgbClr val="27AD91"/>
                </a:solidFill>
                <a:latin typeface="Noto Sans"/>
                <a:cs typeface="Noto Sans"/>
              </a:rPr>
              <a:t>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(від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англійської</a:t>
            </a:r>
            <a:endParaRPr sz="160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– </a:t>
            </a:r>
            <a:r>
              <a:rPr sz="1600" i="1" spc="-70" dirty="0">
                <a:solidFill>
                  <a:srgbClr val="27AD91"/>
                </a:solidFill>
                <a:latin typeface="Noto Sans"/>
                <a:cs typeface="Noto Sans"/>
              </a:rPr>
              <a:t>gender, </a:t>
            </a:r>
            <a:r>
              <a:rPr sz="1600" i="1" spc="-40" dirty="0">
                <a:solidFill>
                  <a:srgbClr val="27AD91"/>
                </a:solidFill>
                <a:latin typeface="Noto Sans"/>
                <a:cs typeface="Noto Sans"/>
              </a:rPr>
              <a:t>що означає</a:t>
            </a:r>
            <a:r>
              <a:rPr sz="1600" i="1" spc="135" dirty="0">
                <a:solidFill>
                  <a:srgbClr val="27AD91"/>
                </a:solidFill>
                <a:latin typeface="Noto Sans"/>
                <a:cs typeface="Noto Sans"/>
              </a:rPr>
              <a:t> </a:t>
            </a:r>
            <a:r>
              <a:rPr sz="1600" i="1" spc="-45" dirty="0">
                <a:solidFill>
                  <a:srgbClr val="27AD91"/>
                </a:solidFill>
                <a:latin typeface="Noto Sans"/>
                <a:cs typeface="Noto Sans"/>
              </a:rPr>
              <a:t>рід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).</a:t>
            </a:r>
            <a:endParaRPr sz="16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35322" y="980795"/>
            <a:ext cx="1492630" cy="1192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70964" y="2545841"/>
            <a:ext cx="731012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153670">
              <a:lnSpc>
                <a:spcPct val="100000"/>
              </a:lnSpc>
              <a:spcBef>
                <a:spcPts val="100"/>
              </a:spcBef>
            </a:pPr>
            <a:r>
              <a:rPr sz="3600" b="1" i="1" spc="-50" dirty="0">
                <a:solidFill>
                  <a:srgbClr val="7E7E7E"/>
                </a:solidFill>
                <a:latin typeface="Noto Sans"/>
                <a:cs typeface="Noto Sans"/>
              </a:rPr>
              <a:t>Ґендер </a:t>
            </a:r>
            <a:r>
              <a:rPr sz="3600" dirty="0">
                <a:solidFill>
                  <a:srgbClr val="7E7E7E"/>
                </a:solidFill>
                <a:latin typeface="Noto Sans"/>
                <a:cs typeface="Noto Sans"/>
              </a:rPr>
              <a:t>– </a:t>
            </a:r>
            <a:r>
              <a:rPr sz="3600" spc="-25" dirty="0">
                <a:solidFill>
                  <a:srgbClr val="7E7E7E"/>
                </a:solidFill>
                <a:latin typeface="Noto Sans"/>
                <a:cs typeface="Noto Sans"/>
              </a:rPr>
              <a:t>сукупність соціальних  </a:t>
            </a:r>
            <a:r>
              <a:rPr sz="3600" spc="-20" dirty="0">
                <a:solidFill>
                  <a:srgbClr val="7E7E7E"/>
                </a:solidFill>
                <a:latin typeface="Noto Sans"/>
                <a:cs typeface="Noto Sans"/>
              </a:rPr>
              <a:t>і </a:t>
            </a:r>
            <a:r>
              <a:rPr sz="3600" spc="-50" dirty="0">
                <a:solidFill>
                  <a:srgbClr val="7E7E7E"/>
                </a:solidFill>
                <a:latin typeface="Noto Sans"/>
                <a:cs typeface="Noto Sans"/>
              </a:rPr>
              <a:t>культурних </a:t>
            </a:r>
            <a:r>
              <a:rPr sz="3600" spc="-30" dirty="0">
                <a:solidFill>
                  <a:srgbClr val="7E7E7E"/>
                </a:solidFill>
                <a:latin typeface="Noto Sans"/>
                <a:cs typeface="Noto Sans"/>
              </a:rPr>
              <a:t>норм, </a:t>
            </a:r>
            <a:r>
              <a:rPr sz="3600" spc="-25" dirty="0">
                <a:solidFill>
                  <a:srgbClr val="7E7E7E"/>
                </a:solidFill>
                <a:latin typeface="Noto Sans"/>
                <a:cs typeface="Noto Sans"/>
              </a:rPr>
              <a:t>які</a:t>
            </a:r>
            <a:r>
              <a:rPr sz="3600" spc="45" dirty="0">
                <a:solidFill>
                  <a:srgbClr val="7E7E7E"/>
                </a:solidFill>
                <a:latin typeface="Noto Sans"/>
                <a:cs typeface="Noto Sans"/>
              </a:rPr>
              <a:t> </a:t>
            </a:r>
            <a:r>
              <a:rPr sz="3600" spc="-25" dirty="0">
                <a:solidFill>
                  <a:srgbClr val="7E7E7E"/>
                </a:solidFill>
                <a:latin typeface="Noto Sans"/>
                <a:cs typeface="Noto Sans"/>
              </a:rPr>
              <a:t>історично</a:t>
            </a:r>
            <a:endParaRPr sz="3600">
              <a:latin typeface="Noto Sans"/>
              <a:cs typeface="Noto Sans"/>
            </a:endParaRPr>
          </a:p>
          <a:p>
            <a:pPr marL="642620" marR="567690" indent="-70485">
              <a:lnSpc>
                <a:spcPct val="100000"/>
              </a:lnSpc>
              <a:tabLst>
                <a:tab pos="3353435" algn="l"/>
                <a:tab pos="4605020" algn="l"/>
              </a:tabLst>
            </a:pPr>
            <a:r>
              <a:rPr sz="3600" spc="-25" dirty="0">
                <a:solidFill>
                  <a:srgbClr val="7E7E7E"/>
                </a:solidFill>
                <a:latin typeface="Noto Sans"/>
                <a:cs typeface="Noto Sans"/>
              </a:rPr>
              <a:t>сформовані та залежать від  </a:t>
            </a:r>
            <a:r>
              <a:rPr sz="3600" spc="-20" dirty="0">
                <a:solidFill>
                  <a:srgbClr val="7E7E7E"/>
                </a:solidFill>
                <a:latin typeface="Noto Sans"/>
                <a:cs typeface="Noto Sans"/>
              </a:rPr>
              <a:t>біологічної	</a:t>
            </a:r>
            <a:r>
              <a:rPr sz="3600" spc="-30" dirty="0">
                <a:solidFill>
                  <a:srgbClr val="7E7E7E"/>
                </a:solidFill>
                <a:latin typeface="Noto Sans"/>
                <a:cs typeface="Noto Sans"/>
              </a:rPr>
              <a:t>статі	</a:t>
            </a:r>
            <a:r>
              <a:rPr sz="3600" spc="-25" dirty="0">
                <a:solidFill>
                  <a:srgbClr val="7E7E7E"/>
                </a:solidFill>
                <a:latin typeface="Noto Sans"/>
                <a:cs typeface="Noto Sans"/>
              </a:rPr>
              <a:t>людини.</a:t>
            </a:r>
            <a:r>
              <a:rPr sz="3600" spc="-37" baseline="25462" dirty="0">
                <a:solidFill>
                  <a:srgbClr val="27AD91"/>
                </a:solidFill>
                <a:latin typeface="Noto Sans"/>
                <a:cs typeface="Noto Sans"/>
              </a:rPr>
              <a:t>*</a:t>
            </a:r>
            <a:endParaRPr sz="3600" baseline="25462">
              <a:latin typeface="Noto Sans"/>
              <a:cs typeface="Noto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1504" y="6199123"/>
            <a:ext cx="69240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22" baseline="24691" dirty="0">
                <a:solidFill>
                  <a:srgbClr val="27AD91"/>
                </a:solidFill>
                <a:latin typeface="Carlito"/>
                <a:cs typeface="Carlito"/>
              </a:rPr>
              <a:t>* </a:t>
            </a:r>
            <a:r>
              <a:rPr sz="1400" spc="-45" dirty="0">
                <a:latin typeface="Noto Sans"/>
                <a:cs typeface="Noto Sans"/>
              </a:rPr>
              <a:t>Цитата </a:t>
            </a:r>
            <a:r>
              <a:rPr sz="1400" spc="-50" dirty="0">
                <a:latin typeface="Noto Sans"/>
                <a:cs typeface="Noto Sans"/>
              </a:rPr>
              <a:t>за </a:t>
            </a:r>
            <a:r>
              <a:rPr sz="1400" i="1" spc="-50" dirty="0">
                <a:latin typeface="Noto Sans"/>
                <a:cs typeface="Noto Sans"/>
              </a:rPr>
              <a:t>«Ми </a:t>
            </a:r>
            <a:r>
              <a:rPr sz="1400" i="1" spc="-35" dirty="0">
                <a:latin typeface="Noto Sans"/>
                <a:cs typeface="Noto Sans"/>
              </a:rPr>
              <a:t>різні </a:t>
            </a:r>
            <a:r>
              <a:rPr sz="1400" i="1" dirty="0">
                <a:latin typeface="Noto Sans"/>
                <a:cs typeface="Noto Sans"/>
              </a:rPr>
              <a:t>– </a:t>
            </a:r>
            <a:r>
              <a:rPr sz="1400" i="1" spc="-60" dirty="0">
                <a:latin typeface="Noto Sans"/>
                <a:cs typeface="Noto Sans"/>
              </a:rPr>
              <a:t>ми </a:t>
            </a:r>
            <a:r>
              <a:rPr sz="1400" i="1" spc="-35" dirty="0">
                <a:latin typeface="Noto Sans"/>
                <a:cs typeface="Noto Sans"/>
              </a:rPr>
              <a:t>рівні». </a:t>
            </a:r>
            <a:r>
              <a:rPr sz="1400" i="1" spc="-20" dirty="0">
                <a:latin typeface="Noto Sans"/>
                <a:cs typeface="Noto Sans"/>
              </a:rPr>
              <a:t>Основи </a:t>
            </a:r>
            <a:r>
              <a:rPr sz="1400" i="1" spc="-50" dirty="0">
                <a:latin typeface="Noto Sans"/>
                <a:cs typeface="Noto Sans"/>
              </a:rPr>
              <a:t>культури </a:t>
            </a:r>
            <a:r>
              <a:rPr sz="1400" i="1" spc="-40" dirty="0">
                <a:latin typeface="Noto Sans"/>
                <a:cs typeface="Noto Sans"/>
              </a:rPr>
              <a:t>ґендерної </a:t>
            </a:r>
            <a:r>
              <a:rPr sz="1400" i="1" spc="-35" dirty="0">
                <a:latin typeface="Noto Sans"/>
                <a:cs typeface="Noto Sans"/>
              </a:rPr>
              <a:t>рівності…, </a:t>
            </a:r>
            <a:r>
              <a:rPr sz="1400" spc="-35" dirty="0">
                <a:latin typeface="Noto Sans"/>
                <a:cs typeface="Noto Sans"/>
              </a:rPr>
              <a:t>доступне</a:t>
            </a:r>
            <a:r>
              <a:rPr sz="1400" spc="270" dirty="0">
                <a:solidFill>
                  <a:srgbClr val="0000FF"/>
                </a:solidFill>
                <a:latin typeface="Noto Sans"/>
                <a:cs typeface="Noto Sans"/>
              </a:rPr>
              <a:t> </a:t>
            </a:r>
            <a:r>
              <a:rPr sz="1400" u="sng" spc="-7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Noto Sans"/>
                <a:cs typeface="Noto Sans"/>
                <a:hlinkClick r:id="rId3"/>
              </a:rPr>
              <a:t>тут</a:t>
            </a:r>
            <a:r>
              <a:rPr sz="1400" spc="-70" dirty="0">
                <a:latin typeface="Noto Sans"/>
                <a:cs typeface="Noto Sans"/>
              </a:rPr>
              <a:t>.</a:t>
            </a:r>
            <a:endParaRPr sz="14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297891"/>
            <a:ext cx="825182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Чим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відрізняються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поняття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«стать»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та</a:t>
            </a:r>
            <a:r>
              <a:rPr sz="2500" b="1" spc="120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2500" b="1" spc="-5" dirty="0">
                <a:solidFill>
                  <a:srgbClr val="04A095"/>
                </a:solidFill>
                <a:latin typeface="Noto Sans"/>
                <a:cs typeface="Noto Sans"/>
              </a:rPr>
              <a:t>«ґендер»?</a:t>
            </a:r>
            <a:endParaRPr sz="2500">
              <a:latin typeface="Noto Sans"/>
              <a:cs typeface="Noto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9267" y="1605533"/>
            <a:ext cx="7909559" cy="331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100"/>
              </a:lnSpc>
              <a:spcBef>
                <a:spcPts val="100"/>
              </a:spcBef>
            </a:pPr>
            <a:r>
              <a:rPr sz="1800" i="1" spc="-70" dirty="0">
                <a:solidFill>
                  <a:srgbClr val="27AD91"/>
                </a:solidFill>
                <a:latin typeface="Noto Sans"/>
                <a:cs typeface="Noto Sans"/>
              </a:rPr>
              <a:t>Ґендер </a:t>
            </a:r>
            <a:r>
              <a:rPr sz="1800" spc="-40" dirty="0">
                <a:solidFill>
                  <a:srgbClr val="49452A"/>
                </a:solidFill>
                <a:latin typeface="Noto Sans"/>
                <a:cs typeface="Noto Sans"/>
              </a:rPr>
              <a:t>створюється </a:t>
            </a:r>
            <a:r>
              <a:rPr sz="1800" spc="-60" dirty="0">
                <a:solidFill>
                  <a:srgbClr val="49452A"/>
                </a:solidFill>
                <a:latin typeface="Noto Sans"/>
                <a:cs typeface="Noto Sans"/>
              </a:rPr>
              <a:t>(конструюється) </a:t>
            </a:r>
            <a:r>
              <a:rPr sz="1800" spc="-55" dirty="0">
                <a:solidFill>
                  <a:srgbClr val="49452A"/>
                </a:solidFill>
                <a:latin typeface="Noto Sans"/>
                <a:cs typeface="Noto Sans"/>
              </a:rPr>
              <a:t>суспільством </a:t>
            </a:r>
            <a:r>
              <a:rPr sz="1800" spc="-95" dirty="0">
                <a:solidFill>
                  <a:srgbClr val="49452A"/>
                </a:solidFill>
                <a:latin typeface="Noto Sans"/>
                <a:cs typeface="Noto Sans"/>
              </a:rPr>
              <a:t>як</a:t>
            </a:r>
            <a:r>
              <a:rPr sz="1800" spc="27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800" spc="-55" dirty="0">
                <a:solidFill>
                  <a:srgbClr val="49452A"/>
                </a:solidFill>
                <a:latin typeface="Noto Sans"/>
                <a:cs typeface="Noto Sans"/>
              </a:rPr>
              <a:t>соціальна </a:t>
            </a:r>
            <a:r>
              <a:rPr sz="1800" spc="-65" dirty="0">
                <a:solidFill>
                  <a:srgbClr val="49452A"/>
                </a:solidFill>
                <a:latin typeface="Noto Sans"/>
                <a:cs typeface="Noto Sans"/>
              </a:rPr>
              <a:t>модель  </a:t>
            </a:r>
            <a:r>
              <a:rPr sz="1800" spc="-45" dirty="0">
                <a:solidFill>
                  <a:srgbClr val="49452A"/>
                </a:solidFill>
                <a:latin typeface="Noto Sans"/>
                <a:cs typeface="Noto Sans"/>
              </a:rPr>
              <a:t>особистості </a:t>
            </a:r>
            <a:r>
              <a:rPr sz="1800" spc="-65" dirty="0">
                <a:solidFill>
                  <a:srgbClr val="49452A"/>
                </a:solidFill>
                <a:latin typeface="Noto Sans"/>
                <a:cs typeface="Noto Sans"/>
              </a:rPr>
              <a:t>дівчаток </a:t>
            </a:r>
            <a:r>
              <a:rPr sz="1800" spc="-60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800" spc="-65" dirty="0">
                <a:solidFill>
                  <a:srgbClr val="49452A"/>
                </a:solidFill>
                <a:latin typeface="Noto Sans"/>
                <a:cs typeface="Noto Sans"/>
              </a:rPr>
              <a:t>хлопчиків, </a:t>
            </a:r>
            <a:r>
              <a:rPr sz="1800" spc="-85" dirty="0">
                <a:solidFill>
                  <a:srgbClr val="49452A"/>
                </a:solidFill>
                <a:latin typeface="Noto Sans"/>
                <a:cs typeface="Noto Sans"/>
              </a:rPr>
              <a:t>жінок </a:t>
            </a:r>
            <a:r>
              <a:rPr sz="1800" spc="-60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800" spc="-55" dirty="0">
                <a:solidFill>
                  <a:srgbClr val="49452A"/>
                </a:solidFill>
                <a:latin typeface="Noto Sans"/>
                <a:cs typeface="Noto Sans"/>
              </a:rPr>
              <a:t>чоловіків. </a:t>
            </a:r>
            <a:r>
              <a:rPr sz="1800" spc="-50" dirty="0">
                <a:solidFill>
                  <a:srgbClr val="49452A"/>
                </a:solidFill>
                <a:latin typeface="Noto Sans"/>
                <a:cs typeface="Noto Sans"/>
              </a:rPr>
              <a:t>Відповідно до </a:t>
            </a:r>
            <a:r>
              <a:rPr sz="1800" spc="-70" dirty="0">
                <a:solidFill>
                  <a:srgbClr val="49452A"/>
                </a:solidFill>
                <a:latin typeface="Noto Sans"/>
                <a:cs typeface="Noto Sans"/>
              </a:rPr>
              <a:t>цих  </a:t>
            </a:r>
            <a:r>
              <a:rPr sz="1800" spc="-60" dirty="0">
                <a:solidFill>
                  <a:srgbClr val="49452A"/>
                </a:solidFill>
                <a:latin typeface="Noto Sans"/>
                <a:cs typeface="Noto Sans"/>
              </a:rPr>
              <a:t>соціальних і </a:t>
            </a:r>
            <a:r>
              <a:rPr sz="1800" spc="-85" dirty="0">
                <a:solidFill>
                  <a:srgbClr val="49452A"/>
                </a:solidFill>
                <a:latin typeface="Noto Sans"/>
                <a:cs typeface="Noto Sans"/>
              </a:rPr>
              <a:t>культурних </a:t>
            </a:r>
            <a:r>
              <a:rPr sz="1800" spc="-45" dirty="0">
                <a:solidFill>
                  <a:srgbClr val="49452A"/>
                </a:solidFill>
                <a:latin typeface="Noto Sans"/>
                <a:cs typeface="Noto Sans"/>
              </a:rPr>
              <a:t>настанов </a:t>
            </a:r>
            <a:r>
              <a:rPr sz="1800" spc="-50" dirty="0">
                <a:solidFill>
                  <a:srgbClr val="49452A"/>
                </a:solidFill>
                <a:latin typeface="Noto Sans"/>
                <a:cs typeface="Noto Sans"/>
              </a:rPr>
              <a:t>визначається </a:t>
            </a:r>
            <a:r>
              <a:rPr sz="1800" spc="-60" dirty="0">
                <a:solidFill>
                  <a:srgbClr val="49452A"/>
                </a:solidFill>
                <a:latin typeface="Noto Sans"/>
                <a:cs typeface="Noto Sans"/>
              </a:rPr>
              <a:t>їх місце </a:t>
            </a:r>
            <a:r>
              <a:rPr sz="1800" spc="-20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800" spc="-70" dirty="0">
                <a:solidFill>
                  <a:srgbClr val="49452A"/>
                </a:solidFill>
                <a:latin typeface="Noto Sans"/>
                <a:cs typeface="Noto Sans"/>
              </a:rPr>
              <a:t>соціумі </a:t>
            </a:r>
            <a:r>
              <a:rPr sz="1800" spc="-55" dirty="0">
                <a:solidFill>
                  <a:srgbClr val="49452A"/>
                </a:solidFill>
                <a:latin typeface="Noto Sans"/>
                <a:cs typeface="Noto Sans"/>
              </a:rPr>
              <a:t>(вибір  професії, </a:t>
            </a:r>
            <a:r>
              <a:rPr sz="1800" spc="-80" dirty="0">
                <a:solidFill>
                  <a:srgbClr val="49452A"/>
                </a:solidFill>
                <a:latin typeface="Noto Sans"/>
                <a:cs typeface="Noto Sans"/>
              </a:rPr>
              <a:t>кар’єра, </a:t>
            </a:r>
            <a:r>
              <a:rPr sz="1800" spc="-70" dirty="0">
                <a:solidFill>
                  <a:srgbClr val="49452A"/>
                </a:solidFill>
                <a:latin typeface="Noto Sans"/>
                <a:cs typeface="Noto Sans"/>
              </a:rPr>
              <a:t>міра  </a:t>
            </a:r>
            <a:r>
              <a:rPr sz="1800" spc="-50" dirty="0">
                <a:solidFill>
                  <a:srgbClr val="49452A"/>
                </a:solidFill>
                <a:latin typeface="Noto Sans"/>
                <a:cs typeface="Noto Sans"/>
              </a:rPr>
              <a:t>відповідальності, </a:t>
            </a:r>
            <a:r>
              <a:rPr sz="1800" spc="-55" dirty="0">
                <a:solidFill>
                  <a:srgbClr val="49452A"/>
                </a:solidFill>
                <a:latin typeface="Noto Sans"/>
                <a:cs typeface="Noto Sans"/>
              </a:rPr>
              <a:t>участь </a:t>
            </a:r>
            <a:r>
              <a:rPr sz="1800" spc="-95" dirty="0">
                <a:solidFill>
                  <a:srgbClr val="49452A"/>
                </a:solidFill>
                <a:latin typeface="Noto Sans"/>
                <a:cs typeface="Noto Sans"/>
              </a:rPr>
              <a:t>у </a:t>
            </a:r>
            <a:r>
              <a:rPr sz="1800" spc="-70" dirty="0">
                <a:solidFill>
                  <a:srgbClr val="49452A"/>
                </a:solidFill>
                <a:latin typeface="Noto Sans"/>
                <a:cs typeface="Noto Sans"/>
              </a:rPr>
              <a:t>політичному  </a:t>
            </a:r>
            <a:r>
              <a:rPr sz="1800" spc="-90" dirty="0">
                <a:solidFill>
                  <a:srgbClr val="49452A"/>
                </a:solidFill>
                <a:latin typeface="Noto Sans"/>
                <a:cs typeface="Noto Sans"/>
              </a:rPr>
              <a:t>житті  </a:t>
            </a:r>
            <a:r>
              <a:rPr sz="1800" spc="-70" dirty="0">
                <a:solidFill>
                  <a:srgbClr val="49452A"/>
                </a:solidFill>
                <a:latin typeface="Noto Sans"/>
                <a:cs typeface="Noto Sans"/>
              </a:rPr>
              <a:t>держави).</a:t>
            </a:r>
            <a:endParaRPr sz="1800"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350">
              <a:latin typeface="Noto Sans"/>
              <a:cs typeface="Noto Sans"/>
            </a:endParaRPr>
          </a:p>
          <a:p>
            <a:pPr marL="12700" marR="5080" algn="just">
              <a:lnSpc>
                <a:spcPct val="150100"/>
              </a:lnSpc>
            </a:pPr>
            <a:r>
              <a:rPr sz="1800" spc="-50" dirty="0">
                <a:solidFill>
                  <a:srgbClr val="49452A"/>
                </a:solidFill>
                <a:latin typeface="Noto Sans"/>
                <a:cs typeface="Noto Sans"/>
              </a:rPr>
              <a:t>Ці </a:t>
            </a:r>
            <a:r>
              <a:rPr sz="1800" spc="-55" dirty="0">
                <a:solidFill>
                  <a:srgbClr val="49452A"/>
                </a:solidFill>
                <a:latin typeface="Noto Sans"/>
                <a:cs typeface="Noto Sans"/>
              </a:rPr>
              <a:t>соціальні </a:t>
            </a:r>
            <a:r>
              <a:rPr sz="1800" i="1" spc="-50" dirty="0">
                <a:solidFill>
                  <a:srgbClr val="49452A"/>
                </a:solidFill>
                <a:latin typeface="Noto Sans"/>
                <a:cs typeface="Noto Sans"/>
              </a:rPr>
              <a:t>норми </a:t>
            </a:r>
            <a:r>
              <a:rPr sz="1800" spc="-65" dirty="0">
                <a:solidFill>
                  <a:srgbClr val="49452A"/>
                </a:solidFill>
                <a:latin typeface="Noto Sans"/>
                <a:cs typeface="Noto Sans"/>
              </a:rPr>
              <a:t>закріплюються </a:t>
            </a:r>
            <a:r>
              <a:rPr sz="1800" spc="-20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800" spc="-75" dirty="0">
                <a:solidFill>
                  <a:srgbClr val="49452A"/>
                </a:solidFill>
                <a:latin typeface="Noto Sans"/>
                <a:cs typeface="Noto Sans"/>
              </a:rPr>
              <a:t>сім’ї, </a:t>
            </a:r>
            <a:r>
              <a:rPr sz="1800" spc="-85" dirty="0">
                <a:solidFill>
                  <a:srgbClr val="49452A"/>
                </a:solidFill>
                <a:latin typeface="Noto Sans"/>
                <a:cs typeface="Noto Sans"/>
              </a:rPr>
              <a:t>школі </a:t>
            </a:r>
            <a:r>
              <a:rPr sz="1800" spc="-80" dirty="0">
                <a:solidFill>
                  <a:srgbClr val="49452A"/>
                </a:solidFill>
                <a:latin typeface="Noto Sans"/>
                <a:cs typeface="Noto Sans"/>
              </a:rPr>
              <a:t>й </a:t>
            </a:r>
            <a:r>
              <a:rPr sz="1800" spc="-55" dirty="0">
                <a:solidFill>
                  <a:srgbClr val="49452A"/>
                </a:solidFill>
                <a:latin typeface="Noto Sans"/>
                <a:cs typeface="Noto Sans"/>
              </a:rPr>
              <a:t>університеті,  </a:t>
            </a:r>
            <a:r>
              <a:rPr sz="1800" spc="-60" dirty="0">
                <a:solidFill>
                  <a:srgbClr val="49452A"/>
                </a:solidFill>
                <a:latin typeface="Noto Sans"/>
                <a:cs typeface="Noto Sans"/>
              </a:rPr>
              <a:t>політичних </a:t>
            </a:r>
            <a:r>
              <a:rPr sz="1800" spc="-70" dirty="0">
                <a:solidFill>
                  <a:srgbClr val="49452A"/>
                </a:solidFill>
                <a:latin typeface="Noto Sans"/>
                <a:cs typeface="Noto Sans"/>
              </a:rPr>
              <a:t>структурах, </a:t>
            </a:r>
            <a:r>
              <a:rPr sz="1800" spc="-75" dirty="0">
                <a:solidFill>
                  <a:srgbClr val="49452A"/>
                </a:solidFill>
                <a:latin typeface="Noto Sans"/>
                <a:cs typeface="Noto Sans"/>
              </a:rPr>
              <a:t>економіці, </a:t>
            </a:r>
            <a:r>
              <a:rPr sz="1800" spc="-90" dirty="0">
                <a:solidFill>
                  <a:srgbClr val="49452A"/>
                </a:solidFill>
                <a:latin typeface="Noto Sans"/>
                <a:cs typeface="Noto Sans"/>
              </a:rPr>
              <a:t>культурі </a:t>
            </a:r>
            <a:r>
              <a:rPr sz="1800" spc="-80" dirty="0">
                <a:solidFill>
                  <a:srgbClr val="49452A"/>
                </a:solidFill>
                <a:latin typeface="Noto Sans"/>
                <a:cs typeface="Noto Sans"/>
              </a:rPr>
              <a:t>й</a:t>
            </a:r>
            <a:r>
              <a:rPr sz="1800" spc="23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800" spc="-55" dirty="0">
                <a:solidFill>
                  <a:srgbClr val="49452A"/>
                </a:solidFill>
                <a:latin typeface="Noto Sans"/>
                <a:cs typeface="Noto Sans"/>
              </a:rPr>
              <a:t>ін.</a:t>
            </a:r>
            <a:endParaRPr sz="18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297891"/>
            <a:ext cx="210312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40" dirty="0">
                <a:solidFill>
                  <a:srgbClr val="04A095"/>
                </a:solidFill>
                <a:latin typeface="Noto Sans"/>
                <a:cs typeface="Noto Sans"/>
              </a:rPr>
              <a:t>Трохи</a:t>
            </a:r>
            <a:r>
              <a:rPr sz="2500" b="1" spc="-60" dirty="0">
                <a:solidFill>
                  <a:srgbClr val="04A095"/>
                </a:solidFill>
                <a:latin typeface="Noto Sans"/>
                <a:cs typeface="Noto Sans"/>
              </a:rPr>
              <a:t> </a:t>
            </a:r>
            <a:r>
              <a:rPr sz="2500" b="1" spc="-10" dirty="0">
                <a:solidFill>
                  <a:srgbClr val="04A095"/>
                </a:solidFill>
                <a:latin typeface="Noto Sans"/>
                <a:cs typeface="Noto Sans"/>
              </a:rPr>
              <a:t>історії</a:t>
            </a:r>
            <a:endParaRPr sz="2500">
              <a:latin typeface="Noto Sans"/>
              <a:cs typeface="Noto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7639" y="1035202"/>
            <a:ext cx="7474584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0"/>
              </a:spcBef>
            </a:pP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Уперше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термін </a:t>
            </a:r>
            <a:r>
              <a:rPr sz="1600" i="1" spc="-55" dirty="0">
                <a:solidFill>
                  <a:srgbClr val="27AD91"/>
                </a:solidFill>
                <a:latin typeface="Noto Sans"/>
                <a:cs typeface="Noto Sans"/>
              </a:rPr>
              <a:t>ґендер </a:t>
            </a:r>
            <a:r>
              <a:rPr sz="1600" spc="-85" dirty="0">
                <a:solidFill>
                  <a:srgbClr val="27AD91"/>
                </a:solidFill>
                <a:latin typeface="Noto Sans"/>
                <a:cs typeface="Noto Sans"/>
              </a:rPr>
              <a:t>у </a:t>
            </a:r>
            <a:r>
              <a:rPr sz="1600" spc="-55" dirty="0">
                <a:solidFill>
                  <a:srgbClr val="27AD91"/>
                </a:solidFill>
                <a:latin typeface="Noto Sans"/>
                <a:cs typeface="Noto Sans"/>
              </a:rPr>
              <a:t>значенні «соціальна стать»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був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введений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науковий 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ужиток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американським</a:t>
            </a:r>
            <a:r>
              <a:rPr sz="1600" spc="27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психоаналітиком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Робертом Столлером </a:t>
            </a:r>
            <a:r>
              <a:rPr sz="1600" spc="-5" dirty="0">
                <a:solidFill>
                  <a:srgbClr val="27AD91"/>
                </a:solidFill>
                <a:latin typeface="Noto Sans"/>
                <a:cs typeface="Noto Sans"/>
              </a:rPr>
              <a:t>1968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року 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його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праці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«Стать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ґендер: про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розвиток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мужності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та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жіночності». </a:t>
            </a:r>
            <a:r>
              <a:rPr sz="1600" spc="-150" dirty="0">
                <a:solidFill>
                  <a:srgbClr val="49452A"/>
                </a:solidFill>
                <a:latin typeface="Noto Sans"/>
                <a:cs typeface="Noto Sans"/>
              </a:rPr>
              <a:t>Р.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Столлер 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стверджував,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що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«ґендер </a:t>
            </a:r>
            <a:r>
              <a:rPr sz="1600" spc="-5" dirty="0">
                <a:solidFill>
                  <a:srgbClr val="49452A"/>
                </a:solidFill>
                <a:latin typeface="Noto Sans"/>
                <a:cs typeface="Noto Sans"/>
              </a:rPr>
              <a:t>–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це поняття, 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яке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базується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на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психологічних 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культурних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поясненнях,  достатньо</a:t>
            </a:r>
            <a:r>
              <a:rPr sz="1600" spc="325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незалежних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від 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тих,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які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тлумачать 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біологічну</a:t>
            </a:r>
            <a:r>
              <a:rPr sz="1600" spc="3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стать».</a:t>
            </a:r>
            <a:endParaRPr sz="1600">
              <a:latin typeface="Noto Sans"/>
              <a:cs typeface="Noto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7639" y="4084447"/>
            <a:ext cx="165988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використовувати</a:t>
            </a:r>
            <a:endParaRPr sz="1600">
              <a:latin typeface="Noto Sans"/>
              <a:cs typeface="Noto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7639" y="3596157"/>
            <a:ext cx="747458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2770" marR="5080" indent="-1830705">
              <a:lnSpc>
                <a:spcPct val="150000"/>
              </a:lnSpc>
              <a:spcBef>
                <a:spcPts val="100"/>
              </a:spcBef>
              <a:tabLst>
                <a:tab pos="631190" algn="l"/>
                <a:tab pos="1004569" algn="l"/>
                <a:tab pos="1693545" algn="l"/>
                <a:tab pos="2152015" algn="l"/>
                <a:tab pos="2407285" algn="l"/>
                <a:tab pos="2950845" algn="l"/>
                <a:tab pos="3571240" algn="l"/>
                <a:tab pos="4208145" algn="l"/>
                <a:tab pos="4580890" algn="l"/>
                <a:tab pos="5076190" algn="l"/>
                <a:tab pos="5466080" algn="l"/>
                <a:tab pos="6220460" algn="l"/>
                <a:tab pos="6384925" algn="l"/>
                <a:tab pos="6508750" algn="l"/>
              </a:tabLst>
            </a:pPr>
            <a:r>
              <a:rPr sz="1600" spc="-95" dirty="0">
                <a:solidFill>
                  <a:srgbClr val="49452A"/>
                </a:solidFill>
                <a:latin typeface="Noto Sans"/>
                <a:cs typeface="Noto Sans"/>
              </a:rPr>
              <a:t>У</a:t>
            </a:r>
            <a:r>
              <a:rPr sz="1600" spc="-155" dirty="0">
                <a:solidFill>
                  <a:srgbClr val="49452A"/>
                </a:solidFill>
                <a:latin typeface="Noto Sans"/>
                <a:cs typeface="Noto Sans"/>
              </a:rPr>
              <a:t>ж</a:t>
            </a:r>
            <a:r>
              <a:rPr sz="1600" spc="-30" dirty="0">
                <a:solidFill>
                  <a:srgbClr val="49452A"/>
                </a:solidFill>
                <a:latin typeface="Noto Sans"/>
                <a:cs typeface="Noto Sans"/>
              </a:rPr>
              <a:t>е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в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5" dirty="0">
                <a:solidFill>
                  <a:srgbClr val="27AD91"/>
                </a:solidFill>
                <a:latin typeface="Noto Sans"/>
                <a:cs typeface="Noto Sans"/>
              </a:rPr>
              <a:t>70</a:t>
            </a:r>
            <a:r>
              <a:rPr sz="1600" spc="-40" dirty="0">
                <a:solidFill>
                  <a:srgbClr val="27AD91"/>
                </a:solidFill>
                <a:latin typeface="Noto Sans"/>
                <a:cs typeface="Noto Sans"/>
              </a:rPr>
              <a:t>-</a:t>
            </a:r>
            <a:r>
              <a:rPr sz="1600" spc="-75" dirty="0">
                <a:solidFill>
                  <a:srgbClr val="27AD91"/>
                </a:solidFill>
                <a:latin typeface="Noto Sans"/>
                <a:cs typeface="Noto Sans"/>
              </a:rPr>
              <a:t>т</a:t>
            </a:r>
            <a:r>
              <a:rPr sz="1600" spc="-40" dirty="0">
                <a:solidFill>
                  <a:srgbClr val="27AD91"/>
                </a:solidFill>
                <a:latin typeface="Noto Sans"/>
                <a:cs typeface="Noto Sans"/>
              </a:rPr>
              <a:t>і</a:t>
            </a:r>
            <a:r>
              <a:rPr sz="1600" dirty="0">
                <a:solidFill>
                  <a:srgbClr val="27AD91"/>
                </a:solidFill>
                <a:latin typeface="Noto Sans"/>
                <a:cs typeface="Noto Sans"/>
              </a:rPr>
              <a:t>	</a:t>
            </a:r>
            <a:r>
              <a:rPr sz="1600" spc="-70" dirty="0">
                <a:solidFill>
                  <a:srgbClr val="27AD91"/>
                </a:solidFill>
                <a:latin typeface="Noto Sans"/>
                <a:cs typeface="Noto Sans"/>
              </a:rPr>
              <a:t>роки</a:t>
            </a:r>
            <a:r>
              <a:rPr sz="1600" dirty="0">
                <a:solidFill>
                  <a:srgbClr val="27AD91"/>
                </a:solidFill>
                <a:latin typeface="Noto Sans"/>
                <a:cs typeface="Noto Sans"/>
              </a:rPr>
              <a:t>		</a:t>
            </a:r>
            <a:r>
              <a:rPr sz="1600" spc="-120" dirty="0">
                <a:solidFill>
                  <a:srgbClr val="49452A"/>
                </a:solidFill>
                <a:latin typeface="Noto Sans"/>
                <a:cs typeface="Noto Sans"/>
              </a:rPr>
              <a:t>м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ин</a:t>
            </a:r>
            <a:r>
              <a:rPr sz="1600" spc="-90" dirty="0">
                <a:solidFill>
                  <a:srgbClr val="49452A"/>
                </a:solidFill>
                <a:latin typeface="Noto Sans"/>
                <a:cs typeface="Noto Sans"/>
              </a:rPr>
              <a:t>у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л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о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г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о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с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т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ол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ітт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я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т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ермін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ґ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е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н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дер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	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о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чина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ють 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в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різ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ни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х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со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ц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а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л</a:t>
            </a:r>
            <a:r>
              <a:rPr sz="1600" spc="-35" dirty="0">
                <a:solidFill>
                  <a:srgbClr val="49452A"/>
                </a:solidFill>
                <a:latin typeface="Noto Sans"/>
                <a:cs typeface="Noto Sans"/>
              </a:rPr>
              <a:t>ь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них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н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а</a:t>
            </a:r>
            <a:r>
              <a:rPr sz="1600" spc="-80" dirty="0">
                <a:solidFill>
                  <a:srgbClr val="49452A"/>
                </a:solidFill>
                <a:latin typeface="Noto Sans"/>
                <a:cs typeface="Noto Sans"/>
              </a:rPr>
              <a:t>у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ка</a:t>
            </a:r>
            <a:r>
              <a:rPr sz="1600" spc="-100" dirty="0">
                <a:solidFill>
                  <a:srgbClr val="49452A"/>
                </a:solidFill>
                <a:latin typeface="Noto Sans"/>
                <a:cs typeface="Noto Sans"/>
              </a:rPr>
              <a:t>х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,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переду</a:t>
            </a:r>
            <a:r>
              <a:rPr sz="1600" spc="-25" dirty="0">
                <a:solidFill>
                  <a:srgbClr val="49452A"/>
                </a:solidFill>
                <a:latin typeface="Noto Sans"/>
                <a:cs typeface="Noto Sans"/>
              </a:rPr>
              <a:t>с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600" spc="-130" dirty="0">
                <a:solidFill>
                  <a:srgbClr val="49452A"/>
                </a:solidFill>
                <a:latin typeface="Noto Sans"/>
                <a:cs typeface="Noto Sans"/>
              </a:rPr>
              <a:t>м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</a:t>
            </a:r>
            <a:r>
              <a:rPr sz="1600" dirty="0">
                <a:solidFill>
                  <a:srgbClr val="49452A"/>
                </a:solidFill>
                <a:latin typeface="Noto Sans"/>
                <a:cs typeface="Noto Sans"/>
              </a:rPr>
              <a:t>		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со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ціо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л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ог</a:t>
            </a:r>
            <a:r>
              <a:rPr sz="1600" spc="-15" dirty="0">
                <a:solidFill>
                  <a:srgbClr val="49452A"/>
                </a:solidFill>
                <a:latin typeface="Noto Sans"/>
                <a:cs typeface="Noto Sans"/>
              </a:rPr>
              <a:t>і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ї</a:t>
            </a:r>
            <a:r>
              <a:rPr sz="1600" spc="-90" dirty="0">
                <a:solidFill>
                  <a:srgbClr val="49452A"/>
                </a:solidFill>
                <a:latin typeface="Noto Sans"/>
                <a:cs typeface="Noto Sans"/>
              </a:rPr>
              <a:t>,</a:t>
            </a:r>
            <a:endParaRPr sz="1600">
              <a:latin typeface="Noto Sans"/>
              <a:cs typeface="Noto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7639" y="4327503"/>
            <a:ext cx="7477125" cy="1489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5"/>
              </a:spcBef>
            </a:pP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психології,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філософії,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під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час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опису відмінностей </a:t>
            </a:r>
            <a:r>
              <a:rPr sz="1600" spc="-105" dirty="0">
                <a:solidFill>
                  <a:srgbClr val="49452A"/>
                </a:solidFill>
                <a:latin typeface="Noto Sans"/>
                <a:cs typeface="Noto Sans"/>
              </a:rPr>
              <a:t>між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чоловічою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spc="-70" dirty="0">
                <a:solidFill>
                  <a:srgbClr val="49452A"/>
                </a:solidFill>
                <a:latin typeface="Noto Sans"/>
                <a:cs typeface="Noto Sans"/>
              </a:rPr>
              <a:t>жіночою 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поведінкою,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які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можна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пояснити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соціальними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причинами. </a:t>
            </a:r>
            <a:r>
              <a:rPr sz="1600" spc="-55" dirty="0">
                <a:solidFill>
                  <a:srgbClr val="27AD91"/>
                </a:solidFill>
                <a:latin typeface="Noto Sans"/>
                <a:cs typeface="Noto Sans"/>
              </a:rPr>
              <a:t>На </a:t>
            </a:r>
            <a:r>
              <a:rPr sz="1600" spc="-70" dirty="0">
                <a:solidFill>
                  <a:srgbClr val="27AD91"/>
                </a:solidFill>
                <a:latin typeface="Noto Sans"/>
                <a:cs typeface="Noto Sans"/>
              </a:rPr>
              <a:t>початку </a:t>
            </a:r>
            <a:r>
              <a:rPr sz="1600" spc="-15" dirty="0">
                <a:solidFill>
                  <a:srgbClr val="27AD91"/>
                </a:solidFill>
                <a:latin typeface="Noto Sans"/>
                <a:cs typeface="Noto Sans"/>
              </a:rPr>
              <a:t>90-х  </a:t>
            </a:r>
            <a:r>
              <a:rPr sz="1600" spc="-55" dirty="0">
                <a:solidFill>
                  <a:srgbClr val="27AD91"/>
                </a:solidFill>
                <a:latin typeface="Noto Sans"/>
                <a:cs typeface="Noto Sans"/>
              </a:rPr>
              <a:t>років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термін </a:t>
            </a:r>
            <a:r>
              <a:rPr sz="1600" i="1" spc="-55" dirty="0">
                <a:solidFill>
                  <a:srgbClr val="49452A"/>
                </a:solidFill>
                <a:latin typeface="Noto Sans"/>
                <a:cs typeface="Noto Sans"/>
              </a:rPr>
              <a:t>ґендер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набуває універсального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наукового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значення </a:t>
            </a:r>
            <a:r>
              <a:rPr sz="1600" spc="-40" dirty="0">
                <a:solidFill>
                  <a:srgbClr val="49452A"/>
                </a:solidFill>
                <a:latin typeface="Noto Sans"/>
                <a:cs typeface="Noto Sans"/>
              </a:rPr>
              <a:t>не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тільки  </a:t>
            </a:r>
            <a:r>
              <a:rPr sz="1600" spc="-20" dirty="0">
                <a:solidFill>
                  <a:srgbClr val="49452A"/>
                </a:solidFill>
                <a:latin typeface="Noto Sans"/>
                <a:cs typeface="Noto Sans"/>
              </a:rPr>
              <a:t>в </a:t>
            </a:r>
            <a:r>
              <a:rPr sz="1600" spc="-45" dirty="0">
                <a:solidFill>
                  <a:srgbClr val="49452A"/>
                </a:solidFill>
                <a:latin typeface="Noto Sans"/>
                <a:cs typeface="Noto Sans"/>
              </a:rPr>
              <a:t>історії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і </a:t>
            </a:r>
            <a:r>
              <a:rPr sz="1600" spc="-50" dirty="0">
                <a:solidFill>
                  <a:srgbClr val="49452A"/>
                </a:solidFill>
                <a:latin typeface="Noto Sans"/>
                <a:cs typeface="Noto Sans"/>
              </a:rPr>
              <a:t>соціології, </a:t>
            </a:r>
            <a:r>
              <a:rPr sz="1600" spc="-55" dirty="0">
                <a:solidFill>
                  <a:srgbClr val="49452A"/>
                </a:solidFill>
                <a:latin typeface="Noto Sans"/>
                <a:cs typeface="Noto Sans"/>
              </a:rPr>
              <a:t>але </a:t>
            </a:r>
            <a:r>
              <a:rPr sz="1600" spc="-75" dirty="0">
                <a:solidFill>
                  <a:srgbClr val="49452A"/>
                </a:solidFill>
                <a:latin typeface="Noto Sans"/>
                <a:cs typeface="Noto Sans"/>
              </a:rPr>
              <a:t>й </a:t>
            </a:r>
            <a:r>
              <a:rPr sz="1600" spc="-85" dirty="0">
                <a:solidFill>
                  <a:srgbClr val="49452A"/>
                </a:solidFill>
                <a:latin typeface="Noto Sans"/>
                <a:cs typeface="Noto Sans"/>
              </a:rPr>
              <a:t>у культурі, </a:t>
            </a:r>
            <a:r>
              <a:rPr sz="1600" spc="-60" dirty="0">
                <a:solidFill>
                  <a:srgbClr val="49452A"/>
                </a:solidFill>
                <a:latin typeface="Noto Sans"/>
                <a:cs typeface="Noto Sans"/>
              </a:rPr>
              <a:t>політиці,</a:t>
            </a:r>
            <a:r>
              <a:rPr sz="1600" spc="260" dirty="0">
                <a:solidFill>
                  <a:srgbClr val="49452A"/>
                </a:solidFill>
                <a:latin typeface="Noto Sans"/>
                <a:cs typeface="Noto Sans"/>
              </a:rPr>
              <a:t> </a:t>
            </a:r>
            <a:r>
              <a:rPr sz="1600" spc="-65" dirty="0">
                <a:solidFill>
                  <a:srgbClr val="49452A"/>
                </a:solidFill>
                <a:latin typeface="Noto Sans"/>
                <a:cs typeface="Noto Sans"/>
              </a:rPr>
              <a:t>економіці.</a:t>
            </a:r>
            <a:endParaRPr sz="16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3901</Words>
  <Application>Microsoft Office PowerPoint</Application>
  <PresentationFormat>Произвольный</PresentationFormat>
  <Paragraphs>416</Paragraphs>
  <Slides>50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Office Theme</vt:lpstr>
      <vt:lpstr>Гендерний підхід: факти, статистика, законодавча база.  Лекція 3</vt:lpstr>
      <vt:lpstr>План роботи:</vt:lpstr>
      <vt:lpstr>1</vt:lpstr>
      <vt:lpstr>Чому з’явився термін ґендер?</vt:lpstr>
      <vt:lpstr>Чому з’явився термін ґендер?</vt:lpstr>
      <vt:lpstr>Чому з’явився термін ґендер?</vt:lpstr>
      <vt:lpstr>Презентация PowerPoint</vt:lpstr>
      <vt:lpstr>Чим відрізняються поняття «стать» та «ґендер»?</vt:lpstr>
      <vt:lpstr>Трохи історії</vt:lpstr>
      <vt:lpstr>Отже, відмінність між ґендером та статтю</vt:lpstr>
      <vt:lpstr>Ще про «стать» та «ґендер»</vt:lpstr>
      <vt:lpstr>Підсумок</vt:lpstr>
      <vt:lpstr>2</vt:lpstr>
      <vt:lpstr>Ґендерна рівність– це чутливий  індикатор, який демонструє,  наскільки розвинутою і демократичною є держава</vt:lpstr>
      <vt:lpstr>Ґендер а рівність прав</vt:lpstr>
      <vt:lpstr>Презентация PowerPoint</vt:lpstr>
      <vt:lpstr>Права та можливості</vt:lpstr>
      <vt:lpstr>Ґендерні питання стосуються кожного та кожної</vt:lpstr>
      <vt:lpstr>Ґендер та Україна</vt:lpstr>
      <vt:lpstr>Презентация PowerPoint</vt:lpstr>
      <vt:lpstr>Ґендерний розрив</vt:lpstr>
      <vt:lpstr>Рейтинг ґендерної рівності</vt:lpstr>
      <vt:lpstr>Рейтинг України</vt:lpstr>
      <vt:lpstr>Динаміка змін рейтингової позиції України</vt:lpstr>
      <vt:lpstr>Ґендерна рівність – це виклик</vt:lpstr>
      <vt:lpstr>3</vt:lpstr>
      <vt:lpstr>Становище жінок та чоловіків в Україні</vt:lpstr>
      <vt:lpstr>Стереотипи та дискримінація</vt:lpstr>
      <vt:lpstr>Стереотипи та дискримінація</vt:lpstr>
      <vt:lpstr>Презентация PowerPoint</vt:lpstr>
      <vt:lpstr>Ґендерні ролі</vt:lpstr>
      <vt:lpstr>Презентация PowerPoint</vt:lpstr>
      <vt:lpstr>Становище чоловіків в Україні</vt:lpstr>
      <vt:lpstr>Становище жінок в Україні</vt:lpstr>
      <vt:lpstr>Презентация PowerPoint</vt:lpstr>
      <vt:lpstr>Наслідки ґендерної нерівності та дискримінації</vt:lpstr>
      <vt:lpstr>4 ДЕРЖАВНА ҐЕНДЕРНА  ПОЛІТИКА</vt:lpstr>
      <vt:lpstr>Державна ґендерна політика</vt:lpstr>
      <vt:lpstr>Ґендерна рівність в Україні</vt:lpstr>
      <vt:lpstr>Презентация PowerPoint</vt:lpstr>
      <vt:lpstr>Основні напрямки державної політики щодо  забезпечення рівних прав та можливостей  жінок і чоловіків*:</vt:lpstr>
      <vt:lpstr>Державна ґендерна політика реалізується через</vt:lpstr>
      <vt:lpstr>Інституційний механізм забезпечення рівних  прав та можливостей жінок і чоловіків в Україні</vt:lpstr>
      <vt:lpstr>Верховна Рада України</vt:lpstr>
      <vt:lpstr>Національний ґендерний механізм</vt:lpstr>
      <vt:lpstr>Законодавча база  реалізації політики рівних прав та можливостей  жінок та чоловіків в Україні.</vt:lpstr>
      <vt:lpstr>Міжнародні зобов’язання України (основні)</vt:lpstr>
      <vt:lpstr>Національна нормативно-правова база</vt:lpstr>
      <vt:lpstr>Національна нормативно-правова база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Модуль 1. Ґендер</dc:title>
  <dc:creator>Dell</dc:creator>
  <cp:lastModifiedBy>User</cp:lastModifiedBy>
  <cp:revision>4</cp:revision>
  <dcterms:created xsi:type="dcterms:W3CDTF">2020-09-18T16:32:14Z</dcterms:created>
  <dcterms:modified xsi:type="dcterms:W3CDTF">2020-09-22T14:36:39Z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2019-03-07T00:00:00Z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2020-09-18T00:00:00Z</vt:filetime>
  </property>
</Properties>
</file>