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0693400" cy="10693400"/>
  <p:notesSz cx="10693400" cy="106934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862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15" dirty="0"/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271994" y="1396"/>
            <a:ext cx="285115" cy="10191115"/>
          </a:xfrm>
          <a:custGeom>
            <a:avLst/>
            <a:gdLst/>
            <a:ahLst/>
            <a:cxnLst/>
            <a:rect l="l" t="t" r="r" b="b"/>
            <a:pathLst>
              <a:path w="285115" h="10191115">
                <a:moveTo>
                  <a:pt x="0" y="10191051"/>
                </a:moveTo>
                <a:lnTo>
                  <a:pt x="284505" y="10191051"/>
                </a:lnTo>
                <a:lnTo>
                  <a:pt x="284505" y="0"/>
                </a:lnTo>
                <a:lnTo>
                  <a:pt x="0" y="0"/>
                </a:lnTo>
                <a:lnTo>
                  <a:pt x="0" y="10191051"/>
                </a:lnTo>
                <a:close/>
              </a:path>
            </a:pathLst>
          </a:custGeom>
          <a:solidFill>
            <a:srgbClr val="DADA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005AA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15" dirty="0"/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005AA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15" dirty="0"/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005AA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15" dirty="0"/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15" dirty="0"/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271994" y="1396"/>
            <a:ext cx="285115" cy="10191115"/>
          </a:xfrm>
          <a:custGeom>
            <a:avLst/>
            <a:gdLst/>
            <a:ahLst/>
            <a:cxnLst/>
            <a:rect l="l" t="t" r="r" b="b"/>
            <a:pathLst>
              <a:path w="285115" h="10191115">
                <a:moveTo>
                  <a:pt x="0" y="10191051"/>
                </a:moveTo>
                <a:lnTo>
                  <a:pt x="284505" y="10191051"/>
                </a:lnTo>
                <a:lnTo>
                  <a:pt x="284505" y="0"/>
                </a:lnTo>
                <a:lnTo>
                  <a:pt x="0" y="0"/>
                </a:lnTo>
                <a:lnTo>
                  <a:pt x="0" y="10191051"/>
                </a:lnTo>
                <a:close/>
              </a:path>
            </a:pathLst>
          </a:custGeom>
          <a:solidFill>
            <a:srgbClr val="DADA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271994" y="10192448"/>
            <a:ext cx="285115" cy="501015"/>
          </a:xfrm>
          <a:custGeom>
            <a:avLst/>
            <a:gdLst/>
            <a:ahLst/>
            <a:cxnLst/>
            <a:rect l="l" t="t" r="r" b="b"/>
            <a:pathLst>
              <a:path w="285115" h="501015">
                <a:moveTo>
                  <a:pt x="0" y="500951"/>
                </a:moveTo>
                <a:lnTo>
                  <a:pt x="284505" y="500951"/>
                </a:lnTo>
                <a:lnTo>
                  <a:pt x="284505" y="0"/>
                </a:lnTo>
                <a:lnTo>
                  <a:pt x="0" y="0"/>
                </a:lnTo>
                <a:lnTo>
                  <a:pt x="0" y="500951"/>
                </a:lnTo>
                <a:close/>
              </a:path>
            </a:pathLst>
          </a:custGeom>
          <a:solidFill>
            <a:srgbClr val="0C6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396"/>
            <a:ext cx="720001" cy="106920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75980" y="426846"/>
            <a:ext cx="3604539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005AA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3035" y="5330888"/>
            <a:ext cx="6510428" cy="48869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99718" y="10234053"/>
            <a:ext cx="233045" cy="208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15" dirty="0"/>
              <a:t>‹#›</a:t>
            </a:fld>
            <a:endParaRPr spc="-1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7100" y="1384300"/>
            <a:ext cx="6346825" cy="2708434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Психосоціальна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адаптивність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стійкості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1754326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курсу 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популяризації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здоровому способу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Психосоціальні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KZ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046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293495" y="495960"/>
            <a:ext cx="228600" cy="23501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20"/>
              </a:lnSpc>
            </a:pPr>
            <a:r>
              <a:rPr sz="1600" spc="-160" dirty="0">
                <a:solidFill>
                  <a:srgbClr val="F1F2EC"/>
                </a:solidFill>
                <a:latin typeface="Arial"/>
                <a:cs typeface="Arial"/>
              </a:rPr>
              <a:t>Психосоціальна</a:t>
            </a:r>
            <a:r>
              <a:rPr sz="1600" spc="-85" dirty="0">
                <a:solidFill>
                  <a:srgbClr val="F1F2EC"/>
                </a:solidFill>
                <a:latin typeface="Arial"/>
                <a:cs typeface="Arial"/>
              </a:rPr>
              <a:t> </a:t>
            </a:r>
            <a:r>
              <a:rPr sz="1600" spc="-130" dirty="0">
                <a:solidFill>
                  <a:srgbClr val="F1F2EC"/>
                </a:solidFill>
                <a:latin typeface="Arial"/>
                <a:cs typeface="Arial"/>
              </a:rPr>
              <a:t>адаптивність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87940" y="1734311"/>
            <a:ext cx="3632060" cy="3295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97920" y="2340330"/>
            <a:ext cx="68770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75" dirty="0">
                <a:solidFill>
                  <a:srgbClr val="807F84"/>
                </a:solidFill>
                <a:latin typeface="Trebuchet MS"/>
                <a:cs typeface="Trebuchet MS"/>
              </a:rPr>
              <a:t>Харківська</a:t>
            </a:r>
            <a:r>
              <a:rPr sz="700" b="1" spc="-130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08501" y="3387076"/>
            <a:ext cx="944244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Дніпропетровська</a:t>
            </a:r>
            <a:r>
              <a:rPr sz="700" b="1" spc="-110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72241" y="4227474"/>
            <a:ext cx="69088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70" dirty="0">
                <a:solidFill>
                  <a:srgbClr val="807F84"/>
                </a:solidFill>
                <a:latin typeface="Trebuchet MS"/>
                <a:cs typeface="Trebuchet MS"/>
              </a:rPr>
              <a:t>Запорізька</a:t>
            </a:r>
            <a:r>
              <a:rPr sz="700" b="1" spc="-13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43207" y="4865141"/>
            <a:ext cx="432434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Азовське</a:t>
            </a:r>
            <a:r>
              <a:rPr sz="500" b="1" spc="-90" dirty="0">
                <a:solidFill>
                  <a:srgbClr val="0C6CB5"/>
                </a:solidFill>
                <a:latin typeface="Trebuchet MS"/>
                <a:cs typeface="Trebuchet MS"/>
              </a:rPr>
              <a:t> </a:t>
            </a: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море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05287" y="4068419"/>
            <a:ext cx="2184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Дніпро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30658" y="3114497"/>
            <a:ext cx="65786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90" dirty="0">
                <a:solidFill>
                  <a:srgbClr val="807F84"/>
                </a:solidFill>
                <a:latin typeface="Trebuchet MS"/>
                <a:cs typeface="Trebuchet MS"/>
              </a:rPr>
              <a:t>Луганська</a:t>
            </a:r>
            <a:r>
              <a:rPr sz="700" b="1" spc="-114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40221" y="3712794"/>
            <a:ext cx="73596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Російська</a:t>
            </a:r>
            <a:r>
              <a:rPr sz="700" b="1" spc="-12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Федерація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18073" y="3499967"/>
            <a:ext cx="6464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Донецька</a:t>
            </a:r>
            <a:r>
              <a:rPr sz="700" b="1" spc="-12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95188" y="2131097"/>
            <a:ext cx="4692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Луганськ-Північ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64579" y="2335580"/>
            <a:ext cx="41402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5" dirty="0">
                <a:latin typeface="Trebuchet MS"/>
                <a:cs typeface="Trebuchet MS"/>
              </a:rPr>
              <a:t>Луганськ-Схід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86056" y="2504058"/>
            <a:ext cx="46990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Луганськ-Центр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21883" y="2717533"/>
            <a:ext cx="5200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Луганськ-Південь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40248" y="3677539"/>
            <a:ext cx="74231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Донецьк-Південний</a:t>
            </a:r>
            <a:r>
              <a:rPr sz="600" spc="-85" dirty="0">
                <a:latin typeface="Trebuchet MS"/>
                <a:cs typeface="Trebuchet MS"/>
              </a:rPr>
              <a:t> </a:t>
            </a:r>
            <a:r>
              <a:rPr sz="600" spc="-70" dirty="0">
                <a:latin typeface="Trebuchet MS"/>
                <a:cs typeface="Trebuchet MS"/>
              </a:rPr>
              <a:t>Захід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98554" y="4116209"/>
            <a:ext cx="5111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Донецьк-Південь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47766" y="3316249"/>
            <a:ext cx="46100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Донецьк-Центр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67007" y="3118205"/>
            <a:ext cx="4311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5" dirty="0">
                <a:latin typeface="Trebuchet MS"/>
                <a:cs typeface="Trebuchet MS"/>
              </a:rPr>
              <a:t>онецьк-Захід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464022" y="3054159"/>
            <a:ext cx="40513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0" dirty="0">
                <a:latin typeface="Trebuchet MS"/>
                <a:cs typeface="Trebuchet MS"/>
              </a:rPr>
              <a:t>онецьк-Схід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28424" y="2815780"/>
            <a:ext cx="460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0" dirty="0">
                <a:latin typeface="Trebuchet MS"/>
                <a:cs typeface="Trebuchet MS"/>
              </a:rPr>
              <a:t>онецьк-Півн</a:t>
            </a:r>
            <a:r>
              <a:rPr sz="600" spc="-40" dirty="0">
                <a:latin typeface="Trebuchet MS"/>
                <a:cs typeface="Trebuchet MS"/>
              </a:rPr>
              <a:t>і</a:t>
            </a:r>
            <a:r>
              <a:rPr sz="600" spc="-60" dirty="0">
                <a:latin typeface="Trebuchet MS"/>
                <a:cs typeface="Trebuchet MS"/>
              </a:rPr>
              <a:t>ч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74184" y="2209647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7,6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92155" y="3250907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7,2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74184" y="4087634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7,3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32957" y="2239060"/>
            <a:ext cx="230504" cy="133350"/>
          </a:xfrm>
          <a:prstGeom prst="rect">
            <a:avLst/>
          </a:prstGeom>
          <a:solidFill>
            <a:srgbClr val="AFDACC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5,1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639079" y="2384412"/>
            <a:ext cx="230504" cy="133350"/>
          </a:xfrm>
          <a:prstGeom prst="rect">
            <a:avLst/>
          </a:prstGeom>
          <a:solidFill>
            <a:srgbClr val="BAE4F9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6,7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350037" y="2711348"/>
            <a:ext cx="230504" cy="133350"/>
          </a:xfrm>
          <a:prstGeom prst="rect">
            <a:avLst/>
          </a:prstGeom>
          <a:solidFill>
            <a:srgbClr val="BAE4F9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6,6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478411" y="2702344"/>
            <a:ext cx="230504" cy="133350"/>
          </a:xfrm>
          <a:prstGeom prst="rect">
            <a:avLst/>
          </a:prstGeom>
          <a:solidFill>
            <a:srgbClr val="BAE4F9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6,9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72963" y="3161410"/>
            <a:ext cx="230504" cy="133350"/>
          </a:xfrm>
          <a:prstGeom prst="rect">
            <a:avLst/>
          </a:prstGeom>
          <a:solidFill>
            <a:srgbClr val="BAE4F9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6,1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151754" y="3007575"/>
            <a:ext cx="230504" cy="133350"/>
          </a:xfrm>
          <a:prstGeom prst="rect">
            <a:avLst/>
          </a:prstGeom>
          <a:solidFill>
            <a:srgbClr val="BAE4F9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6,4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379504" y="3426333"/>
            <a:ext cx="230504" cy="133350"/>
          </a:xfrm>
          <a:prstGeom prst="rect">
            <a:avLst/>
          </a:prstGeom>
          <a:solidFill>
            <a:srgbClr val="BAE4F9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6,1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396179" y="3784231"/>
            <a:ext cx="230504" cy="133350"/>
          </a:xfrm>
          <a:prstGeom prst="rect">
            <a:avLst/>
          </a:prstGeom>
          <a:solidFill>
            <a:srgbClr val="AFDACC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5,6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508155" y="4227766"/>
            <a:ext cx="230504" cy="133350"/>
          </a:xfrm>
          <a:prstGeom prst="rect">
            <a:avLst/>
          </a:prstGeom>
          <a:solidFill>
            <a:srgbClr val="BAE4F9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6,7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356387" y="2456751"/>
            <a:ext cx="230504" cy="133350"/>
          </a:xfrm>
          <a:prstGeom prst="rect">
            <a:avLst/>
          </a:prstGeom>
          <a:solidFill>
            <a:srgbClr val="BAE4F9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6,4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99998" y="1739392"/>
            <a:ext cx="2488565" cy="3296285"/>
          </a:xfrm>
          <a:custGeom>
            <a:avLst/>
            <a:gdLst/>
            <a:ahLst/>
            <a:cxnLst/>
            <a:rect l="l" t="t" r="r" b="b"/>
            <a:pathLst>
              <a:path w="2488565" h="3296285">
                <a:moveTo>
                  <a:pt x="2487942" y="0"/>
                </a:moveTo>
                <a:lnTo>
                  <a:pt x="0" y="0"/>
                </a:lnTo>
                <a:lnTo>
                  <a:pt x="0" y="3295764"/>
                </a:lnTo>
                <a:lnTo>
                  <a:pt x="2487942" y="3295764"/>
                </a:lnTo>
                <a:lnTo>
                  <a:pt x="2487942" y="0"/>
                </a:lnTo>
                <a:close/>
              </a:path>
            </a:pathLst>
          </a:custGeom>
          <a:solidFill>
            <a:srgbClr val="F1F2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887299" y="461771"/>
            <a:ext cx="6146800" cy="1639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100" spc="-50" dirty="0">
                <a:latin typeface="Trebuchet MS"/>
                <a:cs typeface="Trebuchet MS"/>
              </a:rPr>
              <a:t>Нарешті, </a:t>
            </a:r>
            <a:r>
              <a:rPr sz="1100" spc="-40" dirty="0">
                <a:latin typeface="Trebuchet MS"/>
                <a:cs typeface="Trebuchet MS"/>
              </a:rPr>
              <a:t>середній </a:t>
            </a:r>
            <a:r>
              <a:rPr sz="1100" spc="-25" dirty="0">
                <a:latin typeface="Trebuchet MS"/>
                <a:cs typeface="Trebuchet MS"/>
              </a:rPr>
              <a:t>рівень </a:t>
            </a:r>
            <a:r>
              <a:rPr sz="1100" b="1" spc="-40" dirty="0">
                <a:latin typeface="Trebuchet MS"/>
                <a:cs typeface="Trebuchet MS"/>
              </a:rPr>
              <a:t>сприйняття корупції </a:t>
            </a:r>
            <a:r>
              <a:rPr sz="1100" spc="-40" dirty="0">
                <a:latin typeface="Trebuchet MS"/>
                <a:cs typeface="Trebuchet MS"/>
              </a:rPr>
              <a:t>(що </a:t>
            </a:r>
            <a:r>
              <a:rPr sz="1100" spc="-35" dirty="0">
                <a:latin typeface="Trebuchet MS"/>
                <a:cs typeface="Trebuchet MS"/>
              </a:rPr>
              <a:t>негативно впливає </a:t>
            </a:r>
            <a:r>
              <a:rPr sz="1100" spc="-30" dirty="0">
                <a:latin typeface="Trebuchet MS"/>
                <a:cs typeface="Trebuchet MS"/>
              </a:rPr>
              <a:t>на </a:t>
            </a:r>
            <a:r>
              <a:rPr sz="1100" spc="-35" dirty="0">
                <a:latin typeface="Trebuchet MS"/>
                <a:cs typeface="Trebuchet MS"/>
              </a:rPr>
              <a:t>психосоціальну  </a:t>
            </a:r>
            <a:r>
              <a:rPr sz="1100" spc="-45" dirty="0">
                <a:latin typeface="Trebuchet MS"/>
                <a:cs typeface="Trebuchet MS"/>
              </a:rPr>
              <a:t>адаптивність) </a:t>
            </a:r>
            <a:r>
              <a:rPr sz="1100" spc="-30" dirty="0">
                <a:latin typeface="Trebuchet MS"/>
                <a:cs typeface="Trebuchet MS"/>
              </a:rPr>
              <a:t>становить </a:t>
            </a:r>
            <a:r>
              <a:rPr sz="1100" spc="-75" dirty="0">
                <a:latin typeface="Trebuchet MS"/>
                <a:cs typeface="Trebuchet MS"/>
              </a:rPr>
              <a:t>7,2 </a:t>
            </a:r>
            <a:r>
              <a:rPr sz="1100" spc="-35" dirty="0">
                <a:latin typeface="Trebuchet MS"/>
                <a:cs typeface="Trebuchet MS"/>
              </a:rPr>
              <a:t>за </a:t>
            </a:r>
            <a:r>
              <a:rPr sz="1100" spc="-30" dirty="0">
                <a:latin typeface="Trebuchet MS"/>
                <a:cs typeface="Trebuchet MS"/>
              </a:rPr>
              <a:t>шкалою </a:t>
            </a:r>
            <a:r>
              <a:rPr sz="1100" spc="-45" dirty="0">
                <a:latin typeface="Trebuchet MS"/>
                <a:cs typeface="Trebuchet MS"/>
              </a:rPr>
              <a:t>від </a:t>
            </a:r>
            <a:r>
              <a:rPr sz="1100" spc="-15" dirty="0">
                <a:latin typeface="Trebuchet MS"/>
                <a:cs typeface="Trebuchet MS"/>
              </a:rPr>
              <a:t>0 </a:t>
            </a:r>
            <a:r>
              <a:rPr sz="1100" spc="-25" dirty="0">
                <a:latin typeface="Trebuchet MS"/>
                <a:cs typeface="Trebuchet MS"/>
              </a:rPr>
              <a:t>до </a:t>
            </a:r>
            <a:r>
              <a:rPr sz="1100" spc="-75" dirty="0">
                <a:latin typeface="Trebuchet MS"/>
                <a:cs typeface="Trebuchet MS"/>
              </a:rPr>
              <a:t>10, </a:t>
            </a:r>
            <a:r>
              <a:rPr sz="1100" spc="-55" dirty="0">
                <a:latin typeface="Trebuchet MS"/>
                <a:cs typeface="Trebuchet MS"/>
              </a:rPr>
              <a:t>де </a:t>
            </a:r>
            <a:r>
              <a:rPr sz="1100" spc="-15" dirty="0">
                <a:latin typeface="Trebuchet MS"/>
                <a:cs typeface="Trebuchet MS"/>
              </a:rPr>
              <a:t>0 </a:t>
            </a:r>
            <a:r>
              <a:rPr sz="1100" spc="-50" dirty="0">
                <a:latin typeface="Trebuchet MS"/>
                <a:cs typeface="Trebuchet MS"/>
              </a:rPr>
              <a:t>означає, </a:t>
            </a:r>
            <a:r>
              <a:rPr sz="1100" spc="-10" dirty="0">
                <a:latin typeface="Trebuchet MS"/>
                <a:cs typeface="Trebuchet MS"/>
              </a:rPr>
              <a:t>що </a:t>
            </a:r>
            <a:r>
              <a:rPr sz="1100" spc="-40" dirty="0">
                <a:latin typeface="Trebuchet MS"/>
                <a:cs typeface="Trebuchet MS"/>
              </a:rPr>
              <a:t>ніхто </a:t>
            </a:r>
            <a:r>
              <a:rPr sz="1100" spc="-30" dirty="0">
                <a:latin typeface="Trebuchet MS"/>
                <a:cs typeface="Trebuchet MS"/>
              </a:rPr>
              <a:t>з </a:t>
            </a:r>
            <a:r>
              <a:rPr sz="1100" spc="-35" dirty="0">
                <a:latin typeface="Trebuchet MS"/>
                <a:cs typeface="Trebuchet MS"/>
              </a:rPr>
              <a:t>респондентів не визнає  </a:t>
            </a:r>
            <a:r>
              <a:rPr sz="1100" spc="-30" dirty="0">
                <a:latin typeface="Trebuchet MS"/>
                <a:cs typeface="Trebuchet MS"/>
              </a:rPr>
              <a:t>наявність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корупції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у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вигляді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неформальних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платежів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у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різних</a:t>
            </a:r>
            <a:r>
              <a:rPr sz="1100" spc="-75" dirty="0">
                <a:latin typeface="Trebuchet MS"/>
                <a:cs typeface="Trebuchet MS"/>
              </a:rPr>
              <a:t> сферах, </a:t>
            </a:r>
            <a:r>
              <a:rPr sz="1100" spc="-35" dirty="0">
                <a:latin typeface="Trebuchet MS"/>
                <a:cs typeface="Trebuchet MS"/>
              </a:rPr>
              <a:t>а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15" dirty="0">
                <a:latin typeface="Trebuchet MS"/>
                <a:cs typeface="Trebuchet MS"/>
              </a:rPr>
              <a:t>10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145" dirty="0">
                <a:latin typeface="Trebuchet MS"/>
                <a:cs typeface="Trebuchet MS"/>
              </a:rPr>
              <a:t>–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10" dirty="0">
                <a:latin typeface="Trebuchet MS"/>
                <a:cs typeface="Trebuchet MS"/>
              </a:rPr>
              <a:t>що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переважна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більшість  (або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всі)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переконані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у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75" dirty="0">
                <a:latin typeface="Trebuchet MS"/>
                <a:cs typeface="Trebuchet MS"/>
              </a:rPr>
              <a:t>тому,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10" dirty="0">
                <a:latin typeface="Trebuchet MS"/>
                <a:cs typeface="Trebuchet MS"/>
              </a:rPr>
              <a:t>що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корупція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є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дуже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15" dirty="0">
                <a:latin typeface="Trebuchet MS"/>
                <a:cs typeface="Trebuchet MS"/>
              </a:rPr>
              <a:t>поширеною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80" dirty="0">
                <a:latin typeface="Trebuchet MS"/>
                <a:cs typeface="Trebuchet MS"/>
              </a:rPr>
              <a:t>(див.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80" dirty="0">
                <a:latin typeface="Trebuchet MS"/>
                <a:cs typeface="Trebuchet MS"/>
              </a:rPr>
              <a:t>Рис.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80" dirty="0">
                <a:latin typeface="Trebuchet MS"/>
                <a:cs typeface="Trebuchet MS"/>
              </a:rPr>
              <a:t>13).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Рівень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сприйняття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корупції  </a:t>
            </a:r>
            <a:r>
              <a:rPr sz="1100" spc="-45" dirty="0">
                <a:latin typeface="Trebuchet MS"/>
                <a:cs typeface="Trebuchet MS"/>
              </a:rPr>
              <a:t>є </a:t>
            </a:r>
            <a:r>
              <a:rPr sz="1100" spc="-30" dirty="0">
                <a:latin typeface="Trebuchet MS"/>
                <a:cs typeface="Trebuchet MS"/>
              </a:rPr>
              <a:t>високим у </a:t>
            </a:r>
            <a:r>
              <a:rPr sz="1100" spc="-45" dirty="0">
                <a:latin typeface="Trebuchet MS"/>
                <a:cs typeface="Trebuchet MS"/>
              </a:rPr>
              <a:t>всіх </a:t>
            </a:r>
            <a:r>
              <a:rPr sz="1100" spc="-60" dirty="0">
                <a:latin typeface="Trebuchet MS"/>
                <a:cs typeface="Trebuchet MS"/>
              </a:rPr>
              <a:t>п’яти </a:t>
            </a:r>
            <a:r>
              <a:rPr sz="1100" spc="-55" dirty="0">
                <a:latin typeface="Trebuchet MS"/>
                <a:cs typeface="Trebuchet MS"/>
              </a:rPr>
              <a:t>областях, </a:t>
            </a:r>
            <a:r>
              <a:rPr sz="1100" spc="-50" dirty="0">
                <a:latin typeface="Trebuchet MS"/>
                <a:cs typeface="Trebuchet MS"/>
              </a:rPr>
              <a:t>але </a:t>
            </a:r>
            <a:r>
              <a:rPr sz="1100" spc="-30" dirty="0">
                <a:latin typeface="Trebuchet MS"/>
                <a:cs typeface="Trebuchet MS"/>
              </a:rPr>
              <a:t>у </a:t>
            </a:r>
            <a:r>
              <a:rPr sz="1100" spc="-45" dirty="0">
                <a:latin typeface="Trebuchet MS"/>
                <a:cs typeface="Trebuchet MS"/>
              </a:rPr>
              <a:t>Харківській, </a:t>
            </a:r>
            <a:r>
              <a:rPr sz="1100" spc="-25" dirty="0">
                <a:latin typeface="Trebuchet MS"/>
                <a:cs typeface="Trebuchet MS"/>
              </a:rPr>
              <a:t>Дніпропетровській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25" dirty="0">
                <a:latin typeface="Trebuchet MS"/>
                <a:cs typeface="Trebuchet MS"/>
              </a:rPr>
              <a:t>Запорізькій </a:t>
            </a:r>
            <a:r>
              <a:rPr sz="1100" spc="-40" dirty="0">
                <a:latin typeface="Trebuchet MS"/>
                <a:cs typeface="Trebuchet MS"/>
              </a:rPr>
              <a:t>областях </a:t>
            </a:r>
            <a:r>
              <a:rPr sz="1100" spc="-30" dirty="0">
                <a:latin typeface="Trebuchet MS"/>
                <a:cs typeface="Trebuchet MS"/>
              </a:rPr>
              <a:t>він </a:t>
            </a:r>
            <a:r>
              <a:rPr sz="1100" spc="-45" dirty="0">
                <a:latin typeface="Trebuchet MS"/>
                <a:cs typeface="Trebuchet MS"/>
              </a:rPr>
              <a:t>є  </a:t>
            </a:r>
            <a:r>
              <a:rPr sz="1100" spc="-25" dirty="0">
                <a:latin typeface="Trebuchet MS"/>
                <a:cs typeface="Trebuchet MS"/>
              </a:rPr>
              <a:t>відносно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вищим,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а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у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північній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частині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Луганській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області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145" dirty="0">
                <a:latin typeface="Trebuchet MS"/>
                <a:cs typeface="Trebuchet MS"/>
              </a:rPr>
              <a:t>–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відносно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нижчим.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3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rebuchet MS"/>
              <a:cs typeface="Trebuchet MS"/>
            </a:endParaRPr>
          </a:p>
          <a:p>
            <a:pPr marL="192405">
              <a:lnSpc>
                <a:spcPct val="100000"/>
              </a:lnSpc>
            </a:pPr>
            <a:r>
              <a:rPr sz="1400" spc="-100" dirty="0">
                <a:solidFill>
                  <a:srgbClr val="0C6CB5"/>
                </a:solidFill>
                <a:latin typeface="Trebuchet MS"/>
                <a:cs typeface="Trebuchet MS"/>
              </a:rPr>
              <a:t>Сприйняття </a:t>
            </a:r>
            <a:r>
              <a:rPr sz="1400" spc="-95" dirty="0">
                <a:solidFill>
                  <a:srgbClr val="0C6CB5"/>
                </a:solidFill>
                <a:latin typeface="Trebuchet MS"/>
                <a:cs typeface="Trebuchet MS"/>
              </a:rPr>
              <a:t>рівня</a:t>
            </a:r>
            <a:r>
              <a:rPr sz="1400" spc="-215" dirty="0">
                <a:solidFill>
                  <a:srgbClr val="0C6CB5"/>
                </a:solidFill>
                <a:latin typeface="Trebuchet MS"/>
                <a:cs typeface="Trebuchet MS"/>
              </a:rPr>
              <a:t> </a:t>
            </a:r>
            <a:r>
              <a:rPr sz="1400" spc="-95" dirty="0">
                <a:solidFill>
                  <a:srgbClr val="0C6CB5"/>
                </a:solidFill>
                <a:latin typeface="Trebuchet MS"/>
                <a:cs typeface="Trebuchet MS"/>
              </a:rPr>
              <a:t>корупції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15" dirty="0"/>
              <a:t>10</a:t>
            </a:fld>
            <a:endParaRPr spc="-15" dirty="0"/>
          </a:p>
        </p:txBody>
      </p:sp>
      <p:sp>
        <p:nvSpPr>
          <p:cNvPr id="38" name="object 38"/>
          <p:cNvSpPr txBox="1"/>
          <p:nvPr/>
        </p:nvSpPr>
        <p:spPr>
          <a:xfrm>
            <a:off x="1079995" y="4408271"/>
            <a:ext cx="1728470" cy="173990"/>
          </a:xfrm>
          <a:prstGeom prst="rect">
            <a:avLst/>
          </a:prstGeom>
          <a:solidFill>
            <a:srgbClr val="0C6CB5"/>
          </a:solidFill>
        </p:spPr>
        <p:txBody>
          <a:bodyPr vert="horz" wrap="square" lIns="0" tIns="1524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20"/>
              </a:spcBef>
            </a:pPr>
            <a:r>
              <a:rPr sz="900" spc="-30" dirty="0">
                <a:solidFill>
                  <a:srgbClr val="FFFFFF"/>
                </a:solidFill>
                <a:latin typeface="Trebuchet MS"/>
                <a:cs typeface="Trebuchet MS"/>
              </a:rPr>
              <a:t>Середнє</a:t>
            </a:r>
            <a:r>
              <a:rPr sz="9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Trebuchet MS"/>
                <a:cs typeface="Trebuchet MS"/>
              </a:rPr>
              <a:t>значення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Trebuchet MS"/>
                <a:cs typeface="Trebuchet MS"/>
              </a:rPr>
              <a:t>у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FFFFFF"/>
                </a:solidFill>
                <a:latin typeface="Trebuchet MS"/>
                <a:cs typeface="Trebuchet MS"/>
              </a:rPr>
              <a:t>регіоні: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55" dirty="0">
                <a:solidFill>
                  <a:srgbClr val="FFFFFF"/>
                </a:solidFill>
                <a:latin typeface="Trebuchet MS"/>
                <a:cs typeface="Trebuchet MS"/>
              </a:rPr>
              <a:t>7,2</a:t>
            </a:r>
            <a:endParaRPr sz="900">
              <a:latin typeface="Trebuchet MS"/>
              <a:cs typeface="Trebuchet MS"/>
            </a:endParaRPr>
          </a:p>
        </p:txBody>
      </p:sp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1079995" y="4709109"/>
          <a:ext cx="2728588" cy="13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870"/>
                <a:gridCol w="252095"/>
                <a:gridCol w="252095"/>
                <a:gridCol w="252095"/>
                <a:gridCol w="252094"/>
                <a:gridCol w="252094"/>
                <a:gridCol w="252094"/>
                <a:gridCol w="252094"/>
                <a:gridCol w="252094"/>
                <a:gridCol w="252094"/>
                <a:gridCol w="229869"/>
              </a:tblGrid>
              <a:tr h="139700">
                <a:tc>
                  <a:txBody>
                    <a:bodyPr/>
                    <a:lstStyle/>
                    <a:p>
                      <a:pPr marR="139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8D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1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2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E6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3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7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4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5E7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5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FD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6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E4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7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C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8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9BE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9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C8E0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spc="-75" dirty="0">
                          <a:latin typeface="Trebuchet MS"/>
                          <a:cs typeface="Trebuchet MS"/>
                        </a:rPr>
                        <a:t>10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8C3C2"/>
                    </a:solidFill>
                  </a:tcPr>
                </a:tc>
              </a:tr>
            </a:tbl>
          </a:graphicData>
        </a:graphic>
      </p:graphicFrame>
      <p:sp>
        <p:nvSpPr>
          <p:cNvPr id="40" name="object 40"/>
          <p:cNvSpPr txBox="1"/>
          <p:nvPr/>
        </p:nvSpPr>
        <p:spPr>
          <a:xfrm>
            <a:off x="2672753" y="5124056"/>
            <a:ext cx="25742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35" dirty="0">
                <a:solidFill>
                  <a:srgbClr val="005AA9"/>
                </a:solidFill>
                <a:latin typeface="Trebuchet MS"/>
                <a:cs typeface="Trebuchet MS"/>
              </a:rPr>
              <a:t>Рисунок</a:t>
            </a:r>
            <a:r>
              <a:rPr sz="1000" b="1" spc="-95" dirty="0">
                <a:solidFill>
                  <a:srgbClr val="005AA9"/>
                </a:solidFill>
                <a:latin typeface="Trebuchet MS"/>
                <a:cs typeface="Trebuchet MS"/>
              </a:rPr>
              <a:t> </a:t>
            </a:r>
            <a:r>
              <a:rPr sz="1000" b="1" spc="-80" dirty="0">
                <a:solidFill>
                  <a:srgbClr val="005AA9"/>
                </a:solidFill>
                <a:latin typeface="Trebuchet MS"/>
                <a:cs typeface="Trebuchet MS"/>
              </a:rPr>
              <a:t>13:</a:t>
            </a:r>
            <a:r>
              <a:rPr sz="1000" b="1" spc="-95" dirty="0">
                <a:solidFill>
                  <a:srgbClr val="005AA9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Оцінка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сприйняття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рівня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корупції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87300" y="5789536"/>
            <a:ext cx="6146165" cy="4432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200" spc="-165" dirty="0">
                <a:solidFill>
                  <a:srgbClr val="005AA9"/>
                </a:solidFill>
                <a:latin typeface="Trebuchet MS"/>
                <a:cs typeface="Trebuchet MS"/>
              </a:rPr>
              <a:t>Висновки</a:t>
            </a:r>
            <a:endParaRPr sz="220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  <a:spcBef>
                <a:spcPts val="1700"/>
              </a:spcBef>
            </a:pPr>
            <a:r>
              <a:rPr sz="1100" spc="-20" dirty="0">
                <a:latin typeface="Trebuchet MS"/>
                <a:cs typeface="Trebuchet MS"/>
              </a:rPr>
              <a:t>Хоча </a:t>
            </a:r>
            <a:r>
              <a:rPr sz="1100" spc="-40" dirty="0">
                <a:latin typeface="Trebuchet MS"/>
                <a:cs typeface="Trebuchet MS"/>
              </a:rPr>
              <a:t>загальний </a:t>
            </a:r>
            <a:r>
              <a:rPr sz="1100" spc="-30" dirty="0">
                <a:latin typeface="Trebuchet MS"/>
                <a:cs typeface="Trebuchet MS"/>
              </a:rPr>
              <a:t>рівень психосоціальної </a:t>
            </a:r>
            <a:r>
              <a:rPr sz="1100" spc="-35" dirty="0">
                <a:latin typeface="Trebuchet MS"/>
                <a:cs typeface="Trebuchet MS"/>
              </a:rPr>
              <a:t>адаптивності </a:t>
            </a:r>
            <a:r>
              <a:rPr sz="1100" spc="-30" dirty="0">
                <a:latin typeface="Trebuchet MS"/>
                <a:cs typeface="Trebuchet MS"/>
              </a:rPr>
              <a:t>оцінюється </a:t>
            </a:r>
            <a:r>
              <a:rPr sz="1100" spc="-35" dirty="0">
                <a:latin typeface="Trebuchet MS"/>
                <a:cs typeface="Trebuchet MS"/>
              </a:rPr>
              <a:t>позитивно, важливо спиратися  </a:t>
            </a:r>
            <a:r>
              <a:rPr sz="1100" spc="-25" dirty="0">
                <a:latin typeface="Trebuchet MS"/>
                <a:cs typeface="Trebuchet MS"/>
              </a:rPr>
              <a:t>на </a:t>
            </a:r>
            <a:r>
              <a:rPr sz="1100" spc="-40" dirty="0">
                <a:latin typeface="Trebuchet MS"/>
                <a:cs typeface="Trebuchet MS"/>
              </a:rPr>
              <a:t>сильні </a:t>
            </a:r>
            <a:r>
              <a:rPr sz="1100" spc="-15" dirty="0">
                <a:latin typeface="Trebuchet MS"/>
                <a:cs typeface="Trebuchet MS"/>
              </a:rPr>
              <a:t>сторони </a:t>
            </a:r>
            <a:r>
              <a:rPr sz="1100" spc="-30" dirty="0">
                <a:latin typeface="Trebuchet MS"/>
                <a:cs typeface="Trebuchet MS"/>
              </a:rPr>
              <a:t>(родинні </a:t>
            </a:r>
            <a:r>
              <a:rPr sz="1100" spc="-50" dirty="0">
                <a:latin typeface="Trebuchet MS"/>
                <a:cs typeface="Trebuchet MS"/>
              </a:rPr>
              <a:t>зв’язки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40" dirty="0">
                <a:latin typeface="Trebuchet MS"/>
                <a:cs typeface="Trebuchet MS"/>
              </a:rPr>
              <a:t>здатність </a:t>
            </a:r>
            <a:r>
              <a:rPr sz="1100" spc="-25" dirty="0">
                <a:latin typeface="Trebuchet MS"/>
                <a:cs typeface="Trebuchet MS"/>
              </a:rPr>
              <a:t>до </a:t>
            </a:r>
            <a:r>
              <a:rPr sz="1100" spc="-30" dirty="0">
                <a:latin typeface="Trebuchet MS"/>
                <a:cs typeface="Trebuchet MS"/>
              </a:rPr>
              <a:t>цілеспрямованої </a:t>
            </a:r>
            <a:r>
              <a:rPr sz="1100" spc="-45" dirty="0">
                <a:latin typeface="Trebuchet MS"/>
                <a:cs typeface="Trebuchet MS"/>
              </a:rPr>
              <a:t>діяльності)  </a:t>
            </a:r>
            <a:r>
              <a:rPr sz="1100" spc="-55" dirty="0">
                <a:latin typeface="Trebuchet MS"/>
                <a:cs typeface="Trebuchet MS"/>
              </a:rPr>
              <a:t>і </a:t>
            </a:r>
            <a:r>
              <a:rPr sz="1100" spc="-25" dirty="0">
                <a:latin typeface="Trebuchet MS"/>
                <a:cs typeface="Trebuchet MS"/>
              </a:rPr>
              <a:t>водночас  </a:t>
            </a:r>
            <a:r>
              <a:rPr sz="1100" spc="-30" dirty="0">
                <a:latin typeface="Trebuchet MS"/>
                <a:cs typeface="Trebuchet MS"/>
              </a:rPr>
              <a:t>спрямовувати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зусилля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на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поліпшення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показників,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які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були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оцінені</a:t>
            </a:r>
            <a:r>
              <a:rPr sz="1100" spc="-70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нижче.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Це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дозволить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людям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стати  </a:t>
            </a:r>
            <a:r>
              <a:rPr sz="1100" spc="-35" dirty="0">
                <a:latin typeface="Trebuchet MS"/>
                <a:cs typeface="Trebuchet MS"/>
              </a:rPr>
              <a:t>більш </a:t>
            </a:r>
            <a:r>
              <a:rPr sz="1100" spc="-45" dirty="0">
                <a:latin typeface="Trebuchet MS"/>
                <a:cs typeface="Trebuchet MS"/>
              </a:rPr>
              <a:t>функціональними, </a:t>
            </a:r>
            <a:r>
              <a:rPr sz="1100" spc="-20" dirty="0">
                <a:latin typeface="Trebuchet MS"/>
                <a:cs typeface="Trebuchet MS"/>
              </a:rPr>
              <a:t>здоровими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30" dirty="0">
                <a:latin typeface="Trebuchet MS"/>
                <a:cs typeface="Trebuchet MS"/>
              </a:rPr>
              <a:t>відповідальними </a:t>
            </a:r>
            <a:r>
              <a:rPr sz="1100" spc="-35" dirty="0">
                <a:latin typeface="Trebuchet MS"/>
                <a:cs typeface="Trebuchet MS"/>
              </a:rPr>
              <a:t>членами </a:t>
            </a:r>
            <a:r>
              <a:rPr sz="1100" spc="-50" dirty="0">
                <a:latin typeface="Trebuchet MS"/>
                <a:cs typeface="Trebuchet MS"/>
              </a:rPr>
              <a:t>суспільства. </a:t>
            </a:r>
            <a:r>
              <a:rPr sz="1100" spc="-25" dirty="0">
                <a:latin typeface="Trebuchet MS"/>
                <a:cs typeface="Trebuchet MS"/>
              </a:rPr>
              <a:t>Соціальна </a:t>
            </a:r>
            <a:r>
              <a:rPr sz="1100" spc="-35" dirty="0">
                <a:latin typeface="Trebuchet MS"/>
                <a:cs typeface="Trebuchet MS"/>
              </a:rPr>
              <a:t>єдність  </a:t>
            </a:r>
            <a:r>
              <a:rPr sz="1100" spc="-25" dirty="0">
                <a:latin typeface="Trebuchet MS"/>
                <a:cs typeface="Trebuchet MS"/>
              </a:rPr>
              <a:t>починається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з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особистості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і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переходить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на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рівень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родини,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громади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і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суспільства.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</a:pPr>
            <a:r>
              <a:rPr sz="1100" spc="-30" dirty="0">
                <a:latin typeface="Trebuchet MS"/>
                <a:cs typeface="Trebuchet MS"/>
              </a:rPr>
              <a:t>Іншими </a:t>
            </a:r>
            <a:r>
              <a:rPr sz="1100" spc="-50" dirty="0">
                <a:latin typeface="Trebuchet MS"/>
                <a:cs typeface="Trebuchet MS"/>
              </a:rPr>
              <a:t>словами, </a:t>
            </a:r>
            <a:r>
              <a:rPr sz="1100" spc="-40" dirty="0">
                <a:latin typeface="Trebuchet MS"/>
                <a:cs typeface="Trebuchet MS"/>
              </a:rPr>
              <a:t>під час </a:t>
            </a:r>
            <a:r>
              <a:rPr sz="1100" spc="-20" dirty="0">
                <a:latin typeface="Trebuchet MS"/>
                <a:cs typeface="Trebuchet MS"/>
              </a:rPr>
              <a:t>розроблення </a:t>
            </a:r>
            <a:r>
              <a:rPr sz="1100" spc="-35" dirty="0">
                <a:latin typeface="Trebuchet MS"/>
                <a:cs typeface="Trebuchet MS"/>
              </a:rPr>
              <a:t>політики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20" dirty="0">
                <a:latin typeface="Trebuchet MS"/>
                <a:cs typeface="Trebuchet MS"/>
              </a:rPr>
              <a:t>програм </a:t>
            </a:r>
            <a:r>
              <a:rPr sz="1100" spc="-40" dirty="0">
                <a:latin typeface="Trebuchet MS"/>
                <a:cs typeface="Trebuchet MS"/>
              </a:rPr>
              <a:t>зі </a:t>
            </a:r>
            <a:r>
              <a:rPr sz="1100" spc="-30" dirty="0">
                <a:latin typeface="Trebuchet MS"/>
                <a:cs typeface="Trebuchet MS"/>
              </a:rPr>
              <a:t>зміцнення </a:t>
            </a:r>
            <a:r>
              <a:rPr sz="1100" spc="-35" dirty="0">
                <a:latin typeface="Trebuchet MS"/>
                <a:cs typeface="Trebuchet MS"/>
              </a:rPr>
              <a:t>складових </a:t>
            </a:r>
            <a:r>
              <a:rPr sz="1100" spc="-25" dirty="0">
                <a:latin typeface="Trebuchet MS"/>
                <a:cs typeface="Trebuchet MS"/>
              </a:rPr>
              <a:t>навичок  </a:t>
            </a:r>
            <a:r>
              <a:rPr sz="1100" spc="-30" dirty="0">
                <a:latin typeface="Trebuchet MS"/>
                <a:cs typeface="Trebuchet MS"/>
              </a:rPr>
              <a:t>психосоціальної </a:t>
            </a:r>
            <a:r>
              <a:rPr sz="1100" spc="-50" dirty="0">
                <a:latin typeface="Trebuchet MS"/>
                <a:cs typeface="Trebuchet MS"/>
              </a:rPr>
              <a:t>адаптивності, </a:t>
            </a:r>
            <a:r>
              <a:rPr sz="1100" spc="-35" dirty="0">
                <a:latin typeface="Trebuchet MS"/>
                <a:cs typeface="Trebuchet MS"/>
              </a:rPr>
              <a:t>необхідно </a:t>
            </a:r>
            <a:r>
              <a:rPr sz="1100" spc="-30" dirty="0">
                <a:latin typeface="Trebuchet MS"/>
                <a:cs typeface="Trebuchet MS"/>
              </a:rPr>
              <a:t>враховувати позитивні </a:t>
            </a:r>
            <a:r>
              <a:rPr sz="1100" spc="-20" dirty="0">
                <a:latin typeface="Trebuchet MS"/>
                <a:cs typeface="Trebuchet MS"/>
              </a:rPr>
              <a:t>або </a:t>
            </a:r>
            <a:r>
              <a:rPr sz="1100" spc="-45" dirty="0">
                <a:latin typeface="Trebuchet MS"/>
                <a:cs typeface="Trebuchet MS"/>
              </a:rPr>
              <a:t>захисні </a:t>
            </a:r>
            <a:r>
              <a:rPr sz="1100" spc="-40" dirty="0">
                <a:latin typeface="Trebuchet MS"/>
                <a:cs typeface="Trebuchet MS"/>
              </a:rPr>
              <a:t>показники, </a:t>
            </a:r>
            <a:r>
              <a:rPr sz="1100" spc="-55" dirty="0">
                <a:latin typeface="Trebuchet MS"/>
                <a:cs typeface="Trebuchet MS"/>
              </a:rPr>
              <a:t>такі </a:t>
            </a:r>
            <a:r>
              <a:rPr sz="1100" spc="-45" dirty="0">
                <a:latin typeface="Trebuchet MS"/>
                <a:cs typeface="Trebuchet MS"/>
              </a:rPr>
              <a:t>як  </a:t>
            </a:r>
            <a:r>
              <a:rPr sz="1100" spc="-40" dirty="0">
                <a:latin typeface="Trebuchet MS"/>
                <a:cs typeface="Trebuchet MS"/>
              </a:rPr>
              <a:t>взаємозалежні </a:t>
            </a:r>
            <a:r>
              <a:rPr sz="1100" spc="-30" dirty="0">
                <a:latin typeface="Trebuchet MS"/>
                <a:cs typeface="Trebuchet MS"/>
              </a:rPr>
              <a:t>цінності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25" dirty="0">
                <a:latin typeface="Trebuchet MS"/>
                <a:cs typeface="Trebuchet MS"/>
              </a:rPr>
              <a:t>користування онлайн </a:t>
            </a:r>
            <a:r>
              <a:rPr sz="1100" spc="-70" dirty="0">
                <a:latin typeface="Trebuchet MS"/>
                <a:cs typeface="Trebuchet MS"/>
              </a:rPr>
              <a:t>медіа. </a:t>
            </a:r>
            <a:r>
              <a:rPr sz="1100" spc="-45" dirty="0">
                <a:latin typeface="Trebuchet MS"/>
                <a:cs typeface="Trebuchet MS"/>
              </a:rPr>
              <a:t>Водночас, </a:t>
            </a:r>
            <a:r>
              <a:rPr sz="1100" spc="-40" dirty="0">
                <a:latin typeface="Trebuchet MS"/>
                <a:cs typeface="Trebuchet MS"/>
              </a:rPr>
              <a:t>мінімізувати негативні </a:t>
            </a:r>
            <a:r>
              <a:rPr sz="1100" spc="-60" dirty="0">
                <a:latin typeface="Trebuchet MS"/>
                <a:cs typeface="Trebuchet MS"/>
              </a:rPr>
              <a:t>ефекти  </a:t>
            </a:r>
            <a:r>
              <a:rPr sz="1100" spc="-45" dirty="0">
                <a:latin typeface="Trebuchet MS"/>
                <a:cs typeface="Trebuchet MS"/>
              </a:rPr>
              <a:t>факторів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ризику,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таких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як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соціальна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ізоляція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та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негативних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досвід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дорослих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та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дітей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або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підлітків.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</a:pPr>
            <a:r>
              <a:rPr sz="1100" spc="-30" dirty="0">
                <a:latin typeface="Trebuchet MS"/>
                <a:cs typeface="Trebuchet MS"/>
              </a:rPr>
              <a:t>Важливо </a:t>
            </a:r>
            <a:r>
              <a:rPr sz="1100" spc="-35" dirty="0">
                <a:latin typeface="Trebuchet MS"/>
                <a:cs typeface="Trebuchet MS"/>
              </a:rPr>
              <a:t>здійснювати комплексний </a:t>
            </a:r>
            <a:r>
              <a:rPr sz="1100" spc="-45" dirty="0">
                <a:latin typeface="Trebuchet MS"/>
                <a:cs typeface="Trebuchet MS"/>
              </a:rPr>
              <a:t>підхід </a:t>
            </a:r>
            <a:r>
              <a:rPr sz="1100" spc="-20" dirty="0">
                <a:latin typeface="Trebuchet MS"/>
                <a:cs typeface="Trebuchet MS"/>
              </a:rPr>
              <a:t>до </a:t>
            </a:r>
            <a:r>
              <a:rPr sz="1100" spc="-40" dirty="0">
                <a:latin typeface="Trebuchet MS"/>
                <a:cs typeface="Trebuchet MS"/>
              </a:rPr>
              <a:t>показників, </a:t>
            </a:r>
            <a:r>
              <a:rPr sz="1100" spc="-45" dirty="0">
                <a:latin typeface="Trebuchet MS"/>
                <a:cs typeface="Trebuchet MS"/>
              </a:rPr>
              <a:t>які </a:t>
            </a:r>
            <a:r>
              <a:rPr sz="1100" spc="-40" dirty="0">
                <a:latin typeface="Trebuchet MS"/>
                <a:cs typeface="Trebuchet MS"/>
              </a:rPr>
              <a:t>були </a:t>
            </a:r>
            <a:r>
              <a:rPr sz="1100" spc="-25" dirty="0">
                <a:latin typeface="Trebuchet MS"/>
                <a:cs typeface="Trebuchet MS"/>
              </a:rPr>
              <a:t>оцінені </a:t>
            </a:r>
            <a:r>
              <a:rPr sz="1100" spc="-65" dirty="0">
                <a:latin typeface="Trebuchet MS"/>
                <a:cs typeface="Trebuchet MS"/>
              </a:rPr>
              <a:t>нижче,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60" dirty="0">
                <a:latin typeface="Trebuchet MS"/>
                <a:cs typeface="Trebuchet MS"/>
              </a:rPr>
              <a:t>факторів,  </a:t>
            </a:r>
            <a:r>
              <a:rPr sz="1100" spc="-10" dirty="0">
                <a:latin typeface="Trebuchet MS"/>
                <a:cs typeface="Trebuchet MS"/>
              </a:rPr>
              <a:t>що </a:t>
            </a:r>
            <a:r>
              <a:rPr sz="1100" spc="-35" dirty="0">
                <a:latin typeface="Trebuchet MS"/>
                <a:cs typeface="Trebuchet MS"/>
              </a:rPr>
              <a:t>негативно </a:t>
            </a:r>
            <a:r>
              <a:rPr sz="1100" spc="-30" dirty="0">
                <a:latin typeface="Trebuchet MS"/>
                <a:cs typeface="Trebuchet MS"/>
              </a:rPr>
              <a:t>впливають </a:t>
            </a:r>
            <a:r>
              <a:rPr sz="1100" spc="-25" dirty="0">
                <a:latin typeface="Trebuchet MS"/>
                <a:cs typeface="Trebuchet MS"/>
              </a:rPr>
              <a:t>на </a:t>
            </a:r>
            <a:r>
              <a:rPr sz="1100" spc="-30" dirty="0">
                <a:latin typeface="Trebuchet MS"/>
                <a:cs typeface="Trebuchet MS"/>
              </a:rPr>
              <a:t>навички психосоціальної </a:t>
            </a:r>
            <a:r>
              <a:rPr sz="1100" spc="-45" dirty="0">
                <a:latin typeface="Trebuchet MS"/>
                <a:cs typeface="Trebuchet MS"/>
              </a:rPr>
              <a:t>адаптивності. Зокрема, </a:t>
            </a:r>
            <a:r>
              <a:rPr sz="1100" spc="-50" dirty="0">
                <a:latin typeface="Trebuchet MS"/>
                <a:cs typeface="Trebuchet MS"/>
              </a:rPr>
              <a:t>ефективні </a:t>
            </a:r>
            <a:r>
              <a:rPr sz="1100" spc="-35" dirty="0">
                <a:latin typeface="Trebuchet MS"/>
                <a:cs typeface="Trebuchet MS"/>
              </a:rPr>
              <a:t>заходи  </a:t>
            </a:r>
            <a:r>
              <a:rPr sz="1100" spc="-30" dirty="0">
                <a:latin typeface="Trebuchet MS"/>
                <a:cs typeface="Trebuchet MS"/>
              </a:rPr>
              <a:t>з подолання </a:t>
            </a:r>
            <a:r>
              <a:rPr sz="1100" spc="-40" dirty="0">
                <a:latin typeface="Trebuchet MS"/>
                <a:cs typeface="Trebuchet MS"/>
              </a:rPr>
              <a:t>відчуття стурбованості, </a:t>
            </a:r>
            <a:r>
              <a:rPr sz="1100" spc="-45" dirty="0">
                <a:latin typeface="Trebuchet MS"/>
                <a:cs typeface="Trebuchet MS"/>
              </a:rPr>
              <a:t>депресії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40" dirty="0">
                <a:latin typeface="Trebuchet MS"/>
                <a:cs typeface="Trebuchet MS"/>
              </a:rPr>
              <a:t>інших симптомів </a:t>
            </a:r>
            <a:r>
              <a:rPr sz="1100" spc="-35" dirty="0">
                <a:latin typeface="Trebuchet MS"/>
                <a:cs typeface="Trebuchet MS"/>
              </a:rPr>
              <a:t>через </a:t>
            </a:r>
            <a:r>
              <a:rPr sz="1100" spc="-55" dirty="0">
                <a:latin typeface="Trebuchet MS"/>
                <a:cs typeface="Trebuchet MS"/>
              </a:rPr>
              <a:t>консультації, </a:t>
            </a:r>
            <a:r>
              <a:rPr sz="1100" spc="-40" dirty="0">
                <a:latin typeface="Trebuchet MS"/>
                <a:cs typeface="Trebuchet MS"/>
              </a:rPr>
              <a:t>терапію </a:t>
            </a:r>
            <a:r>
              <a:rPr sz="1100" spc="-55" dirty="0">
                <a:latin typeface="Trebuchet MS"/>
                <a:cs typeface="Trebuchet MS"/>
              </a:rPr>
              <a:t>та  </a:t>
            </a:r>
            <a:r>
              <a:rPr sz="1100" spc="-35" dirty="0">
                <a:latin typeface="Trebuchet MS"/>
                <a:cs typeface="Trebuchet MS"/>
              </a:rPr>
              <a:t>професійну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психологічну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підтримку</a:t>
            </a:r>
            <a:r>
              <a:rPr sz="1100" spc="-7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можуть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допомогти</a:t>
            </a:r>
            <a:r>
              <a:rPr sz="1100" spc="-7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полегшили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негативний</a:t>
            </a:r>
            <a:r>
              <a:rPr sz="1100" spc="-70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та/або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травматичний  </a:t>
            </a:r>
            <a:r>
              <a:rPr sz="1100" spc="-45" dirty="0">
                <a:latin typeface="Trebuchet MS"/>
                <a:cs typeface="Trebuchet MS"/>
              </a:rPr>
              <a:t>досвід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35" dirty="0">
                <a:latin typeface="Trebuchet MS"/>
                <a:cs typeface="Trebuchet MS"/>
              </a:rPr>
              <a:t>посилити </a:t>
            </a:r>
            <a:r>
              <a:rPr sz="1100" spc="-30" dirty="0">
                <a:latin typeface="Trebuchet MS"/>
                <a:cs typeface="Trebuchet MS"/>
              </a:rPr>
              <a:t>навички психосоціальної </a:t>
            </a:r>
            <a:r>
              <a:rPr sz="1100" spc="-50" dirty="0">
                <a:latin typeface="Trebuchet MS"/>
                <a:cs typeface="Trebuchet MS"/>
              </a:rPr>
              <a:t>адаптивності. </a:t>
            </a:r>
            <a:r>
              <a:rPr sz="1100" spc="-80" dirty="0">
                <a:latin typeface="Trebuchet MS"/>
                <a:cs typeface="Trebuchet MS"/>
              </a:rPr>
              <a:t>Люди, </a:t>
            </a:r>
            <a:r>
              <a:rPr sz="1100" spc="-10" dirty="0">
                <a:latin typeface="Trebuchet MS"/>
                <a:cs typeface="Trebuchet MS"/>
              </a:rPr>
              <a:t>що </a:t>
            </a:r>
            <a:r>
              <a:rPr sz="1100" spc="-40" dirty="0">
                <a:latin typeface="Trebuchet MS"/>
                <a:cs typeface="Trebuchet MS"/>
              </a:rPr>
              <a:t>мають </a:t>
            </a:r>
            <a:r>
              <a:rPr sz="1100" spc="-30" dirty="0">
                <a:latin typeface="Trebuchet MS"/>
                <a:cs typeface="Trebuchet MS"/>
              </a:rPr>
              <a:t>посттравматичний  стресовий розлад </a:t>
            </a:r>
            <a:r>
              <a:rPr sz="1100" spc="-85" dirty="0">
                <a:latin typeface="Trebuchet MS"/>
                <a:cs typeface="Trebuchet MS"/>
              </a:rPr>
              <a:t>(ПТСР), </a:t>
            </a:r>
            <a:r>
              <a:rPr sz="1100" spc="-40" dirty="0">
                <a:latin typeface="Trebuchet MS"/>
                <a:cs typeface="Trebuchet MS"/>
              </a:rPr>
              <a:t>відчуття </a:t>
            </a:r>
            <a:r>
              <a:rPr sz="1100" spc="-30" dirty="0">
                <a:latin typeface="Trebuchet MS"/>
                <a:cs typeface="Trebuchet MS"/>
              </a:rPr>
              <a:t>стурбованості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35" dirty="0">
                <a:latin typeface="Trebuchet MS"/>
                <a:cs typeface="Trebuchet MS"/>
              </a:rPr>
              <a:t>травматичний </a:t>
            </a:r>
            <a:r>
              <a:rPr sz="1100" spc="-65" dirty="0">
                <a:latin typeface="Trebuchet MS"/>
                <a:cs typeface="Trebuchet MS"/>
              </a:rPr>
              <a:t>досвід, </a:t>
            </a:r>
            <a:r>
              <a:rPr sz="1100" spc="-35" dirty="0">
                <a:latin typeface="Trebuchet MS"/>
                <a:cs typeface="Trebuchet MS"/>
              </a:rPr>
              <a:t>можуть </a:t>
            </a:r>
            <a:r>
              <a:rPr sz="1100" spc="-40" dirty="0">
                <a:latin typeface="Trebuchet MS"/>
                <a:cs typeface="Trebuchet MS"/>
              </a:rPr>
              <a:t>страждати  </a:t>
            </a:r>
            <a:r>
              <a:rPr sz="1100" spc="-45" dirty="0">
                <a:latin typeface="Trebuchet MS"/>
                <a:cs typeface="Trebuchet MS"/>
              </a:rPr>
              <a:t>від </a:t>
            </a:r>
            <a:r>
              <a:rPr sz="1100" spc="-35" dirty="0">
                <a:latin typeface="Trebuchet MS"/>
                <a:cs typeface="Trebuchet MS"/>
              </a:rPr>
              <a:t>інших </a:t>
            </a:r>
            <a:r>
              <a:rPr sz="1100" spc="-25" dirty="0">
                <a:latin typeface="Trebuchet MS"/>
                <a:cs typeface="Trebuchet MS"/>
              </a:rPr>
              <a:t>проблем </a:t>
            </a:r>
            <a:r>
              <a:rPr sz="1100" spc="-30" dirty="0">
                <a:latin typeface="Trebuchet MS"/>
                <a:cs typeface="Trebuchet MS"/>
              </a:rPr>
              <a:t>з </a:t>
            </a:r>
            <a:r>
              <a:rPr sz="1100" spc="-35" dirty="0">
                <a:latin typeface="Trebuchet MS"/>
                <a:cs typeface="Trebuchet MS"/>
              </a:rPr>
              <a:t>психічним здоров’ям </a:t>
            </a:r>
            <a:r>
              <a:rPr sz="1100" spc="-20" dirty="0">
                <a:latin typeface="Trebuchet MS"/>
                <a:cs typeface="Trebuchet MS"/>
              </a:rPr>
              <a:t>або </a:t>
            </a:r>
            <a:r>
              <a:rPr sz="1100" spc="-25" dirty="0">
                <a:latin typeface="Trebuchet MS"/>
                <a:cs typeface="Trebuchet MS"/>
              </a:rPr>
              <a:t>почати </a:t>
            </a:r>
            <a:r>
              <a:rPr sz="1100" spc="-35" dirty="0">
                <a:latin typeface="Trebuchet MS"/>
                <a:cs typeface="Trebuchet MS"/>
              </a:rPr>
              <a:t>зловживати </a:t>
            </a:r>
            <a:r>
              <a:rPr sz="1100" spc="-40" dirty="0">
                <a:latin typeface="Trebuchet MS"/>
                <a:cs typeface="Trebuchet MS"/>
              </a:rPr>
              <a:t>алкоголем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25" dirty="0">
                <a:latin typeface="Trebuchet MS"/>
                <a:cs typeface="Trebuchet MS"/>
              </a:rPr>
              <a:t>наркотичними  речовинами </a:t>
            </a:r>
            <a:r>
              <a:rPr sz="1100" spc="-40" dirty="0">
                <a:latin typeface="Trebuchet MS"/>
                <a:cs typeface="Trebuchet MS"/>
              </a:rPr>
              <a:t>(що </a:t>
            </a:r>
            <a:r>
              <a:rPr sz="1100" spc="-50" dirty="0">
                <a:latin typeface="Trebuchet MS"/>
                <a:cs typeface="Trebuchet MS"/>
              </a:rPr>
              <a:t>може </a:t>
            </a:r>
            <a:r>
              <a:rPr sz="1100" spc="-35" dirty="0">
                <a:latin typeface="Trebuchet MS"/>
                <a:cs typeface="Trebuchet MS"/>
              </a:rPr>
              <a:t>бути </a:t>
            </a:r>
            <a:r>
              <a:rPr sz="1100" spc="-45" dirty="0">
                <a:latin typeface="Trebuchet MS"/>
                <a:cs typeface="Trebuchet MS"/>
              </a:rPr>
              <a:t>механізмом </a:t>
            </a:r>
            <a:r>
              <a:rPr sz="1100" spc="-30" dirty="0">
                <a:latin typeface="Trebuchet MS"/>
                <a:cs typeface="Trebuchet MS"/>
              </a:rPr>
              <a:t>подолання </a:t>
            </a:r>
            <a:r>
              <a:rPr sz="1100" spc="-45" dirty="0">
                <a:latin typeface="Trebuchet MS"/>
                <a:cs typeface="Trebuchet MS"/>
              </a:rPr>
              <a:t>життєвих </a:t>
            </a:r>
            <a:r>
              <a:rPr sz="1100" spc="-35" dirty="0">
                <a:latin typeface="Trebuchet MS"/>
                <a:cs typeface="Trebuchet MS"/>
              </a:rPr>
              <a:t>труднощів </a:t>
            </a:r>
            <a:r>
              <a:rPr sz="1100" spc="-50" dirty="0">
                <a:latin typeface="Trebuchet MS"/>
                <a:cs typeface="Trebuchet MS"/>
              </a:rPr>
              <a:t>для </a:t>
            </a:r>
            <a:r>
              <a:rPr sz="1100" spc="-75" dirty="0">
                <a:latin typeface="Trebuchet MS"/>
                <a:cs typeface="Trebuchet MS"/>
              </a:rPr>
              <a:t>них). </a:t>
            </a:r>
            <a:r>
              <a:rPr sz="1100" spc="-20" dirty="0">
                <a:latin typeface="Trebuchet MS"/>
                <a:cs typeface="Trebuchet MS"/>
              </a:rPr>
              <a:t>Своєю </a:t>
            </a:r>
            <a:r>
              <a:rPr sz="1100" spc="-50" dirty="0">
                <a:latin typeface="Trebuchet MS"/>
                <a:cs typeface="Trebuchet MS"/>
              </a:rPr>
              <a:t>чергою,  </a:t>
            </a:r>
            <a:r>
              <a:rPr sz="1100" spc="-30" dirty="0">
                <a:latin typeface="Trebuchet MS"/>
                <a:cs typeface="Trebuchet MS"/>
              </a:rPr>
              <a:t>це </a:t>
            </a:r>
            <a:r>
              <a:rPr sz="1100" spc="-25" dirty="0">
                <a:latin typeface="Trebuchet MS"/>
                <a:cs typeface="Trebuchet MS"/>
              </a:rPr>
              <a:t>створює </a:t>
            </a:r>
            <a:r>
              <a:rPr sz="1100" spc="-20" dirty="0">
                <a:latin typeface="Trebuchet MS"/>
                <a:cs typeface="Trebuchet MS"/>
              </a:rPr>
              <a:t>ризики порушення </a:t>
            </a:r>
            <a:r>
              <a:rPr sz="1100" spc="-40" dirty="0">
                <a:latin typeface="Trebuchet MS"/>
                <a:cs typeface="Trebuchet MS"/>
              </a:rPr>
              <a:t>сімейних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30" dirty="0">
                <a:latin typeface="Trebuchet MS"/>
                <a:cs typeface="Trebuchet MS"/>
              </a:rPr>
              <a:t>соціальних </a:t>
            </a:r>
            <a:r>
              <a:rPr sz="1100" spc="-50" dirty="0">
                <a:latin typeface="Trebuchet MS"/>
                <a:cs typeface="Trebuchet MS"/>
              </a:rPr>
              <a:t>зв’язків </a:t>
            </a:r>
            <a:r>
              <a:rPr sz="1100" spc="-30" dirty="0">
                <a:latin typeface="Trebuchet MS"/>
                <a:cs typeface="Trebuchet MS"/>
              </a:rPr>
              <a:t>у </a:t>
            </a:r>
            <a:r>
              <a:rPr sz="1100" spc="-55" dirty="0">
                <a:latin typeface="Trebuchet MS"/>
                <a:cs typeface="Trebuchet MS"/>
              </a:rPr>
              <a:t>суспільстві. </a:t>
            </a:r>
            <a:r>
              <a:rPr sz="1100" spc="-40" dirty="0">
                <a:latin typeface="Trebuchet MS"/>
                <a:cs typeface="Trebuchet MS"/>
              </a:rPr>
              <a:t>Відповідно, </a:t>
            </a:r>
            <a:r>
              <a:rPr sz="1100" spc="-25" dirty="0">
                <a:latin typeface="Trebuchet MS"/>
                <a:cs typeface="Trebuchet MS"/>
              </a:rPr>
              <a:t>першим  </a:t>
            </a:r>
            <a:r>
              <a:rPr sz="1100" spc="-20" dirty="0">
                <a:latin typeface="Trebuchet MS"/>
                <a:cs typeface="Trebuchet MS"/>
              </a:rPr>
              <a:t>кроком </a:t>
            </a:r>
            <a:r>
              <a:rPr sz="1100" spc="-45" dirty="0">
                <a:latin typeface="Trebuchet MS"/>
                <a:cs typeface="Trebuchet MS"/>
              </a:rPr>
              <a:t>має </a:t>
            </a:r>
            <a:r>
              <a:rPr sz="1100" spc="-35" dirty="0">
                <a:latin typeface="Trebuchet MS"/>
                <a:cs typeface="Trebuchet MS"/>
              </a:rPr>
              <a:t>бути </a:t>
            </a:r>
            <a:r>
              <a:rPr sz="1100" spc="-30" dirty="0">
                <a:latin typeface="Trebuchet MS"/>
                <a:cs typeface="Trebuchet MS"/>
              </a:rPr>
              <a:t>визначення конкретних осіб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25" dirty="0">
                <a:latin typeface="Trebuchet MS"/>
                <a:cs typeface="Trebuchet MS"/>
              </a:rPr>
              <a:t>груп </a:t>
            </a:r>
            <a:r>
              <a:rPr sz="1100" spc="-30" dirty="0">
                <a:latin typeface="Trebuchet MS"/>
                <a:cs typeface="Trebuchet MS"/>
              </a:rPr>
              <a:t>осіб </a:t>
            </a:r>
            <a:r>
              <a:rPr sz="1100" spc="-45" dirty="0">
                <a:latin typeface="Trebuchet MS"/>
                <a:cs typeface="Trebuchet MS"/>
              </a:rPr>
              <a:t>(наприклад, </a:t>
            </a:r>
            <a:r>
              <a:rPr sz="1100" spc="-35" dirty="0">
                <a:latin typeface="Trebuchet MS"/>
                <a:cs typeface="Trebuchet MS"/>
              </a:rPr>
              <a:t>колишніх учасників </a:t>
            </a:r>
            <a:r>
              <a:rPr sz="1100" spc="-20" dirty="0">
                <a:latin typeface="Trebuchet MS"/>
                <a:cs typeface="Trebuchet MS"/>
              </a:rPr>
              <a:t>бойових  </a:t>
            </a:r>
            <a:r>
              <a:rPr sz="1100" spc="-80" dirty="0">
                <a:latin typeface="Trebuchet MS"/>
                <a:cs typeface="Trebuchet MS"/>
              </a:rPr>
              <a:t>дій,</a:t>
            </a:r>
            <a:r>
              <a:rPr sz="1100" spc="-125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осіб,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10" dirty="0">
                <a:latin typeface="Trebuchet MS"/>
                <a:cs typeface="Trebuchet MS"/>
              </a:rPr>
              <a:t>що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пережили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сексуальне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насильство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тощо),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які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мають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такий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негативний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досвід.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Одночасно</a:t>
            </a:r>
            <a:r>
              <a:rPr sz="1100" spc="-12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з  </a:t>
            </a:r>
            <a:r>
              <a:rPr sz="1100" spc="-25" dirty="0">
                <a:latin typeface="Trebuchet MS"/>
                <a:cs typeface="Trebuchet MS"/>
              </a:rPr>
              <a:t>цим</a:t>
            </a:r>
            <a:r>
              <a:rPr sz="1100" spc="-11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необхідно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підвищувати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обізнаність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громад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5" dirty="0">
                <a:latin typeface="Trebuchet MS"/>
                <a:cs typeface="Trebuchet MS"/>
              </a:rPr>
              <a:t>про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ці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проблеми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та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розробляти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механізми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підтримки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15" dirty="0"/>
              <a:t>11</a:t>
            </a:fld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7293495" y="495960"/>
            <a:ext cx="228600" cy="23501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20"/>
              </a:lnSpc>
            </a:pPr>
            <a:r>
              <a:rPr sz="1600" spc="-160" dirty="0">
                <a:solidFill>
                  <a:srgbClr val="F1F2EC"/>
                </a:solidFill>
                <a:latin typeface="Arial"/>
                <a:cs typeface="Arial"/>
              </a:rPr>
              <a:t>Психосоціальна</a:t>
            </a:r>
            <a:r>
              <a:rPr sz="1600" spc="-85" dirty="0">
                <a:solidFill>
                  <a:srgbClr val="F1F2EC"/>
                </a:solidFill>
                <a:latin typeface="Arial"/>
                <a:cs typeface="Arial"/>
              </a:rPr>
              <a:t> </a:t>
            </a:r>
            <a:r>
              <a:rPr sz="1600" spc="-130" dirty="0">
                <a:solidFill>
                  <a:srgbClr val="F1F2EC"/>
                </a:solidFill>
                <a:latin typeface="Arial"/>
                <a:cs typeface="Arial"/>
              </a:rPr>
              <a:t>адаптивність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299" y="461771"/>
            <a:ext cx="6146165" cy="3881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100" spc="-20" dirty="0">
                <a:latin typeface="Trebuchet MS"/>
                <a:cs typeface="Trebuchet MS"/>
              </a:rPr>
              <a:t>в </a:t>
            </a:r>
            <a:r>
              <a:rPr sz="1100" spc="-55" dirty="0">
                <a:latin typeface="Trebuchet MS"/>
                <a:cs typeface="Trebuchet MS"/>
              </a:rPr>
              <a:t>громадах. </a:t>
            </a:r>
            <a:r>
              <a:rPr sz="1100" spc="-30" dirty="0">
                <a:latin typeface="Trebuchet MS"/>
                <a:cs typeface="Trebuchet MS"/>
              </a:rPr>
              <a:t>Відповідно </a:t>
            </a:r>
            <a:r>
              <a:rPr sz="1100" spc="-25" dirty="0">
                <a:latin typeface="Trebuchet MS"/>
                <a:cs typeface="Trebuchet MS"/>
              </a:rPr>
              <a:t>до </a:t>
            </a:r>
            <a:r>
              <a:rPr sz="1100" spc="-45" dirty="0">
                <a:latin typeface="Trebuchet MS"/>
                <a:cs typeface="Trebuchet MS"/>
              </a:rPr>
              <a:t>географічного </a:t>
            </a:r>
            <a:r>
              <a:rPr sz="1100" spc="-30" dirty="0">
                <a:latin typeface="Trebuchet MS"/>
                <a:cs typeface="Trebuchet MS"/>
              </a:rPr>
              <a:t>розподілу </a:t>
            </a:r>
            <a:r>
              <a:rPr sz="1100" spc="-65" dirty="0">
                <a:latin typeface="Trebuchet MS"/>
                <a:cs typeface="Trebuchet MS"/>
              </a:rPr>
              <a:t>даних, </a:t>
            </a:r>
            <a:r>
              <a:rPr sz="1100" spc="-30" dirty="0">
                <a:latin typeface="Trebuchet MS"/>
                <a:cs typeface="Trebuchet MS"/>
              </a:rPr>
              <a:t>пріоритетними </a:t>
            </a:r>
            <a:r>
              <a:rPr sz="1100" spc="-35" dirty="0">
                <a:latin typeface="Trebuchet MS"/>
                <a:cs typeface="Trebuchet MS"/>
              </a:rPr>
              <a:t>регіонами </a:t>
            </a:r>
            <a:r>
              <a:rPr sz="1100" spc="-40" dirty="0">
                <a:latin typeface="Trebuchet MS"/>
                <a:cs typeface="Trebuchet MS"/>
              </a:rPr>
              <a:t>мають </a:t>
            </a:r>
            <a:r>
              <a:rPr sz="1100" spc="-35" dirty="0">
                <a:latin typeface="Trebuchet MS"/>
                <a:cs typeface="Trebuchet MS"/>
              </a:rPr>
              <a:t>бути  </a:t>
            </a:r>
            <a:r>
              <a:rPr sz="1100" spc="-25" dirty="0">
                <a:latin typeface="Trebuchet MS"/>
                <a:cs typeface="Trebuchet MS"/>
              </a:rPr>
              <a:t>Дніпропетровська </a:t>
            </a:r>
            <a:r>
              <a:rPr sz="1100" spc="-35" dirty="0">
                <a:latin typeface="Trebuchet MS"/>
                <a:cs typeface="Trebuchet MS"/>
              </a:rPr>
              <a:t>область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45" dirty="0">
                <a:latin typeface="Trebuchet MS"/>
                <a:cs typeface="Trebuchet MS"/>
              </a:rPr>
              <a:t>східна </a:t>
            </a:r>
            <a:r>
              <a:rPr sz="1100" spc="-35" dirty="0">
                <a:latin typeface="Trebuchet MS"/>
                <a:cs typeface="Trebuchet MS"/>
              </a:rPr>
              <a:t>частина </a:t>
            </a:r>
            <a:r>
              <a:rPr sz="1100" spc="-40" dirty="0">
                <a:latin typeface="Trebuchet MS"/>
                <a:cs typeface="Trebuchet MS"/>
              </a:rPr>
              <a:t>Луганської </a:t>
            </a:r>
            <a:r>
              <a:rPr sz="1100" spc="-55" dirty="0">
                <a:latin typeface="Trebuchet MS"/>
                <a:cs typeface="Trebuchet MS"/>
              </a:rPr>
              <a:t>області. </a:t>
            </a:r>
            <a:r>
              <a:rPr sz="1100" spc="-35" dirty="0">
                <a:latin typeface="Trebuchet MS"/>
                <a:cs typeface="Trebuchet MS"/>
              </a:rPr>
              <a:t>Найбільше </a:t>
            </a:r>
            <a:r>
              <a:rPr sz="1100" spc="-30" dirty="0">
                <a:latin typeface="Trebuchet MS"/>
                <a:cs typeface="Trebuchet MS"/>
              </a:rPr>
              <a:t>потребують </a:t>
            </a:r>
            <a:r>
              <a:rPr sz="1100" spc="-40" dirty="0">
                <a:latin typeface="Trebuchet MS"/>
                <a:cs typeface="Trebuchet MS"/>
              </a:rPr>
              <a:t>такої  підтримки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70" dirty="0">
                <a:latin typeface="Trebuchet MS"/>
                <a:cs typeface="Trebuchet MS"/>
              </a:rPr>
              <a:t>жінки,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люди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старшого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віку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та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люди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з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низьким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рівнем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доходу.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</a:pPr>
            <a:r>
              <a:rPr sz="1100" spc="-50" dirty="0">
                <a:latin typeface="Trebuchet MS"/>
                <a:cs typeface="Trebuchet MS"/>
              </a:rPr>
              <a:t>Водночас, </a:t>
            </a:r>
            <a:r>
              <a:rPr sz="1100" spc="-30" dirty="0">
                <a:latin typeface="Trebuchet MS"/>
                <a:cs typeface="Trebuchet MS"/>
              </a:rPr>
              <a:t>проведення когнітивно-поведінкової </a:t>
            </a:r>
            <a:r>
              <a:rPr sz="1100" spc="-60" dirty="0">
                <a:latin typeface="Trebuchet MS"/>
                <a:cs typeface="Trebuchet MS"/>
              </a:rPr>
              <a:t>терапії, </a:t>
            </a:r>
            <a:r>
              <a:rPr sz="1100" spc="-20" dirty="0">
                <a:latin typeface="Trebuchet MS"/>
                <a:cs typeface="Trebuchet MS"/>
              </a:rPr>
              <a:t>щоб </a:t>
            </a:r>
            <a:r>
              <a:rPr sz="1100" spc="-35" dirty="0">
                <a:latin typeface="Trebuchet MS"/>
                <a:cs typeface="Trebuchet MS"/>
              </a:rPr>
              <a:t>краще зрозуміти </a:t>
            </a:r>
            <a:r>
              <a:rPr sz="1100" spc="-55" dirty="0">
                <a:latin typeface="Trebuchet MS"/>
                <a:cs typeface="Trebuchet MS"/>
              </a:rPr>
              <a:t>і </a:t>
            </a:r>
            <a:r>
              <a:rPr sz="1100" spc="-40" dirty="0">
                <a:latin typeface="Trebuchet MS"/>
                <a:cs typeface="Trebuchet MS"/>
              </a:rPr>
              <a:t>змінити </a:t>
            </a:r>
            <a:r>
              <a:rPr sz="1100" spc="-30" dirty="0">
                <a:latin typeface="Trebuchet MS"/>
                <a:cs typeface="Trebuchet MS"/>
              </a:rPr>
              <a:t>сприйняття  травматичного </a:t>
            </a:r>
            <a:r>
              <a:rPr sz="1100" spc="-20" dirty="0">
                <a:latin typeface="Trebuchet MS"/>
                <a:cs typeface="Trebuchet MS"/>
              </a:rPr>
              <a:t>або </a:t>
            </a:r>
            <a:r>
              <a:rPr sz="1100" spc="-25" dirty="0">
                <a:latin typeface="Trebuchet MS"/>
                <a:cs typeface="Trebuchet MS"/>
              </a:rPr>
              <a:t>іншого </a:t>
            </a:r>
            <a:r>
              <a:rPr sz="1100" spc="-35" dirty="0">
                <a:latin typeface="Trebuchet MS"/>
                <a:cs typeface="Trebuchet MS"/>
              </a:rPr>
              <a:t>негативного </a:t>
            </a:r>
            <a:r>
              <a:rPr sz="1100" spc="-40" dirty="0">
                <a:latin typeface="Trebuchet MS"/>
                <a:cs typeface="Trebuchet MS"/>
              </a:rPr>
              <a:t>досвіду </a:t>
            </a:r>
            <a:r>
              <a:rPr sz="1100" spc="-50" dirty="0">
                <a:latin typeface="Trebuchet MS"/>
                <a:cs typeface="Trebuchet MS"/>
              </a:rPr>
              <a:t>може стати </a:t>
            </a:r>
            <a:r>
              <a:rPr sz="1100" spc="-30" dirty="0">
                <a:latin typeface="Trebuchet MS"/>
                <a:cs typeface="Trebuchet MS"/>
              </a:rPr>
              <a:t>важливою </a:t>
            </a:r>
            <a:r>
              <a:rPr sz="1100" spc="-35" dirty="0">
                <a:latin typeface="Trebuchet MS"/>
                <a:cs typeface="Trebuchet MS"/>
              </a:rPr>
              <a:t>профілактичною </a:t>
            </a:r>
            <a:r>
              <a:rPr sz="1100" spc="-55" dirty="0">
                <a:latin typeface="Trebuchet MS"/>
                <a:cs typeface="Trebuchet MS"/>
              </a:rPr>
              <a:t>стратегією.  </a:t>
            </a:r>
            <a:r>
              <a:rPr sz="1100" spc="-15" dirty="0">
                <a:latin typeface="Trebuchet MS"/>
                <a:cs typeface="Trebuchet MS"/>
              </a:rPr>
              <a:t>Поширення</a:t>
            </a:r>
            <a:r>
              <a:rPr sz="1100" spc="-60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персональних</a:t>
            </a:r>
            <a:r>
              <a:rPr sz="1100" spc="-55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або</a:t>
            </a:r>
            <a:r>
              <a:rPr sz="1100" spc="-55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групових</a:t>
            </a:r>
            <a:r>
              <a:rPr sz="1100" spc="-55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практик</a:t>
            </a:r>
            <a:r>
              <a:rPr sz="1100" spc="-6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терапії</a:t>
            </a:r>
            <a:r>
              <a:rPr sz="1100" spc="-55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(наприклад,</a:t>
            </a:r>
            <a:r>
              <a:rPr sz="1100" spc="-5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обмін</a:t>
            </a:r>
            <a:r>
              <a:rPr sz="1100" spc="-5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особистими</a:t>
            </a:r>
            <a:r>
              <a:rPr sz="1100" spc="-6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історіями</a:t>
            </a:r>
            <a:r>
              <a:rPr sz="1100" spc="-55" dirty="0">
                <a:latin typeface="Trebuchet MS"/>
                <a:cs typeface="Trebuchet MS"/>
              </a:rPr>
              <a:t> та  </a:t>
            </a:r>
            <a:r>
              <a:rPr sz="1100" spc="-40" dirty="0">
                <a:latin typeface="Trebuchet MS"/>
                <a:cs typeface="Trebuchet MS"/>
              </a:rPr>
              <a:t>досвідом </a:t>
            </a:r>
            <a:r>
              <a:rPr sz="1100" spc="-30" dirty="0">
                <a:latin typeface="Trebuchet MS"/>
                <a:cs typeface="Trebuchet MS"/>
              </a:rPr>
              <a:t>з </a:t>
            </a:r>
            <a:r>
              <a:rPr sz="1100" spc="-45" dirty="0">
                <a:latin typeface="Trebuchet MS"/>
                <a:cs typeface="Trebuchet MS"/>
              </a:rPr>
              <a:t>іншими) </a:t>
            </a:r>
            <a:r>
              <a:rPr sz="1100" spc="-50" dirty="0">
                <a:latin typeface="Trebuchet MS"/>
                <a:cs typeface="Trebuchet MS"/>
              </a:rPr>
              <a:t>може </a:t>
            </a:r>
            <a:r>
              <a:rPr sz="1100" spc="-25" dirty="0">
                <a:latin typeface="Trebuchet MS"/>
                <a:cs typeface="Trebuchet MS"/>
              </a:rPr>
              <a:t>допомогти </a:t>
            </a:r>
            <a:r>
              <a:rPr sz="1100" spc="-70" dirty="0">
                <a:latin typeface="Trebuchet MS"/>
                <a:cs typeface="Trebuchet MS"/>
              </a:rPr>
              <a:t>людям, </a:t>
            </a:r>
            <a:r>
              <a:rPr sz="1100" spc="-10" dirty="0">
                <a:latin typeface="Trebuchet MS"/>
                <a:cs typeface="Trebuchet MS"/>
              </a:rPr>
              <a:t>що </a:t>
            </a:r>
            <a:r>
              <a:rPr sz="1100" spc="-40" dirty="0">
                <a:latin typeface="Trebuchet MS"/>
                <a:cs typeface="Trebuchet MS"/>
              </a:rPr>
              <a:t>страждають </a:t>
            </a:r>
            <a:r>
              <a:rPr sz="1100" spc="-45" dirty="0">
                <a:latin typeface="Trebuchet MS"/>
                <a:cs typeface="Trebuchet MS"/>
              </a:rPr>
              <a:t>від </a:t>
            </a:r>
            <a:r>
              <a:rPr sz="1100" spc="-60" dirty="0">
                <a:latin typeface="Trebuchet MS"/>
                <a:cs typeface="Trebuchet MS"/>
              </a:rPr>
              <a:t>депресії, </a:t>
            </a:r>
            <a:r>
              <a:rPr sz="1100" spc="-40" dirty="0">
                <a:latin typeface="Trebuchet MS"/>
                <a:cs typeface="Trebuchet MS"/>
              </a:rPr>
              <a:t>відчуття </a:t>
            </a:r>
            <a:r>
              <a:rPr sz="1100" spc="-30" dirty="0">
                <a:latin typeface="Trebuchet MS"/>
                <a:cs typeface="Trebuchet MS"/>
              </a:rPr>
              <a:t>стурбованості </a:t>
            </a:r>
            <a:r>
              <a:rPr sz="1100" spc="-55" dirty="0">
                <a:latin typeface="Trebuchet MS"/>
                <a:cs typeface="Trebuchet MS"/>
              </a:rPr>
              <a:t>та  </a:t>
            </a:r>
            <a:r>
              <a:rPr sz="1100" spc="-35" dirty="0">
                <a:latin typeface="Trebuchet MS"/>
                <a:cs typeface="Trebuchet MS"/>
              </a:rPr>
              <a:t>негативного</a:t>
            </a:r>
            <a:r>
              <a:rPr sz="1100" spc="-160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досвіду,</a:t>
            </a:r>
            <a:r>
              <a:rPr sz="1100" spc="-16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краще</a:t>
            </a:r>
            <a:r>
              <a:rPr sz="1100" spc="-16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справлятися</a:t>
            </a:r>
            <a:r>
              <a:rPr sz="1100" spc="-16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зі</a:t>
            </a:r>
            <a:r>
              <a:rPr sz="1100" spc="-16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своїми</a:t>
            </a:r>
            <a:r>
              <a:rPr sz="1100" spc="-15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симптомами,</a:t>
            </a:r>
            <a:r>
              <a:rPr sz="1100" spc="-16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спогадами</a:t>
            </a:r>
            <a:r>
              <a:rPr sz="1100" spc="-16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та</a:t>
            </a:r>
            <a:r>
              <a:rPr sz="1100" spc="-16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іншими</a:t>
            </a:r>
            <a:r>
              <a:rPr sz="1100" spc="-16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переживаннями.  </a:t>
            </a:r>
            <a:r>
              <a:rPr sz="1100" spc="-40" dirty="0">
                <a:latin typeface="Trebuchet MS"/>
                <a:cs typeface="Trebuchet MS"/>
              </a:rPr>
              <a:t>Групова терапія </a:t>
            </a:r>
            <a:r>
              <a:rPr sz="1100" spc="-35" dirty="0">
                <a:latin typeface="Trebuchet MS"/>
                <a:cs typeface="Trebuchet MS"/>
              </a:rPr>
              <a:t>допомагає </a:t>
            </a:r>
            <a:r>
              <a:rPr sz="1100" spc="-50" dirty="0">
                <a:latin typeface="Trebuchet MS"/>
                <a:cs typeface="Trebuchet MS"/>
              </a:rPr>
              <a:t>людям </a:t>
            </a:r>
            <a:r>
              <a:rPr sz="1100" spc="-35" dirty="0">
                <a:latin typeface="Trebuchet MS"/>
                <a:cs typeface="Trebuchet MS"/>
              </a:rPr>
              <a:t>навчитися справлятися </a:t>
            </a:r>
            <a:r>
              <a:rPr sz="1100" spc="-30" dirty="0">
                <a:latin typeface="Trebuchet MS"/>
                <a:cs typeface="Trebuchet MS"/>
              </a:rPr>
              <a:t>з </a:t>
            </a:r>
            <a:r>
              <a:rPr sz="1100" spc="-45" dirty="0">
                <a:latin typeface="Trebuchet MS"/>
                <a:cs typeface="Trebuchet MS"/>
              </a:rPr>
              <a:t>такими </a:t>
            </a:r>
            <a:r>
              <a:rPr sz="1100" spc="-55" dirty="0">
                <a:latin typeface="Trebuchet MS"/>
                <a:cs typeface="Trebuchet MS"/>
              </a:rPr>
              <a:t>емоціями, </a:t>
            </a:r>
            <a:r>
              <a:rPr sz="1100" spc="-40" dirty="0">
                <a:latin typeface="Trebuchet MS"/>
                <a:cs typeface="Trebuchet MS"/>
              </a:rPr>
              <a:t>як </a:t>
            </a:r>
            <a:r>
              <a:rPr sz="1100" spc="-45" dirty="0">
                <a:latin typeface="Trebuchet MS"/>
                <a:cs typeface="Trebuchet MS"/>
              </a:rPr>
              <a:t>сором, </a:t>
            </a:r>
            <a:r>
              <a:rPr sz="1100" spc="-40" dirty="0">
                <a:latin typeface="Trebuchet MS"/>
                <a:cs typeface="Trebuchet MS"/>
              </a:rPr>
              <a:t>відчуття  </a:t>
            </a:r>
            <a:r>
              <a:rPr sz="1100" spc="-30" dirty="0">
                <a:latin typeface="Trebuchet MS"/>
                <a:cs typeface="Trebuchet MS"/>
              </a:rPr>
              <a:t>провини, </a:t>
            </a:r>
            <a:r>
              <a:rPr sz="1100" spc="-65" dirty="0">
                <a:latin typeface="Trebuchet MS"/>
                <a:cs typeface="Trebuchet MS"/>
              </a:rPr>
              <a:t>гнів, </a:t>
            </a:r>
            <a:r>
              <a:rPr sz="1100" spc="-20" dirty="0">
                <a:latin typeface="Trebuchet MS"/>
                <a:cs typeface="Trebuchet MS"/>
              </a:rPr>
              <a:t>роздратування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60" dirty="0">
                <a:latin typeface="Trebuchet MS"/>
                <a:cs typeface="Trebuchet MS"/>
              </a:rPr>
              <a:t>страх, </a:t>
            </a:r>
            <a:r>
              <a:rPr sz="1100" spc="-30" dirty="0">
                <a:latin typeface="Trebuchet MS"/>
                <a:cs typeface="Trebuchet MS"/>
              </a:rPr>
              <a:t>посилити </a:t>
            </a:r>
            <a:r>
              <a:rPr sz="1100" spc="-35" dirty="0">
                <a:latin typeface="Trebuchet MS"/>
                <a:cs typeface="Trebuchet MS"/>
              </a:rPr>
              <a:t>їхню </a:t>
            </a:r>
            <a:r>
              <a:rPr sz="1100" spc="-30" dirty="0">
                <a:latin typeface="Trebuchet MS"/>
                <a:cs typeface="Trebuchet MS"/>
              </a:rPr>
              <a:t>впевненість у </a:t>
            </a:r>
            <a:r>
              <a:rPr sz="1100" spc="-35" dirty="0">
                <a:latin typeface="Trebuchet MS"/>
                <a:cs typeface="Trebuchet MS"/>
              </a:rPr>
              <a:t>собі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25" dirty="0">
                <a:latin typeface="Trebuchet MS"/>
                <a:cs typeface="Trebuchet MS"/>
              </a:rPr>
              <a:t>довіру </a:t>
            </a:r>
            <a:r>
              <a:rPr sz="1100" spc="-20" dirty="0">
                <a:latin typeface="Trebuchet MS"/>
                <a:cs typeface="Trebuchet MS"/>
              </a:rPr>
              <a:t>до </a:t>
            </a:r>
            <a:r>
              <a:rPr sz="1100" spc="-25" dirty="0">
                <a:latin typeface="Trebuchet MS"/>
                <a:cs typeface="Trebuchet MS"/>
              </a:rPr>
              <a:t>оточуючого  </a:t>
            </a:r>
            <a:r>
              <a:rPr sz="1100" spc="-70" dirty="0">
                <a:latin typeface="Trebuchet MS"/>
                <a:cs typeface="Trebuchet MS"/>
              </a:rPr>
              <a:t>світу,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10" dirty="0">
                <a:latin typeface="Trebuchet MS"/>
                <a:cs typeface="Trebuchet MS"/>
              </a:rPr>
              <a:t>що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є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дуже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важливим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для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внутрішнього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зцілення.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</a:pPr>
            <a:r>
              <a:rPr sz="1100" spc="-65" dirty="0">
                <a:latin typeface="Trebuchet MS"/>
                <a:cs typeface="Trebuchet MS"/>
              </a:rPr>
              <a:t>Ще </a:t>
            </a:r>
            <a:r>
              <a:rPr sz="1100" spc="-30" dirty="0">
                <a:latin typeface="Trebuchet MS"/>
                <a:cs typeface="Trebuchet MS"/>
              </a:rPr>
              <a:t>однією </a:t>
            </a:r>
            <a:r>
              <a:rPr sz="1100" spc="-35" dirty="0">
                <a:latin typeface="Trebuchet MS"/>
                <a:cs typeface="Trebuchet MS"/>
              </a:rPr>
              <a:t>стратегічною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20" dirty="0">
                <a:latin typeface="Trebuchet MS"/>
                <a:cs typeface="Trebuchet MS"/>
              </a:rPr>
              <a:t>практичною </a:t>
            </a:r>
            <a:r>
              <a:rPr sz="1100" spc="-25" dirty="0">
                <a:latin typeface="Trebuchet MS"/>
                <a:cs typeface="Trebuchet MS"/>
              </a:rPr>
              <a:t>точкою </a:t>
            </a:r>
            <a:r>
              <a:rPr sz="1100" spc="-35" dirty="0">
                <a:latin typeface="Trebuchet MS"/>
                <a:cs typeface="Trebuchet MS"/>
              </a:rPr>
              <a:t>входу </a:t>
            </a:r>
            <a:r>
              <a:rPr sz="1100" spc="-45" dirty="0">
                <a:latin typeface="Trebuchet MS"/>
                <a:cs typeface="Trebuchet MS"/>
              </a:rPr>
              <a:t>є </a:t>
            </a:r>
            <a:r>
              <a:rPr sz="1100" spc="-25" dirty="0">
                <a:latin typeface="Trebuchet MS"/>
                <a:cs typeface="Trebuchet MS"/>
              </a:rPr>
              <a:t>користування онлайн </a:t>
            </a:r>
            <a:r>
              <a:rPr sz="1100" spc="-50" dirty="0">
                <a:latin typeface="Trebuchet MS"/>
                <a:cs typeface="Trebuchet MS"/>
              </a:rPr>
              <a:t>ЗМІ. </a:t>
            </a:r>
            <a:r>
              <a:rPr sz="1100" spc="-5" dirty="0">
                <a:latin typeface="Trebuchet MS"/>
                <a:cs typeface="Trebuchet MS"/>
              </a:rPr>
              <a:t>Воно </a:t>
            </a:r>
            <a:r>
              <a:rPr sz="1100" spc="-30" dirty="0">
                <a:latin typeface="Trebuchet MS"/>
                <a:cs typeface="Trebuchet MS"/>
              </a:rPr>
              <a:t>допомагає  </a:t>
            </a:r>
            <a:r>
              <a:rPr sz="1100" spc="-20" dirty="0">
                <a:latin typeface="Trebuchet MS"/>
                <a:cs typeface="Trebuchet MS"/>
              </a:rPr>
              <a:t>розвивати </a:t>
            </a:r>
            <a:r>
              <a:rPr sz="1100" spc="-30" dirty="0">
                <a:latin typeface="Trebuchet MS"/>
                <a:cs typeface="Trebuchet MS"/>
              </a:rPr>
              <a:t>навички </a:t>
            </a:r>
            <a:r>
              <a:rPr sz="1100" spc="-25" dirty="0">
                <a:latin typeface="Trebuchet MS"/>
                <a:cs typeface="Trebuchet MS"/>
              </a:rPr>
              <a:t>критичного </a:t>
            </a:r>
            <a:r>
              <a:rPr sz="1100" spc="-50" dirty="0">
                <a:latin typeface="Trebuchet MS"/>
                <a:cs typeface="Trebuchet MS"/>
              </a:rPr>
              <a:t>мислення, </a:t>
            </a:r>
            <a:r>
              <a:rPr sz="1100" spc="-30" dirty="0">
                <a:latin typeface="Trebuchet MS"/>
                <a:cs typeface="Trebuchet MS"/>
              </a:rPr>
              <a:t>отримати </a:t>
            </a:r>
            <a:r>
              <a:rPr sz="1100" spc="-25" dirty="0">
                <a:latin typeface="Trebuchet MS"/>
                <a:cs typeface="Trebuchet MS"/>
              </a:rPr>
              <a:t>доступ </a:t>
            </a:r>
            <a:r>
              <a:rPr sz="1100" spc="-20" dirty="0">
                <a:latin typeface="Trebuchet MS"/>
                <a:cs typeface="Trebuchet MS"/>
              </a:rPr>
              <a:t>до </a:t>
            </a:r>
            <a:r>
              <a:rPr sz="1100" spc="-25" dirty="0">
                <a:latin typeface="Trebuchet MS"/>
                <a:cs typeface="Trebuchet MS"/>
              </a:rPr>
              <a:t>різних </a:t>
            </a:r>
            <a:r>
              <a:rPr sz="1100" spc="-50" dirty="0">
                <a:latin typeface="Trebuchet MS"/>
                <a:cs typeface="Trebuchet MS"/>
              </a:rPr>
              <a:t>джерел </a:t>
            </a:r>
            <a:r>
              <a:rPr sz="1100" spc="-15" dirty="0">
                <a:latin typeface="Trebuchet MS"/>
                <a:cs typeface="Trebuchet MS"/>
              </a:rPr>
              <a:t>новин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25" dirty="0">
                <a:latin typeface="Trebuchet MS"/>
                <a:cs typeface="Trebuchet MS"/>
              </a:rPr>
              <a:t>сприяє  </a:t>
            </a:r>
            <a:r>
              <a:rPr sz="1100" spc="-35" dirty="0">
                <a:latin typeface="Trebuchet MS"/>
                <a:cs typeface="Trebuchet MS"/>
              </a:rPr>
              <a:t>комунікації </a:t>
            </a:r>
            <a:r>
              <a:rPr sz="1100" spc="-30" dirty="0">
                <a:latin typeface="Trebuchet MS"/>
                <a:cs typeface="Trebuchet MS"/>
              </a:rPr>
              <a:t>з </a:t>
            </a:r>
            <a:r>
              <a:rPr sz="1100" spc="-35" dirty="0">
                <a:latin typeface="Trebuchet MS"/>
                <a:cs typeface="Trebuchet MS"/>
              </a:rPr>
              <a:t>членами </a:t>
            </a:r>
            <a:r>
              <a:rPr sz="1100" spc="-80" dirty="0">
                <a:latin typeface="Trebuchet MS"/>
                <a:cs typeface="Trebuchet MS"/>
              </a:rPr>
              <a:t>сім’ї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30" dirty="0">
                <a:latin typeface="Trebuchet MS"/>
                <a:cs typeface="Trebuchet MS"/>
              </a:rPr>
              <a:t>друзями </a:t>
            </a:r>
            <a:r>
              <a:rPr sz="1100" spc="-55" dirty="0">
                <a:latin typeface="Trebuchet MS"/>
                <a:cs typeface="Trebuchet MS"/>
              </a:rPr>
              <a:t>через, </a:t>
            </a:r>
            <a:r>
              <a:rPr sz="1100" spc="-45" dirty="0">
                <a:latin typeface="Trebuchet MS"/>
                <a:cs typeface="Trebuchet MS"/>
              </a:rPr>
              <a:t>наприклад, </a:t>
            </a:r>
            <a:r>
              <a:rPr sz="1100" spc="-25" dirty="0">
                <a:latin typeface="Trebuchet MS"/>
                <a:cs typeface="Trebuchet MS"/>
              </a:rPr>
              <a:t>навчання </a:t>
            </a:r>
            <a:r>
              <a:rPr sz="1100" spc="-45" dirty="0">
                <a:latin typeface="Trebuchet MS"/>
                <a:cs typeface="Trebuchet MS"/>
              </a:rPr>
              <a:t>комп’ютерній грамотності,  </a:t>
            </a:r>
            <a:r>
              <a:rPr sz="1100" spc="-30" dirty="0">
                <a:latin typeface="Trebuchet MS"/>
                <a:cs typeface="Trebuchet MS"/>
              </a:rPr>
              <a:t>облаштування </a:t>
            </a:r>
            <a:r>
              <a:rPr sz="1100" spc="-25" dirty="0">
                <a:latin typeface="Trebuchet MS"/>
                <a:cs typeface="Trebuchet MS"/>
              </a:rPr>
              <a:t>wi-i-точок, </a:t>
            </a:r>
            <a:r>
              <a:rPr sz="1100" spc="-35" dirty="0">
                <a:latin typeface="Trebuchet MS"/>
                <a:cs typeface="Trebuchet MS"/>
              </a:rPr>
              <a:t>забезпечення </a:t>
            </a:r>
            <a:r>
              <a:rPr sz="1100" spc="-30" dirty="0">
                <a:latin typeface="Trebuchet MS"/>
                <a:cs typeface="Trebuchet MS"/>
              </a:rPr>
              <a:t>доступу </a:t>
            </a:r>
            <a:r>
              <a:rPr sz="1100" spc="-25" dirty="0">
                <a:latin typeface="Trebuchet MS"/>
                <a:cs typeface="Trebuchet MS"/>
              </a:rPr>
              <a:t>до </a:t>
            </a:r>
            <a:r>
              <a:rPr sz="1100" spc="-40" dirty="0">
                <a:latin typeface="Trebuchet MS"/>
                <a:cs typeface="Trebuchet MS"/>
              </a:rPr>
              <a:t>інтернету </a:t>
            </a:r>
            <a:r>
              <a:rPr sz="1100" spc="-20" dirty="0">
                <a:latin typeface="Trebuchet MS"/>
                <a:cs typeface="Trebuchet MS"/>
              </a:rPr>
              <a:t>в </a:t>
            </a:r>
            <a:r>
              <a:rPr sz="1100" spc="-40" dirty="0">
                <a:latin typeface="Trebuchet MS"/>
                <a:cs typeface="Trebuchet MS"/>
              </a:rPr>
              <a:t>громадських </a:t>
            </a:r>
            <a:r>
              <a:rPr sz="1100" spc="-45" dirty="0">
                <a:latin typeface="Trebuchet MS"/>
                <a:cs typeface="Trebuchet MS"/>
              </a:rPr>
              <a:t>місцях  </a:t>
            </a:r>
            <a:r>
              <a:rPr sz="1100" spc="-55" dirty="0">
                <a:latin typeface="Trebuchet MS"/>
                <a:cs typeface="Trebuchet MS"/>
              </a:rPr>
              <a:t>тощо.  </a:t>
            </a:r>
            <a:r>
              <a:rPr sz="1100" spc="-30" dirty="0">
                <a:latin typeface="Trebuchet MS"/>
                <a:cs typeface="Trebuchet MS"/>
              </a:rPr>
              <a:t>Підвищення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доступності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різноманітних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засобів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масової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інформації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та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збільшення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їх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кількості,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а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також  </a:t>
            </a:r>
            <a:r>
              <a:rPr sz="1100" spc="-30" dirty="0">
                <a:latin typeface="Trebuchet MS"/>
                <a:cs typeface="Trebuchet MS"/>
              </a:rPr>
              <a:t>підвищення </a:t>
            </a:r>
            <a:r>
              <a:rPr sz="1100" spc="-25" dirty="0">
                <a:latin typeface="Trebuchet MS"/>
                <a:cs typeface="Trebuchet MS"/>
              </a:rPr>
              <a:t>рівня </a:t>
            </a:r>
            <a:r>
              <a:rPr sz="1100" spc="-55" dirty="0">
                <a:latin typeface="Trebuchet MS"/>
                <a:cs typeface="Trebuchet MS"/>
              </a:rPr>
              <a:t>медіа- та </a:t>
            </a:r>
            <a:r>
              <a:rPr sz="1100" spc="-30" dirty="0">
                <a:latin typeface="Trebuchet MS"/>
                <a:cs typeface="Trebuchet MS"/>
              </a:rPr>
              <a:t>цифрової </a:t>
            </a:r>
            <a:r>
              <a:rPr sz="1100" spc="-35" dirty="0">
                <a:latin typeface="Trebuchet MS"/>
                <a:cs typeface="Trebuchet MS"/>
              </a:rPr>
              <a:t>грамотності </a:t>
            </a:r>
            <a:r>
              <a:rPr sz="1100" spc="-40" dirty="0">
                <a:latin typeface="Trebuchet MS"/>
                <a:cs typeface="Trebuchet MS"/>
              </a:rPr>
              <a:t>населення </a:t>
            </a:r>
            <a:r>
              <a:rPr sz="1100" spc="-45" dirty="0">
                <a:latin typeface="Trebuchet MS"/>
                <a:cs typeface="Trebuchet MS"/>
              </a:rPr>
              <a:t>дає </a:t>
            </a:r>
            <a:r>
              <a:rPr sz="1100" spc="-40" dirty="0">
                <a:latin typeface="Trebuchet MS"/>
                <a:cs typeface="Trebuchet MS"/>
              </a:rPr>
              <a:t>можливість </a:t>
            </a:r>
            <a:r>
              <a:rPr sz="1100" spc="-30" dirty="0">
                <a:latin typeface="Trebuchet MS"/>
                <a:cs typeface="Trebuchet MS"/>
              </a:rPr>
              <a:t>посилити громадську  </a:t>
            </a:r>
            <a:r>
              <a:rPr sz="1100" spc="-45" dirty="0">
                <a:latin typeface="Trebuchet MS"/>
                <a:cs typeface="Trebuchet MS"/>
              </a:rPr>
              <a:t>ідентичність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35" dirty="0">
                <a:latin typeface="Trebuchet MS"/>
                <a:cs typeface="Trebuchet MS"/>
              </a:rPr>
              <a:t>активну громадянську </a:t>
            </a:r>
            <a:r>
              <a:rPr sz="1100" spc="-45" dirty="0">
                <a:latin typeface="Trebuchet MS"/>
                <a:cs typeface="Trebuchet MS"/>
              </a:rPr>
              <a:t>позицію, </a:t>
            </a:r>
            <a:r>
              <a:rPr sz="1100" spc="-30" dirty="0">
                <a:latin typeface="Trebuchet MS"/>
                <a:cs typeface="Trebuchet MS"/>
              </a:rPr>
              <a:t>поліпшити </a:t>
            </a:r>
            <a:r>
              <a:rPr sz="1100" spc="-35" dirty="0">
                <a:latin typeface="Trebuchet MS"/>
                <a:cs typeface="Trebuchet MS"/>
              </a:rPr>
              <a:t>обізнаність </a:t>
            </a:r>
            <a:r>
              <a:rPr sz="1100" spc="-40" dirty="0">
                <a:latin typeface="Trebuchet MS"/>
                <a:cs typeface="Trebuchet MS"/>
              </a:rPr>
              <a:t>громадськості </a:t>
            </a:r>
            <a:r>
              <a:rPr sz="1100" dirty="0">
                <a:latin typeface="Trebuchet MS"/>
                <a:cs typeface="Trebuchet MS"/>
              </a:rPr>
              <a:t>про </a:t>
            </a:r>
            <a:r>
              <a:rPr sz="1100" spc="-30" dirty="0">
                <a:latin typeface="Trebuchet MS"/>
                <a:cs typeface="Trebuchet MS"/>
              </a:rPr>
              <a:t>проблеми  з </a:t>
            </a:r>
            <a:r>
              <a:rPr sz="1100" spc="-40" dirty="0">
                <a:latin typeface="Trebuchet MS"/>
                <a:cs typeface="Trebuchet MS"/>
              </a:rPr>
              <a:t>психічним здоров’ям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25" dirty="0">
                <a:latin typeface="Trebuchet MS"/>
                <a:cs typeface="Trebuchet MS"/>
              </a:rPr>
              <a:t>охопити </a:t>
            </a:r>
            <a:r>
              <a:rPr sz="1100" spc="-40" dirty="0">
                <a:latin typeface="Trebuchet MS"/>
                <a:cs typeface="Trebuchet MS"/>
              </a:rPr>
              <a:t>більшу </a:t>
            </a:r>
            <a:r>
              <a:rPr sz="1100" spc="-45" dirty="0">
                <a:latin typeface="Trebuchet MS"/>
                <a:cs typeface="Trebuchet MS"/>
              </a:rPr>
              <a:t>кількість людей </a:t>
            </a:r>
            <a:r>
              <a:rPr sz="1100" spc="-40" dirty="0">
                <a:latin typeface="Trebuchet MS"/>
                <a:cs typeface="Trebuchet MS"/>
              </a:rPr>
              <a:t>інформацією </a:t>
            </a:r>
            <a:r>
              <a:rPr sz="1100" dirty="0">
                <a:latin typeface="Trebuchet MS"/>
                <a:cs typeface="Trebuchet MS"/>
              </a:rPr>
              <a:t>про </a:t>
            </a:r>
            <a:r>
              <a:rPr sz="1100" spc="-105" dirty="0">
                <a:latin typeface="Trebuchet MS"/>
                <a:cs typeface="Trebuchet MS"/>
              </a:rPr>
              <a:t>те, </a:t>
            </a:r>
            <a:r>
              <a:rPr sz="1100" spc="-55" dirty="0">
                <a:latin typeface="Trebuchet MS"/>
                <a:cs typeface="Trebuchet MS"/>
              </a:rPr>
              <a:t>де </a:t>
            </a:r>
            <a:r>
              <a:rPr sz="1100" spc="-40" dirty="0">
                <a:latin typeface="Trebuchet MS"/>
                <a:cs typeface="Trebuchet MS"/>
              </a:rPr>
              <a:t>можна </a:t>
            </a:r>
            <a:r>
              <a:rPr sz="1100" spc="-35" dirty="0">
                <a:latin typeface="Trebuchet MS"/>
                <a:cs typeface="Trebuchet MS"/>
              </a:rPr>
              <a:t>отримати  </a:t>
            </a:r>
            <a:r>
              <a:rPr sz="1100" spc="-40" dirty="0">
                <a:latin typeface="Trebuchet MS"/>
                <a:cs typeface="Trebuchet MS"/>
              </a:rPr>
              <a:t>лікування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60" dirty="0">
                <a:latin typeface="Trebuchet MS"/>
                <a:cs typeface="Trebuchet MS"/>
              </a:rPr>
              <a:t>підтримку. </a:t>
            </a:r>
            <a:r>
              <a:rPr sz="1100" spc="-40" dirty="0">
                <a:latin typeface="Trebuchet MS"/>
                <a:cs typeface="Trebuchet MS"/>
              </a:rPr>
              <a:t>Інформаційні кампанії </a:t>
            </a:r>
            <a:r>
              <a:rPr sz="1100" spc="-45" dirty="0">
                <a:latin typeface="Trebuchet MS"/>
                <a:cs typeface="Trebuchet MS"/>
              </a:rPr>
              <a:t>також </a:t>
            </a:r>
            <a:r>
              <a:rPr sz="1100" spc="-35" dirty="0">
                <a:latin typeface="Trebuchet MS"/>
                <a:cs typeface="Trebuchet MS"/>
              </a:rPr>
              <a:t>допомагають підвищити </a:t>
            </a:r>
            <a:r>
              <a:rPr sz="1100" spc="-30" dirty="0">
                <a:latin typeface="Trebuchet MS"/>
                <a:cs typeface="Trebuchet MS"/>
              </a:rPr>
              <a:t>рівень </a:t>
            </a:r>
            <a:r>
              <a:rPr sz="1100" spc="-35" dirty="0">
                <a:latin typeface="Trebuchet MS"/>
                <a:cs typeface="Trebuchet MS"/>
              </a:rPr>
              <a:t>громадської  </a:t>
            </a:r>
            <a:r>
              <a:rPr sz="1100" spc="-45" dirty="0">
                <a:latin typeface="Trebuchet MS"/>
                <a:cs typeface="Trebuchet MS"/>
              </a:rPr>
              <a:t>активності.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0500" y="2298700"/>
            <a:ext cx="3604539" cy="338554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35" y="5330888"/>
            <a:ext cx="6510428" cy="1384995"/>
          </a:xfrm>
        </p:spPr>
        <p:txBody>
          <a:bodyPr/>
          <a:lstStyle/>
          <a:p>
            <a:r>
              <a:rPr lang="uk-UA" dirty="0" smtClean="0">
                <a:latin typeface="MyriadPro-Regular"/>
              </a:rPr>
              <a:t>Матеріали слайдів взяті з аналітичного огляду- Індекс </a:t>
            </a:r>
            <a:r>
              <a:rPr lang="uk-UA" dirty="0">
                <a:latin typeface="MyriadPro-Regular"/>
              </a:rPr>
              <a:t>соціальної згуртованості і примирення ООН для східної України (</a:t>
            </a:r>
            <a:r>
              <a:rPr lang="de-DE" dirty="0">
                <a:latin typeface="MyriadPro-Regular"/>
              </a:rPr>
              <a:t>USE</a:t>
            </a:r>
            <a:r>
              <a:rPr lang="de-DE" dirty="0" smtClean="0">
                <a:latin typeface="MyriadPro-Regular"/>
              </a:rPr>
              <a:t>)</a:t>
            </a:r>
            <a:r>
              <a:rPr lang="uk-UA" dirty="0" smtClean="0">
                <a:latin typeface="MyriadPro-Regular"/>
              </a:rPr>
              <a:t> -</a:t>
            </a:r>
            <a:r>
              <a:rPr lang="de-DE" dirty="0">
                <a:latin typeface="MyriadPro-Regular"/>
              </a:rPr>
              <a:t>https://www.scoreforpeace.org/files/publication/pub_file/7/AdaptivePsychosocialFunctioning_UKR.pdf</a:t>
            </a:r>
            <a:r>
              <a:rPr lang="uk-UA" dirty="0" smtClean="0">
                <a:latin typeface="MyriadPro-Regular"/>
              </a:rPr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28251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271994" y="10192448"/>
            <a:ext cx="285115" cy="501015"/>
          </a:xfrm>
          <a:prstGeom prst="rect">
            <a:avLst/>
          </a:prstGeom>
          <a:solidFill>
            <a:srgbClr val="0C6CB5"/>
          </a:solidFill>
        </p:spPr>
        <p:txBody>
          <a:bodyPr vert="horz" wrap="square" lIns="0" tIns="4699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370"/>
              </a:spcBef>
            </a:pPr>
            <a:r>
              <a:rPr sz="1200" spc="-15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93495" y="495960"/>
            <a:ext cx="205184" cy="23501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20"/>
              </a:lnSpc>
            </a:pPr>
            <a:r>
              <a:rPr sz="1600" spc="-160" dirty="0" err="1">
                <a:solidFill>
                  <a:srgbClr val="F1F2EC"/>
                </a:solidFill>
                <a:latin typeface="Arial"/>
                <a:cs typeface="Arial"/>
              </a:rPr>
              <a:t>Психосоціальна</a:t>
            </a:r>
            <a:r>
              <a:rPr sz="1600" spc="-85" dirty="0">
                <a:solidFill>
                  <a:srgbClr val="F1F2EC"/>
                </a:solidFill>
                <a:latin typeface="Arial"/>
                <a:cs typeface="Arial"/>
              </a:rPr>
              <a:t> </a:t>
            </a:r>
            <a:r>
              <a:rPr sz="1600" spc="-130" dirty="0" err="1" smtClean="0">
                <a:solidFill>
                  <a:srgbClr val="F1F2EC"/>
                </a:solidFill>
                <a:latin typeface="Arial"/>
                <a:cs typeface="Arial"/>
              </a:rPr>
              <a:t>адптивність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887299" y="698500"/>
            <a:ext cx="59309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85" algn="ctr">
              <a:lnSpc>
                <a:spcPct val="100000"/>
              </a:lnSpc>
              <a:spcBef>
                <a:spcPts val="560"/>
              </a:spcBef>
            </a:pPr>
            <a:r>
              <a:rPr sz="3200" spc="-21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Психосоціальна</a:t>
            </a:r>
            <a:r>
              <a:rPr sz="3200" spc="-9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17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адаптивність</a:t>
            </a:r>
            <a:endParaRPr sz="3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98728" y="2374900"/>
            <a:ext cx="6146165" cy="4886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100" spc="-45" dirty="0">
                <a:latin typeface="Trebuchet MS"/>
                <a:cs typeface="Trebuchet MS"/>
              </a:rPr>
              <a:t>Індекс </a:t>
            </a:r>
            <a:r>
              <a:rPr sz="1100" spc="-30" dirty="0">
                <a:latin typeface="Trebuchet MS"/>
                <a:cs typeface="Trebuchet MS"/>
              </a:rPr>
              <a:t>соціальної згуртованості </a:t>
            </a:r>
            <a:r>
              <a:rPr sz="1100" spc="-55" dirty="0">
                <a:latin typeface="Trebuchet MS"/>
                <a:cs typeface="Trebuchet MS"/>
              </a:rPr>
              <a:t>і </a:t>
            </a:r>
            <a:r>
              <a:rPr sz="1100" spc="-20" dirty="0">
                <a:latin typeface="Trebuchet MS"/>
                <a:cs typeface="Trebuchet MS"/>
              </a:rPr>
              <a:t>примирення </a:t>
            </a:r>
            <a:r>
              <a:rPr sz="1100" spc="10" dirty="0">
                <a:latin typeface="Trebuchet MS"/>
                <a:cs typeface="Trebuchet MS"/>
              </a:rPr>
              <a:t>ООН </a:t>
            </a:r>
            <a:r>
              <a:rPr sz="1100" spc="-50" dirty="0">
                <a:latin typeface="Trebuchet MS"/>
                <a:cs typeface="Trebuchet MS"/>
              </a:rPr>
              <a:t>для </a:t>
            </a:r>
            <a:r>
              <a:rPr sz="1100" spc="-40" dirty="0">
                <a:latin typeface="Trebuchet MS"/>
                <a:cs typeface="Trebuchet MS"/>
              </a:rPr>
              <a:t>східної </a:t>
            </a:r>
            <a:r>
              <a:rPr sz="1100" spc="-35" dirty="0">
                <a:latin typeface="Trebuchet MS"/>
                <a:cs typeface="Trebuchet MS"/>
              </a:rPr>
              <a:t>України </a:t>
            </a:r>
            <a:r>
              <a:rPr sz="1100" spc="-45" dirty="0">
                <a:latin typeface="Trebuchet MS"/>
                <a:cs typeface="Trebuchet MS"/>
              </a:rPr>
              <a:t>(USE) </a:t>
            </a:r>
            <a:r>
              <a:rPr sz="1100" spc="-40" dirty="0">
                <a:latin typeface="Trebuchet MS"/>
                <a:cs typeface="Trebuchet MS"/>
              </a:rPr>
              <a:t>являє </a:t>
            </a:r>
            <a:r>
              <a:rPr sz="1100" spc="-20" dirty="0">
                <a:latin typeface="Trebuchet MS"/>
                <a:cs typeface="Trebuchet MS"/>
              </a:rPr>
              <a:t>собою </a:t>
            </a:r>
            <a:r>
              <a:rPr sz="1100" spc="-35" dirty="0">
                <a:latin typeface="Trebuchet MS"/>
                <a:cs typeface="Trebuchet MS"/>
              </a:rPr>
              <a:t>складний  </a:t>
            </a:r>
            <a:r>
              <a:rPr sz="1100" spc="-40" dirty="0">
                <a:latin typeface="Trebuchet MS"/>
                <a:cs typeface="Trebuchet MS"/>
              </a:rPr>
              <a:t>аналітичний </a:t>
            </a:r>
            <a:r>
              <a:rPr sz="1100" spc="-60" dirty="0">
                <a:latin typeface="Trebuchet MS"/>
                <a:cs typeface="Trebuchet MS"/>
              </a:rPr>
              <a:t>інструмент, </a:t>
            </a:r>
            <a:r>
              <a:rPr sz="1100" spc="-25" dirty="0">
                <a:latin typeface="Trebuchet MS"/>
                <a:cs typeface="Trebuchet MS"/>
              </a:rPr>
              <a:t>покликаний покращити </a:t>
            </a:r>
            <a:r>
              <a:rPr sz="1100" spc="-30" dirty="0">
                <a:latin typeface="Trebuchet MS"/>
                <a:cs typeface="Trebuchet MS"/>
              </a:rPr>
              <a:t>розуміння соціальної </a:t>
            </a:r>
            <a:r>
              <a:rPr sz="1100" spc="-40" dirty="0">
                <a:latin typeface="Trebuchet MS"/>
                <a:cs typeface="Trebuchet MS"/>
              </a:rPr>
              <a:t>динаміки </a:t>
            </a:r>
            <a:r>
              <a:rPr sz="1100" spc="-20" dirty="0">
                <a:latin typeface="Trebuchet MS"/>
                <a:cs typeface="Trebuchet MS"/>
              </a:rPr>
              <a:t>в </a:t>
            </a:r>
            <a:r>
              <a:rPr sz="1100" spc="-65" dirty="0">
                <a:latin typeface="Trebuchet MS"/>
                <a:cs typeface="Trebuchet MS"/>
              </a:rPr>
              <a:t>п’яти </a:t>
            </a:r>
            <a:r>
              <a:rPr sz="1100" spc="-50" dirty="0">
                <a:latin typeface="Trebuchet MS"/>
                <a:cs typeface="Trebuchet MS"/>
              </a:rPr>
              <a:t>східних  </a:t>
            </a:r>
            <a:r>
              <a:rPr sz="1100" spc="-55" dirty="0">
                <a:latin typeface="Trebuchet MS"/>
                <a:cs typeface="Trebuchet MS"/>
              </a:rPr>
              <a:t>областях: </a:t>
            </a:r>
            <a:r>
              <a:rPr sz="1100" spc="-40" dirty="0">
                <a:latin typeface="Trebuchet MS"/>
                <a:cs typeface="Trebuchet MS"/>
              </a:rPr>
              <a:t>Дніпропетровській, </a:t>
            </a:r>
            <a:r>
              <a:rPr sz="1100" spc="-50" dirty="0">
                <a:latin typeface="Trebuchet MS"/>
                <a:cs typeface="Trebuchet MS"/>
              </a:rPr>
              <a:t>Донецькій, </a:t>
            </a:r>
            <a:r>
              <a:rPr sz="1100" spc="-45" dirty="0">
                <a:latin typeface="Trebuchet MS"/>
                <a:cs typeface="Trebuchet MS"/>
              </a:rPr>
              <a:t>Запорізькій, </a:t>
            </a:r>
            <a:r>
              <a:rPr sz="1100" spc="-50" dirty="0">
                <a:latin typeface="Trebuchet MS"/>
                <a:cs typeface="Trebuchet MS"/>
              </a:rPr>
              <a:t>Луганській </a:t>
            </a:r>
            <a:r>
              <a:rPr sz="1100" spc="-55" dirty="0">
                <a:latin typeface="Trebuchet MS"/>
                <a:cs typeface="Trebuchet MS"/>
              </a:rPr>
              <a:t>і </a:t>
            </a:r>
            <a:r>
              <a:rPr sz="1100" spc="-45" dirty="0">
                <a:latin typeface="Trebuchet MS"/>
                <a:cs typeface="Trebuchet MS"/>
              </a:rPr>
              <a:t>Харківській. </a:t>
            </a:r>
            <a:r>
              <a:rPr sz="1100" spc="-50" dirty="0">
                <a:latin typeface="Trebuchet MS"/>
                <a:cs typeface="Trebuchet MS"/>
              </a:rPr>
              <a:t>Індекс </a:t>
            </a:r>
            <a:r>
              <a:rPr sz="1100" spc="-30" dirty="0">
                <a:latin typeface="Trebuchet MS"/>
                <a:cs typeface="Trebuchet MS"/>
              </a:rPr>
              <a:t>соціальної  згуртованості </a:t>
            </a:r>
            <a:r>
              <a:rPr sz="1100" spc="-55" dirty="0">
                <a:latin typeface="Trebuchet MS"/>
                <a:cs typeface="Trebuchet MS"/>
              </a:rPr>
              <a:t>і </a:t>
            </a:r>
            <a:r>
              <a:rPr sz="1100" spc="-20" dirty="0">
                <a:latin typeface="Trebuchet MS"/>
                <a:cs typeface="Trebuchet MS"/>
              </a:rPr>
              <a:t>примирення </a:t>
            </a:r>
            <a:r>
              <a:rPr sz="1100" spc="10" dirty="0">
                <a:latin typeface="Trebuchet MS"/>
                <a:cs typeface="Trebuchet MS"/>
              </a:rPr>
              <a:t>ООН </a:t>
            </a:r>
            <a:r>
              <a:rPr sz="1100" spc="-50" dirty="0">
                <a:latin typeface="Trebuchet MS"/>
                <a:cs typeface="Trebuchet MS"/>
              </a:rPr>
              <a:t>для </a:t>
            </a:r>
            <a:r>
              <a:rPr sz="1100" spc="-40" dirty="0">
                <a:latin typeface="Trebuchet MS"/>
                <a:cs typeface="Trebuchet MS"/>
              </a:rPr>
              <a:t>східної </a:t>
            </a:r>
            <a:r>
              <a:rPr sz="1100" spc="-35" dirty="0">
                <a:latin typeface="Trebuchet MS"/>
                <a:cs typeface="Trebuchet MS"/>
              </a:rPr>
              <a:t>України </a:t>
            </a:r>
            <a:r>
              <a:rPr sz="1100" spc="-45" dirty="0">
                <a:latin typeface="Trebuchet MS"/>
                <a:cs typeface="Trebuchet MS"/>
              </a:rPr>
              <a:t>(USE) </a:t>
            </a:r>
            <a:r>
              <a:rPr sz="1100" spc="-30" dirty="0">
                <a:latin typeface="Trebuchet MS"/>
                <a:cs typeface="Trebuchet MS"/>
              </a:rPr>
              <a:t>допомагає визначити </a:t>
            </a:r>
            <a:r>
              <a:rPr sz="1100" spc="-45" dirty="0">
                <a:latin typeface="Trebuchet MS"/>
                <a:cs typeface="Trebuchet MS"/>
              </a:rPr>
              <a:t>стратегічні </a:t>
            </a:r>
            <a:r>
              <a:rPr sz="1100" spc="-35" dirty="0">
                <a:latin typeface="Trebuchet MS"/>
                <a:cs typeface="Trebuchet MS"/>
              </a:rPr>
              <a:t>точки  входу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для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рішень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і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програм,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які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сприяють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зміцненню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соціальної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згуртованості.</a:t>
            </a:r>
            <a:endParaRPr sz="11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 dirty="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</a:pPr>
            <a:r>
              <a:rPr sz="1100" spc="-50" dirty="0">
                <a:latin typeface="Trebuchet MS"/>
                <a:cs typeface="Trebuchet MS"/>
              </a:rPr>
              <a:t>Індекс </a:t>
            </a:r>
            <a:r>
              <a:rPr sz="1100" spc="-15" dirty="0">
                <a:latin typeface="Trebuchet MS"/>
                <a:cs typeface="Trebuchet MS"/>
              </a:rPr>
              <a:t>USE </a:t>
            </a:r>
            <a:r>
              <a:rPr sz="1100" spc="-40" dirty="0">
                <a:latin typeface="Trebuchet MS"/>
                <a:cs typeface="Trebuchet MS"/>
              </a:rPr>
              <a:t>базується </a:t>
            </a:r>
            <a:r>
              <a:rPr sz="1100" spc="-30" dirty="0">
                <a:latin typeface="Trebuchet MS"/>
                <a:cs typeface="Trebuchet MS"/>
              </a:rPr>
              <a:t>на </a:t>
            </a:r>
            <a:r>
              <a:rPr sz="1100" spc="-45" dirty="0">
                <a:latin typeface="Trebuchet MS"/>
                <a:cs typeface="Trebuchet MS"/>
              </a:rPr>
              <a:t>методології Індексу </a:t>
            </a:r>
            <a:r>
              <a:rPr sz="1100" spc="-30" dirty="0">
                <a:latin typeface="Trebuchet MS"/>
                <a:cs typeface="Trebuchet MS"/>
              </a:rPr>
              <a:t>соціальної згуртованості </a:t>
            </a:r>
            <a:r>
              <a:rPr sz="1100" spc="-55" dirty="0">
                <a:latin typeface="Trebuchet MS"/>
                <a:cs typeface="Trebuchet MS"/>
              </a:rPr>
              <a:t>і </a:t>
            </a:r>
            <a:r>
              <a:rPr sz="1100" spc="-25" dirty="0">
                <a:latin typeface="Trebuchet MS"/>
                <a:cs typeface="Trebuchet MS"/>
              </a:rPr>
              <a:t>примирення </a:t>
            </a:r>
            <a:r>
              <a:rPr sz="1100" spc="-65" dirty="0">
                <a:latin typeface="Trebuchet MS"/>
                <a:cs typeface="Trebuchet MS"/>
              </a:rPr>
              <a:t>(SCORE),  </a:t>
            </a:r>
            <a:r>
              <a:rPr sz="1100" spc="-20" dirty="0">
                <a:latin typeface="Trebuchet MS"/>
                <a:cs typeface="Trebuchet MS"/>
              </a:rPr>
              <a:t>розробленій </a:t>
            </a:r>
            <a:r>
              <a:rPr sz="1100" spc="-25" dirty="0">
                <a:latin typeface="Trebuchet MS"/>
                <a:cs typeface="Trebuchet MS"/>
              </a:rPr>
              <a:t>на </a:t>
            </a:r>
            <a:r>
              <a:rPr sz="1100" spc="-35" dirty="0">
                <a:latin typeface="Trebuchet MS"/>
                <a:cs typeface="Trebuchet MS"/>
              </a:rPr>
              <a:t>Кіпрі </a:t>
            </a:r>
            <a:r>
              <a:rPr sz="1100" spc="-25" dirty="0">
                <a:latin typeface="Trebuchet MS"/>
                <a:cs typeface="Trebuchet MS"/>
              </a:rPr>
              <a:t>Центром </a:t>
            </a:r>
            <a:r>
              <a:rPr sz="1100" spc="-40" dirty="0">
                <a:latin typeface="Trebuchet MS"/>
                <a:cs typeface="Trebuchet MS"/>
              </a:rPr>
              <a:t>сталого </a:t>
            </a:r>
            <a:r>
              <a:rPr sz="1100" spc="-25" dirty="0">
                <a:latin typeface="Trebuchet MS"/>
                <a:cs typeface="Trebuchet MS"/>
              </a:rPr>
              <a:t>миру </a:t>
            </a:r>
            <a:r>
              <a:rPr sz="1100" spc="-20" dirty="0">
                <a:latin typeface="Trebuchet MS"/>
                <a:cs typeface="Trebuchet MS"/>
              </a:rPr>
              <a:t>й </a:t>
            </a:r>
            <a:r>
              <a:rPr sz="1100" spc="-30" dirty="0">
                <a:latin typeface="Trebuchet MS"/>
                <a:cs typeface="Trebuchet MS"/>
              </a:rPr>
              <a:t>демократичного </a:t>
            </a:r>
            <a:r>
              <a:rPr sz="1100" spc="-20" dirty="0">
                <a:latin typeface="Trebuchet MS"/>
                <a:cs typeface="Trebuchet MS"/>
              </a:rPr>
              <a:t>розвитку </a:t>
            </a:r>
            <a:r>
              <a:rPr sz="1100" spc="-40" dirty="0">
                <a:latin typeface="Trebuchet MS"/>
                <a:cs typeface="Trebuchet MS"/>
              </a:rPr>
              <a:t>(SeeD)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30" dirty="0">
                <a:latin typeface="Trebuchet MS"/>
                <a:cs typeface="Trebuchet MS"/>
              </a:rPr>
              <a:t>ПРООН. </a:t>
            </a:r>
            <a:r>
              <a:rPr sz="1100" spc="-40" dirty="0">
                <a:latin typeface="Trebuchet MS"/>
                <a:cs typeface="Trebuchet MS"/>
              </a:rPr>
              <a:t>З </a:t>
            </a:r>
            <a:r>
              <a:rPr sz="1100" spc="-35" dirty="0">
                <a:latin typeface="Trebuchet MS"/>
                <a:cs typeface="Trebuchet MS"/>
              </a:rPr>
              <a:t>того  </a:t>
            </a:r>
            <a:r>
              <a:rPr sz="1100" spc="-30" dirty="0">
                <a:latin typeface="Trebuchet MS"/>
                <a:cs typeface="Trebuchet MS"/>
              </a:rPr>
              <a:t>часу </a:t>
            </a:r>
            <a:r>
              <a:rPr sz="1100" spc="-45" dirty="0">
                <a:latin typeface="Trebuchet MS"/>
                <a:cs typeface="Trebuchet MS"/>
              </a:rPr>
              <a:t>Індекс </a:t>
            </a:r>
            <a:r>
              <a:rPr sz="1100" spc="-25" dirty="0">
                <a:latin typeface="Trebuchet MS"/>
                <a:cs typeface="Trebuchet MS"/>
              </a:rPr>
              <a:t>SCORE </a:t>
            </a:r>
            <a:r>
              <a:rPr sz="1100" spc="-30" dirty="0">
                <a:latin typeface="Trebuchet MS"/>
                <a:cs typeface="Trebuchet MS"/>
              </a:rPr>
              <a:t>був запроваджений </a:t>
            </a:r>
            <a:r>
              <a:rPr sz="1100" spc="-20" dirty="0">
                <a:latin typeface="Trebuchet MS"/>
                <a:cs typeface="Trebuchet MS"/>
              </a:rPr>
              <a:t>в </a:t>
            </a:r>
            <a:r>
              <a:rPr sz="1100" spc="-40" dirty="0">
                <a:latin typeface="Trebuchet MS"/>
                <a:cs typeface="Trebuchet MS"/>
              </a:rPr>
              <a:t>кількох </a:t>
            </a:r>
            <a:r>
              <a:rPr sz="1100" spc="-35" dirty="0">
                <a:latin typeface="Trebuchet MS"/>
                <a:cs typeface="Trebuchet MS"/>
              </a:rPr>
              <a:t>країнах </a:t>
            </a:r>
            <a:r>
              <a:rPr sz="1100" spc="-5" dirty="0">
                <a:latin typeface="Trebuchet MS"/>
                <a:cs typeface="Trebuchet MS"/>
              </a:rPr>
              <a:t>Європи </a:t>
            </a:r>
            <a:r>
              <a:rPr sz="1100" spc="-55" dirty="0">
                <a:latin typeface="Trebuchet MS"/>
                <a:cs typeface="Trebuchet MS"/>
              </a:rPr>
              <a:t>і </a:t>
            </a:r>
            <a:r>
              <a:rPr sz="1100" spc="-40" dirty="0">
                <a:latin typeface="Trebuchet MS"/>
                <a:cs typeface="Trebuchet MS"/>
              </a:rPr>
              <a:t>світу </a:t>
            </a:r>
            <a:r>
              <a:rPr sz="1100" spc="-50" dirty="0">
                <a:latin typeface="Trebuchet MS"/>
                <a:cs typeface="Trebuchet MS"/>
              </a:rPr>
              <a:t>для </a:t>
            </a:r>
            <a:r>
              <a:rPr sz="1100" spc="-20" dirty="0">
                <a:latin typeface="Trebuchet MS"/>
                <a:cs typeface="Trebuchet MS"/>
              </a:rPr>
              <a:t>сприяння </a:t>
            </a:r>
            <a:r>
              <a:rPr sz="1100" spc="-35" dirty="0">
                <a:latin typeface="Trebuchet MS"/>
                <a:cs typeface="Trebuchet MS"/>
              </a:rPr>
              <a:t>міжнародним  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і </a:t>
            </a:r>
            <a:r>
              <a:rPr sz="1100" spc="-25" dirty="0">
                <a:latin typeface="Trebuchet MS"/>
                <a:cs typeface="Trebuchet MS"/>
              </a:rPr>
              <a:t>національним </a:t>
            </a:r>
            <a:r>
              <a:rPr sz="1100" spc="-35" dirty="0">
                <a:latin typeface="Trebuchet MS"/>
                <a:cs typeface="Trebuchet MS"/>
              </a:rPr>
              <a:t>зацікавленим </a:t>
            </a:r>
            <a:r>
              <a:rPr sz="1100" spc="-25" dirty="0">
                <a:latin typeface="Trebuchet MS"/>
                <a:cs typeface="Trebuchet MS"/>
              </a:rPr>
              <a:t>сторонам </a:t>
            </a:r>
            <a:r>
              <a:rPr sz="1100" spc="-30" dirty="0">
                <a:latin typeface="Trebuchet MS"/>
                <a:cs typeface="Trebuchet MS"/>
              </a:rPr>
              <a:t>у </a:t>
            </a:r>
            <a:r>
              <a:rPr sz="1100" spc="-20" dirty="0">
                <a:latin typeface="Trebuchet MS"/>
                <a:cs typeface="Trebuchet MS"/>
              </a:rPr>
              <a:t>розробленні </a:t>
            </a:r>
            <a:r>
              <a:rPr sz="1100" spc="-45" dirty="0">
                <a:latin typeface="Trebuchet MS"/>
                <a:cs typeface="Trebuchet MS"/>
              </a:rPr>
              <a:t>рішень, </a:t>
            </a:r>
            <a:r>
              <a:rPr sz="1100" spc="-30" dirty="0">
                <a:latin typeface="Trebuchet MS"/>
                <a:cs typeface="Trebuchet MS"/>
              </a:rPr>
              <a:t>заснованих </a:t>
            </a:r>
            <a:r>
              <a:rPr sz="1100" spc="-25" dirty="0">
                <a:latin typeface="Trebuchet MS"/>
                <a:cs typeface="Trebuchet MS"/>
              </a:rPr>
              <a:t>на </a:t>
            </a:r>
            <a:r>
              <a:rPr sz="1100" spc="-45" dirty="0">
                <a:latin typeface="Trebuchet MS"/>
                <a:cs typeface="Trebuchet MS"/>
              </a:rPr>
              <a:t>фактичних </a:t>
            </a:r>
            <a:r>
              <a:rPr sz="1100" spc="-60" dirty="0">
                <a:latin typeface="Trebuchet MS"/>
                <a:cs typeface="Trebuchet MS"/>
              </a:rPr>
              <a:t>даних, </a:t>
            </a:r>
            <a:r>
              <a:rPr sz="1100" spc="-45" dirty="0">
                <a:latin typeface="Trebuchet MS"/>
                <a:cs typeface="Trebuchet MS"/>
              </a:rPr>
              <a:t>які  </a:t>
            </a:r>
            <a:r>
              <a:rPr sz="1100" spc="-35" dirty="0">
                <a:latin typeface="Trebuchet MS"/>
                <a:cs typeface="Trebuchet MS"/>
              </a:rPr>
              <a:t>можуть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зміцнити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зусилля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в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області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соціальної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єдності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і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примирення.</a:t>
            </a:r>
            <a:endParaRPr sz="11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 dirty="0">
              <a:latin typeface="Trebuchet MS"/>
              <a:cs typeface="Trebuchet MS"/>
            </a:endParaRPr>
          </a:p>
          <a:p>
            <a:pPr marL="12700" marR="5715" algn="just">
              <a:lnSpc>
                <a:spcPct val="100000"/>
              </a:lnSpc>
            </a:pPr>
            <a:r>
              <a:rPr sz="1100" spc="-45" dirty="0">
                <a:latin typeface="Trebuchet MS"/>
                <a:cs typeface="Trebuchet MS"/>
              </a:rPr>
              <a:t>Індекс </a:t>
            </a:r>
            <a:r>
              <a:rPr sz="1100" spc="-30" dirty="0">
                <a:latin typeface="Trebuchet MS"/>
                <a:cs typeface="Trebuchet MS"/>
              </a:rPr>
              <a:t>соціальної згуртованості </a:t>
            </a:r>
            <a:r>
              <a:rPr sz="1100" spc="-55" dirty="0">
                <a:latin typeface="Trebuchet MS"/>
                <a:cs typeface="Trebuchet MS"/>
              </a:rPr>
              <a:t>і </a:t>
            </a:r>
            <a:r>
              <a:rPr sz="1100" spc="-20" dirty="0">
                <a:latin typeface="Trebuchet MS"/>
                <a:cs typeface="Trebuchet MS"/>
              </a:rPr>
              <a:t>примирення </a:t>
            </a:r>
            <a:r>
              <a:rPr sz="1100" spc="-30" dirty="0">
                <a:latin typeface="Trebuchet MS"/>
                <a:cs typeface="Trebuchet MS"/>
              </a:rPr>
              <a:t>спільно </a:t>
            </a:r>
            <a:r>
              <a:rPr sz="1100" spc="-40" dirty="0">
                <a:latin typeface="Trebuchet MS"/>
                <a:cs typeface="Trebuchet MS"/>
              </a:rPr>
              <a:t>імплементується </a:t>
            </a:r>
            <a:r>
              <a:rPr sz="1100" spc="-25" dirty="0">
                <a:latin typeface="Trebuchet MS"/>
                <a:cs typeface="Trebuchet MS"/>
              </a:rPr>
              <a:t>трьома </a:t>
            </a:r>
            <a:r>
              <a:rPr sz="1100" spc="-45" dirty="0">
                <a:latin typeface="Trebuchet MS"/>
                <a:cs typeface="Trebuchet MS"/>
              </a:rPr>
              <a:t>агентствами </a:t>
            </a:r>
            <a:r>
              <a:rPr sz="1100" spc="10" dirty="0">
                <a:latin typeface="Trebuchet MS"/>
                <a:cs typeface="Trebuchet MS"/>
              </a:rPr>
              <a:t>ООН </a:t>
            </a:r>
            <a:r>
              <a:rPr sz="1100" spc="-20" dirty="0">
                <a:latin typeface="Trebuchet MS"/>
                <a:cs typeface="Trebuchet MS"/>
              </a:rPr>
              <a:t>в  </a:t>
            </a:r>
            <a:r>
              <a:rPr sz="1100" spc="-45" dirty="0">
                <a:latin typeface="Trebuchet MS"/>
                <a:cs typeface="Trebuchet MS"/>
              </a:rPr>
              <a:t>Україні </a:t>
            </a:r>
            <a:r>
              <a:rPr sz="1100" spc="145" dirty="0">
                <a:latin typeface="Trebuchet MS"/>
                <a:cs typeface="Trebuchet MS"/>
              </a:rPr>
              <a:t>– </a:t>
            </a:r>
            <a:r>
              <a:rPr sz="1100" spc="-20" dirty="0">
                <a:latin typeface="Trebuchet MS"/>
                <a:cs typeface="Trebuchet MS"/>
              </a:rPr>
              <a:t>Програмою </a:t>
            </a:r>
            <a:r>
              <a:rPr sz="1100" spc="-25" dirty="0">
                <a:latin typeface="Trebuchet MS"/>
                <a:cs typeface="Trebuchet MS"/>
              </a:rPr>
              <a:t>розвитку </a:t>
            </a:r>
            <a:r>
              <a:rPr sz="1100" spc="-40" dirty="0">
                <a:latin typeface="Trebuchet MS"/>
                <a:cs typeface="Trebuchet MS"/>
              </a:rPr>
              <a:t>ООН, </a:t>
            </a:r>
            <a:r>
              <a:rPr sz="1100" spc="-45" dirty="0">
                <a:latin typeface="Trebuchet MS"/>
                <a:cs typeface="Trebuchet MS"/>
              </a:rPr>
              <a:t>Дитячим фондом </a:t>
            </a:r>
            <a:r>
              <a:rPr sz="1100" spc="5" dirty="0">
                <a:latin typeface="Trebuchet MS"/>
                <a:cs typeface="Trebuchet MS"/>
              </a:rPr>
              <a:t>ООН </a:t>
            </a:r>
            <a:r>
              <a:rPr sz="1100" spc="-50" dirty="0">
                <a:latin typeface="Trebuchet MS"/>
                <a:cs typeface="Trebuchet MS"/>
              </a:rPr>
              <a:t>(ЮНІСЕФ) </a:t>
            </a:r>
            <a:r>
              <a:rPr sz="1100" spc="-55" dirty="0">
                <a:latin typeface="Trebuchet MS"/>
                <a:cs typeface="Trebuchet MS"/>
              </a:rPr>
              <a:t>і </a:t>
            </a:r>
            <a:r>
              <a:rPr sz="1100" spc="-20" dirty="0">
                <a:latin typeface="Trebuchet MS"/>
                <a:cs typeface="Trebuchet MS"/>
              </a:rPr>
              <a:t>Міжнародною </a:t>
            </a:r>
            <a:r>
              <a:rPr sz="1100" spc="-35" dirty="0">
                <a:latin typeface="Trebuchet MS"/>
                <a:cs typeface="Trebuchet MS"/>
              </a:rPr>
              <a:t>організацією  </a:t>
            </a:r>
            <a:r>
              <a:rPr sz="1100" spc="-30" dirty="0">
                <a:latin typeface="Trebuchet MS"/>
                <a:cs typeface="Trebuchet MS"/>
              </a:rPr>
              <a:t>з </a:t>
            </a:r>
            <a:r>
              <a:rPr sz="1100" spc="-40" dirty="0">
                <a:latin typeface="Trebuchet MS"/>
                <a:cs typeface="Trebuchet MS"/>
              </a:rPr>
              <a:t>міграції </a:t>
            </a:r>
            <a:r>
              <a:rPr sz="1100" spc="-35" dirty="0">
                <a:latin typeface="Trebuchet MS"/>
                <a:cs typeface="Trebuchet MS"/>
              </a:rPr>
              <a:t>(МОМ). </a:t>
            </a:r>
            <a:r>
              <a:rPr sz="1100" spc="-20" dirty="0">
                <a:latin typeface="Trebuchet MS"/>
                <a:cs typeface="Trebuchet MS"/>
              </a:rPr>
              <a:t>Перша </a:t>
            </a:r>
            <a:r>
              <a:rPr sz="1100" spc="-40" dirty="0">
                <a:latin typeface="Trebuchet MS"/>
                <a:cs typeface="Trebuchet MS"/>
              </a:rPr>
              <a:t>хвиля </a:t>
            </a:r>
            <a:r>
              <a:rPr sz="1100" spc="-15" dirty="0">
                <a:latin typeface="Trebuchet MS"/>
                <a:cs typeface="Trebuchet MS"/>
              </a:rPr>
              <a:t>USE </a:t>
            </a:r>
            <a:r>
              <a:rPr sz="1100" spc="-45" dirty="0">
                <a:latin typeface="Trebuchet MS"/>
                <a:cs typeface="Trebuchet MS"/>
              </a:rPr>
              <a:t>була </a:t>
            </a:r>
            <a:r>
              <a:rPr sz="1100" spc="-25" dirty="0">
                <a:latin typeface="Trebuchet MS"/>
                <a:cs typeface="Trebuchet MS"/>
              </a:rPr>
              <a:t>проведена </a:t>
            </a:r>
            <a:r>
              <a:rPr sz="1100" spc="-20" dirty="0">
                <a:latin typeface="Trebuchet MS"/>
                <a:cs typeface="Trebuchet MS"/>
              </a:rPr>
              <a:t>в </a:t>
            </a:r>
            <a:r>
              <a:rPr sz="1100" spc="-15" dirty="0">
                <a:latin typeface="Trebuchet MS"/>
                <a:cs typeface="Trebuchet MS"/>
              </a:rPr>
              <a:t>2017 </a:t>
            </a:r>
            <a:r>
              <a:rPr sz="1100" spc="-10" dirty="0">
                <a:latin typeface="Trebuchet MS"/>
                <a:cs typeface="Trebuchet MS"/>
              </a:rPr>
              <a:t>році </a:t>
            </a:r>
            <a:r>
              <a:rPr sz="1100" spc="-45" dirty="0">
                <a:latin typeface="Trebuchet MS"/>
                <a:cs typeface="Trebuchet MS"/>
              </a:rPr>
              <a:t>агентствами </a:t>
            </a:r>
            <a:r>
              <a:rPr sz="1100" spc="10" dirty="0">
                <a:latin typeface="Trebuchet MS"/>
                <a:cs typeface="Trebuchet MS"/>
              </a:rPr>
              <a:t>ООН </a:t>
            </a:r>
            <a:r>
              <a:rPr sz="1100" spc="-30" dirty="0">
                <a:latin typeface="Trebuchet MS"/>
                <a:cs typeface="Trebuchet MS"/>
              </a:rPr>
              <a:t>за </a:t>
            </a:r>
            <a:r>
              <a:rPr sz="1100" spc="-35" dirty="0">
                <a:latin typeface="Trebuchet MS"/>
                <a:cs typeface="Trebuchet MS"/>
              </a:rPr>
              <a:t>підтримки  </a:t>
            </a:r>
            <a:r>
              <a:rPr sz="1100" spc="-20" dirty="0">
                <a:latin typeface="Trebuchet MS"/>
                <a:cs typeface="Trebuchet MS"/>
              </a:rPr>
              <a:t>Європейського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Союзу.</a:t>
            </a:r>
            <a:endParaRPr sz="11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 dirty="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</a:pPr>
            <a:r>
              <a:rPr sz="1100" spc="-45" dirty="0">
                <a:latin typeface="Trebuchet MS"/>
                <a:cs typeface="Trebuchet MS"/>
              </a:rPr>
              <a:t>Імплементація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Індексу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15" dirty="0">
                <a:latin typeface="Trebuchet MS"/>
                <a:cs typeface="Trebuchet MS"/>
              </a:rPr>
              <a:t>USE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почалася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з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серії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консультацій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з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владою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і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представниками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громадянського  </a:t>
            </a:r>
            <a:r>
              <a:rPr sz="1100" spc="-40" dirty="0">
                <a:latin typeface="Trebuchet MS"/>
                <a:cs typeface="Trebuchet MS"/>
              </a:rPr>
              <a:t>суспільства </a:t>
            </a:r>
            <a:r>
              <a:rPr sz="1100" spc="-20" dirty="0">
                <a:latin typeface="Trebuchet MS"/>
                <a:cs typeface="Trebuchet MS"/>
              </a:rPr>
              <a:t>в </a:t>
            </a:r>
            <a:r>
              <a:rPr sz="1100" spc="-45" dirty="0">
                <a:latin typeface="Trebuchet MS"/>
                <a:cs typeface="Trebuchet MS"/>
              </a:rPr>
              <a:t>Києві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20" dirty="0">
                <a:latin typeface="Trebuchet MS"/>
                <a:cs typeface="Trebuchet MS"/>
              </a:rPr>
              <a:t>в </a:t>
            </a:r>
            <a:r>
              <a:rPr sz="1100" spc="-40" dirty="0">
                <a:latin typeface="Trebuchet MS"/>
                <a:cs typeface="Trebuchet MS"/>
              </a:rPr>
              <a:t>кожній </a:t>
            </a:r>
            <a:r>
              <a:rPr sz="1100" spc="-30" dirty="0">
                <a:latin typeface="Trebuchet MS"/>
                <a:cs typeface="Trebuchet MS"/>
              </a:rPr>
              <a:t>з </a:t>
            </a:r>
            <a:r>
              <a:rPr sz="1100" spc="-60" dirty="0">
                <a:latin typeface="Trebuchet MS"/>
                <a:cs typeface="Trebuchet MS"/>
              </a:rPr>
              <a:t>п’яти </a:t>
            </a:r>
            <a:r>
              <a:rPr sz="1100" spc="-40" dirty="0">
                <a:latin typeface="Trebuchet MS"/>
                <a:cs typeface="Trebuchet MS"/>
              </a:rPr>
              <a:t>областей </a:t>
            </a:r>
            <a:r>
              <a:rPr sz="1100" spc="-50" dirty="0">
                <a:latin typeface="Trebuchet MS"/>
                <a:cs typeface="Trebuchet MS"/>
              </a:rPr>
              <a:t>для </a:t>
            </a:r>
            <a:r>
              <a:rPr sz="1100" spc="-20" dirty="0">
                <a:latin typeface="Trebuchet MS"/>
                <a:cs typeface="Trebuchet MS"/>
              </a:rPr>
              <a:t>розробленння </a:t>
            </a:r>
            <a:r>
              <a:rPr sz="1100" spc="-25" dirty="0">
                <a:latin typeface="Trebuchet MS"/>
                <a:cs typeface="Trebuchet MS"/>
              </a:rPr>
              <a:t>концептуальної </a:t>
            </a:r>
            <a:r>
              <a:rPr sz="1100" spc="-45" dirty="0">
                <a:latin typeface="Trebuchet MS"/>
                <a:cs typeface="Trebuchet MS"/>
              </a:rPr>
              <a:t>моделі </a:t>
            </a:r>
            <a:r>
              <a:rPr sz="1100" spc="-60" dirty="0">
                <a:latin typeface="Trebuchet MS"/>
                <a:cs typeface="Trebuchet MS"/>
              </a:rPr>
              <a:t>того, </a:t>
            </a:r>
            <a:r>
              <a:rPr sz="1100" spc="-10" dirty="0">
                <a:latin typeface="Trebuchet MS"/>
                <a:cs typeface="Trebuchet MS"/>
              </a:rPr>
              <a:t>що  </a:t>
            </a:r>
            <a:r>
              <a:rPr sz="1100" spc="-40" dirty="0">
                <a:latin typeface="Trebuchet MS"/>
                <a:cs typeface="Trebuchet MS"/>
              </a:rPr>
              <a:t>являє </a:t>
            </a:r>
            <a:r>
              <a:rPr sz="1100" spc="-20" dirty="0">
                <a:latin typeface="Trebuchet MS"/>
                <a:cs typeface="Trebuchet MS"/>
              </a:rPr>
              <a:t>собою </a:t>
            </a:r>
            <a:r>
              <a:rPr sz="1100" spc="-30" dirty="0">
                <a:latin typeface="Trebuchet MS"/>
                <a:cs typeface="Trebuchet MS"/>
              </a:rPr>
              <a:t>соціальна </a:t>
            </a:r>
            <a:r>
              <a:rPr sz="1100" spc="-35" dirty="0">
                <a:latin typeface="Trebuchet MS"/>
                <a:cs typeface="Trebuchet MS"/>
              </a:rPr>
              <a:t>єдність </a:t>
            </a:r>
            <a:r>
              <a:rPr sz="1100" spc="-25" dirty="0">
                <a:latin typeface="Trebuchet MS"/>
                <a:cs typeface="Trebuchet MS"/>
              </a:rPr>
              <a:t>на </a:t>
            </a:r>
            <a:r>
              <a:rPr sz="1100" spc="-45" dirty="0">
                <a:latin typeface="Trebuchet MS"/>
                <a:cs typeface="Trebuchet MS"/>
              </a:rPr>
              <a:t>сході </a:t>
            </a:r>
            <a:r>
              <a:rPr sz="1100" spc="-35" dirty="0">
                <a:latin typeface="Trebuchet MS"/>
                <a:cs typeface="Trebuchet MS"/>
              </a:rPr>
              <a:t>України </a:t>
            </a:r>
            <a:r>
              <a:rPr sz="1100" spc="-70" dirty="0">
                <a:latin typeface="Trebuchet MS"/>
                <a:cs typeface="Trebuchet MS"/>
              </a:rPr>
              <a:t>(рис. </a:t>
            </a:r>
            <a:r>
              <a:rPr sz="1100" spc="-95" dirty="0">
                <a:latin typeface="Trebuchet MS"/>
                <a:cs typeface="Trebuchet MS"/>
              </a:rPr>
              <a:t>1). </a:t>
            </a:r>
            <a:r>
              <a:rPr sz="1100" spc="-20" dirty="0">
                <a:latin typeface="Trebuchet MS"/>
                <a:cs typeface="Trebuchet MS"/>
              </a:rPr>
              <a:t>Перша </a:t>
            </a:r>
            <a:r>
              <a:rPr sz="1100" spc="-40" dirty="0">
                <a:latin typeface="Trebuchet MS"/>
                <a:cs typeface="Trebuchet MS"/>
              </a:rPr>
              <a:t>хвиля </a:t>
            </a:r>
            <a:r>
              <a:rPr sz="1100" spc="-55" dirty="0">
                <a:latin typeface="Trebuchet MS"/>
                <a:cs typeface="Trebuchet MS"/>
              </a:rPr>
              <a:t>USE, </a:t>
            </a:r>
            <a:r>
              <a:rPr sz="1100" spc="-35" dirty="0">
                <a:latin typeface="Trebuchet MS"/>
                <a:cs typeface="Trebuchet MS"/>
              </a:rPr>
              <a:t>яка </a:t>
            </a:r>
            <a:r>
              <a:rPr sz="1100" spc="-45" dirty="0">
                <a:latin typeface="Trebuchet MS"/>
                <a:cs typeface="Trebuchet MS"/>
              </a:rPr>
              <a:t>була </a:t>
            </a:r>
            <a:r>
              <a:rPr sz="1100" spc="-30" dirty="0">
                <a:latin typeface="Trebuchet MS"/>
                <a:cs typeface="Trebuchet MS"/>
              </a:rPr>
              <a:t>завершена </a:t>
            </a:r>
            <a:r>
              <a:rPr sz="1100" spc="-20" dirty="0">
                <a:latin typeface="Trebuchet MS"/>
                <a:cs typeface="Trebuchet MS"/>
              </a:rPr>
              <a:t>в   </a:t>
            </a:r>
            <a:r>
              <a:rPr sz="1100" spc="-40" dirty="0">
                <a:latin typeface="Trebuchet MS"/>
                <a:cs typeface="Trebuchet MS"/>
              </a:rPr>
              <a:t>жовтні </a:t>
            </a:r>
            <a:r>
              <a:rPr sz="1100" spc="-15" dirty="0">
                <a:latin typeface="Trebuchet MS"/>
                <a:cs typeface="Trebuchet MS"/>
              </a:rPr>
              <a:t>2017 </a:t>
            </a:r>
            <a:r>
              <a:rPr sz="1100" spc="-55" dirty="0">
                <a:latin typeface="Trebuchet MS"/>
                <a:cs typeface="Trebuchet MS"/>
              </a:rPr>
              <a:t>року, </a:t>
            </a:r>
            <a:r>
              <a:rPr sz="1100" spc="-30" dirty="0">
                <a:latin typeface="Trebuchet MS"/>
                <a:cs typeface="Trebuchet MS"/>
              </a:rPr>
              <a:t>відображає </a:t>
            </a:r>
            <a:r>
              <a:rPr sz="1100" spc="-35" dirty="0">
                <a:latin typeface="Trebuchet MS"/>
                <a:cs typeface="Trebuchet MS"/>
              </a:rPr>
              <a:t>погляди </a:t>
            </a:r>
            <a:r>
              <a:rPr sz="1100" spc="-20" dirty="0">
                <a:latin typeface="Trebuchet MS"/>
                <a:cs typeface="Trebuchet MS"/>
              </a:rPr>
              <a:t>приблизно </a:t>
            </a:r>
            <a:r>
              <a:rPr sz="1100" spc="-15" dirty="0">
                <a:latin typeface="Trebuchet MS"/>
                <a:cs typeface="Trebuchet MS"/>
              </a:rPr>
              <a:t>10000 </a:t>
            </a:r>
            <a:r>
              <a:rPr sz="1100" spc="-60" dirty="0">
                <a:latin typeface="Trebuchet MS"/>
                <a:cs typeface="Trebuchet MS"/>
              </a:rPr>
              <a:t>осіб, </a:t>
            </a:r>
            <a:r>
              <a:rPr sz="1100" spc="-10" dirty="0">
                <a:latin typeface="Trebuchet MS"/>
                <a:cs typeface="Trebuchet MS"/>
              </a:rPr>
              <a:t>що </a:t>
            </a:r>
            <a:r>
              <a:rPr sz="1100" spc="-25" dirty="0">
                <a:latin typeface="Trebuchet MS"/>
                <a:cs typeface="Trebuchet MS"/>
              </a:rPr>
              <a:t>проживають </a:t>
            </a:r>
            <a:r>
              <a:rPr sz="1100" spc="-20" dirty="0">
                <a:latin typeface="Trebuchet MS"/>
                <a:cs typeface="Trebuchet MS"/>
              </a:rPr>
              <a:t>в </a:t>
            </a:r>
            <a:r>
              <a:rPr sz="1100" spc="-60" dirty="0">
                <a:latin typeface="Trebuchet MS"/>
                <a:cs typeface="Trebuchet MS"/>
              </a:rPr>
              <a:t>п’яти </a:t>
            </a:r>
            <a:r>
              <a:rPr sz="1100" spc="-40" dirty="0">
                <a:latin typeface="Trebuchet MS"/>
                <a:cs typeface="Trebuchet MS"/>
              </a:rPr>
              <a:t>областях </a:t>
            </a:r>
            <a:r>
              <a:rPr sz="1100" spc="-25" dirty="0">
                <a:latin typeface="Trebuchet MS"/>
                <a:cs typeface="Trebuchet MS"/>
              </a:rPr>
              <a:t>на  </a:t>
            </a:r>
            <a:r>
              <a:rPr sz="1100" spc="-45" dirty="0">
                <a:latin typeface="Trebuchet MS"/>
                <a:cs typeface="Trebuchet MS"/>
              </a:rPr>
              <a:t>сході</a:t>
            </a:r>
            <a:r>
              <a:rPr sz="1100" spc="-11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України.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Вона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охопила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дослідження</a:t>
            </a:r>
            <a:r>
              <a:rPr sz="1100" spc="-110" dirty="0">
                <a:latin typeface="Trebuchet MS"/>
                <a:cs typeface="Trebuchet MS"/>
              </a:rPr>
              <a:t> </a:t>
            </a:r>
            <a:r>
              <a:rPr sz="1100" spc="-15" dirty="0">
                <a:latin typeface="Trebuchet MS"/>
                <a:cs typeface="Trebuchet MS"/>
              </a:rPr>
              <a:t>5300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респондентів;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опитування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15" dirty="0">
                <a:latin typeface="Trebuchet MS"/>
                <a:cs typeface="Trebuchet MS"/>
              </a:rPr>
              <a:t>3331</a:t>
            </a:r>
            <a:r>
              <a:rPr sz="1100" spc="-110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учня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шкіл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у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Донецькій  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і </a:t>
            </a:r>
            <a:r>
              <a:rPr sz="1100" spc="-45" dirty="0">
                <a:latin typeface="Trebuchet MS"/>
                <a:cs typeface="Trebuchet MS"/>
              </a:rPr>
              <a:t>Луганській </a:t>
            </a:r>
            <a:r>
              <a:rPr sz="1100" spc="-55" dirty="0">
                <a:latin typeface="Trebuchet MS"/>
                <a:cs typeface="Trebuchet MS"/>
              </a:rPr>
              <a:t>областях; </a:t>
            </a:r>
            <a:r>
              <a:rPr sz="1100" spc="-15" dirty="0">
                <a:latin typeface="Trebuchet MS"/>
                <a:cs typeface="Trebuchet MS"/>
              </a:rPr>
              <a:t>72 </a:t>
            </a:r>
            <a:r>
              <a:rPr sz="1100" spc="-35" dirty="0">
                <a:latin typeface="Trebuchet MS"/>
                <a:cs typeface="Trebuchet MS"/>
              </a:rPr>
              <a:t>глибинних </a:t>
            </a:r>
            <a:r>
              <a:rPr sz="1100" spc="-50" dirty="0">
                <a:latin typeface="Trebuchet MS"/>
                <a:cs typeface="Trebuchet MS"/>
              </a:rPr>
              <a:t>інтерв’ю </a:t>
            </a:r>
            <a:r>
              <a:rPr sz="1100" spc="-30" dirty="0">
                <a:latin typeface="Trebuchet MS"/>
                <a:cs typeface="Trebuchet MS"/>
              </a:rPr>
              <a:t>з </a:t>
            </a:r>
            <a:r>
              <a:rPr sz="1100" spc="-55" dirty="0">
                <a:latin typeface="Trebuchet MS"/>
                <a:cs typeface="Trebuchet MS"/>
              </a:rPr>
              <a:t>експертами; </a:t>
            </a:r>
            <a:r>
              <a:rPr sz="1100" spc="-35" dirty="0">
                <a:latin typeface="Trebuchet MS"/>
                <a:cs typeface="Trebuchet MS"/>
              </a:rPr>
              <a:t>а </a:t>
            </a:r>
            <a:r>
              <a:rPr sz="1100" spc="-45" dirty="0">
                <a:latin typeface="Trebuchet MS"/>
                <a:cs typeface="Trebuchet MS"/>
              </a:rPr>
              <a:t>також </a:t>
            </a:r>
            <a:r>
              <a:rPr sz="1100" spc="-40" dirty="0">
                <a:latin typeface="Trebuchet MS"/>
                <a:cs typeface="Trebuchet MS"/>
              </a:rPr>
              <a:t>індивідуальне </a:t>
            </a:r>
            <a:r>
              <a:rPr sz="1100" spc="-20" dirty="0">
                <a:latin typeface="Trebuchet MS"/>
                <a:cs typeface="Trebuchet MS"/>
              </a:rPr>
              <a:t>опитування </a:t>
            </a:r>
            <a:r>
              <a:rPr sz="1100" spc="-15" dirty="0">
                <a:latin typeface="Trebuchet MS"/>
                <a:cs typeface="Trebuchet MS"/>
              </a:rPr>
              <a:t>1500  </a:t>
            </a:r>
            <a:r>
              <a:rPr sz="1100" spc="-60" dirty="0">
                <a:latin typeface="Trebuchet MS"/>
                <a:cs typeface="Trebuchet MS"/>
              </a:rPr>
              <a:t>осіб,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які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проживають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на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непідконтрольних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уряду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територіях,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та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перетинають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лінію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розмежування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на  </a:t>
            </a:r>
            <a:r>
              <a:rPr sz="1100" spc="-65" dirty="0">
                <a:latin typeface="Trebuchet MS"/>
                <a:cs typeface="Trebuchet MS"/>
              </a:rPr>
              <a:t>п’яти </a:t>
            </a:r>
            <a:r>
              <a:rPr sz="1100" spc="-25" dirty="0">
                <a:latin typeface="Trebuchet MS"/>
                <a:cs typeface="Trebuchet MS"/>
              </a:rPr>
              <a:t>контрольно-пропускних </a:t>
            </a:r>
            <a:r>
              <a:rPr sz="1100" spc="-35" dirty="0">
                <a:latin typeface="Trebuchet MS"/>
                <a:cs typeface="Trebuchet MS"/>
              </a:rPr>
              <a:t>пунктах </a:t>
            </a:r>
            <a:r>
              <a:rPr sz="1100" spc="-30" dirty="0">
                <a:latin typeface="Trebuchet MS"/>
                <a:cs typeface="Trebuchet MS"/>
              </a:rPr>
              <a:t>у </a:t>
            </a:r>
            <a:r>
              <a:rPr sz="1100" spc="-35" dirty="0">
                <a:latin typeface="Trebuchet MS"/>
                <a:cs typeface="Trebuchet MS"/>
              </a:rPr>
              <a:t>Донецькій </a:t>
            </a:r>
            <a:r>
              <a:rPr sz="1100" spc="-55" dirty="0">
                <a:latin typeface="Trebuchet MS"/>
                <a:cs typeface="Trebuchet MS"/>
              </a:rPr>
              <a:t>і </a:t>
            </a:r>
            <a:r>
              <a:rPr sz="1100" spc="-50" dirty="0">
                <a:latin typeface="Trebuchet MS"/>
                <a:cs typeface="Trebuchet MS"/>
              </a:rPr>
              <a:t>Луганській </a:t>
            </a:r>
            <a:r>
              <a:rPr sz="1100" spc="-55" dirty="0">
                <a:latin typeface="Trebuchet MS"/>
                <a:cs typeface="Trebuchet MS"/>
              </a:rPr>
              <a:t>областях. </a:t>
            </a:r>
            <a:r>
              <a:rPr sz="1100" spc="-65" dirty="0">
                <a:latin typeface="Trebuchet MS"/>
                <a:cs typeface="Trebuchet MS"/>
              </a:rPr>
              <a:t>Результати, </a:t>
            </a:r>
            <a:r>
              <a:rPr sz="1100" spc="-40" dirty="0">
                <a:latin typeface="Trebuchet MS"/>
                <a:cs typeface="Trebuchet MS"/>
              </a:rPr>
              <a:t>представлені  </a:t>
            </a:r>
            <a:r>
              <a:rPr sz="1100" spc="-20" dirty="0">
                <a:latin typeface="Trebuchet MS"/>
                <a:cs typeface="Trebuchet MS"/>
              </a:rPr>
              <a:t>в цьому </a:t>
            </a:r>
            <a:r>
              <a:rPr sz="1100" spc="-25" dirty="0">
                <a:latin typeface="Trebuchet MS"/>
                <a:cs typeface="Trebuchet MS"/>
              </a:rPr>
              <a:t>короткому </a:t>
            </a:r>
            <a:r>
              <a:rPr sz="1100" spc="-70" dirty="0">
                <a:latin typeface="Trebuchet MS"/>
                <a:cs typeface="Trebuchet MS"/>
              </a:rPr>
              <a:t>огляді, </a:t>
            </a:r>
            <a:r>
              <a:rPr sz="1100" spc="-30" dirty="0">
                <a:latin typeface="Trebuchet MS"/>
                <a:cs typeface="Trebuchet MS"/>
              </a:rPr>
              <a:t>показані на </a:t>
            </a:r>
            <a:r>
              <a:rPr sz="1100" spc="-35" dirty="0">
                <a:latin typeface="Trebuchet MS"/>
                <a:cs typeface="Trebuchet MS"/>
              </a:rPr>
              <a:t>обласному </a:t>
            </a:r>
            <a:r>
              <a:rPr sz="1100" spc="-30" dirty="0">
                <a:latin typeface="Trebuchet MS"/>
                <a:cs typeface="Trebuchet MS"/>
              </a:rPr>
              <a:t>рівні </a:t>
            </a:r>
            <a:r>
              <a:rPr sz="1100" spc="-50" dirty="0">
                <a:latin typeface="Trebuchet MS"/>
                <a:cs typeface="Trebuchet MS"/>
              </a:rPr>
              <a:t>для </a:t>
            </a:r>
            <a:r>
              <a:rPr sz="1100" spc="-35" dirty="0">
                <a:latin typeface="Trebuchet MS"/>
                <a:cs typeface="Trebuchet MS"/>
              </a:rPr>
              <a:t>Дніпропетровської, </a:t>
            </a:r>
            <a:r>
              <a:rPr sz="1100" spc="-30" dirty="0">
                <a:latin typeface="Trebuchet MS"/>
                <a:cs typeface="Trebuchet MS"/>
              </a:rPr>
              <a:t>Харківської </a:t>
            </a:r>
            <a:r>
              <a:rPr sz="1100" spc="-55" dirty="0">
                <a:latin typeface="Trebuchet MS"/>
                <a:cs typeface="Trebuchet MS"/>
              </a:rPr>
              <a:t>та  </a:t>
            </a:r>
            <a:r>
              <a:rPr sz="1100" spc="-25" dirty="0">
                <a:latin typeface="Trebuchet MS"/>
                <a:cs typeface="Trebuchet MS"/>
              </a:rPr>
              <a:t>Запорізької </a:t>
            </a:r>
            <a:r>
              <a:rPr sz="1100" spc="-55" dirty="0">
                <a:latin typeface="Trebuchet MS"/>
                <a:cs typeface="Trebuchet MS"/>
              </a:rPr>
              <a:t>областей, і </a:t>
            </a:r>
            <a:r>
              <a:rPr sz="1100" spc="-25" dirty="0">
                <a:latin typeface="Trebuchet MS"/>
                <a:cs typeface="Trebuchet MS"/>
              </a:rPr>
              <a:t>на рівні </a:t>
            </a:r>
            <a:r>
              <a:rPr sz="1100" spc="-40" dirty="0">
                <a:latin typeface="Trebuchet MS"/>
                <a:cs typeface="Trebuchet MS"/>
              </a:rPr>
              <a:t>кластерів </a:t>
            </a:r>
            <a:r>
              <a:rPr sz="1100" spc="-20" dirty="0">
                <a:latin typeface="Trebuchet MS"/>
                <a:cs typeface="Trebuchet MS"/>
              </a:rPr>
              <a:t>районів </a:t>
            </a:r>
            <a:r>
              <a:rPr sz="1100" spc="-30" dirty="0">
                <a:latin typeface="Trebuchet MS"/>
                <a:cs typeface="Trebuchet MS"/>
              </a:rPr>
              <a:t>у Донецькій </a:t>
            </a:r>
            <a:r>
              <a:rPr sz="1100" spc="-55" dirty="0">
                <a:latin typeface="Trebuchet MS"/>
                <a:cs typeface="Trebuchet MS"/>
              </a:rPr>
              <a:t>і </a:t>
            </a:r>
            <a:r>
              <a:rPr sz="1100" spc="-45" dirty="0">
                <a:latin typeface="Trebuchet MS"/>
                <a:cs typeface="Trebuchet MS"/>
              </a:rPr>
              <a:t>Луганській </a:t>
            </a:r>
            <a:r>
              <a:rPr sz="1100" spc="-55" dirty="0">
                <a:latin typeface="Trebuchet MS"/>
                <a:cs typeface="Trebuchet MS"/>
              </a:rPr>
              <a:t>областях, </a:t>
            </a:r>
            <a:r>
              <a:rPr sz="1100" spc="-10" dirty="0">
                <a:latin typeface="Trebuchet MS"/>
                <a:cs typeface="Trebuchet MS"/>
              </a:rPr>
              <a:t>що </a:t>
            </a:r>
            <a:r>
              <a:rPr sz="1100" spc="-30" dirty="0">
                <a:latin typeface="Trebuchet MS"/>
                <a:cs typeface="Trebuchet MS"/>
              </a:rPr>
              <a:t>дозволяє  </a:t>
            </a:r>
            <a:r>
              <a:rPr sz="1100" spc="-40" dirty="0">
                <a:latin typeface="Trebuchet MS"/>
                <a:cs typeface="Trebuchet MS"/>
              </a:rPr>
              <a:t>здійснити детальніший </a:t>
            </a:r>
            <a:r>
              <a:rPr sz="1100" spc="-60" dirty="0">
                <a:latin typeface="Trebuchet MS"/>
                <a:cs typeface="Trebuchet MS"/>
              </a:rPr>
              <a:t>аналіз. </a:t>
            </a:r>
            <a:r>
              <a:rPr sz="1100" spc="-40" dirty="0">
                <a:latin typeface="Trebuchet MS"/>
                <a:cs typeface="Trebuchet MS"/>
              </a:rPr>
              <a:t>З </a:t>
            </a:r>
            <a:r>
              <a:rPr sz="1100" spc="-50" dirty="0">
                <a:latin typeface="Trebuchet MS"/>
                <a:cs typeface="Trebuchet MS"/>
              </a:rPr>
              <a:t>результатами </a:t>
            </a:r>
            <a:r>
              <a:rPr sz="1100" spc="-25" dirty="0">
                <a:latin typeface="Trebuchet MS"/>
                <a:cs typeface="Trebuchet MS"/>
              </a:rPr>
              <a:t>першої </a:t>
            </a:r>
            <a:r>
              <a:rPr sz="1100" spc="-45" dirty="0">
                <a:latin typeface="Trebuchet MS"/>
                <a:cs typeface="Trebuchet MS"/>
              </a:rPr>
              <a:t>хвилі </a:t>
            </a:r>
            <a:r>
              <a:rPr sz="1100" spc="-15" dirty="0">
                <a:latin typeface="Trebuchet MS"/>
                <a:cs typeface="Trebuchet MS"/>
              </a:rPr>
              <a:t>USE </a:t>
            </a:r>
            <a:r>
              <a:rPr sz="1100" spc="-40" dirty="0">
                <a:latin typeface="Trebuchet MS"/>
                <a:cs typeface="Trebuchet MS"/>
              </a:rPr>
              <a:t>можна </a:t>
            </a:r>
            <a:r>
              <a:rPr sz="1100" spc="-30" dirty="0">
                <a:latin typeface="Trebuchet MS"/>
                <a:cs typeface="Trebuchet MS"/>
              </a:rPr>
              <a:t>ознайомитися на </a:t>
            </a:r>
            <a:r>
              <a:rPr sz="1100" spc="-50" dirty="0">
                <a:latin typeface="Trebuchet MS"/>
                <a:cs typeface="Trebuchet MS"/>
              </a:rPr>
              <a:t>сайті  use.scoreforpeace.org</a:t>
            </a:r>
            <a:endParaRPr sz="11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10692003" cy="7200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0761" y="7364209"/>
            <a:ext cx="208915" cy="104139"/>
          </a:xfrm>
          <a:prstGeom prst="rect">
            <a:avLst/>
          </a:prstGeom>
        </p:spPr>
        <p:txBody>
          <a:bodyPr vert="vert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200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50298" y="1841360"/>
            <a:ext cx="180975" cy="4237355"/>
          </a:xfrm>
          <a:prstGeom prst="rect">
            <a:avLst/>
          </a:prstGeom>
        </p:spPr>
        <p:txBody>
          <a:bodyPr vert="vert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000" b="1" spc="-35" dirty="0">
                <a:solidFill>
                  <a:srgbClr val="005AA9"/>
                </a:solidFill>
                <a:latin typeface="Trebuchet MS"/>
                <a:cs typeface="Trebuchet MS"/>
              </a:rPr>
              <a:t>Рисунок</a:t>
            </a:r>
            <a:r>
              <a:rPr sz="1000" b="1" spc="-90" dirty="0">
                <a:solidFill>
                  <a:srgbClr val="005AA9"/>
                </a:solidFill>
                <a:latin typeface="Trebuchet MS"/>
                <a:cs typeface="Trebuchet MS"/>
              </a:rPr>
              <a:t> </a:t>
            </a:r>
            <a:r>
              <a:rPr sz="1000" b="1" spc="-95" dirty="0">
                <a:solidFill>
                  <a:srgbClr val="005AA9"/>
                </a:solidFill>
                <a:latin typeface="Trebuchet MS"/>
                <a:cs typeface="Trebuchet MS"/>
              </a:rPr>
              <a:t>1:</a:t>
            </a:r>
            <a:r>
              <a:rPr sz="1000" b="1" spc="-90" dirty="0">
                <a:solidFill>
                  <a:srgbClr val="005AA9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Концептуальна</a:t>
            </a:r>
            <a:r>
              <a:rPr sz="1000" spc="-8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модель</a:t>
            </a:r>
            <a:r>
              <a:rPr sz="1000" spc="-8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соціальної</a:t>
            </a:r>
            <a:r>
              <a:rPr sz="1000" spc="-8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згуртованості</a:t>
            </a:r>
            <a:r>
              <a:rPr sz="1000" spc="-85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в</a:t>
            </a:r>
            <a:r>
              <a:rPr sz="1000" spc="-8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східній</a:t>
            </a:r>
            <a:r>
              <a:rPr sz="1000" spc="-8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Україні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31273" y="928230"/>
            <a:ext cx="5748096" cy="6435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71994" y="10192448"/>
            <a:ext cx="285115" cy="501015"/>
          </a:xfrm>
          <a:custGeom>
            <a:avLst/>
            <a:gdLst/>
            <a:ahLst/>
            <a:cxnLst/>
            <a:rect l="l" t="t" r="r" b="b"/>
            <a:pathLst>
              <a:path w="285115" h="501015">
                <a:moveTo>
                  <a:pt x="0" y="500951"/>
                </a:moveTo>
                <a:lnTo>
                  <a:pt x="284505" y="500951"/>
                </a:lnTo>
                <a:lnTo>
                  <a:pt x="284505" y="0"/>
                </a:lnTo>
                <a:lnTo>
                  <a:pt x="0" y="0"/>
                </a:lnTo>
                <a:lnTo>
                  <a:pt x="0" y="500951"/>
                </a:lnTo>
                <a:close/>
              </a:path>
            </a:pathLst>
          </a:custGeom>
          <a:solidFill>
            <a:srgbClr val="0C6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396"/>
            <a:ext cx="720001" cy="10692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93495" y="495960"/>
            <a:ext cx="228600" cy="23501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20"/>
              </a:lnSpc>
            </a:pPr>
            <a:r>
              <a:rPr sz="1600" spc="-160" dirty="0">
                <a:solidFill>
                  <a:srgbClr val="F1F2EC"/>
                </a:solidFill>
                <a:latin typeface="Arial"/>
                <a:cs typeface="Arial"/>
              </a:rPr>
              <a:t>Психосоціальна</a:t>
            </a:r>
            <a:r>
              <a:rPr sz="1600" spc="-85" dirty="0">
                <a:solidFill>
                  <a:srgbClr val="F1F2EC"/>
                </a:solidFill>
                <a:latin typeface="Arial"/>
                <a:cs typeface="Arial"/>
              </a:rPr>
              <a:t> </a:t>
            </a:r>
            <a:r>
              <a:rPr sz="1600" spc="-130" dirty="0">
                <a:solidFill>
                  <a:srgbClr val="F1F2EC"/>
                </a:solidFill>
                <a:latin typeface="Arial"/>
                <a:cs typeface="Arial"/>
              </a:rPr>
              <a:t>адаптивність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6555">
              <a:lnSpc>
                <a:spcPct val="100000"/>
              </a:lnSpc>
              <a:spcBef>
                <a:spcPts val="100"/>
              </a:spcBef>
            </a:pPr>
            <a:r>
              <a:rPr spc="-170" dirty="0"/>
              <a:t>Психосоціальна</a:t>
            </a:r>
            <a:r>
              <a:rPr spc="-245" dirty="0"/>
              <a:t> </a:t>
            </a:r>
            <a:r>
              <a:rPr spc="-175" dirty="0"/>
              <a:t>адаптивність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74599" y="1013586"/>
            <a:ext cx="6172200" cy="2875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17780" algn="just">
              <a:lnSpc>
                <a:spcPct val="100000"/>
              </a:lnSpc>
              <a:spcBef>
                <a:spcPts val="100"/>
              </a:spcBef>
            </a:pPr>
            <a:r>
              <a:rPr sz="1100" spc="-65" dirty="0">
                <a:latin typeface="Trebuchet MS"/>
                <a:cs typeface="Trebuchet MS"/>
              </a:rPr>
              <a:t>У </a:t>
            </a:r>
            <a:r>
              <a:rPr sz="1100" spc="-20" dirty="0">
                <a:latin typeface="Trebuchet MS"/>
                <a:cs typeface="Trebuchet MS"/>
              </a:rPr>
              <a:t>цьому </a:t>
            </a:r>
            <a:r>
              <a:rPr sz="1100" spc="-45" dirty="0">
                <a:latin typeface="Trebuchet MS"/>
                <a:cs typeface="Trebuchet MS"/>
              </a:rPr>
              <a:t>звіті </a:t>
            </a:r>
            <a:r>
              <a:rPr sz="1100" spc="-35" dirty="0">
                <a:latin typeface="Trebuchet MS"/>
                <a:cs typeface="Trebuchet MS"/>
              </a:rPr>
              <a:t>представлено </a:t>
            </a:r>
            <a:r>
              <a:rPr sz="1100" spc="-25" dirty="0">
                <a:latin typeface="Trebuchet MS"/>
                <a:cs typeface="Trebuchet MS"/>
              </a:rPr>
              <a:t>основні </a:t>
            </a:r>
            <a:r>
              <a:rPr sz="1100" spc="-45" dirty="0">
                <a:latin typeface="Trebuchet MS"/>
                <a:cs typeface="Trebuchet MS"/>
              </a:rPr>
              <a:t>результати аналізу Індексу </a:t>
            </a:r>
            <a:r>
              <a:rPr sz="1100" spc="-15" dirty="0">
                <a:latin typeface="Trebuchet MS"/>
                <a:cs typeface="Trebuchet MS"/>
              </a:rPr>
              <a:t>USE </a:t>
            </a:r>
            <a:r>
              <a:rPr sz="1100" spc="-35" dirty="0">
                <a:latin typeface="Trebuchet MS"/>
                <a:cs typeface="Trebuchet MS"/>
              </a:rPr>
              <a:t>за </a:t>
            </a:r>
            <a:r>
              <a:rPr sz="1100" spc="-30" dirty="0">
                <a:latin typeface="Trebuchet MS"/>
                <a:cs typeface="Trebuchet MS"/>
              </a:rPr>
              <a:t>складовою </a:t>
            </a:r>
            <a:r>
              <a:rPr sz="1100" spc="-35" dirty="0">
                <a:latin typeface="Trebuchet MS"/>
                <a:cs typeface="Trebuchet MS"/>
              </a:rPr>
              <a:t>психосоціальної  </a:t>
            </a:r>
            <a:r>
              <a:rPr sz="1100" spc="-45" dirty="0">
                <a:latin typeface="Trebuchet MS"/>
                <a:cs typeface="Trebuchet MS"/>
              </a:rPr>
              <a:t>адаптивності.</a:t>
            </a:r>
            <a:r>
              <a:rPr sz="1100" spc="-13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Розуміння</a:t>
            </a:r>
            <a:r>
              <a:rPr sz="1100" spc="-125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навичок</a:t>
            </a:r>
            <a:r>
              <a:rPr sz="1100" spc="-12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психосоціальної</a:t>
            </a:r>
            <a:r>
              <a:rPr sz="1100" spc="-13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адаптивності</a:t>
            </a:r>
            <a:r>
              <a:rPr sz="1100" spc="-125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на</a:t>
            </a:r>
            <a:r>
              <a:rPr sz="1100" spc="-12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особистому</a:t>
            </a:r>
            <a:r>
              <a:rPr sz="1100" spc="-130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рівні</a:t>
            </a:r>
            <a:r>
              <a:rPr sz="1100" spc="-12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та</a:t>
            </a:r>
            <a:r>
              <a:rPr sz="1100" spc="-12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їхнього</a:t>
            </a:r>
            <a:r>
              <a:rPr sz="1100" spc="-13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зв’язку  </a:t>
            </a:r>
            <a:r>
              <a:rPr sz="1100" spc="-30" dirty="0">
                <a:latin typeface="Trebuchet MS"/>
                <a:cs typeface="Trebuchet MS"/>
              </a:rPr>
              <a:t>з</a:t>
            </a:r>
            <a:r>
              <a:rPr sz="1100" spc="-130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соціальною</a:t>
            </a:r>
            <a:r>
              <a:rPr sz="1100" spc="-13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єдністю</a:t>
            </a:r>
            <a:r>
              <a:rPr sz="1100" spc="-13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є</a:t>
            </a:r>
            <a:r>
              <a:rPr sz="1100" spc="-13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складним</a:t>
            </a:r>
            <a:r>
              <a:rPr sz="1100" spc="-13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завданням,</a:t>
            </a:r>
            <a:r>
              <a:rPr sz="1100" spc="-13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яке</a:t>
            </a:r>
            <a:r>
              <a:rPr sz="1100" spc="-13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вимагає</a:t>
            </a:r>
            <a:r>
              <a:rPr sz="1100" spc="-13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міждисциплінарного</a:t>
            </a:r>
            <a:r>
              <a:rPr sz="1100" spc="-130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підходу.</a:t>
            </a:r>
            <a:r>
              <a:rPr sz="1100" spc="-13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Цей</a:t>
            </a:r>
            <a:r>
              <a:rPr sz="1100" spc="-13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результат  </a:t>
            </a:r>
            <a:r>
              <a:rPr sz="1100" spc="-40" dirty="0">
                <a:latin typeface="Trebuchet MS"/>
                <a:cs typeface="Trebuchet MS"/>
              </a:rPr>
              <a:t>складається </a:t>
            </a:r>
            <a:r>
              <a:rPr sz="1100" spc="-30" dirty="0">
                <a:latin typeface="Trebuchet MS"/>
                <a:cs typeface="Trebuchet MS"/>
              </a:rPr>
              <a:t>з </a:t>
            </a:r>
            <a:r>
              <a:rPr sz="1100" spc="-15" dirty="0">
                <a:latin typeface="Trebuchet MS"/>
                <a:cs typeface="Trebuchet MS"/>
              </a:rPr>
              <a:t>11 </a:t>
            </a:r>
            <a:r>
              <a:rPr sz="1100" spc="-40" dirty="0">
                <a:latin typeface="Trebuchet MS"/>
                <a:cs typeface="Trebuchet MS"/>
              </a:rPr>
              <a:t>показників: </a:t>
            </a:r>
            <a:r>
              <a:rPr sz="1100" spc="-30" dirty="0">
                <a:latin typeface="Trebuchet MS"/>
                <a:cs typeface="Trebuchet MS"/>
              </a:rPr>
              <a:t>впевненість у </a:t>
            </a:r>
            <a:r>
              <a:rPr sz="1100" spc="-40" dirty="0">
                <a:latin typeface="Trebuchet MS"/>
                <a:cs typeface="Trebuchet MS"/>
              </a:rPr>
              <a:t>власних </a:t>
            </a:r>
            <a:r>
              <a:rPr sz="1100" spc="-70" dirty="0">
                <a:latin typeface="Trebuchet MS"/>
                <a:cs typeface="Trebuchet MS"/>
              </a:rPr>
              <a:t>силах, </a:t>
            </a:r>
            <a:r>
              <a:rPr sz="1100" spc="-60" dirty="0">
                <a:latin typeface="Trebuchet MS"/>
                <a:cs typeface="Trebuchet MS"/>
              </a:rPr>
              <a:t>емпатія, </a:t>
            </a:r>
            <a:r>
              <a:rPr sz="1100" spc="-20" dirty="0">
                <a:latin typeface="Trebuchet MS"/>
                <a:cs typeface="Trebuchet MS"/>
              </a:rPr>
              <a:t>родинні </a:t>
            </a:r>
            <a:r>
              <a:rPr sz="1100" spc="-65" dirty="0">
                <a:latin typeface="Trebuchet MS"/>
                <a:cs typeface="Trebuchet MS"/>
              </a:rPr>
              <a:t>зв’язки, </a:t>
            </a:r>
            <a:r>
              <a:rPr sz="1100" spc="-35" dirty="0">
                <a:latin typeface="Trebuchet MS"/>
                <a:cs typeface="Trebuchet MS"/>
              </a:rPr>
              <a:t>соціальні  </a:t>
            </a:r>
            <a:r>
              <a:rPr sz="1100" spc="-45" dirty="0">
                <a:latin typeface="Trebuchet MS"/>
                <a:cs typeface="Trebuchet MS"/>
              </a:rPr>
              <a:t>навички, </a:t>
            </a:r>
            <a:r>
              <a:rPr sz="1100" spc="-30" dirty="0">
                <a:latin typeface="Trebuchet MS"/>
                <a:cs typeface="Trebuchet MS"/>
              </a:rPr>
              <a:t>навички колективного </a:t>
            </a:r>
            <a:r>
              <a:rPr sz="1100" spc="-25" dirty="0">
                <a:latin typeface="Trebuchet MS"/>
                <a:cs typeface="Trebuchet MS"/>
              </a:rPr>
              <a:t>вирішення </a:t>
            </a:r>
            <a:r>
              <a:rPr sz="1100" spc="-45" dirty="0">
                <a:latin typeface="Trebuchet MS"/>
                <a:cs typeface="Trebuchet MS"/>
              </a:rPr>
              <a:t>проблем, </a:t>
            </a:r>
            <a:r>
              <a:rPr sz="1100" spc="-40" dirty="0">
                <a:latin typeface="Trebuchet MS"/>
                <a:cs typeface="Trebuchet MS"/>
              </a:rPr>
              <a:t>здатність </a:t>
            </a:r>
            <a:r>
              <a:rPr sz="1100" spc="-25" dirty="0">
                <a:latin typeface="Trebuchet MS"/>
                <a:cs typeface="Trebuchet MS"/>
              </a:rPr>
              <a:t>до </a:t>
            </a:r>
            <a:r>
              <a:rPr sz="1100" spc="-30" dirty="0">
                <a:latin typeface="Trebuchet MS"/>
                <a:cs typeface="Trebuchet MS"/>
              </a:rPr>
              <a:t>цілеспрямованої </a:t>
            </a:r>
            <a:r>
              <a:rPr sz="1100" spc="-50" dirty="0">
                <a:latin typeface="Trebuchet MS"/>
                <a:cs typeface="Trebuchet MS"/>
              </a:rPr>
              <a:t>діяльності,  </a:t>
            </a:r>
            <a:r>
              <a:rPr sz="1100" spc="-60" dirty="0">
                <a:latin typeface="Trebuchet MS"/>
                <a:cs typeface="Trebuchet MS"/>
              </a:rPr>
              <a:t>агресія, </a:t>
            </a:r>
            <a:r>
              <a:rPr sz="1100" spc="-40" dirty="0">
                <a:latin typeface="Trebuchet MS"/>
                <a:cs typeface="Trebuchet MS"/>
              </a:rPr>
              <a:t>відчуття </a:t>
            </a:r>
            <a:r>
              <a:rPr sz="1100" spc="-35" dirty="0">
                <a:latin typeface="Trebuchet MS"/>
                <a:cs typeface="Trebuchet MS"/>
              </a:rPr>
              <a:t>стурбованості, </a:t>
            </a:r>
            <a:r>
              <a:rPr sz="1100" spc="-55" dirty="0">
                <a:latin typeface="Trebuchet MS"/>
                <a:cs typeface="Trebuchet MS"/>
              </a:rPr>
              <a:t>депресія, </a:t>
            </a:r>
            <a:r>
              <a:rPr sz="1100" spc="-30" dirty="0">
                <a:latin typeface="Trebuchet MS"/>
                <a:cs typeface="Trebuchet MS"/>
              </a:rPr>
              <a:t>вживання психоактивних </a:t>
            </a:r>
            <a:r>
              <a:rPr sz="1100" spc="-15" dirty="0">
                <a:latin typeface="Trebuchet MS"/>
                <a:cs typeface="Trebuchet MS"/>
              </a:rPr>
              <a:t>речовин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30" dirty="0">
                <a:latin typeface="Trebuchet MS"/>
                <a:cs typeface="Trebuchet MS"/>
              </a:rPr>
              <a:t>посттравматичний  стресовий </a:t>
            </a:r>
            <a:r>
              <a:rPr sz="1100" spc="-45" dirty="0">
                <a:latin typeface="Trebuchet MS"/>
                <a:cs typeface="Trebuchet MS"/>
              </a:rPr>
              <a:t>розлад</a:t>
            </a:r>
            <a:r>
              <a:rPr sz="975" spc="-67" baseline="29914" dirty="0">
                <a:latin typeface="Trebuchet MS"/>
                <a:cs typeface="Trebuchet MS"/>
              </a:rPr>
              <a:t>1</a:t>
            </a:r>
            <a:r>
              <a:rPr sz="1100" spc="-45" dirty="0">
                <a:latin typeface="Trebuchet MS"/>
                <a:cs typeface="Trebuchet MS"/>
              </a:rPr>
              <a:t>. </a:t>
            </a:r>
            <a:r>
              <a:rPr sz="1100" spc="-30" dirty="0">
                <a:latin typeface="Trebuchet MS"/>
                <a:cs typeface="Trebuchet MS"/>
              </a:rPr>
              <a:t>Ці </a:t>
            </a:r>
            <a:r>
              <a:rPr sz="1100" spc="-15" dirty="0">
                <a:latin typeface="Trebuchet MS"/>
                <a:cs typeface="Trebuchet MS"/>
              </a:rPr>
              <a:t>11 </a:t>
            </a:r>
            <a:r>
              <a:rPr sz="1100" spc="-25" dirty="0">
                <a:latin typeface="Trebuchet MS"/>
                <a:cs typeface="Trebuchet MS"/>
              </a:rPr>
              <a:t>показників </a:t>
            </a:r>
            <a:r>
              <a:rPr sz="1100" spc="-30" dirty="0">
                <a:latin typeface="Trebuchet MS"/>
                <a:cs typeface="Trebuchet MS"/>
              </a:rPr>
              <a:t>у </a:t>
            </a:r>
            <a:r>
              <a:rPr sz="1100" spc="-45" dirty="0">
                <a:latin typeface="Trebuchet MS"/>
                <a:cs typeface="Trebuchet MS"/>
              </a:rPr>
              <a:t>комплексі </a:t>
            </a:r>
            <a:r>
              <a:rPr sz="1100" spc="-30" dirty="0">
                <a:latin typeface="Trebuchet MS"/>
                <a:cs typeface="Trebuchet MS"/>
              </a:rPr>
              <a:t>дозволяють </a:t>
            </a:r>
            <a:r>
              <a:rPr sz="1100" spc="-25" dirty="0">
                <a:latin typeface="Trebuchet MS"/>
                <a:cs typeface="Trebuchet MS"/>
              </a:rPr>
              <a:t>оцінити </a:t>
            </a:r>
            <a:r>
              <a:rPr sz="1100" spc="-30" dirty="0">
                <a:latin typeface="Trebuchet MS"/>
                <a:cs typeface="Trebuchet MS"/>
              </a:rPr>
              <a:t>психосоціальну </a:t>
            </a:r>
            <a:r>
              <a:rPr sz="1100" spc="-45" dirty="0">
                <a:latin typeface="Trebuchet MS"/>
                <a:cs typeface="Trebuchet MS"/>
              </a:rPr>
              <a:t>адаптивність.  </a:t>
            </a:r>
            <a:r>
              <a:rPr sz="1100" spc="-125" dirty="0">
                <a:latin typeface="Trebuchet MS"/>
                <a:cs typeface="Trebuchet MS"/>
              </a:rPr>
              <a:t>Так, </a:t>
            </a:r>
            <a:r>
              <a:rPr sz="1100" spc="-40" dirty="0">
                <a:latin typeface="Trebuchet MS"/>
                <a:cs typeface="Trebuchet MS"/>
              </a:rPr>
              <a:t>загальна </a:t>
            </a:r>
            <a:r>
              <a:rPr sz="1100" spc="-25" dirty="0">
                <a:latin typeface="Trebuchet MS"/>
                <a:cs typeface="Trebuchet MS"/>
              </a:rPr>
              <a:t>оцінка </a:t>
            </a:r>
            <a:r>
              <a:rPr sz="1100" spc="-35" dirty="0">
                <a:latin typeface="Trebuchet MS"/>
                <a:cs typeface="Trebuchet MS"/>
              </a:rPr>
              <a:t>за </a:t>
            </a:r>
            <a:r>
              <a:rPr sz="1100" spc="-30" dirty="0">
                <a:latin typeface="Trebuchet MS"/>
                <a:cs typeface="Trebuchet MS"/>
              </a:rPr>
              <a:t>цим параметром становить </a:t>
            </a:r>
            <a:r>
              <a:rPr sz="1100" spc="-75" dirty="0">
                <a:latin typeface="Trebuchet MS"/>
                <a:cs typeface="Trebuchet MS"/>
              </a:rPr>
              <a:t>7,8 </a:t>
            </a:r>
            <a:r>
              <a:rPr sz="1100" spc="-35" dirty="0">
                <a:latin typeface="Trebuchet MS"/>
                <a:cs typeface="Trebuchet MS"/>
              </a:rPr>
              <a:t>за </a:t>
            </a:r>
            <a:r>
              <a:rPr sz="1100" spc="-30" dirty="0">
                <a:latin typeface="Trebuchet MS"/>
                <a:cs typeface="Trebuchet MS"/>
              </a:rPr>
              <a:t>шкалою </a:t>
            </a:r>
            <a:r>
              <a:rPr sz="1100" spc="-45" dirty="0">
                <a:latin typeface="Trebuchet MS"/>
                <a:cs typeface="Trebuchet MS"/>
              </a:rPr>
              <a:t>від </a:t>
            </a:r>
            <a:r>
              <a:rPr sz="1100" spc="-15" dirty="0">
                <a:latin typeface="Trebuchet MS"/>
                <a:cs typeface="Trebuchet MS"/>
              </a:rPr>
              <a:t>0 </a:t>
            </a:r>
            <a:r>
              <a:rPr sz="1100" spc="-25" dirty="0">
                <a:latin typeface="Trebuchet MS"/>
                <a:cs typeface="Trebuchet MS"/>
              </a:rPr>
              <a:t>до </a:t>
            </a:r>
            <a:r>
              <a:rPr sz="1100" spc="-20" dirty="0">
                <a:latin typeface="Trebuchet MS"/>
                <a:cs typeface="Trebuchet MS"/>
              </a:rPr>
              <a:t>10 </a:t>
            </a:r>
            <a:r>
              <a:rPr sz="1100" spc="-80" dirty="0">
                <a:latin typeface="Trebuchet MS"/>
                <a:cs typeface="Trebuchet MS"/>
              </a:rPr>
              <a:t>(див. Рис. </a:t>
            </a:r>
            <a:r>
              <a:rPr sz="1100" spc="-100" dirty="0">
                <a:latin typeface="Trebuchet MS"/>
                <a:cs typeface="Trebuchet MS"/>
              </a:rPr>
              <a:t>2), </a:t>
            </a:r>
            <a:r>
              <a:rPr sz="1100" spc="-55" dirty="0">
                <a:latin typeface="Trebuchet MS"/>
                <a:cs typeface="Trebuchet MS"/>
              </a:rPr>
              <a:t>де </a:t>
            </a:r>
            <a:r>
              <a:rPr sz="1100" spc="-15" dirty="0">
                <a:latin typeface="Trebuchet MS"/>
                <a:cs typeface="Trebuchet MS"/>
              </a:rPr>
              <a:t>0  </a:t>
            </a:r>
            <a:r>
              <a:rPr sz="1100" spc="-45" dirty="0">
                <a:latin typeface="Trebuchet MS"/>
                <a:cs typeface="Trebuchet MS"/>
              </a:rPr>
              <a:t>означає,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10" dirty="0">
                <a:latin typeface="Trebuchet MS"/>
                <a:cs typeface="Trebuchet MS"/>
              </a:rPr>
              <a:t>що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майже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ніхто</a:t>
            </a:r>
            <a:r>
              <a:rPr sz="1100" spc="-85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або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ніхто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не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має</a:t>
            </a:r>
            <a:r>
              <a:rPr sz="1100" spc="-8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психологічних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навичок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і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рис,</a:t>
            </a:r>
            <a:r>
              <a:rPr sz="1100" spc="-85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які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допомагають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їм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належним  </a:t>
            </a:r>
            <a:r>
              <a:rPr sz="1100" spc="-20" dirty="0">
                <a:latin typeface="Trebuchet MS"/>
                <a:cs typeface="Trebuchet MS"/>
              </a:rPr>
              <a:t>чином </a:t>
            </a:r>
            <a:r>
              <a:rPr sz="1100" spc="-35" dirty="0">
                <a:latin typeface="Trebuchet MS"/>
                <a:cs typeface="Trebuchet MS"/>
              </a:rPr>
              <a:t>адаптуватися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40" dirty="0">
                <a:latin typeface="Trebuchet MS"/>
                <a:cs typeface="Trebuchet MS"/>
              </a:rPr>
              <a:t>функціонувати </a:t>
            </a:r>
            <a:r>
              <a:rPr sz="1100" spc="-30" dirty="0">
                <a:latin typeface="Trebuchet MS"/>
                <a:cs typeface="Trebuchet MS"/>
              </a:rPr>
              <a:t>у </a:t>
            </a:r>
            <a:r>
              <a:rPr sz="1100" spc="-55" dirty="0">
                <a:latin typeface="Trebuchet MS"/>
                <a:cs typeface="Trebuchet MS"/>
              </a:rPr>
              <a:t>суспільстві, </a:t>
            </a:r>
            <a:r>
              <a:rPr sz="1100" spc="-35" dirty="0">
                <a:latin typeface="Trebuchet MS"/>
                <a:cs typeface="Trebuchet MS"/>
              </a:rPr>
              <a:t>а </a:t>
            </a:r>
            <a:r>
              <a:rPr sz="1100" spc="-15" dirty="0">
                <a:latin typeface="Trebuchet MS"/>
                <a:cs typeface="Trebuchet MS"/>
              </a:rPr>
              <a:t>10 </a:t>
            </a:r>
            <a:r>
              <a:rPr sz="1100" spc="145" dirty="0">
                <a:latin typeface="Trebuchet MS"/>
                <a:cs typeface="Trebuchet MS"/>
              </a:rPr>
              <a:t>– </a:t>
            </a:r>
            <a:r>
              <a:rPr sz="1100" spc="-10" dirty="0">
                <a:latin typeface="Trebuchet MS"/>
                <a:cs typeface="Trebuchet MS"/>
              </a:rPr>
              <a:t>що </a:t>
            </a:r>
            <a:r>
              <a:rPr sz="1100" spc="-50" dirty="0">
                <a:latin typeface="Trebuchet MS"/>
                <a:cs typeface="Trebuchet MS"/>
              </a:rPr>
              <a:t>усі </a:t>
            </a:r>
            <a:r>
              <a:rPr sz="1100" spc="-20" dirty="0">
                <a:latin typeface="Trebuchet MS"/>
                <a:cs typeface="Trebuchet MS"/>
              </a:rPr>
              <a:t>або </a:t>
            </a:r>
            <a:r>
              <a:rPr sz="1100" spc="-50" dirty="0">
                <a:latin typeface="Trebuchet MS"/>
                <a:cs typeface="Trebuchet MS"/>
              </a:rPr>
              <a:t>майже усі </a:t>
            </a:r>
            <a:r>
              <a:rPr sz="1100" spc="-45" dirty="0">
                <a:latin typeface="Trebuchet MS"/>
                <a:cs typeface="Trebuchet MS"/>
              </a:rPr>
              <a:t>люди </a:t>
            </a:r>
            <a:r>
              <a:rPr sz="1100" spc="-40" dirty="0">
                <a:latin typeface="Trebuchet MS"/>
                <a:cs typeface="Trebuchet MS"/>
              </a:rPr>
              <a:t>мають сильні  адаптивні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психосоціальні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навички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та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риси.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Хоча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суттєвих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відмінностей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у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загальному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рівні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адаптивної  </a:t>
            </a:r>
            <a:r>
              <a:rPr sz="1100" spc="-30" dirty="0">
                <a:latin typeface="Trebuchet MS"/>
                <a:cs typeface="Trebuchet MS"/>
              </a:rPr>
              <a:t>психосоціальної </a:t>
            </a:r>
            <a:r>
              <a:rPr sz="1100" spc="-35" dirty="0">
                <a:latin typeface="Trebuchet MS"/>
                <a:cs typeface="Trebuchet MS"/>
              </a:rPr>
              <a:t>активності </a:t>
            </a:r>
            <a:r>
              <a:rPr sz="1100" spc="-60" dirty="0">
                <a:latin typeface="Trebuchet MS"/>
                <a:cs typeface="Trebuchet MS"/>
              </a:rPr>
              <a:t>між </a:t>
            </a:r>
            <a:r>
              <a:rPr sz="1100" spc="-55" dirty="0">
                <a:latin typeface="Trebuchet MS"/>
                <a:cs typeface="Trebuchet MS"/>
              </a:rPr>
              <a:t>п’ятьма </a:t>
            </a:r>
            <a:r>
              <a:rPr sz="1100" spc="-35" dirty="0">
                <a:latin typeface="Trebuchet MS"/>
                <a:cs typeface="Trebuchet MS"/>
              </a:rPr>
              <a:t>областями </a:t>
            </a:r>
            <a:r>
              <a:rPr sz="1100" spc="-25" dirty="0">
                <a:latin typeface="Trebuchet MS"/>
                <a:cs typeface="Trebuchet MS"/>
              </a:rPr>
              <a:t>виявлено </a:t>
            </a:r>
            <a:r>
              <a:rPr sz="1100" spc="-35" dirty="0">
                <a:latin typeface="Trebuchet MS"/>
                <a:cs typeface="Trebuchet MS"/>
              </a:rPr>
              <a:t>не було </a:t>
            </a:r>
            <a:r>
              <a:rPr sz="1100" spc="-85" dirty="0">
                <a:latin typeface="Trebuchet MS"/>
                <a:cs typeface="Trebuchet MS"/>
              </a:rPr>
              <a:t>(так, </a:t>
            </a:r>
            <a:r>
              <a:rPr sz="1100" spc="-40" dirty="0">
                <a:latin typeface="Trebuchet MS"/>
                <a:cs typeface="Trebuchet MS"/>
              </a:rPr>
              <a:t>середня </a:t>
            </a:r>
            <a:r>
              <a:rPr sz="1100" spc="-25" dirty="0">
                <a:latin typeface="Trebuchet MS"/>
                <a:cs typeface="Trebuchet MS"/>
              </a:rPr>
              <a:t>оцінка </a:t>
            </a:r>
            <a:r>
              <a:rPr sz="1100" spc="-50" dirty="0">
                <a:latin typeface="Trebuchet MS"/>
                <a:cs typeface="Trebuchet MS"/>
              </a:rPr>
              <a:t>для  </a:t>
            </a:r>
            <a:r>
              <a:rPr sz="1100" spc="-30" dirty="0">
                <a:latin typeface="Trebuchet MS"/>
                <a:cs typeface="Trebuchet MS"/>
              </a:rPr>
              <a:t>Донецької</a:t>
            </a:r>
            <a:r>
              <a:rPr sz="1100" spc="-65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області</a:t>
            </a:r>
            <a:r>
              <a:rPr sz="1100" spc="-6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становить</a:t>
            </a:r>
            <a:r>
              <a:rPr sz="1100" spc="-65" dirty="0">
                <a:latin typeface="Trebuchet MS"/>
                <a:cs typeface="Trebuchet MS"/>
              </a:rPr>
              <a:t> </a:t>
            </a:r>
            <a:r>
              <a:rPr sz="1100" spc="-100" dirty="0">
                <a:latin typeface="Trebuchet MS"/>
                <a:cs typeface="Trebuchet MS"/>
              </a:rPr>
              <a:t>7,8,</a:t>
            </a:r>
            <a:r>
              <a:rPr sz="1100" spc="-6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а</a:t>
            </a:r>
            <a:r>
              <a:rPr sz="1100" spc="-6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для</a:t>
            </a:r>
            <a:r>
              <a:rPr sz="1100" spc="-65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Луганської</a:t>
            </a:r>
            <a:r>
              <a:rPr sz="1100" spc="-65" dirty="0">
                <a:latin typeface="Trebuchet MS"/>
                <a:cs typeface="Trebuchet MS"/>
              </a:rPr>
              <a:t> </a:t>
            </a:r>
            <a:r>
              <a:rPr sz="1100" spc="145" dirty="0">
                <a:latin typeface="Trebuchet MS"/>
                <a:cs typeface="Trebuchet MS"/>
              </a:rPr>
              <a:t>–</a:t>
            </a:r>
            <a:r>
              <a:rPr sz="1100" spc="-65" dirty="0">
                <a:latin typeface="Trebuchet MS"/>
                <a:cs typeface="Trebuchet MS"/>
              </a:rPr>
              <a:t> </a:t>
            </a:r>
            <a:r>
              <a:rPr sz="1100" spc="-100" dirty="0">
                <a:latin typeface="Trebuchet MS"/>
                <a:cs typeface="Trebuchet MS"/>
              </a:rPr>
              <a:t>7,9),</a:t>
            </a:r>
            <a:r>
              <a:rPr sz="1100" spc="-6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за</a:t>
            </a:r>
            <a:r>
              <a:rPr sz="1100" spc="-65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деякими</a:t>
            </a:r>
            <a:r>
              <a:rPr sz="1100" spc="-6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з</a:t>
            </a:r>
            <a:r>
              <a:rPr sz="1100" spc="-65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11</a:t>
            </a:r>
            <a:r>
              <a:rPr sz="1100" spc="-6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показників</a:t>
            </a:r>
            <a:r>
              <a:rPr sz="1100" spc="-65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спостерігаються  </a:t>
            </a:r>
            <a:r>
              <a:rPr sz="1100" spc="-30" dirty="0">
                <a:latin typeface="Trebuchet MS"/>
                <a:cs typeface="Trebuchet MS"/>
              </a:rPr>
              <a:t>регіональні </a:t>
            </a:r>
            <a:r>
              <a:rPr sz="1100" spc="-50" dirty="0">
                <a:latin typeface="Trebuchet MS"/>
                <a:cs typeface="Trebuchet MS"/>
              </a:rPr>
              <a:t>відмінності, </a:t>
            </a:r>
            <a:r>
              <a:rPr sz="1100" spc="-45" dirty="0">
                <a:latin typeface="Trebuchet MS"/>
                <a:cs typeface="Trebuchet MS"/>
              </a:rPr>
              <a:t>які </a:t>
            </a:r>
            <a:r>
              <a:rPr sz="1100" spc="-30" dirty="0">
                <a:latin typeface="Trebuchet MS"/>
                <a:cs typeface="Trebuchet MS"/>
              </a:rPr>
              <a:t>необхідно </a:t>
            </a:r>
            <a:r>
              <a:rPr sz="1100" spc="-40" dirty="0">
                <a:latin typeface="Trebuchet MS"/>
                <a:cs typeface="Trebuchet MS"/>
              </a:rPr>
              <a:t>враховувати. </a:t>
            </a:r>
            <a:r>
              <a:rPr sz="1100" spc="-100" dirty="0">
                <a:latin typeface="Trebuchet MS"/>
                <a:cs typeface="Trebuchet MS"/>
              </a:rPr>
              <a:t>Так </a:t>
            </a:r>
            <a:r>
              <a:rPr sz="1100" spc="-60" dirty="0">
                <a:latin typeface="Trebuchet MS"/>
                <a:cs typeface="Trebuchet MS"/>
              </a:rPr>
              <a:t>само, </a:t>
            </a:r>
            <a:r>
              <a:rPr sz="1100" spc="-35" dirty="0">
                <a:latin typeface="Trebuchet MS"/>
                <a:cs typeface="Trebuchet MS"/>
              </a:rPr>
              <a:t>хоча </a:t>
            </a:r>
            <a:r>
              <a:rPr sz="1100" spc="-40" dirty="0">
                <a:latin typeface="Trebuchet MS"/>
                <a:cs typeface="Trebuchet MS"/>
              </a:rPr>
              <a:t>демографічний аналіз </a:t>
            </a:r>
            <a:r>
              <a:rPr sz="1100" spc="-35" dirty="0">
                <a:latin typeface="Trebuchet MS"/>
                <a:cs typeface="Trebuchet MS"/>
              </a:rPr>
              <a:t>не </a:t>
            </a:r>
            <a:r>
              <a:rPr sz="1100" spc="-30" dirty="0">
                <a:latin typeface="Trebuchet MS"/>
                <a:cs typeface="Trebuchet MS"/>
              </a:rPr>
              <a:t>показує  </a:t>
            </a:r>
            <a:r>
              <a:rPr sz="1100" spc="-40" dirty="0">
                <a:latin typeface="Trebuchet MS"/>
                <a:cs typeface="Trebuchet MS"/>
              </a:rPr>
              <a:t>відмінностей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у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загальному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рівні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психосоціальної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адаптивності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за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статтю,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віком,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рівнем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освіти,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рівнем  </a:t>
            </a:r>
            <a:r>
              <a:rPr sz="1100" spc="-65" dirty="0">
                <a:latin typeface="Trebuchet MS"/>
                <a:cs typeface="Trebuchet MS"/>
              </a:rPr>
              <a:t>доходу, </a:t>
            </a:r>
            <a:r>
              <a:rPr sz="1100" spc="-40" dirty="0">
                <a:latin typeface="Trebuchet MS"/>
                <a:cs typeface="Trebuchet MS"/>
              </a:rPr>
              <a:t>зайнятістю </a:t>
            </a:r>
            <a:r>
              <a:rPr sz="1100" spc="-20" dirty="0">
                <a:latin typeface="Trebuchet MS"/>
                <a:cs typeface="Trebuchet MS"/>
              </a:rPr>
              <a:t>або </a:t>
            </a:r>
            <a:r>
              <a:rPr sz="1100" spc="-30" dirty="0">
                <a:latin typeface="Trebuchet MS"/>
                <a:cs typeface="Trebuchet MS"/>
              </a:rPr>
              <a:t>типом </a:t>
            </a:r>
            <a:r>
              <a:rPr sz="1100" spc="-40" dirty="0">
                <a:latin typeface="Trebuchet MS"/>
                <a:cs typeface="Trebuchet MS"/>
              </a:rPr>
              <a:t>населеного </a:t>
            </a:r>
            <a:r>
              <a:rPr sz="1100" spc="-55" dirty="0">
                <a:latin typeface="Trebuchet MS"/>
                <a:cs typeface="Trebuchet MS"/>
              </a:rPr>
              <a:t>пункту, </a:t>
            </a:r>
            <a:r>
              <a:rPr sz="1100" spc="-40" dirty="0">
                <a:latin typeface="Trebuchet MS"/>
                <a:cs typeface="Trebuchet MS"/>
              </a:rPr>
              <a:t>спостерігаються </a:t>
            </a:r>
            <a:r>
              <a:rPr sz="1100" spc="-35" dirty="0">
                <a:latin typeface="Trebuchet MS"/>
                <a:cs typeface="Trebuchet MS"/>
              </a:rPr>
              <a:t>помітні </a:t>
            </a:r>
            <a:r>
              <a:rPr sz="1100" spc="-50" dirty="0">
                <a:latin typeface="Trebuchet MS"/>
                <a:cs typeface="Trebuchet MS"/>
              </a:rPr>
              <a:t>демографічні </a:t>
            </a:r>
            <a:r>
              <a:rPr sz="1100" spc="-40" dirty="0">
                <a:latin typeface="Trebuchet MS"/>
                <a:cs typeface="Trebuchet MS"/>
              </a:rPr>
              <a:t>відмінності  </a:t>
            </a:r>
            <a:r>
              <a:rPr sz="1100" spc="-35" dirty="0">
                <a:latin typeface="Trebuchet MS"/>
                <a:cs typeface="Trebuchet MS"/>
              </a:rPr>
              <a:t>за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деякими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з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11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показників.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387940" y="4168266"/>
            <a:ext cx="3632060" cy="32957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597920" y="4769193"/>
            <a:ext cx="68770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75" dirty="0">
                <a:solidFill>
                  <a:srgbClr val="807F84"/>
                </a:solidFill>
                <a:latin typeface="Trebuchet MS"/>
                <a:cs typeface="Trebuchet MS"/>
              </a:rPr>
              <a:t>Харківська</a:t>
            </a:r>
            <a:r>
              <a:rPr sz="700" b="1" spc="-130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08501" y="5815952"/>
            <a:ext cx="944244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Дніпропетровська</a:t>
            </a:r>
            <a:r>
              <a:rPr sz="700" b="1" spc="-110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72241" y="6656349"/>
            <a:ext cx="69088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70" dirty="0">
                <a:solidFill>
                  <a:srgbClr val="807F84"/>
                </a:solidFill>
                <a:latin typeface="Trebuchet MS"/>
                <a:cs typeface="Trebuchet MS"/>
              </a:rPr>
              <a:t>Запорізька</a:t>
            </a:r>
            <a:r>
              <a:rPr sz="700" b="1" spc="-13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43207" y="7294003"/>
            <a:ext cx="432434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Азовське</a:t>
            </a:r>
            <a:r>
              <a:rPr sz="500" b="1" spc="-90" dirty="0">
                <a:solidFill>
                  <a:srgbClr val="0C6CB5"/>
                </a:solidFill>
                <a:latin typeface="Trebuchet MS"/>
                <a:cs typeface="Trebuchet MS"/>
              </a:rPr>
              <a:t> </a:t>
            </a: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море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05287" y="6497294"/>
            <a:ext cx="2184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Дніпро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30658" y="5543359"/>
            <a:ext cx="65786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90" dirty="0">
                <a:solidFill>
                  <a:srgbClr val="807F84"/>
                </a:solidFill>
                <a:latin typeface="Trebuchet MS"/>
                <a:cs typeface="Trebuchet MS"/>
              </a:rPr>
              <a:t>Луганська</a:t>
            </a:r>
            <a:r>
              <a:rPr sz="700" b="1" spc="-114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40221" y="6141669"/>
            <a:ext cx="73596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Російська</a:t>
            </a:r>
            <a:r>
              <a:rPr sz="700" b="1" spc="-12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Федерація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18073" y="5928829"/>
            <a:ext cx="6464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Донецька</a:t>
            </a:r>
            <a:r>
              <a:rPr sz="700" b="1" spc="-12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95188" y="4559973"/>
            <a:ext cx="4692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Луганськ-Північ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64579" y="4764443"/>
            <a:ext cx="41402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5" dirty="0">
                <a:latin typeface="Trebuchet MS"/>
                <a:cs typeface="Trebuchet MS"/>
              </a:rPr>
              <a:t>Луганськ-Схід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86056" y="4932921"/>
            <a:ext cx="46990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Луганськ-Центр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821883" y="5146395"/>
            <a:ext cx="5200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Луганськ-Південь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40248" y="6106401"/>
            <a:ext cx="74231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Донецьк-Південний</a:t>
            </a:r>
            <a:r>
              <a:rPr sz="600" spc="-85" dirty="0">
                <a:latin typeface="Trebuchet MS"/>
                <a:cs typeface="Trebuchet MS"/>
              </a:rPr>
              <a:t> </a:t>
            </a:r>
            <a:r>
              <a:rPr sz="600" spc="-70" dirty="0">
                <a:latin typeface="Trebuchet MS"/>
                <a:cs typeface="Trebuchet MS"/>
              </a:rPr>
              <a:t>Захід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298554" y="6545084"/>
            <a:ext cx="5111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Донецьк-Південь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47766" y="5745124"/>
            <a:ext cx="46100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Донецьк-Центр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067007" y="5547080"/>
            <a:ext cx="4311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5" dirty="0">
                <a:latin typeface="Trebuchet MS"/>
                <a:cs typeface="Trebuchet MS"/>
              </a:rPr>
              <a:t>онецьк-Захід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64022" y="5483009"/>
            <a:ext cx="40513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0" dirty="0">
                <a:latin typeface="Trebuchet MS"/>
                <a:cs typeface="Trebuchet MS"/>
              </a:rPr>
              <a:t>онецьк-Схід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28424" y="5244642"/>
            <a:ext cx="460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0" dirty="0">
                <a:latin typeface="Trebuchet MS"/>
                <a:cs typeface="Trebuchet MS"/>
              </a:rPr>
              <a:t>онецьк-Півн</a:t>
            </a:r>
            <a:r>
              <a:rPr sz="600" spc="-40" dirty="0">
                <a:latin typeface="Trebuchet MS"/>
                <a:cs typeface="Trebuchet MS"/>
              </a:rPr>
              <a:t>і</a:t>
            </a:r>
            <a:r>
              <a:rPr sz="600" spc="-60" dirty="0">
                <a:latin typeface="Trebuchet MS"/>
                <a:cs typeface="Trebuchet MS"/>
              </a:rPr>
              <a:t>ч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74184" y="4638522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7,8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92155" y="5679782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7,7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74184" y="6516509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7,8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932957" y="4667923"/>
            <a:ext cx="230504" cy="133350"/>
          </a:xfrm>
          <a:prstGeom prst="rect">
            <a:avLst/>
          </a:prstGeom>
          <a:solidFill>
            <a:srgbClr val="A9BECB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8,0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39079" y="4813287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7,8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350037" y="5140210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7,8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478411" y="5131206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7,8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572963" y="5590285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7,6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151754" y="5436450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7,8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379504" y="5855195"/>
            <a:ext cx="230504" cy="133350"/>
          </a:xfrm>
          <a:prstGeom prst="rect">
            <a:avLst/>
          </a:prstGeom>
          <a:solidFill>
            <a:srgbClr val="A9BECB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8,0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396179" y="6213106"/>
            <a:ext cx="230504" cy="133350"/>
          </a:xfrm>
          <a:prstGeom prst="rect">
            <a:avLst/>
          </a:prstGeom>
          <a:solidFill>
            <a:srgbClr val="A9BECB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8,0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508155" y="6656641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7,7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356387" y="4885626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7,9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99998" y="4168266"/>
            <a:ext cx="2488565" cy="3296285"/>
          </a:xfrm>
          <a:custGeom>
            <a:avLst/>
            <a:gdLst/>
            <a:ahLst/>
            <a:cxnLst/>
            <a:rect l="l" t="t" r="r" b="b"/>
            <a:pathLst>
              <a:path w="2488565" h="3296284">
                <a:moveTo>
                  <a:pt x="2487942" y="0"/>
                </a:moveTo>
                <a:lnTo>
                  <a:pt x="0" y="0"/>
                </a:lnTo>
                <a:lnTo>
                  <a:pt x="0" y="3295751"/>
                </a:lnTo>
                <a:lnTo>
                  <a:pt x="2487942" y="3295751"/>
                </a:lnTo>
                <a:lnTo>
                  <a:pt x="2487942" y="0"/>
                </a:lnTo>
                <a:close/>
              </a:path>
            </a:pathLst>
          </a:custGeom>
          <a:solidFill>
            <a:srgbClr val="F1F2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067300" y="4291114"/>
            <a:ext cx="20713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10" dirty="0">
                <a:solidFill>
                  <a:srgbClr val="0C6CB5"/>
                </a:solidFill>
                <a:latin typeface="Trebuchet MS"/>
                <a:cs typeface="Trebuchet MS"/>
              </a:rPr>
              <a:t>Психосоціальна</a:t>
            </a:r>
            <a:r>
              <a:rPr sz="1400" spc="-160" dirty="0">
                <a:solidFill>
                  <a:srgbClr val="0C6CB5"/>
                </a:solidFill>
                <a:latin typeface="Trebuchet MS"/>
                <a:cs typeface="Trebuchet MS"/>
              </a:rPr>
              <a:t> </a:t>
            </a:r>
            <a:r>
              <a:rPr sz="1400" spc="-114" dirty="0">
                <a:solidFill>
                  <a:srgbClr val="0C6CB5"/>
                </a:solidFill>
                <a:latin typeface="Trebuchet MS"/>
                <a:cs typeface="Trebuchet MS"/>
              </a:rPr>
              <a:t>адаптивність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79995" y="6837146"/>
            <a:ext cx="1728470" cy="173990"/>
          </a:xfrm>
          <a:prstGeom prst="rect">
            <a:avLst/>
          </a:prstGeom>
          <a:solidFill>
            <a:srgbClr val="0C6CB5"/>
          </a:solidFill>
        </p:spPr>
        <p:txBody>
          <a:bodyPr vert="horz" wrap="square" lIns="0" tIns="1524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20"/>
              </a:spcBef>
            </a:pPr>
            <a:r>
              <a:rPr sz="900" spc="-30" dirty="0">
                <a:solidFill>
                  <a:srgbClr val="FFFFFF"/>
                </a:solidFill>
                <a:latin typeface="Trebuchet MS"/>
                <a:cs typeface="Trebuchet MS"/>
              </a:rPr>
              <a:t>Середнє</a:t>
            </a:r>
            <a:r>
              <a:rPr sz="9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Trebuchet MS"/>
                <a:cs typeface="Trebuchet MS"/>
              </a:rPr>
              <a:t>значення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Trebuchet MS"/>
                <a:cs typeface="Trebuchet MS"/>
              </a:rPr>
              <a:t>у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FFFFFF"/>
                </a:solidFill>
                <a:latin typeface="Trebuchet MS"/>
                <a:cs typeface="Trebuchet MS"/>
              </a:rPr>
              <a:t>регіоні: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55" dirty="0">
                <a:solidFill>
                  <a:srgbClr val="FFFFFF"/>
                </a:solidFill>
                <a:latin typeface="Trebuchet MS"/>
                <a:cs typeface="Trebuchet MS"/>
              </a:rPr>
              <a:t>7,8</a:t>
            </a:r>
            <a:endParaRPr sz="900">
              <a:latin typeface="Trebuchet MS"/>
              <a:cs typeface="Trebuchet MS"/>
            </a:endParaRPr>
          </a:p>
        </p:txBody>
      </p:sp>
      <p:graphicFrame>
        <p:nvGraphicFramePr>
          <p:cNvPr id="43" name="object 43"/>
          <p:cNvGraphicFramePr>
            <a:graphicFrameLocks noGrp="1"/>
          </p:cNvGraphicFramePr>
          <p:nvPr/>
        </p:nvGraphicFramePr>
        <p:xfrm>
          <a:off x="1079995" y="7137971"/>
          <a:ext cx="2728588" cy="13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870"/>
                <a:gridCol w="252095"/>
                <a:gridCol w="252095"/>
                <a:gridCol w="252095"/>
                <a:gridCol w="252094"/>
                <a:gridCol w="252094"/>
                <a:gridCol w="252094"/>
                <a:gridCol w="252094"/>
                <a:gridCol w="252094"/>
                <a:gridCol w="252094"/>
                <a:gridCol w="229869"/>
              </a:tblGrid>
              <a:tr h="139700">
                <a:tc>
                  <a:txBody>
                    <a:bodyPr/>
                    <a:lstStyle/>
                    <a:p>
                      <a:pPr marR="139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8D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1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2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E6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3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7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4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5E7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5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FD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6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E4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7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C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8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9BE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9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C8E0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spc="-75" dirty="0">
                          <a:latin typeface="Trebuchet MS"/>
                          <a:cs typeface="Trebuchet MS"/>
                        </a:rPr>
                        <a:t>10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8C3C2"/>
                    </a:solidFill>
                  </a:tcPr>
                </a:tc>
              </a:tr>
            </a:tbl>
          </a:graphicData>
        </a:graphic>
      </p:graphicFrame>
      <p:sp>
        <p:nvSpPr>
          <p:cNvPr id="44" name="object 44"/>
          <p:cNvSpPr txBox="1"/>
          <p:nvPr/>
        </p:nvSpPr>
        <p:spPr>
          <a:xfrm>
            <a:off x="2616746" y="7552918"/>
            <a:ext cx="26866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35" dirty="0">
                <a:solidFill>
                  <a:srgbClr val="005AA9"/>
                </a:solidFill>
                <a:latin typeface="Trebuchet MS"/>
                <a:cs typeface="Trebuchet MS"/>
              </a:rPr>
              <a:t>Рисунок </a:t>
            </a:r>
            <a:r>
              <a:rPr sz="1000" b="1" spc="-95" dirty="0">
                <a:solidFill>
                  <a:srgbClr val="005AA9"/>
                </a:solidFill>
                <a:latin typeface="Trebuchet MS"/>
                <a:cs typeface="Trebuchet MS"/>
              </a:rPr>
              <a:t>2: </a:t>
            </a:r>
            <a:r>
              <a:rPr sz="1000" spc="-35" dirty="0">
                <a:latin typeface="Trebuchet MS"/>
                <a:cs typeface="Trebuchet MS"/>
              </a:rPr>
              <a:t>Рівень </a:t>
            </a:r>
            <a:r>
              <a:rPr sz="1000" spc="-30" dirty="0">
                <a:latin typeface="Trebuchet MS"/>
                <a:cs typeface="Trebuchet MS"/>
              </a:rPr>
              <a:t>психосоціальної</a:t>
            </a:r>
            <a:r>
              <a:rPr sz="1000" spc="-19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адаптивності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61900" y="8116798"/>
            <a:ext cx="6196965" cy="1450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200" spc="-175" dirty="0">
                <a:solidFill>
                  <a:srgbClr val="005AA9"/>
                </a:solidFill>
                <a:latin typeface="Trebuchet MS"/>
                <a:cs typeface="Trebuchet MS"/>
              </a:rPr>
              <a:t>Розуміння </a:t>
            </a:r>
            <a:r>
              <a:rPr sz="2200" spc="-160" dirty="0">
                <a:solidFill>
                  <a:srgbClr val="005AA9"/>
                </a:solidFill>
                <a:latin typeface="Trebuchet MS"/>
                <a:cs typeface="Trebuchet MS"/>
              </a:rPr>
              <a:t>психосоціальної</a:t>
            </a:r>
            <a:r>
              <a:rPr sz="2200" spc="-310" dirty="0">
                <a:solidFill>
                  <a:srgbClr val="005AA9"/>
                </a:solidFill>
                <a:latin typeface="Trebuchet MS"/>
                <a:cs typeface="Trebuchet MS"/>
              </a:rPr>
              <a:t> </a:t>
            </a:r>
            <a:r>
              <a:rPr sz="2200" spc="-170" dirty="0">
                <a:solidFill>
                  <a:srgbClr val="005AA9"/>
                </a:solidFill>
                <a:latin typeface="Trebuchet MS"/>
                <a:cs typeface="Trebuchet MS"/>
              </a:rPr>
              <a:t>адаптивності</a:t>
            </a:r>
            <a:endParaRPr sz="2200">
              <a:latin typeface="Trebuchet MS"/>
              <a:cs typeface="Trebuchet MS"/>
            </a:endParaRPr>
          </a:p>
          <a:p>
            <a:pPr marL="38100" marR="30480" algn="just">
              <a:lnSpc>
                <a:spcPct val="100000"/>
              </a:lnSpc>
              <a:spcBef>
                <a:spcPts val="1980"/>
              </a:spcBef>
            </a:pPr>
            <a:r>
              <a:rPr sz="1100" spc="-20" dirty="0">
                <a:latin typeface="Trebuchet MS"/>
                <a:cs typeface="Trebuchet MS"/>
              </a:rPr>
              <a:t>Хоча </a:t>
            </a:r>
            <a:r>
              <a:rPr sz="1100" spc="-40" dirty="0">
                <a:latin typeface="Trebuchet MS"/>
                <a:cs typeface="Trebuchet MS"/>
              </a:rPr>
              <a:t>загальна </a:t>
            </a:r>
            <a:r>
              <a:rPr sz="1100" spc="-25" dirty="0">
                <a:latin typeface="Trebuchet MS"/>
                <a:cs typeface="Trebuchet MS"/>
              </a:rPr>
              <a:t>оцінка </a:t>
            </a:r>
            <a:r>
              <a:rPr sz="1100" spc="-30" dirty="0">
                <a:latin typeface="Trebuchet MS"/>
                <a:cs typeface="Trebuchet MS"/>
              </a:rPr>
              <a:t>психосоціальної </a:t>
            </a:r>
            <a:r>
              <a:rPr sz="1100" spc="-35" dirty="0">
                <a:latin typeface="Trebuchet MS"/>
                <a:cs typeface="Trebuchet MS"/>
              </a:rPr>
              <a:t>адаптивності </a:t>
            </a:r>
            <a:r>
              <a:rPr sz="1100" spc="-60" dirty="0">
                <a:latin typeface="Trebuchet MS"/>
                <a:cs typeface="Trebuchet MS"/>
              </a:rPr>
              <a:t>свідчить, </a:t>
            </a:r>
            <a:r>
              <a:rPr sz="1100" spc="-10" dirty="0">
                <a:latin typeface="Trebuchet MS"/>
                <a:cs typeface="Trebuchet MS"/>
              </a:rPr>
              <a:t>що </a:t>
            </a:r>
            <a:r>
              <a:rPr sz="1100" spc="-30" dirty="0">
                <a:latin typeface="Trebuchet MS"/>
                <a:cs typeface="Trebuchet MS"/>
              </a:rPr>
              <a:t>це одна з </a:t>
            </a:r>
            <a:r>
              <a:rPr sz="1100" spc="-25" dirty="0">
                <a:latin typeface="Trebuchet MS"/>
                <a:cs typeface="Trebuchet MS"/>
              </a:rPr>
              <a:t>основних </a:t>
            </a:r>
            <a:r>
              <a:rPr sz="1100" spc="-40" dirty="0">
                <a:latin typeface="Trebuchet MS"/>
                <a:cs typeface="Trebuchet MS"/>
              </a:rPr>
              <a:t>сильних  </a:t>
            </a:r>
            <a:r>
              <a:rPr sz="1100" spc="-30" dirty="0">
                <a:latin typeface="Trebuchet MS"/>
                <a:cs typeface="Trebuchet MS"/>
              </a:rPr>
              <a:t>сторін </a:t>
            </a:r>
            <a:r>
              <a:rPr sz="1100" spc="-50" dirty="0">
                <a:latin typeface="Trebuchet MS"/>
                <a:cs typeface="Trebuchet MS"/>
              </a:rPr>
              <a:t>жителів </a:t>
            </a:r>
            <a:r>
              <a:rPr sz="1100" spc="-45" dirty="0">
                <a:latin typeface="Trebuchet MS"/>
                <a:cs typeface="Trebuchet MS"/>
              </a:rPr>
              <a:t>східних </a:t>
            </a:r>
            <a:r>
              <a:rPr sz="1100" spc="-40" dirty="0">
                <a:latin typeface="Trebuchet MS"/>
                <a:cs typeface="Trebuchet MS"/>
              </a:rPr>
              <a:t>областей </a:t>
            </a:r>
            <a:r>
              <a:rPr sz="1100" spc="-55" dirty="0">
                <a:latin typeface="Trebuchet MS"/>
                <a:cs typeface="Trebuchet MS"/>
              </a:rPr>
              <a:t>України, </a:t>
            </a:r>
            <a:r>
              <a:rPr sz="1100" spc="-35" dirty="0">
                <a:latin typeface="Trebuchet MS"/>
                <a:cs typeface="Trebuchet MS"/>
              </a:rPr>
              <a:t>більш </a:t>
            </a:r>
            <a:r>
              <a:rPr sz="1100" spc="-30" dirty="0">
                <a:latin typeface="Trebuchet MS"/>
                <a:cs typeface="Trebuchet MS"/>
              </a:rPr>
              <a:t>докладний </a:t>
            </a:r>
            <a:r>
              <a:rPr sz="1100" spc="-40" dirty="0">
                <a:latin typeface="Trebuchet MS"/>
                <a:cs typeface="Trebuchet MS"/>
              </a:rPr>
              <a:t>аналіз </a:t>
            </a:r>
            <a:r>
              <a:rPr sz="1100" spc="-15" dirty="0">
                <a:latin typeface="Trebuchet MS"/>
                <a:cs typeface="Trebuchet MS"/>
              </a:rPr>
              <a:t>11 </a:t>
            </a:r>
            <a:r>
              <a:rPr sz="1100" spc="-25" dirty="0">
                <a:latin typeface="Trebuchet MS"/>
                <a:cs typeface="Trebuchet MS"/>
              </a:rPr>
              <a:t>показників </a:t>
            </a:r>
            <a:r>
              <a:rPr sz="1100" spc="-30" dirty="0">
                <a:latin typeface="Trebuchet MS"/>
                <a:cs typeface="Trebuchet MS"/>
              </a:rPr>
              <a:t>дозволяє виявити  </a:t>
            </a:r>
            <a:r>
              <a:rPr sz="1100" spc="-45" dirty="0">
                <a:latin typeface="Trebuchet MS"/>
                <a:cs typeface="Trebuchet MS"/>
              </a:rPr>
              <a:t>специфічні </a:t>
            </a:r>
            <a:r>
              <a:rPr sz="1100" spc="-40" dirty="0">
                <a:latin typeface="Trebuchet MS"/>
                <a:cs typeface="Trebuchet MS"/>
              </a:rPr>
              <a:t>сильні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45" dirty="0">
                <a:latin typeface="Trebuchet MS"/>
                <a:cs typeface="Trebuchet MS"/>
              </a:rPr>
              <a:t>слабкі </a:t>
            </a:r>
            <a:r>
              <a:rPr sz="1100" spc="-40" dirty="0">
                <a:latin typeface="Trebuchet MS"/>
                <a:cs typeface="Trebuchet MS"/>
              </a:rPr>
              <a:t>сторони. </a:t>
            </a:r>
            <a:r>
              <a:rPr sz="1100" spc="-120" dirty="0">
                <a:latin typeface="Trebuchet MS"/>
                <a:cs typeface="Trebuchet MS"/>
              </a:rPr>
              <a:t>Так, </a:t>
            </a:r>
            <a:r>
              <a:rPr sz="1100" spc="-20" dirty="0">
                <a:latin typeface="Trebuchet MS"/>
                <a:cs typeface="Trebuchet MS"/>
              </a:rPr>
              <a:t>основними </a:t>
            </a:r>
            <a:r>
              <a:rPr sz="1100" spc="-35" dirty="0">
                <a:latin typeface="Trebuchet MS"/>
                <a:cs typeface="Trebuchet MS"/>
              </a:rPr>
              <a:t>сильними </a:t>
            </a:r>
            <a:r>
              <a:rPr sz="1100" spc="-25" dirty="0">
                <a:latin typeface="Trebuchet MS"/>
                <a:cs typeface="Trebuchet MS"/>
              </a:rPr>
              <a:t>сторонами </a:t>
            </a:r>
            <a:r>
              <a:rPr sz="1100" spc="-45" dirty="0">
                <a:latin typeface="Trebuchet MS"/>
                <a:cs typeface="Trebuchet MS"/>
              </a:rPr>
              <a:t>є </a:t>
            </a:r>
            <a:r>
              <a:rPr sz="1100" spc="-20" dirty="0">
                <a:latin typeface="Trebuchet MS"/>
                <a:cs typeface="Trebuchet MS"/>
              </a:rPr>
              <a:t>родинні </a:t>
            </a:r>
            <a:r>
              <a:rPr sz="1100" spc="-50" dirty="0">
                <a:latin typeface="Trebuchet MS"/>
                <a:cs typeface="Trebuchet MS"/>
              </a:rPr>
              <a:t>зв’язки  </a:t>
            </a:r>
            <a:r>
              <a:rPr sz="1100" spc="-75" dirty="0">
                <a:latin typeface="Trebuchet MS"/>
                <a:cs typeface="Trebuchet MS"/>
              </a:rPr>
              <a:t>(див. Рис. </a:t>
            </a:r>
            <a:r>
              <a:rPr sz="1100" spc="-55" dirty="0">
                <a:latin typeface="Trebuchet MS"/>
                <a:cs typeface="Trebuchet MS"/>
              </a:rPr>
              <a:t>3) та </a:t>
            </a:r>
            <a:r>
              <a:rPr sz="1100" spc="-40" dirty="0">
                <a:latin typeface="Trebuchet MS"/>
                <a:cs typeface="Trebuchet MS"/>
              </a:rPr>
              <a:t>здатність </a:t>
            </a:r>
            <a:r>
              <a:rPr sz="1100" spc="-25" dirty="0">
                <a:latin typeface="Trebuchet MS"/>
                <a:cs typeface="Trebuchet MS"/>
              </a:rPr>
              <a:t>до </a:t>
            </a:r>
            <a:r>
              <a:rPr sz="1100" spc="-30" dirty="0">
                <a:latin typeface="Trebuchet MS"/>
                <a:cs typeface="Trebuchet MS"/>
              </a:rPr>
              <a:t>цілеспрямованої </a:t>
            </a:r>
            <a:r>
              <a:rPr sz="1100" spc="-40" dirty="0">
                <a:latin typeface="Trebuchet MS"/>
                <a:cs typeface="Trebuchet MS"/>
              </a:rPr>
              <a:t>діяльності </a:t>
            </a:r>
            <a:r>
              <a:rPr sz="1100" spc="-75" dirty="0">
                <a:latin typeface="Trebuchet MS"/>
                <a:cs typeface="Trebuchet MS"/>
              </a:rPr>
              <a:t>(див. Рис. 4)</a:t>
            </a:r>
            <a:r>
              <a:rPr sz="975" spc="-112" baseline="29914" dirty="0">
                <a:latin typeface="Trebuchet MS"/>
                <a:cs typeface="Trebuchet MS"/>
              </a:rPr>
              <a:t>2</a:t>
            </a:r>
            <a:r>
              <a:rPr sz="1100" spc="-75" dirty="0">
                <a:latin typeface="Trebuchet MS"/>
                <a:cs typeface="Trebuchet MS"/>
              </a:rPr>
              <a:t>. </a:t>
            </a:r>
            <a:r>
              <a:rPr sz="1100" spc="-30" dirty="0">
                <a:latin typeface="Trebuchet MS"/>
                <a:cs typeface="Trebuchet MS"/>
              </a:rPr>
              <a:t>Це </a:t>
            </a:r>
            <a:r>
              <a:rPr sz="1100" spc="-25" dirty="0">
                <a:latin typeface="Trebuchet MS"/>
                <a:cs typeface="Trebuchet MS"/>
              </a:rPr>
              <a:t>створює </a:t>
            </a:r>
            <a:r>
              <a:rPr sz="1100" spc="-30" dirty="0">
                <a:latin typeface="Trebuchet MS"/>
                <a:cs typeface="Trebuchet MS"/>
              </a:rPr>
              <a:t>міцну </a:t>
            </a:r>
            <a:r>
              <a:rPr sz="1100" spc="-20" dirty="0">
                <a:latin typeface="Trebuchet MS"/>
                <a:cs typeface="Trebuchet MS"/>
              </a:rPr>
              <a:t>основу </a:t>
            </a:r>
            <a:r>
              <a:rPr sz="1100" spc="-50" dirty="0">
                <a:latin typeface="Trebuchet MS"/>
                <a:cs typeface="Trebuchet MS"/>
              </a:rPr>
              <a:t>для  </a:t>
            </a:r>
            <a:r>
              <a:rPr sz="1100" spc="-35" dirty="0">
                <a:latin typeface="Trebuchet MS"/>
                <a:cs typeface="Trebuchet MS"/>
              </a:rPr>
              <a:t>існування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мереж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підтримки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та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щоденної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взаємодії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з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іншими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людьми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у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повсякденному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75" dirty="0">
                <a:latin typeface="Trebuchet MS"/>
                <a:cs typeface="Trebuchet MS"/>
              </a:rPr>
              <a:t>житті.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899998" y="979424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887300" y="9810394"/>
            <a:ext cx="53340" cy="965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50" spc="-25" dirty="0">
                <a:latin typeface="Trebuchet MS"/>
                <a:cs typeface="Trebuchet MS"/>
              </a:rPr>
              <a:t>1</a:t>
            </a:r>
            <a:endParaRPr sz="450">
              <a:latin typeface="Trebuchet MS"/>
              <a:cs typeface="Trebuchet MS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15" dirty="0"/>
              <a:t>4</a:t>
            </a:fld>
            <a:endParaRPr spc="-15" dirty="0"/>
          </a:p>
        </p:txBody>
      </p:sp>
      <p:sp>
        <p:nvSpPr>
          <p:cNvPr id="48" name="object 48"/>
          <p:cNvSpPr txBox="1"/>
          <p:nvPr/>
        </p:nvSpPr>
        <p:spPr>
          <a:xfrm>
            <a:off x="1031297" y="9776461"/>
            <a:ext cx="6000750" cy="441959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800" spc="-60" dirty="0">
                <a:latin typeface="Trebuchet MS"/>
                <a:cs typeface="Trebuchet MS"/>
              </a:rPr>
              <a:t>Опис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кожного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55" dirty="0">
                <a:latin typeface="Trebuchet MS"/>
                <a:cs typeface="Trebuchet MS"/>
              </a:rPr>
              <a:t>з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55" dirty="0">
                <a:latin typeface="Trebuchet MS"/>
                <a:cs typeface="Trebuchet MS"/>
              </a:rPr>
              <a:t>11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60" dirty="0">
                <a:latin typeface="Trebuchet MS"/>
                <a:cs typeface="Trebuchet MS"/>
              </a:rPr>
              <a:t>показників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60" dirty="0">
                <a:latin typeface="Trebuchet MS"/>
                <a:cs typeface="Trebuchet MS"/>
              </a:rPr>
              <a:t>наводиться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60" dirty="0">
                <a:latin typeface="Trebuchet MS"/>
                <a:cs typeface="Trebuchet MS"/>
              </a:rPr>
              <a:t>у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глосарії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80" dirty="0">
                <a:latin typeface="Trebuchet MS"/>
                <a:cs typeface="Trebuchet MS"/>
              </a:rPr>
              <a:t>USE: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70" dirty="0">
                <a:latin typeface="Trebuchet MS"/>
                <a:cs typeface="Trebuchet MS"/>
              </a:rPr>
              <a:t>use.scoreforpeace.org</a:t>
            </a: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200"/>
              </a:spcBef>
            </a:pPr>
            <a:r>
              <a:rPr sz="800" spc="-65" dirty="0">
                <a:latin typeface="Trebuchet MS"/>
                <a:cs typeface="Trebuchet MS"/>
              </a:rPr>
              <a:t>Родинні </a:t>
            </a:r>
            <a:r>
              <a:rPr sz="800" spc="-75" dirty="0">
                <a:latin typeface="Trebuchet MS"/>
                <a:cs typeface="Trebuchet MS"/>
              </a:rPr>
              <a:t>зв’язки </a:t>
            </a:r>
            <a:r>
              <a:rPr sz="800" spc="-65" dirty="0">
                <a:latin typeface="Trebuchet MS"/>
                <a:cs typeface="Trebuchet MS"/>
              </a:rPr>
              <a:t>визначаються як міцність </a:t>
            </a:r>
            <a:r>
              <a:rPr sz="800" spc="-60" dirty="0">
                <a:latin typeface="Trebuchet MS"/>
                <a:cs typeface="Trebuchet MS"/>
              </a:rPr>
              <a:t>стосунків </a:t>
            </a:r>
            <a:r>
              <a:rPr sz="800" spc="-85" dirty="0">
                <a:latin typeface="Trebuchet MS"/>
                <a:cs typeface="Trebuchet MS"/>
              </a:rPr>
              <a:t>між </a:t>
            </a:r>
            <a:r>
              <a:rPr sz="800" spc="-70" dirty="0">
                <a:latin typeface="Trebuchet MS"/>
                <a:cs typeface="Trebuchet MS"/>
              </a:rPr>
              <a:t>членами </a:t>
            </a:r>
            <a:r>
              <a:rPr sz="800" spc="-55" dirty="0">
                <a:latin typeface="Trebuchet MS"/>
                <a:cs typeface="Trebuchet MS"/>
              </a:rPr>
              <a:t>родини </a:t>
            </a:r>
            <a:r>
              <a:rPr sz="800" spc="-60" dirty="0">
                <a:latin typeface="Trebuchet MS"/>
                <a:cs typeface="Trebuchet MS"/>
              </a:rPr>
              <a:t>і </a:t>
            </a:r>
            <a:r>
              <a:rPr sz="800" spc="-75" dirty="0">
                <a:latin typeface="Trebuchet MS"/>
                <a:cs typeface="Trebuchet MS"/>
              </a:rPr>
              <a:t>родичами. </a:t>
            </a:r>
            <a:r>
              <a:rPr sz="800" spc="-65" dirty="0">
                <a:latin typeface="Trebuchet MS"/>
                <a:cs typeface="Trebuchet MS"/>
              </a:rPr>
              <a:t>Здатність до </a:t>
            </a:r>
            <a:r>
              <a:rPr sz="800" spc="-60" dirty="0">
                <a:latin typeface="Trebuchet MS"/>
                <a:cs typeface="Trebuchet MS"/>
              </a:rPr>
              <a:t>цілеспрямованої </a:t>
            </a:r>
            <a:r>
              <a:rPr sz="800" spc="-65" dirty="0">
                <a:latin typeface="Trebuchet MS"/>
                <a:cs typeface="Trebuchet MS"/>
              </a:rPr>
              <a:t>діяльності стосується здатності  стримувати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75" dirty="0">
                <a:latin typeface="Trebuchet MS"/>
                <a:cs typeface="Trebuchet MS"/>
              </a:rPr>
              <a:t>емоції,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0" dirty="0">
                <a:latin typeface="Trebuchet MS"/>
                <a:cs typeface="Trebuchet MS"/>
              </a:rPr>
              <a:t>враховувати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70" dirty="0">
                <a:latin typeface="Trebuchet MS"/>
                <a:cs typeface="Trebuchet MS"/>
              </a:rPr>
              <a:t>наслідки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90" dirty="0">
                <a:latin typeface="Trebuchet MS"/>
                <a:cs typeface="Trebuchet MS"/>
              </a:rPr>
              <a:t>дій,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планувати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70" dirty="0">
                <a:latin typeface="Trebuchet MS"/>
                <a:cs typeface="Trebuchet MS"/>
              </a:rPr>
              <a:t>завдання,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70" dirty="0">
                <a:latin typeface="Trebuchet MS"/>
                <a:cs typeface="Trebuchet MS"/>
              </a:rPr>
              <a:t>фокусуватися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під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час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55" dirty="0">
                <a:latin typeface="Trebuchet MS"/>
                <a:cs typeface="Trebuchet MS"/>
              </a:rPr>
              <a:t>роботи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75" dirty="0">
                <a:latin typeface="Trebuchet MS"/>
                <a:cs typeface="Trebuchet MS"/>
              </a:rPr>
              <a:t>та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0" dirty="0">
                <a:latin typeface="Trebuchet MS"/>
                <a:cs typeface="Trebuchet MS"/>
              </a:rPr>
              <a:t>виконувати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60" dirty="0">
                <a:latin typeface="Trebuchet MS"/>
                <a:cs typeface="Trebuchet MS"/>
              </a:rPr>
              <a:t>одночасно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кілька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80" dirty="0">
                <a:latin typeface="Trebuchet MS"/>
                <a:cs typeface="Trebuchet MS"/>
              </a:rPr>
              <a:t>задач.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87300" y="9957714"/>
            <a:ext cx="53340" cy="965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50" spc="-25" dirty="0">
                <a:latin typeface="Trebuchet MS"/>
                <a:cs typeface="Trebuchet MS"/>
              </a:rPr>
              <a:t>2</a:t>
            </a:r>
            <a:endParaRPr sz="4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2389" y="3500170"/>
            <a:ext cx="254000" cy="67056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70" dirty="0">
                <a:solidFill>
                  <a:srgbClr val="005AA9"/>
                </a:solidFill>
                <a:latin typeface="Arial"/>
                <a:cs typeface="Arial"/>
              </a:rPr>
              <a:t>Індекс </a:t>
            </a:r>
            <a:r>
              <a:rPr sz="1800" spc="-114" dirty="0">
                <a:solidFill>
                  <a:srgbClr val="005AA9"/>
                </a:solidFill>
                <a:latin typeface="Arial"/>
                <a:cs typeface="Arial"/>
              </a:rPr>
              <a:t>соціальної </a:t>
            </a:r>
            <a:r>
              <a:rPr sz="1800" spc="-80" dirty="0">
                <a:solidFill>
                  <a:srgbClr val="005AA9"/>
                </a:solidFill>
                <a:latin typeface="Arial"/>
                <a:cs typeface="Arial"/>
              </a:rPr>
              <a:t>згуртованості </a:t>
            </a:r>
            <a:r>
              <a:rPr sz="1800" spc="-70" dirty="0">
                <a:solidFill>
                  <a:srgbClr val="005AA9"/>
                </a:solidFill>
                <a:latin typeface="Arial"/>
                <a:cs typeface="Arial"/>
              </a:rPr>
              <a:t>і </a:t>
            </a:r>
            <a:r>
              <a:rPr sz="1800" spc="-110" dirty="0">
                <a:solidFill>
                  <a:srgbClr val="005AA9"/>
                </a:solidFill>
                <a:latin typeface="Arial"/>
                <a:cs typeface="Arial"/>
              </a:rPr>
              <a:t>примирення </a:t>
            </a:r>
            <a:r>
              <a:rPr sz="1800" spc="-285" dirty="0">
                <a:solidFill>
                  <a:srgbClr val="005AA9"/>
                </a:solidFill>
                <a:latin typeface="Arial"/>
                <a:cs typeface="Arial"/>
              </a:rPr>
              <a:t>ООН </a:t>
            </a:r>
            <a:r>
              <a:rPr sz="1800" spc="-125" dirty="0">
                <a:solidFill>
                  <a:srgbClr val="005AA9"/>
                </a:solidFill>
                <a:latin typeface="Arial"/>
                <a:cs typeface="Arial"/>
              </a:rPr>
              <a:t>для </a:t>
            </a:r>
            <a:r>
              <a:rPr sz="1800" spc="-100" dirty="0">
                <a:solidFill>
                  <a:srgbClr val="005AA9"/>
                </a:solidFill>
                <a:latin typeface="Arial"/>
                <a:cs typeface="Arial"/>
              </a:rPr>
              <a:t>східної</a:t>
            </a:r>
            <a:r>
              <a:rPr sz="1800" spc="190" dirty="0">
                <a:solidFill>
                  <a:srgbClr val="005AA9"/>
                </a:solidFill>
                <a:latin typeface="Arial"/>
                <a:cs typeface="Arial"/>
              </a:rPr>
              <a:t> </a:t>
            </a:r>
            <a:r>
              <a:rPr sz="1800" spc="-105" dirty="0">
                <a:solidFill>
                  <a:srgbClr val="005AA9"/>
                </a:solidFill>
                <a:latin typeface="Arial"/>
                <a:cs typeface="Arial"/>
              </a:rPr>
              <a:t>України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93495" y="495960"/>
            <a:ext cx="228600" cy="23501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20"/>
              </a:lnSpc>
            </a:pPr>
            <a:r>
              <a:rPr sz="1600" spc="-160" dirty="0">
                <a:solidFill>
                  <a:srgbClr val="F1F2EC"/>
                </a:solidFill>
                <a:latin typeface="Arial"/>
                <a:cs typeface="Arial"/>
              </a:rPr>
              <a:t>Психосоціальна</a:t>
            </a:r>
            <a:r>
              <a:rPr sz="1600" spc="-85" dirty="0">
                <a:solidFill>
                  <a:srgbClr val="F1F2EC"/>
                </a:solidFill>
                <a:latin typeface="Arial"/>
                <a:cs typeface="Arial"/>
              </a:rPr>
              <a:t> </a:t>
            </a:r>
            <a:r>
              <a:rPr sz="1600" spc="-130" dirty="0">
                <a:solidFill>
                  <a:srgbClr val="F1F2EC"/>
                </a:solidFill>
                <a:latin typeface="Arial"/>
                <a:cs typeface="Arial"/>
              </a:rPr>
              <a:t>адаптивність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87940" y="509397"/>
            <a:ext cx="3632060" cy="3295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97920" y="1110322"/>
            <a:ext cx="68770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75" dirty="0">
                <a:solidFill>
                  <a:srgbClr val="807F84"/>
                </a:solidFill>
                <a:latin typeface="Trebuchet MS"/>
                <a:cs typeface="Trebuchet MS"/>
              </a:rPr>
              <a:t>Харківська</a:t>
            </a:r>
            <a:r>
              <a:rPr sz="700" b="1" spc="-130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08501" y="2157082"/>
            <a:ext cx="944244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Дніпропетровська</a:t>
            </a:r>
            <a:r>
              <a:rPr sz="700" b="1" spc="-110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72241" y="2997479"/>
            <a:ext cx="69088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70" dirty="0">
                <a:solidFill>
                  <a:srgbClr val="807F84"/>
                </a:solidFill>
                <a:latin typeface="Trebuchet MS"/>
                <a:cs typeface="Trebuchet MS"/>
              </a:rPr>
              <a:t>Запорізька</a:t>
            </a:r>
            <a:r>
              <a:rPr sz="700" b="1" spc="-13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43207" y="3635133"/>
            <a:ext cx="432434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Азовське</a:t>
            </a:r>
            <a:r>
              <a:rPr sz="500" b="1" spc="-90" dirty="0">
                <a:solidFill>
                  <a:srgbClr val="0C6CB5"/>
                </a:solidFill>
                <a:latin typeface="Trebuchet MS"/>
                <a:cs typeface="Trebuchet MS"/>
              </a:rPr>
              <a:t> </a:t>
            </a: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море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05287" y="2838424"/>
            <a:ext cx="2184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Дніпро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30658" y="1884489"/>
            <a:ext cx="65786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90" dirty="0">
                <a:solidFill>
                  <a:srgbClr val="807F84"/>
                </a:solidFill>
                <a:latin typeface="Trebuchet MS"/>
                <a:cs typeface="Trebuchet MS"/>
              </a:rPr>
              <a:t>Луганська</a:t>
            </a:r>
            <a:r>
              <a:rPr sz="700" b="1" spc="-114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40221" y="2482798"/>
            <a:ext cx="73596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Російська</a:t>
            </a:r>
            <a:r>
              <a:rPr sz="700" b="1" spc="-12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Федерація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18073" y="2269959"/>
            <a:ext cx="6464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Донецька</a:t>
            </a:r>
            <a:r>
              <a:rPr sz="700" b="1" spc="-12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95188" y="901103"/>
            <a:ext cx="4692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Луганськ-Північ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64579" y="1105572"/>
            <a:ext cx="41402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5" dirty="0">
                <a:latin typeface="Trebuchet MS"/>
                <a:cs typeface="Trebuchet MS"/>
              </a:rPr>
              <a:t>Луганськ-Схід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86056" y="1274050"/>
            <a:ext cx="46990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Луганськ-Центр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21883" y="1487525"/>
            <a:ext cx="5200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Луганськ-Південь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40248" y="2447531"/>
            <a:ext cx="74231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Донецьк-Південний</a:t>
            </a:r>
            <a:r>
              <a:rPr sz="600" spc="-85" dirty="0">
                <a:latin typeface="Trebuchet MS"/>
                <a:cs typeface="Trebuchet MS"/>
              </a:rPr>
              <a:t> </a:t>
            </a:r>
            <a:r>
              <a:rPr sz="600" spc="-70" dirty="0">
                <a:latin typeface="Trebuchet MS"/>
                <a:cs typeface="Trebuchet MS"/>
              </a:rPr>
              <a:t>Захід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98554" y="2886214"/>
            <a:ext cx="5111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Донецьк-Південь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47766" y="2086241"/>
            <a:ext cx="46100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Донецьк-Центр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67007" y="1888210"/>
            <a:ext cx="4311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5" dirty="0">
                <a:latin typeface="Trebuchet MS"/>
                <a:cs typeface="Trebuchet MS"/>
              </a:rPr>
              <a:t>онецьк-Захід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464022" y="1824139"/>
            <a:ext cx="40513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0" dirty="0">
                <a:latin typeface="Trebuchet MS"/>
                <a:cs typeface="Trebuchet MS"/>
              </a:rPr>
              <a:t>онецьк-Схід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28424" y="1585772"/>
            <a:ext cx="460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0" dirty="0">
                <a:latin typeface="Trebuchet MS"/>
                <a:cs typeface="Trebuchet MS"/>
              </a:rPr>
              <a:t>онецьк-Півн</a:t>
            </a:r>
            <a:r>
              <a:rPr sz="600" spc="-40" dirty="0">
                <a:latin typeface="Trebuchet MS"/>
                <a:cs typeface="Trebuchet MS"/>
              </a:rPr>
              <a:t>і</a:t>
            </a:r>
            <a:r>
              <a:rPr sz="600" spc="-60" dirty="0">
                <a:latin typeface="Trebuchet MS"/>
                <a:cs typeface="Trebuchet MS"/>
              </a:rPr>
              <a:t>ч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74184" y="979652"/>
            <a:ext cx="230504" cy="133350"/>
          </a:xfrm>
          <a:prstGeom prst="rect">
            <a:avLst/>
          </a:prstGeom>
          <a:solidFill>
            <a:srgbClr val="A9BECB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8,9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92155" y="2020912"/>
            <a:ext cx="230504" cy="133350"/>
          </a:xfrm>
          <a:prstGeom prst="rect">
            <a:avLst/>
          </a:prstGeom>
          <a:solidFill>
            <a:srgbClr val="A9BECB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8,7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74184" y="2857639"/>
            <a:ext cx="230504" cy="133350"/>
          </a:xfrm>
          <a:prstGeom prst="rect">
            <a:avLst/>
          </a:prstGeom>
          <a:solidFill>
            <a:srgbClr val="DDC8E0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9,1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32957" y="1009053"/>
            <a:ext cx="230504" cy="133350"/>
          </a:xfrm>
          <a:prstGeom prst="rect">
            <a:avLst/>
          </a:prstGeom>
          <a:solidFill>
            <a:srgbClr val="DDC8E0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9,4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639079" y="1154417"/>
            <a:ext cx="230504" cy="133350"/>
          </a:xfrm>
          <a:prstGeom prst="rect">
            <a:avLst/>
          </a:prstGeom>
          <a:solidFill>
            <a:srgbClr val="DDC8E0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9,0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350037" y="1481340"/>
            <a:ext cx="230504" cy="133350"/>
          </a:xfrm>
          <a:prstGeom prst="rect">
            <a:avLst/>
          </a:prstGeom>
          <a:solidFill>
            <a:srgbClr val="DDC8E0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9,1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478411" y="1472336"/>
            <a:ext cx="230504" cy="133350"/>
          </a:xfrm>
          <a:prstGeom prst="rect">
            <a:avLst/>
          </a:prstGeom>
          <a:solidFill>
            <a:srgbClr val="DDC8E0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9,0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72963" y="1931416"/>
            <a:ext cx="230504" cy="133350"/>
          </a:xfrm>
          <a:prstGeom prst="rect">
            <a:avLst/>
          </a:prstGeom>
          <a:solidFill>
            <a:srgbClr val="A9BECB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8,7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151754" y="1777580"/>
            <a:ext cx="230504" cy="133350"/>
          </a:xfrm>
          <a:prstGeom prst="rect">
            <a:avLst/>
          </a:prstGeom>
          <a:solidFill>
            <a:srgbClr val="A9BECB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8,8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379504" y="2196325"/>
            <a:ext cx="230504" cy="133350"/>
          </a:xfrm>
          <a:prstGeom prst="rect">
            <a:avLst/>
          </a:prstGeom>
          <a:solidFill>
            <a:srgbClr val="A9BECB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8,9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396179" y="2554236"/>
            <a:ext cx="230504" cy="133350"/>
          </a:xfrm>
          <a:prstGeom prst="rect">
            <a:avLst/>
          </a:prstGeom>
          <a:solidFill>
            <a:srgbClr val="DDC8E0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9,0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508155" y="2997771"/>
            <a:ext cx="230504" cy="133350"/>
          </a:xfrm>
          <a:prstGeom prst="rect">
            <a:avLst/>
          </a:prstGeom>
          <a:solidFill>
            <a:srgbClr val="A9BECB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8,7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356387" y="1226756"/>
            <a:ext cx="230504" cy="133350"/>
          </a:xfrm>
          <a:prstGeom prst="rect">
            <a:avLst/>
          </a:prstGeom>
          <a:solidFill>
            <a:srgbClr val="DDC8E0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9,4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99998" y="509397"/>
            <a:ext cx="2488565" cy="3296285"/>
          </a:xfrm>
          <a:custGeom>
            <a:avLst/>
            <a:gdLst/>
            <a:ahLst/>
            <a:cxnLst/>
            <a:rect l="l" t="t" r="r" b="b"/>
            <a:pathLst>
              <a:path w="2488565" h="3296285">
                <a:moveTo>
                  <a:pt x="2487942" y="0"/>
                </a:moveTo>
                <a:lnTo>
                  <a:pt x="0" y="0"/>
                </a:lnTo>
                <a:lnTo>
                  <a:pt x="0" y="3295751"/>
                </a:lnTo>
                <a:lnTo>
                  <a:pt x="2487942" y="3295751"/>
                </a:lnTo>
                <a:lnTo>
                  <a:pt x="2487942" y="0"/>
                </a:lnTo>
                <a:close/>
              </a:path>
            </a:pathLst>
          </a:custGeom>
          <a:solidFill>
            <a:srgbClr val="F1F2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067300" y="632244"/>
            <a:ext cx="11087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10" dirty="0">
                <a:solidFill>
                  <a:srgbClr val="0C6CB5"/>
                </a:solidFill>
                <a:latin typeface="Trebuchet MS"/>
                <a:cs typeface="Trebuchet MS"/>
              </a:rPr>
              <a:t>Родинні</a:t>
            </a:r>
            <a:r>
              <a:rPr sz="1400" spc="-210" dirty="0">
                <a:solidFill>
                  <a:srgbClr val="0C6CB5"/>
                </a:solidFill>
                <a:latin typeface="Trebuchet MS"/>
                <a:cs typeface="Trebuchet MS"/>
              </a:rPr>
              <a:t> </a:t>
            </a:r>
            <a:r>
              <a:rPr sz="1400" spc="-125" dirty="0">
                <a:solidFill>
                  <a:srgbClr val="0C6CB5"/>
                </a:solidFill>
                <a:latin typeface="Trebuchet MS"/>
                <a:cs typeface="Trebuchet MS"/>
              </a:rPr>
              <a:t>зв’язки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79995" y="3178276"/>
            <a:ext cx="1728470" cy="173990"/>
          </a:xfrm>
          <a:prstGeom prst="rect">
            <a:avLst/>
          </a:prstGeom>
          <a:solidFill>
            <a:srgbClr val="0C6CB5"/>
          </a:solidFill>
        </p:spPr>
        <p:txBody>
          <a:bodyPr vert="horz" wrap="square" lIns="0" tIns="1524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20"/>
              </a:spcBef>
            </a:pPr>
            <a:r>
              <a:rPr sz="900" spc="-30" dirty="0">
                <a:solidFill>
                  <a:srgbClr val="FFFFFF"/>
                </a:solidFill>
                <a:latin typeface="Trebuchet MS"/>
                <a:cs typeface="Trebuchet MS"/>
              </a:rPr>
              <a:t>Середнє</a:t>
            </a:r>
            <a:r>
              <a:rPr sz="9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Trebuchet MS"/>
                <a:cs typeface="Trebuchet MS"/>
              </a:rPr>
              <a:t>значення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Trebuchet MS"/>
                <a:cs typeface="Trebuchet MS"/>
              </a:rPr>
              <a:t>у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FFFFFF"/>
                </a:solidFill>
                <a:latin typeface="Trebuchet MS"/>
                <a:cs typeface="Trebuchet MS"/>
              </a:rPr>
              <a:t>регіоні: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55" dirty="0">
                <a:solidFill>
                  <a:srgbClr val="FFFFFF"/>
                </a:solidFill>
                <a:latin typeface="Trebuchet MS"/>
                <a:cs typeface="Trebuchet MS"/>
              </a:rPr>
              <a:t>8,9</a:t>
            </a:r>
            <a:endParaRPr sz="900">
              <a:latin typeface="Trebuchet MS"/>
              <a:cs typeface="Trebuchet MS"/>
            </a:endParaRPr>
          </a:p>
        </p:txBody>
      </p:sp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1079995" y="3479101"/>
          <a:ext cx="2728588" cy="13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870"/>
                <a:gridCol w="252095"/>
                <a:gridCol w="252095"/>
                <a:gridCol w="252095"/>
                <a:gridCol w="252094"/>
                <a:gridCol w="252094"/>
                <a:gridCol w="252094"/>
                <a:gridCol w="252094"/>
                <a:gridCol w="252094"/>
                <a:gridCol w="252094"/>
                <a:gridCol w="229869"/>
              </a:tblGrid>
              <a:tr h="139700">
                <a:tc>
                  <a:txBody>
                    <a:bodyPr/>
                    <a:lstStyle/>
                    <a:p>
                      <a:pPr marR="139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8D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1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2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E6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3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7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4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5E7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5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FD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6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E4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7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C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8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9BE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9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C8E0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spc="-75" dirty="0">
                          <a:latin typeface="Trebuchet MS"/>
                          <a:cs typeface="Trebuchet MS"/>
                        </a:rPr>
                        <a:t>10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8C3C2"/>
                    </a:solidFill>
                  </a:tcPr>
                </a:tc>
              </a:tr>
            </a:tbl>
          </a:graphicData>
        </a:graphic>
      </p:graphicFrame>
      <p:sp>
        <p:nvSpPr>
          <p:cNvPr id="40" name="object 40"/>
          <p:cNvSpPr txBox="1"/>
          <p:nvPr/>
        </p:nvSpPr>
        <p:spPr>
          <a:xfrm>
            <a:off x="3205949" y="3894048"/>
            <a:ext cx="15081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35" dirty="0">
                <a:solidFill>
                  <a:srgbClr val="005AA9"/>
                </a:solidFill>
                <a:latin typeface="Trebuchet MS"/>
                <a:cs typeface="Trebuchet MS"/>
              </a:rPr>
              <a:t>Рисунок </a:t>
            </a:r>
            <a:r>
              <a:rPr sz="1000" b="1" spc="-95" dirty="0">
                <a:solidFill>
                  <a:srgbClr val="005AA9"/>
                </a:solidFill>
                <a:latin typeface="Trebuchet MS"/>
                <a:cs typeface="Trebuchet MS"/>
              </a:rPr>
              <a:t>3: </a:t>
            </a:r>
            <a:r>
              <a:rPr sz="1000" spc="-30" dirty="0">
                <a:latin typeface="Trebuchet MS"/>
                <a:cs typeface="Trebuchet MS"/>
              </a:rPr>
              <a:t>Родинні</a:t>
            </a:r>
            <a:r>
              <a:rPr sz="1000" spc="-204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зв’язки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387940" y="4315688"/>
            <a:ext cx="3632060" cy="3295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597920" y="4916627"/>
            <a:ext cx="68770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75" dirty="0">
                <a:solidFill>
                  <a:srgbClr val="807F84"/>
                </a:solidFill>
                <a:latin typeface="Trebuchet MS"/>
                <a:cs typeface="Trebuchet MS"/>
              </a:rPr>
              <a:t>Харківська</a:t>
            </a:r>
            <a:r>
              <a:rPr sz="700" b="1" spc="-130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908501" y="5963373"/>
            <a:ext cx="944244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Дніпропетровська</a:t>
            </a:r>
            <a:r>
              <a:rPr sz="700" b="1" spc="-110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472241" y="6803770"/>
            <a:ext cx="69088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70" dirty="0">
                <a:solidFill>
                  <a:srgbClr val="807F84"/>
                </a:solidFill>
                <a:latin typeface="Trebuchet MS"/>
                <a:cs typeface="Trebuchet MS"/>
              </a:rPr>
              <a:t>Запорізька</a:t>
            </a:r>
            <a:r>
              <a:rPr sz="700" b="1" spc="-13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143207" y="7441424"/>
            <a:ext cx="432434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Азовське</a:t>
            </a:r>
            <a:r>
              <a:rPr sz="500" b="1" spc="-90" dirty="0">
                <a:solidFill>
                  <a:srgbClr val="0C6CB5"/>
                </a:solidFill>
                <a:latin typeface="Trebuchet MS"/>
                <a:cs typeface="Trebuchet MS"/>
              </a:rPr>
              <a:t> </a:t>
            </a: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море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305287" y="6644716"/>
            <a:ext cx="2184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Дніпро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030658" y="5690793"/>
            <a:ext cx="65786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90" dirty="0">
                <a:solidFill>
                  <a:srgbClr val="807F84"/>
                </a:solidFill>
                <a:latin typeface="Trebuchet MS"/>
                <a:cs typeface="Trebuchet MS"/>
              </a:rPr>
              <a:t>Луганська</a:t>
            </a:r>
            <a:r>
              <a:rPr sz="700" b="1" spc="-114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240221" y="6289090"/>
            <a:ext cx="73596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Російська</a:t>
            </a:r>
            <a:r>
              <a:rPr sz="700" b="1" spc="-12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Федерація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618073" y="6076251"/>
            <a:ext cx="6464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Донецька</a:t>
            </a:r>
            <a:r>
              <a:rPr sz="700" b="1" spc="-12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95188" y="4707394"/>
            <a:ext cx="4692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Луганськ-Північ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264579" y="4911877"/>
            <a:ext cx="41402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5" dirty="0">
                <a:latin typeface="Trebuchet MS"/>
                <a:cs typeface="Trebuchet MS"/>
              </a:rPr>
              <a:t>Луганськ-Схід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686056" y="5080343"/>
            <a:ext cx="46990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Луганськ-Центр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821883" y="5293817"/>
            <a:ext cx="5200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Луганськ-Південь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140248" y="6253822"/>
            <a:ext cx="74231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Донецьк-Південний</a:t>
            </a:r>
            <a:r>
              <a:rPr sz="600" spc="-85" dirty="0">
                <a:latin typeface="Trebuchet MS"/>
                <a:cs typeface="Trebuchet MS"/>
              </a:rPr>
              <a:t> </a:t>
            </a:r>
            <a:r>
              <a:rPr sz="600" spc="-70" dirty="0">
                <a:latin typeface="Trebuchet MS"/>
                <a:cs typeface="Trebuchet MS"/>
              </a:rPr>
              <a:t>Захід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298554" y="6692506"/>
            <a:ext cx="5111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Донецьк-Південь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247766" y="5892546"/>
            <a:ext cx="46100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Донецьк-Центр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067007" y="5694502"/>
            <a:ext cx="4311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5" dirty="0">
                <a:latin typeface="Trebuchet MS"/>
                <a:cs typeface="Trebuchet MS"/>
              </a:rPr>
              <a:t>онецьк-Захід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464022" y="5630430"/>
            <a:ext cx="40513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0" dirty="0">
                <a:latin typeface="Trebuchet MS"/>
                <a:cs typeface="Trebuchet MS"/>
              </a:rPr>
              <a:t>онецьк-Схід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328424" y="5392064"/>
            <a:ext cx="460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0" dirty="0">
                <a:latin typeface="Trebuchet MS"/>
                <a:cs typeface="Trebuchet MS"/>
              </a:rPr>
              <a:t>онецьк-Півн</a:t>
            </a:r>
            <a:r>
              <a:rPr sz="600" spc="-40" dirty="0">
                <a:latin typeface="Trebuchet MS"/>
                <a:cs typeface="Trebuchet MS"/>
              </a:rPr>
              <a:t>і</a:t>
            </a:r>
            <a:r>
              <a:rPr sz="600" spc="-60" dirty="0">
                <a:latin typeface="Trebuchet MS"/>
                <a:cs typeface="Trebuchet MS"/>
              </a:rPr>
              <a:t>ч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774184" y="4785944"/>
            <a:ext cx="230504" cy="133350"/>
          </a:xfrm>
          <a:prstGeom prst="rect">
            <a:avLst/>
          </a:prstGeom>
          <a:solidFill>
            <a:srgbClr val="A9BECB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8,3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392155" y="5827204"/>
            <a:ext cx="230504" cy="133350"/>
          </a:xfrm>
          <a:prstGeom prst="rect">
            <a:avLst/>
          </a:prstGeom>
          <a:solidFill>
            <a:srgbClr val="A9BECB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8,4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774184" y="6663931"/>
            <a:ext cx="230504" cy="133350"/>
          </a:xfrm>
          <a:prstGeom prst="rect">
            <a:avLst/>
          </a:prstGeom>
          <a:solidFill>
            <a:srgbClr val="A9BECB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8,6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932957" y="4815357"/>
            <a:ext cx="230504" cy="133350"/>
          </a:xfrm>
          <a:prstGeom prst="rect">
            <a:avLst/>
          </a:prstGeom>
          <a:solidFill>
            <a:srgbClr val="A9BECB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8,7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639079" y="4960708"/>
            <a:ext cx="230504" cy="133350"/>
          </a:xfrm>
          <a:prstGeom prst="rect">
            <a:avLst/>
          </a:prstGeom>
          <a:solidFill>
            <a:srgbClr val="A9BECB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8,7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350037" y="5287632"/>
            <a:ext cx="230504" cy="133350"/>
          </a:xfrm>
          <a:prstGeom prst="rect">
            <a:avLst/>
          </a:prstGeom>
          <a:solidFill>
            <a:srgbClr val="A9BECB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8,7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478411" y="5278640"/>
            <a:ext cx="230504" cy="133350"/>
          </a:xfrm>
          <a:prstGeom prst="rect">
            <a:avLst/>
          </a:prstGeom>
          <a:solidFill>
            <a:srgbClr val="A9BECB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8,5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572963" y="5737707"/>
            <a:ext cx="230504" cy="133350"/>
          </a:xfrm>
          <a:prstGeom prst="rect">
            <a:avLst/>
          </a:prstGeom>
          <a:solidFill>
            <a:srgbClr val="A9BECB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8,3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151754" y="5583872"/>
            <a:ext cx="230504" cy="133350"/>
          </a:xfrm>
          <a:prstGeom prst="rect">
            <a:avLst/>
          </a:prstGeom>
          <a:solidFill>
            <a:srgbClr val="A9BECB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8,6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379504" y="6002616"/>
            <a:ext cx="230504" cy="133350"/>
          </a:xfrm>
          <a:prstGeom prst="rect">
            <a:avLst/>
          </a:prstGeom>
          <a:solidFill>
            <a:srgbClr val="A9BECB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8,9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396179" y="6360528"/>
            <a:ext cx="230504" cy="133350"/>
          </a:xfrm>
          <a:prstGeom prst="rect">
            <a:avLst/>
          </a:prstGeom>
          <a:solidFill>
            <a:srgbClr val="A9BECB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8,9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508155" y="6804062"/>
            <a:ext cx="230504" cy="133350"/>
          </a:xfrm>
          <a:prstGeom prst="rect">
            <a:avLst/>
          </a:prstGeom>
          <a:solidFill>
            <a:srgbClr val="A9BECB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8,4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356387" y="5033048"/>
            <a:ext cx="230504" cy="133350"/>
          </a:xfrm>
          <a:prstGeom prst="rect">
            <a:avLst/>
          </a:prstGeom>
          <a:solidFill>
            <a:srgbClr val="A9BECB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8,8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899998" y="4315688"/>
            <a:ext cx="2488565" cy="3296285"/>
          </a:xfrm>
          <a:custGeom>
            <a:avLst/>
            <a:gdLst/>
            <a:ahLst/>
            <a:cxnLst/>
            <a:rect l="l" t="t" r="r" b="b"/>
            <a:pathLst>
              <a:path w="2488565" h="3296284">
                <a:moveTo>
                  <a:pt x="2487942" y="0"/>
                </a:moveTo>
                <a:lnTo>
                  <a:pt x="0" y="0"/>
                </a:lnTo>
                <a:lnTo>
                  <a:pt x="0" y="3295764"/>
                </a:lnTo>
                <a:lnTo>
                  <a:pt x="2487942" y="3295764"/>
                </a:lnTo>
                <a:lnTo>
                  <a:pt x="2487942" y="0"/>
                </a:lnTo>
                <a:close/>
              </a:path>
            </a:pathLst>
          </a:custGeom>
          <a:solidFill>
            <a:srgbClr val="F1F2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1067300" y="4438535"/>
            <a:ext cx="2088514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120" dirty="0">
                <a:solidFill>
                  <a:srgbClr val="0C6CB5"/>
                </a:solidFill>
                <a:latin typeface="Trebuchet MS"/>
                <a:cs typeface="Trebuchet MS"/>
              </a:rPr>
              <a:t>Здатність </a:t>
            </a:r>
            <a:r>
              <a:rPr sz="1400" spc="-105" dirty="0">
                <a:solidFill>
                  <a:srgbClr val="0C6CB5"/>
                </a:solidFill>
                <a:latin typeface="Trebuchet MS"/>
                <a:cs typeface="Trebuchet MS"/>
              </a:rPr>
              <a:t>до </a:t>
            </a:r>
            <a:r>
              <a:rPr sz="1400" spc="-110" dirty="0">
                <a:solidFill>
                  <a:srgbClr val="0C6CB5"/>
                </a:solidFill>
                <a:latin typeface="Trebuchet MS"/>
                <a:cs typeface="Trebuchet MS"/>
              </a:rPr>
              <a:t>цілеспрямованої  діяльності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079995" y="6984568"/>
            <a:ext cx="1728470" cy="173990"/>
          </a:xfrm>
          <a:prstGeom prst="rect">
            <a:avLst/>
          </a:prstGeom>
          <a:solidFill>
            <a:srgbClr val="0C6CB5"/>
          </a:solidFill>
        </p:spPr>
        <p:txBody>
          <a:bodyPr vert="horz" wrap="square" lIns="0" tIns="1524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20"/>
              </a:spcBef>
            </a:pPr>
            <a:r>
              <a:rPr sz="900" spc="-30" dirty="0">
                <a:solidFill>
                  <a:srgbClr val="FFFFFF"/>
                </a:solidFill>
                <a:latin typeface="Trebuchet MS"/>
                <a:cs typeface="Trebuchet MS"/>
              </a:rPr>
              <a:t>Середнє</a:t>
            </a:r>
            <a:r>
              <a:rPr sz="9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Trebuchet MS"/>
                <a:cs typeface="Trebuchet MS"/>
              </a:rPr>
              <a:t>значення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Trebuchet MS"/>
                <a:cs typeface="Trebuchet MS"/>
              </a:rPr>
              <a:t>у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FFFFFF"/>
                </a:solidFill>
                <a:latin typeface="Trebuchet MS"/>
                <a:cs typeface="Trebuchet MS"/>
              </a:rPr>
              <a:t>регіоні: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55" dirty="0">
                <a:solidFill>
                  <a:srgbClr val="FFFFFF"/>
                </a:solidFill>
                <a:latin typeface="Trebuchet MS"/>
                <a:cs typeface="Trebuchet MS"/>
              </a:rPr>
              <a:t>8,5</a:t>
            </a:r>
            <a:endParaRPr sz="900">
              <a:latin typeface="Trebuchet MS"/>
              <a:cs typeface="Trebuchet MS"/>
            </a:endParaRPr>
          </a:p>
        </p:txBody>
      </p:sp>
      <p:graphicFrame>
        <p:nvGraphicFramePr>
          <p:cNvPr id="76" name="object 76"/>
          <p:cNvGraphicFramePr>
            <a:graphicFrameLocks noGrp="1"/>
          </p:cNvGraphicFramePr>
          <p:nvPr/>
        </p:nvGraphicFramePr>
        <p:xfrm>
          <a:off x="1079995" y="7285393"/>
          <a:ext cx="2728588" cy="13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870"/>
                <a:gridCol w="252095"/>
                <a:gridCol w="252095"/>
                <a:gridCol w="252095"/>
                <a:gridCol w="252094"/>
                <a:gridCol w="252094"/>
                <a:gridCol w="252094"/>
                <a:gridCol w="252094"/>
                <a:gridCol w="252094"/>
                <a:gridCol w="252094"/>
                <a:gridCol w="229869"/>
              </a:tblGrid>
              <a:tr h="139700">
                <a:tc>
                  <a:txBody>
                    <a:bodyPr/>
                    <a:lstStyle/>
                    <a:p>
                      <a:pPr marR="139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8D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1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2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E6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3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7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4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5E7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5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FD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6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E4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7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C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8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9BE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9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C8E0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spc="-75" dirty="0">
                          <a:latin typeface="Trebuchet MS"/>
                          <a:cs typeface="Trebuchet MS"/>
                        </a:rPr>
                        <a:t>10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8C3C2"/>
                    </a:solidFill>
                  </a:tcPr>
                </a:tc>
              </a:tr>
            </a:tbl>
          </a:graphicData>
        </a:graphic>
      </p:graphicFrame>
      <p:sp>
        <p:nvSpPr>
          <p:cNvPr id="77" name="object 77"/>
          <p:cNvSpPr txBox="1"/>
          <p:nvPr/>
        </p:nvSpPr>
        <p:spPr>
          <a:xfrm>
            <a:off x="849199" y="7700340"/>
            <a:ext cx="6221730" cy="20250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b="1" spc="-35" dirty="0">
                <a:solidFill>
                  <a:srgbClr val="005AA9"/>
                </a:solidFill>
                <a:latin typeface="Trebuchet MS"/>
                <a:cs typeface="Trebuchet MS"/>
              </a:rPr>
              <a:t>Рисунок</a:t>
            </a:r>
            <a:r>
              <a:rPr sz="1000" b="1" spc="-95" dirty="0">
                <a:solidFill>
                  <a:srgbClr val="005AA9"/>
                </a:solidFill>
                <a:latin typeface="Trebuchet MS"/>
                <a:cs typeface="Trebuchet MS"/>
              </a:rPr>
              <a:t> 4: </a:t>
            </a:r>
            <a:r>
              <a:rPr sz="1000" spc="-40" dirty="0">
                <a:latin typeface="Trebuchet MS"/>
                <a:cs typeface="Trebuchet MS"/>
              </a:rPr>
              <a:t>Здатність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до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цілеспрямованої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діяльності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150">
              <a:latin typeface="Trebuchet MS"/>
              <a:cs typeface="Trebuchet MS"/>
            </a:endParaRPr>
          </a:p>
          <a:p>
            <a:pPr marL="50800" marR="43180" algn="just">
              <a:lnSpc>
                <a:spcPct val="100000"/>
              </a:lnSpc>
              <a:spcBef>
                <a:spcPts val="5"/>
              </a:spcBef>
            </a:pPr>
            <a:r>
              <a:rPr sz="1100" spc="-35" dirty="0">
                <a:latin typeface="Trebuchet MS"/>
                <a:cs typeface="Trebuchet MS"/>
              </a:rPr>
              <a:t>Якщо </a:t>
            </a:r>
            <a:r>
              <a:rPr sz="1100" spc="-30" dirty="0">
                <a:latin typeface="Trebuchet MS"/>
                <a:cs typeface="Trebuchet MS"/>
              </a:rPr>
              <a:t>мова </a:t>
            </a:r>
            <a:r>
              <a:rPr sz="1100" spc="-45" dirty="0">
                <a:latin typeface="Trebuchet MS"/>
                <a:cs typeface="Trebuchet MS"/>
              </a:rPr>
              <a:t>йде </a:t>
            </a:r>
            <a:r>
              <a:rPr sz="1100" dirty="0">
                <a:latin typeface="Trebuchet MS"/>
                <a:cs typeface="Trebuchet MS"/>
              </a:rPr>
              <a:t>про </a:t>
            </a:r>
            <a:r>
              <a:rPr sz="1100" spc="-45" dirty="0">
                <a:latin typeface="Trebuchet MS"/>
                <a:cs typeface="Trebuchet MS"/>
              </a:rPr>
              <a:t>слабкі </a:t>
            </a:r>
            <a:r>
              <a:rPr sz="1100" spc="-40" dirty="0">
                <a:latin typeface="Trebuchet MS"/>
                <a:cs typeface="Trebuchet MS"/>
              </a:rPr>
              <a:t>сторони, </a:t>
            </a:r>
            <a:r>
              <a:rPr sz="1100" spc="-55" dirty="0">
                <a:latin typeface="Trebuchet MS"/>
                <a:cs typeface="Trebuchet MS"/>
              </a:rPr>
              <a:t>слід </a:t>
            </a:r>
            <a:r>
              <a:rPr sz="1100" spc="-30" dirty="0">
                <a:latin typeface="Trebuchet MS"/>
                <a:cs typeface="Trebuchet MS"/>
              </a:rPr>
              <a:t>звернути </a:t>
            </a:r>
            <a:r>
              <a:rPr sz="1100" spc="-35" dirty="0">
                <a:latin typeface="Trebuchet MS"/>
                <a:cs typeface="Trebuchet MS"/>
              </a:rPr>
              <a:t>увагу </a:t>
            </a:r>
            <a:r>
              <a:rPr sz="1100" spc="-30" dirty="0">
                <a:latin typeface="Trebuchet MS"/>
                <a:cs typeface="Trebuchet MS"/>
              </a:rPr>
              <a:t>на рівень </a:t>
            </a:r>
            <a:r>
              <a:rPr sz="1100" spc="-40" dirty="0">
                <a:latin typeface="Trebuchet MS"/>
                <a:cs typeface="Trebuchet MS"/>
              </a:rPr>
              <a:t>відчуття </a:t>
            </a:r>
            <a:r>
              <a:rPr sz="1100" spc="-30" dirty="0">
                <a:latin typeface="Trebuchet MS"/>
                <a:cs typeface="Trebuchet MS"/>
              </a:rPr>
              <a:t>стурбованості </a:t>
            </a:r>
            <a:r>
              <a:rPr sz="1100" spc="-80" dirty="0">
                <a:latin typeface="Trebuchet MS"/>
                <a:cs typeface="Trebuchet MS"/>
              </a:rPr>
              <a:t>(див.  </a:t>
            </a:r>
            <a:r>
              <a:rPr sz="1100" spc="-75" dirty="0">
                <a:latin typeface="Trebuchet MS"/>
                <a:cs typeface="Trebuchet MS"/>
              </a:rPr>
              <a:t>Рис. </a:t>
            </a:r>
            <a:r>
              <a:rPr sz="1100" spc="-55" dirty="0">
                <a:latin typeface="Trebuchet MS"/>
                <a:cs typeface="Trebuchet MS"/>
              </a:rPr>
              <a:t>5) та </a:t>
            </a:r>
            <a:r>
              <a:rPr sz="1100" spc="-40" dirty="0">
                <a:latin typeface="Trebuchet MS"/>
                <a:cs typeface="Trebuchet MS"/>
              </a:rPr>
              <a:t>депресії </a:t>
            </a:r>
            <a:r>
              <a:rPr sz="1100" spc="-75" dirty="0">
                <a:latin typeface="Trebuchet MS"/>
                <a:cs typeface="Trebuchet MS"/>
              </a:rPr>
              <a:t>(див. Рис. 6)</a:t>
            </a:r>
            <a:r>
              <a:rPr sz="975" spc="-112" baseline="29914" dirty="0">
                <a:latin typeface="Trebuchet MS"/>
                <a:cs typeface="Trebuchet MS"/>
              </a:rPr>
              <a:t>3</a:t>
            </a:r>
            <a:r>
              <a:rPr sz="1100" spc="-75" dirty="0">
                <a:latin typeface="Trebuchet MS"/>
                <a:cs typeface="Trebuchet MS"/>
              </a:rPr>
              <a:t>. </a:t>
            </a:r>
            <a:r>
              <a:rPr sz="1100" spc="-65" dirty="0">
                <a:latin typeface="Trebuchet MS"/>
                <a:cs typeface="Trebuchet MS"/>
              </a:rPr>
              <a:t>У </a:t>
            </a:r>
            <a:r>
              <a:rPr sz="1100" spc="-30" dirty="0">
                <a:latin typeface="Trebuchet MS"/>
                <a:cs typeface="Trebuchet MS"/>
              </a:rPr>
              <a:t>Дніпропетровській </a:t>
            </a:r>
            <a:r>
              <a:rPr sz="1100" spc="-40" dirty="0">
                <a:latin typeface="Trebuchet MS"/>
                <a:cs typeface="Trebuchet MS"/>
              </a:rPr>
              <a:t>області спостерігається </a:t>
            </a:r>
            <a:r>
              <a:rPr sz="1100" spc="-25" dirty="0">
                <a:latin typeface="Trebuchet MS"/>
                <a:cs typeface="Trebuchet MS"/>
              </a:rPr>
              <a:t>вищий </a:t>
            </a:r>
            <a:r>
              <a:rPr sz="1100" spc="-30" dirty="0">
                <a:latin typeface="Trebuchet MS"/>
                <a:cs typeface="Trebuchet MS"/>
              </a:rPr>
              <a:t>рівень </a:t>
            </a:r>
            <a:r>
              <a:rPr sz="1100" spc="-40" dirty="0">
                <a:latin typeface="Trebuchet MS"/>
                <a:cs typeface="Trebuchet MS"/>
              </a:rPr>
              <a:t>відчуття  </a:t>
            </a:r>
            <a:r>
              <a:rPr sz="1100" spc="-35" dirty="0">
                <a:latin typeface="Trebuchet MS"/>
                <a:cs typeface="Trebuchet MS"/>
              </a:rPr>
              <a:t>стурбованості, </a:t>
            </a:r>
            <a:r>
              <a:rPr sz="1100" spc="-50" dirty="0">
                <a:latin typeface="Trebuchet MS"/>
                <a:cs typeface="Trebuchet MS"/>
              </a:rPr>
              <a:t>ніж </a:t>
            </a:r>
            <a:r>
              <a:rPr sz="1100" spc="-30" dirty="0">
                <a:latin typeface="Trebuchet MS"/>
                <a:cs typeface="Trebuchet MS"/>
              </a:rPr>
              <a:t>у </a:t>
            </a:r>
            <a:r>
              <a:rPr sz="1100" spc="-40" dirty="0">
                <a:latin typeface="Trebuchet MS"/>
                <a:cs typeface="Trebuchet MS"/>
              </a:rPr>
              <a:t>багатьох кластерах районів, </a:t>
            </a:r>
            <a:r>
              <a:rPr sz="1100" spc="-10" dirty="0">
                <a:latin typeface="Trebuchet MS"/>
                <a:cs typeface="Trebuchet MS"/>
              </a:rPr>
              <a:t>що </a:t>
            </a:r>
            <a:r>
              <a:rPr sz="1100" spc="-45" dirty="0">
                <a:latin typeface="Trebuchet MS"/>
                <a:cs typeface="Trebuchet MS"/>
              </a:rPr>
              <a:t>межують </a:t>
            </a:r>
            <a:r>
              <a:rPr sz="1100" spc="-40" dirty="0">
                <a:latin typeface="Trebuchet MS"/>
                <a:cs typeface="Trebuchet MS"/>
              </a:rPr>
              <a:t>із </a:t>
            </a:r>
            <a:r>
              <a:rPr sz="1100" spc="-10" dirty="0">
                <a:latin typeface="Trebuchet MS"/>
                <a:cs typeface="Trebuchet MS"/>
              </a:rPr>
              <a:t>зоною </a:t>
            </a:r>
            <a:r>
              <a:rPr sz="1100" spc="-45" dirty="0">
                <a:latin typeface="Trebuchet MS"/>
                <a:cs typeface="Trebuchet MS"/>
              </a:rPr>
              <a:t>конфлікту </a:t>
            </a:r>
            <a:r>
              <a:rPr sz="1100" spc="-55" dirty="0">
                <a:latin typeface="Trebuchet MS"/>
                <a:cs typeface="Trebuchet MS"/>
              </a:rPr>
              <a:t>(за </a:t>
            </a:r>
            <a:r>
              <a:rPr sz="1100" spc="-30" dirty="0">
                <a:latin typeface="Trebuchet MS"/>
                <a:cs typeface="Trebuchet MS"/>
              </a:rPr>
              <a:t>винятком  </a:t>
            </a:r>
            <a:r>
              <a:rPr sz="1100" spc="-45" dirty="0">
                <a:latin typeface="Trebuchet MS"/>
                <a:cs typeface="Trebuchet MS"/>
              </a:rPr>
              <a:t>східної </a:t>
            </a:r>
            <a:r>
              <a:rPr sz="1100" spc="-35" dirty="0">
                <a:latin typeface="Trebuchet MS"/>
                <a:cs typeface="Trebuchet MS"/>
              </a:rPr>
              <a:t>частини </a:t>
            </a:r>
            <a:r>
              <a:rPr sz="1100" spc="-45" dirty="0">
                <a:latin typeface="Trebuchet MS"/>
                <a:cs typeface="Trebuchet MS"/>
              </a:rPr>
              <a:t>Луганської </a:t>
            </a:r>
            <a:r>
              <a:rPr sz="1100" spc="-65" dirty="0">
                <a:latin typeface="Trebuchet MS"/>
                <a:cs typeface="Trebuchet MS"/>
              </a:rPr>
              <a:t>області). </a:t>
            </a:r>
            <a:r>
              <a:rPr sz="1100" spc="-40" dirty="0">
                <a:latin typeface="Trebuchet MS"/>
                <a:cs typeface="Trebuchet MS"/>
              </a:rPr>
              <a:t>Причина, </a:t>
            </a:r>
            <a:r>
              <a:rPr sz="1100" spc="-45" dirty="0">
                <a:latin typeface="Trebuchet MS"/>
                <a:cs typeface="Trebuchet MS"/>
              </a:rPr>
              <a:t>вірогідно, </a:t>
            </a:r>
            <a:r>
              <a:rPr sz="1100" spc="-40" dirty="0">
                <a:latin typeface="Trebuchet MS"/>
                <a:cs typeface="Trebuchet MS"/>
              </a:rPr>
              <a:t>полягає </a:t>
            </a:r>
            <a:r>
              <a:rPr sz="1100" spc="-20" dirty="0">
                <a:latin typeface="Trebuchet MS"/>
                <a:cs typeface="Trebuchet MS"/>
              </a:rPr>
              <a:t>в </a:t>
            </a:r>
            <a:r>
              <a:rPr sz="1100" spc="-75" dirty="0">
                <a:latin typeface="Trebuchet MS"/>
                <a:cs typeface="Trebuchet MS"/>
              </a:rPr>
              <a:t>тому, </a:t>
            </a:r>
            <a:r>
              <a:rPr sz="1100" spc="-10" dirty="0">
                <a:latin typeface="Trebuchet MS"/>
                <a:cs typeface="Trebuchet MS"/>
              </a:rPr>
              <a:t>що </a:t>
            </a:r>
            <a:r>
              <a:rPr sz="1100" spc="-70" dirty="0">
                <a:latin typeface="Trebuchet MS"/>
                <a:cs typeface="Trebuchet MS"/>
              </a:rPr>
              <a:t>люди, </a:t>
            </a:r>
            <a:r>
              <a:rPr sz="1100" spc="-45" dirty="0">
                <a:latin typeface="Trebuchet MS"/>
                <a:cs typeface="Trebuchet MS"/>
              </a:rPr>
              <a:t>які </a:t>
            </a:r>
            <a:r>
              <a:rPr sz="1100" spc="-40" dirty="0">
                <a:latin typeface="Trebuchet MS"/>
                <a:cs typeface="Trebuchet MS"/>
              </a:rPr>
              <a:t>живуть </a:t>
            </a:r>
            <a:r>
              <a:rPr sz="1100" spc="-30" dirty="0">
                <a:latin typeface="Trebuchet MS"/>
                <a:cs typeface="Trebuchet MS"/>
              </a:rPr>
              <a:t>у  безпосередній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близькості</a:t>
            </a:r>
            <a:r>
              <a:rPr sz="1100" spc="-114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до</a:t>
            </a:r>
            <a:r>
              <a:rPr sz="1100" spc="-114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лінії</a:t>
            </a:r>
            <a:r>
              <a:rPr sz="1100" spc="-114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конфлікту,</a:t>
            </a:r>
            <a:r>
              <a:rPr sz="1100" spc="-114" dirty="0">
                <a:latin typeface="Trebuchet MS"/>
                <a:cs typeface="Trebuchet MS"/>
              </a:rPr>
              <a:t> </a:t>
            </a:r>
            <a:r>
              <a:rPr sz="1100" spc="-15" dirty="0">
                <a:latin typeface="Trebuchet MS"/>
                <a:cs typeface="Trebuchet MS"/>
              </a:rPr>
              <a:t>розробили</a:t>
            </a:r>
            <a:r>
              <a:rPr sz="1100" spc="-114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певні</a:t>
            </a:r>
            <a:r>
              <a:rPr sz="1100" spc="-114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механізми</a:t>
            </a:r>
            <a:r>
              <a:rPr sz="1100" spc="-114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виживання</a:t>
            </a:r>
            <a:r>
              <a:rPr sz="1100" spc="-114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та</a:t>
            </a:r>
            <a:r>
              <a:rPr sz="1100" spc="-114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адаптації,</a:t>
            </a:r>
            <a:r>
              <a:rPr sz="1100" spc="-114" dirty="0">
                <a:latin typeface="Trebuchet MS"/>
                <a:cs typeface="Trebuchet MS"/>
              </a:rPr>
              <a:t> </a:t>
            </a:r>
            <a:r>
              <a:rPr sz="1100" spc="-15" dirty="0">
                <a:latin typeface="Trebuchet MS"/>
                <a:cs typeface="Trebuchet MS"/>
              </a:rPr>
              <a:t>щоб  </a:t>
            </a:r>
            <a:r>
              <a:rPr sz="1100" spc="-50" dirty="0">
                <a:latin typeface="Trebuchet MS"/>
                <a:cs typeface="Trebuchet MS"/>
              </a:rPr>
              <a:t>легше </a:t>
            </a:r>
            <a:r>
              <a:rPr sz="1100" spc="-40" dirty="0">
                <a:latin typeface="Trebuchet MS"/>
                <a:cs typeface="Trebuchet MS"/>
              </a:rPr>
              <a:t>долати </a:t>
            </a:r>
            <a:r>
              <a:rPr sz="1100" spc="-35" dirty="0">
                <a:latin typeface="Trebuchet MS"/>
                <a:cs typeface="Trebuchet MS"/>
              </a:rPr>
              <a:t>труднощі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40" dirty="0">
                <a:latin typeface="Trebuchet MS"/>
                <a:cs typeface="Trebuchet MS"/>
              </a:rPr>
              <a:t>відчуття </a:t>
            </a:r>
            <a:r>
              <a:rPr sz="1100" spc="-50" dirty="0">
                <a:latin typeface="Trebuchet MS"/>
                <a:cs typeface="Trebuchet MS"/>
              </a:rPr>
              <a:t>небезпеки, </a:t>
            </a:r>
            <a:r>
              <a:rPr sz="1100" spc="-45" dirty="0">
                <a:latin typeface="Trebuchet MS"/>
                <a:cs typeface="Trebuchet MS"/>
              </a:rPr>
              <a:t>які стали </a:t>
            </a:r>
            <a:r>
              <a:rPr sz="1100" spc="-25" dirty="0">
                <a:latin typeface="Trebuchet MS"/>
                <a:cs typeface="Trebuchet MS"/>
              </a:rPr>
              <a:t>«нормою </a:t>
            </a:r>
            <a:r>
              <a:rPr sz="1100" spc="-55" dirty="0">
                <a:latin typeface="Trebuchet MS"/>
                <a:cs typeface="Trebuchet MS"/>
              </a:rPr>
              <a:t>життя» </a:t>
            </a:r>
            <a:r>
              <a:rPr sz="1100" spc="-25" dirty="0">
                <a:latin typeface="Trebuchet MS"/>
                <a:cs typeface="Trebuchet MS"/>
              </a:rPr>
              <a:t>протягом </a:t>
            </a:r>
            <a:r>
              <a:rPr sz="1100" spc="-35" dirty="0">
                <a:latin typeface="Trebuchet MS"/>
                <a:cs typeface="Trebuchet MS"/>
              </a:rPr>
              <a:t>останніх </a:t>
            </a:r>
            <a:r>
              <a:rPr sz="1100" spc="-45" dirty="0">
                <a:latin typeface="Trebuchet MS"/>
                <a:cs typeface="Trebuchet MS"/>
              </a:rPr>
              <a:t>років.  Слід </a:t>
            </a:r>
            <a:r>
              <a:rPr sz="1100" spc="-30" dirty="0">
                <a:latin typeface="Trebuchet MS"/>
                <a:cs typeface="Trebuchet MS"/>
              </a:rPr>
              <a:t>звернути </a:t>
            </a:r>
            <a:r>
              <a:rPr sz="1100" spc="-70" dirty="0">
                <a:latin typeface="Trebuchet MS"/>
                <a:cs typeface="Trebuchet MS"/>
              </a:rPr>
              <a:t>увагу, </a:t>
            </a:r>
            <a:r>
              <a:rPr sz="1100" spc="-10" dirty="0">
                <a:latin typeface="Trebuchet MS"/>
                <a:cs typeface="Trebuchet MS"/>
              </a:rPr>
              <a:t>що </a:t>
            </a:r>
            <a:r>
              <a:rPr sz="1100" spc="-45" dirty="0">
                <a:latin typeface="Trebuchet MS"/>
                <a:cs typeface="Trebuchet MS"/>
              </a:rPr>
              <a:t>жінки </a:t>
            </a:r>
            <a:r>
              <a:rPr sz="1100" spc="-40" dirty="0">
                <a:latin typeface="Trebuchet MS"/>
                <a:cs typeface="Trebuchet MS"/>
              </a:rPr>
              <a:t>мають </a:t>
            </a:r>
            <a:r>
              <a:rPr sz="1100" spc="-25" dirty="0">
                <a:latin typeface="Trebuchet MS"/>
                <a:cs typeface="Trebuchet MS"/>
              </a:rPr>
              <a:t>значно </a:t>
            </a:r>
            <a:r>
              <a:rPr sz="1100" spc="-40" dirty="0">
                <a:latin typeface="Trebuchet MS"/>
                <a:cs typeface="Trebuchet MS"/>
              </a:rPr>
              <a:t>сильніше відчуття стурбованості. </a:t>
            </a:r>
            <a:r>
              <a:rPr sz="1100" spc="-30" dirty="0">
                <a:latin typeface="Trebuchet MS"/>
                <a:cs typeface="Trebuchet MS"/>
              </a:rPr>
              <a:t>Цей </a:t>
            </a:r>
            <a:r>
              <a:rPr sz="1100" spc="-25" dirty="0">
                <a:latin typeface="Trebuchet MS"/>
                <a:cs typeface="Trebuchet MS"/>
              </a:rPr>
              <a:t>показник </a:t>
            </a:r>
            <a:r>
              <a:rPr sz="1100" spc="-45" dirty="0">
                <a:latin typeface="Trebuchet MS"/>
                <a:cs typeface="Trebuchet MS"/>
              </a:rPr>
              <a:t>також  </a:t>
            </a:r>
            <a:r>
              <a:rPr sz="1100" spc="-30" dirty="0">
                <a:latin typeface="Trebuchet MS"/>
                <a:cs typeface="Trebuchet MS"/>
              </a:rPr>
              <a:t>суттєво </a:t>
            </a:r>
            <a:r>
              <a:rPr sz="1100" spc="-35" dirty="0">
                <a:latin typeface="Trebuchet MS"/>
                <a:cs typeface="Trebuchet MS"/>
              </a:rPr>
              <a:t>підвищується </a:t>
            </a:r>
            <a:r>
              <a:rPr sz="1100" spc="-30" dirty="0">
                <a:latin typeface="Trebuchet MS"/>
                <a:cs typeface="Trebuchet MS"/>
              </a:rPr>
              <a:t>з </a:t>
            </a:r>
            <a:r>
              <a:rPr sz="1100" spc="-60" dirty="0">
                <a:latin typeface="Trebuchet MS"/>
                <a:cs typeface="Trebuchet MS"/>
              </a:rPr>
              <a:t>віком. </a:t>
            </a:r>
            <a:r>
              <a:rPr sz="1100" spc="-85" dirty="0">
                <a:latin typeface="Trebuchet MS"/>
                <a:cs typeface="Trebuchet MS"/>
              </a:rPr>
              <a:t>Тобто, </a:t>
            </a:r>
            <a:r>
              <a:rPr sz="1100" spc="-45" dirty="0">
                <a:latin typeface="Trebuchet MS"/>
                <a:cs typeface="Trebuchet MS"/>
              </a:rPr>
              <a:t>люди </a:t>
            </a:r>
            <a:r>
              <a:rPr sz="1100" spc="-30" dirty="0">
                <a:latin typeface="Trebuchet MS"/>
                <a:cs typeface="Trebuchet MS"/>
              </a:rPr>
              <a:t>старшого </a:t>
            </a:r>
            <a:r>
              <a:rPr sz="1100" spc="-40" dirty="0">
                <a:latin typeface="Trebuchet MS"/>
                <a:cs typeface="Trebuchet MS"/>
              </a:rPr>
              <a:t>віку мають сильніше відчуття стурбованості,  </a:t>
            </a:r>
            <a:r>
              <a:rPr sz="1100" spc="-50" dirty="0">
                <a:latin typeface="Trebuchet MS"/>
                <a:cs typeface="Trebuchet MS"/>
              </a:rPr>
              <a:t>ніж </a:t>
            </a:r>
            <a:r>
              <a:rPr sz="1100" spc="-35" dirty="0">
                <a:latin typeface="Trebuchet MS"/>
                <a:cs typeface="Trebuchet MS"/>
              </a:rPr>
              <a:t>молодші </a:t>
            </a:r>
            <a:r>
              <a:rPr sz="1100" spc="-40" dirty="0">
                <a:latin typeface="Trebuchet MS"/>
                <a:cs typeface="Trebuchet MS"/>
              </a:rPr>
              <a:t>покоління. </a:t>
            </a:r>
            <a:r>
              <a:rPr sz="1100" spc="-45" dirty="0">
                <a:latin typeface="Trebuchet MS"/>
                <a:cs typeface="Trebuchet MS"/>
              </a:rPr>
              <a:t>Дані також </a:t>
            </a:r>
            <a:r>
              <a:rPr sz="1100" spc="-60" dirty="0">
                <a:latin typeface="Trebuchet MS"/>
                <a:cs typeface="Trebuchet MS"/>
              </a:rPr>
              <a:t>свідчать, </a:t>
            </a:r>
            <a:r>
              <a:rPr sz="1100" spc="-10" dirty="0">
                <a:latin typeface="Trebuchet MS"/>
                <a:cs typeface="Trebuchet MS"/>
              </a:rPr>
              <a:t>що </a:t>
            </a:r>
            <a:r>
              <a:rPr sz="1100" spc="-45" dirty="0">
                <a:latin typeface="Trebuchet MS"/>
                <a:cs typeface="Trebuchet MS"/>
              </a:rPr>
              <a:t>люди </a:t>
            </a:r>
            <a:r>
              <a:rPr sz="1100" spc="-30" dirty="0">
                <a:latin typeface="Trebuchet MS"/>
                <a:cs typeface="Trebuchet MS"/>
              </a:rPr>
              <a:t>з вищим рівнем </a:t>
            </a:r>
            <a:r>
              <a:rPr sz="1100" spc="-35" dirty="0">
                <a:latin typeface="Trebuchet MS"/>
                <a:cs typeface="Trebuchet MS"/>
              </a:rPr>
              <a:t>освіти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35" dirty="0">
                <a:latin typeface="Trebuchet MS"/>
                <a:cs typeface="Trebuchet MS"/>
              </a:rPr>
              <a:t>доходу </a:t>
            </a:r>
            <a:r>
              <a:rPr sz="1100" spc="-40" dirty="0">
                <a:latin typeface="Trebuchet MS"/>
                <a:cs typeface="Trebuchet MS"/>
              </a:rPr>
              <a:t>мають  </a:t>
            </a:r>
            <a:r>
              <a:rPr sz="1100" spc="-45" dirty="0">
                <a:latin typeface="Trebuchet MS"/>
                <a:cs typeface="Trebuchet MS"/>
              </a:rPr>
              <a:t>нижче </a:t>
            </a:r>
            <a:r>
              <a:rPr sz="1100" spc="-40" dirty="0">
                <a:latin typeface="Trebuchet MS"/>
                <a:cs typeface="Trebuchet MS"/>
              </a:rPr>
              <a:t>відчуття стурбованості. </a:t>
            </a:r>
            <a:r>
              <a:rPr sz="1100" spc="-145" dirty="0">
                <a:latin typeface="Trebuchet MS"/>
                <a:cs typeface="Trebuchet MS"/>
              </a:rPr>
              <a:t>Те </a:t>
            </a:r>
            <a:r>
              <a:rPr sz="1100" spc="-50" dirty="0">
                <a:latin typeface="Trebuchet MS"/>
                <a:cs typeface="Trebuchet MS"/>
              </a:rPr>
              <a:t>саме </a:t>
            </a:r>
            <a:r>
              <a:rPr sz="1100" spc="-35" dirty="0">
                <a:latin typeface="Trebuchet MS"/>
                <a:cs typeface="Trebuchet MS"/>
              </a:rPr>
              <a:t>стосується </a:t>
            </a:r>
            <a:r>
              <a:rPr sz="1100" spc="-55" dirty="0">
                <a:latin typeface="Trebuchet MS"/>
                <a:cs typeface="Trebuchet MS"/>
              </a:rPr>
              <a:t>і </a:t>
            </a:r>
            <a:r>
              <a:rPr sz="1100" spc="-45" dirty="0">
                <a:latin typeface="Trebuchet MS"/>
                <a:cs typeface="Trebuchet MS"/>
              </a:rPr>
              <a:t>фактору </a:t>
            </a:r>
            <a:r>
              <a:rPr sz="1100" spc="-40" dirty="0">
                <a:latin typeface="Trebuchet MS"/>
                <a:cs typeface="Trebuchet MS"/>
              </a:rPr>
              <a:t>зайнятості </a:t>
            </a:r>
            <a:r>
              <a:rPr sz="1100" spc="145" dirty="0">
                <a:latin typeface="Trebuchet MS"/>
                <a:cs typeface="Trebuchet MS"/>
              </a:rPr>
              <a:t>– </a:t>
            </a:r>
            <a:r>
              <a:rPr sz="1100" spc="-85" dirty="0">
                <a:latin typeface="Trebuchet MS"/>
                <a:cs typeface="Trebuchet MS"/>
              </a:rPr>
              <a:t>так, </a:t>
            </a:r>
            <a:r>
              <a:rPr sz="1100" spc="-50" dirty="0">
                <a:latin typeface="Trebuchet MS"/>
                <a:cs typeface="Trebuchet MS"/>
              </a:rPr>
              <a:t>для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працевлаштованих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899998" y="9941559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887299" y="9957714"/>
            <a:ext cx="53340" cy="965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50" spc="-25" dirty="0">
                <a:latin typeface="Trebuchet MS"/>
                <a:cs typeface="Trebuchet MS"/>
              </a:rPr>
              <a:t>3</a:t>
            </a:r>
            <a:endParaRPr sz="450">
              <a:latin typeface="Trebuchet MS"/>
              <a:cs typeface="Trebuchet MS"/>
            </a:endParaRPr>
          </a:p>
        </p:txBody>
      </p:sp>
      <p:sp>
        <p:nvSpPr>
          <p:cNvPr id="81" name="object 8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15" dirty="0"/>
              <a:t>5</a:t>
            </a:fld>
            <a:endParaRPr spc="-15" dirty="0"/>
          </a:p>
        </p:txBody>
      </p:sp>
      <p:sp>
        <p:nvSpPr>
          <p:cNvPr id="80" name="object 80"/>
          <p:cNvSpPr txBox="1"/>
          <p:nvPr/>
        </p:nvSpPr>
        <p:spPr>
          <a:xfrm>
            <a:off x="1031297" y="9949178"/>
            <a:ext cx="60020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spc="-65" dirty="0">
                <a:latin typeface="Trebuchet MS"/>
                <a:cs typeface="Trebuchet MS"/>
              </a:rPr>
              <a:t>Відчуття </a:t>
            </a:r>
            <a:r>
              <a:rPr sz="800" spc="-60" dirty="0">
                <a:latin typeface="Trebuchet MS"/>
                <a:cs typeface="Trebuchet MS"/>
              </a:rPr>
              <a:t>стурбованості </a:t>
            </a:r>
            <a:r>
              <a:rPr sz="800" spc="65" dirty="0">
                <a:latin typeface="Trebuchet MS"/>
                <a:cs typeface="Trebuchet MS"/>
              </a:rPr>
              <a:t>– </a:t>
            </a:r>
            <a:r>
              <a:rPr sz="800" spc="-65" dirty="0">
                <a:latin typeface="Trebuchet MS"/>
                <a:cs typeface="Trebuchet MS"/>
              </a:rPr>
              <a:t>це </a:t>
            </a:r>
            <a:r>
              <a:rPr sz="800" spc="-60" dirty="0">
                <a:latin typeface="Trebuchet MS"/>
                <a:cs typeface="Trebuchet MS"/>
              </a:rPr>
              <a:t>оцінка </a:t>
            </a:r>
            <a:r>
              <a:rPr sz="800" spc="-80" dirty="0">
                <a:latin typeface="Trebuchet MS"/>
                <a:cs typeface="Trebuchet MS"/>
              </a:rPr>
              <a:t>того, </a:t>
            </a:r>
            <a:r>
              <a:rPr sz="800" spc="-65" dirty="0">
                <a:latin typeface="Trebuchet MS"/>
                <a:cs typeface="Trebuchet MS"/>
              </a:rPr>
              <a:t>якою мірою респондент </a:t>
            </a:r>
            <a:r>
              <a:rPr sz="800" spc="-60" dirty="0">
                <a:latin typeface="Trebuchet MS"/>
                <a:cs typeface="Trebuchet MS"/>
              </a:rPr>
              <a:t>почувається </a:t>
            </a:r>
            <a:r>
              <a:rPr sz="800" spc="-65" dirty="0">
                <a:latin typeface="Trebuchet MS"/>
                <a:cs typeface="Trebuchet MS"/>
              </a:rPr>
              <a:t>стурбованим </a:t>
            </a:r>
            <a:r>
              <a:rPr sz="800" spc="-75" dirty="0">
                <a:latin typeface="Trebuchet MS"/>
                <a:cs typeface="Trebuchet MS"/>
              </a:rPr>
              <a:t>та </a:t>
            </a:r>
            <a:r>
              <a:rPr sz="800" spc="-80" dirty="0">
                <a:latin typeface="Trebuchet MS"/>
                <a:cs typeface="Trebuchet MS"/>
              </a:rPr>
              <a:t>незахищеним, </a:t>
            </a:r>
            <a:r>
              <a:rPr sz="800" spc="-70" dirty="0">
                <a:latin typeface="Trebuchet MS"/>
                <a:cs typeface="Trebuchet MS"/>
              </a:rPr>
              <a:t>не </a:t>
            </a:r>
            <a:r>
              <a:rPr sz="800" spc="-85" dirty="0">
                <a:latin typeface="Trebuchet MS"/>
                <a:cs typeface="Trebuchet MS"/>
              </a:rPr>
              <a:t>може </a:t>
            </a:r>
            <a:r>
              <a:rPr sz="800" spc="-65" dirty="0">
                <a:latin typeface="Trebuchet MS"/>
                <a:cs typeface="Trebuchet MS"/>
              </a:rPr>
              <a:t>заспокоїтися </a:t>
            </a:r>
            <a:r>
              <a:rPr sz="800" spc="-75" dirty="0">
                <a:latin typeface="Trebuchet MS"/>
                <a:cs typeface="Trebuchet MS"/>
              </a:rPr>
              <a:t>та </a:t>
            </a:r>
            <a:r>
              <a:rPr sz="800" spc="-70" dirty="0">
                <a:latin typeface="Trebuchet MS"/>
                <a:cs typeface="Trebuchet MS"/>
              </a:rPr>
              <a:t>розслабитися.  </a:t>
            </a:r>
            <a:r>
              <a:rPr sz="800" spc="-75" dirty="0">
                <a:latin typeface="Trebuchet MS"/>
                <a:cs typeface="Trebuchet MS"/>
              </a:rPr>
              <a:t>Депресія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стосується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80" dirty="0">
                <a:latin typeface="Trebuchet MS"/>
                <a:cs typeface="Trebuchet MS"/>
              </a:rPr>
              <a:t>того,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якою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мірою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респондент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80" dirty="0">
                <a:latin typeface="Trebuchet MS"/>
                <a:cs typeface="Trebuchet MS"/>
              </a:rPr>
              <a:t>має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відчуття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75" dirty="0">
                <a:latin typeface="Trebuchet MS"/>
                <a:cs typeface="Trebuchet MS"/>
              </a:rPr>
              <a:t>депресії/пригнічення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0" dirty="0">
                <a:latin typeface="Trebuchet MS"/>
                <a:cs typeface="Trebuchet MS"/>
              </a:rPr>
              <a:t>або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85" dirty="0">
                <a:latin typeface="Trebuchet MS"/>
                <a:cs typeface="Trebuchet MS"/>
              </a:rPr>
              <a:t>смутку.</a:t>
            </a:r>
            <a:endParaRPr sz="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293495" y="495960"/>
            <a:ext cx="228600" cy="23501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20"/>
              </a:lnSpc>
            </a:pPr>
            <a:r>
              <a:rPr sz="1600" spc="-160" dirty="0">
                <a:solidFill>
                  <a:srgbClr val="F1F2EC"/>
                </a:solidFill>
                <a:latin typeface="Arial"/>
                <a:cs typeface="Arial"/>
              </a:rPr>
              <a:t>Психосоціальна</a:t>
            </a:r>
            <a:r>
              <a:rPr sz="1600" spc="-85" dirty="0">
                <a:solidFill>
                  <a:srgbClr val="F1F2EC"/>
                </a:solidFill>
                <a:latin typeface="Arial"/>
                <a:cs typeface="Arial"/>
              </a:rPr>
              <a:t> </a:t>
            </a:r>
            <a:r>
              <a:rPr sz="1600" spc="-130" dirty="0">
                <a:solidFill>
                  <a:srgbClr val="F1F2EC"/>
                </a:solidFill>
                <a:latin typeface="Arial"/>
                <a:cs typeface="Arial"/>
              </a:rPr>
              <a:t>адаптивність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87940" y="962152"/>
            <a:ext cx="3632060" cy="3295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97920" y="1563078"/>
            <a:ext cx="68770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75" dirty="0">
                <a:solidFill>
                  <a:srgbClr val="807F84"/>
                </a:solidFill>
                <a:latin typeface="Trebuchet MS"/>
                <a:cs typeface="Trebuchet MS"/>
              </a:rPr>
              <a:t>Харківська</a:t>
            </a:r>
            <a:r>
              <a:rPr sz="700" b="1" spc="-130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08501" y="2609837"/>
            <a:ext cx="944244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Дніпропетровська</a:t>
            </a:r>
            <a:r>
              <a:rPr sz="700" b="1" spc="-110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72241" y="3450234"/>
            <a:ext cx="69088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70" dirty="0">
                <a:solidFill>
                  <a:srgbClr val="807F84"/>
                </a:solidFill>
                <a:latin typeface="Trebuchet MS"/>
                <a:cs typeface="Trebuchet MS"/>
              </a:rPr>
              <a:t>Запорізька</a:t>
            </a:r>
            <a:r>
              <a:rPr sz="700" b="1" spc="-13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43207" y="4087888"/>
            <a:ext cx="432434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Азовське</a:t>
            </a:r>
            <a:r>
              <a:rPr sz="500" b="1" spc="-90" dirty="0">
                <a:solidFill>
                  <a:srgbClr val="0C6CB5"/>
                </a:solidFill>
                <a:latin typeface="Trebuchet MS"/>
                <a:cs typeface="Trebuchet MS"/>
              </a:rPr>
              <a:t> </a:t>
            </a: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море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05287" y="3291179"/>
            <a:ext cx="2184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Дніпро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30658" y="2337244"/>
            <a:ext cx="65786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90" dirty="0">
                <a:solidFill>
                  <a:srgbClr val="807F84"/>
                </a:solidFill>
                <a:latin typeface="Trebuchet MS"/>
                <a:cs typeface="Trebuchet MS"/>
              </a:rPr>
              <a:t>Луганська</a:t>
            </a:r>
            <a:r>
              <a:rPr sz="700" b="1" spc="-114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40221" y="2935554"/>
            <a:ext cx="73596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Російська</a:t>
            </a:r>
            <a:r>
              <a:rPr sz="700" b="1" spc="-12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Федерація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18073" y="2722715"/>
            <a:ext cx="6464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Донецька</a:t>
            </a:r>
            <a:r>
              <a:rPr sz="700" b="1" spc="-12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95188" y="1353858"/>
            <a:ext cx="4692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Луганськ-Північ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64579" y="1558328"/>
            <a:ext cx="41402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5" dirty="0">
                <a:latin typeface="Trebuchet MS"/>
                <a:cs typeface="Trebuchet MS"/>
              </a:rPr>
              <a:t>Луганськ-Схід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86056" y="1726806"/>
            <a:ext cx="46990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Луганськ-Центр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21883" y="1940280"/>
            <a:ext cx="5200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Луганськ-Південь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40248" y="2900286"/>
            <a:ext cx="74231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Донецьк-Південний</a:t>
            </a:r>
            <a:r>
              <a:rPr sz="600" spc="-85" dirty="0">
                <a:latin typeface="Trebuchet MS"/>
                <a:cs typeface="Trebuchet MS"/>
              </a:rPr>
              <a:t> </a:t>
            </a:r>
            <a:r>
              <a:rPr sz="600" spc="-70" dirty="0">
                <a:latin typeface="Trebuchet MS"/>
                <a:cs typeface="Trebuchet MS"/>
              </a:rPr>
              <a:t>Захід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98554" y="3338969"/>
            <a:ext cx="5111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Донецьк-Південь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47766" y="2539009"/>
            <a:ext cx="46100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Донецьк-Центр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67007" y="2340965"/>
            <a:ext cx="4311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5" dirty="0">
                <a:latin typeface="Trebuchet MS"/>
                <a:cs typeface="Trebuchet MS"/>
              </a:rPr>
              <a:t>онецьк-Захід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464022" y="2276894"/>
            <a:ext cx="40513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0" dirty="0">
                <a:latin typeface="Trebuchet MS"/>
                <a:cs typeface="Trebuchet MS"/>
              </a:rPr>
              <a:t>онецьк-Схід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28424" y="2038527"/>
            <a:ext cx="460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0" dirty="0">
                <a:latin typeface="Trebuchet MS"/>
                <a:cs typeface="Trebuchet MS"/>
              </a:rPr>
              <a:t>онецьк-Півн</a:t>
            </a:r>
            <a:r>
              <a:rPr sz="600" spc="-40" dirty="0">
                <a:latin typeface="Trebuchet MS"/>
                <a:cs typeface="Trebuchet MS"/>
              </a:rPr>
              <a:t>і</a:t>
            </a:r>
            <a:r>
              <a:rPr sz="600" spc="-60" dirty="0">
                <a:latin typeface="Trebuchet MS"/>
                <a:cs typeface="Trebuchet MS"/>
              </a:rPr>
              <a:t>ч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74184" y="1432407"/>
            <a:ext cx="230504" cy="133350"/>
          </a:xfrm>
          <a:prstGeom prst="rect">
            <a:avLst/>
          </a:prstGeom>
          <a:solidFill>
            <a:srgbClr val="FFF7B7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3,4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92155" y="2473667"/>
            <a:ext cx="230504" cy="133350"/>
          </a:xfrm>
          <a:prstGeom prst="rect">
            <a:avLst/>
          </a:prstGeom>
          <a:solidFill>
            <a:srgbClr val="FFF7B7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3,8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74184" y="3310394"/>
            <a:ext cx="230504" cy="133350"/>
          </a:xfrm>
          <a:prstGeom prst="rect">
            <a:avLst/>
          </a:prstGeom>
          <a:solidFill>
            <a:srgbClr val="FFF7B7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3,6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32957" y="1461808"/>
            <a:ext cx="230504" cy="133350"/>
          </a:xfrm>
          <a:prstGeom prst="rect">
            <a:avLst/>
          </a:prstGeom>
          <a:solidFill>
            <a:srgbClr val="FFF7B7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3,1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639079" y="1607172"/>
            <a:ext cx="230504" cy="133350"/>
          </a:xfrm>
          <a:prstGeom prst="rect">
            <a:avLst/>
          </a:prstGeom>
          <a:solidFill>
            <a:srgbClr val="FFF7B7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3,6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350037" y="1934095"/>
            <a:ext cx="230504" cy="133350"/>
          </a:xfrm>
          <a:prstGeom prst="rect">
            <a:avLst/>
          </a:prstGeom>
          <a:solidFill>
            <a:srgbClr val="FFF7B7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3,6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478411" y="1925091"/>
            <a:ext cx="230504" cy="133350"/>
          </a:xfrm>
          <a:prstGeom prst="rect">
            <a:avLst/>
          </a:prstGeom>
          <a:solidFill>
            <a:srgbClr val="FFF7B7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3,4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72963" y="2384170"/>
            <a:ext cx="230504" cy="133350"/>
          </a:xfrm>
          <a:prstGeom prst="rect">
            <a:avLst/>
          </a:prstGeom>
          <a:solidFill>
            <a:srgbClr val="FFF7B7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3,4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151754" y="2230335"/>
            <a:ext cx="230504" cy="133350"/>
          </a:xfrm>
          <a:prstGeom prst="rect">
            <a:avLst/>
          </a:prstGeom>
          <a:solidFill>
            <a:srgbClr val="FFF7B7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3,5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379504" y="2649080"/>
            <a:ext cx="230504" cy="133350"/>
          </a:xfrm>
          <a:prstGeom prst="rect">
            <a:avLst/>
          </a:prstGeom>
          <a:solidFill>
            <a:srgbClr val="FFF7B7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3,1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396179" y="3006991"/>
            <a:ext cx="230504" cy="133350"/>
          </a:xfrm>
          <a:prstGeom prst="rect">
            <a:avLst/>
          </a:prstGeom>
          <a:solidFill>
            <a:srgbClr val="FCE6BD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2,9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508155" y="3450526"/>
            <a:ext cx="230504" cy="133350"/>
          </a:xfrm>
          <a:prstGeom prst="rect">
            <a:avLst/>
          </a:prstGeom>
          <a:solidFill>
            <a:srgbClr val="FFF7B7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3,2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356387" y="1679511"/>
            <a:ext cx="230504" cy="133350"/>
          </a:xfrm>
          <a:prstGeom prst="rect">
            <a:avLst/>
          </a:prstGeom>
          <a:solidFill>
            <a:srgbClr val="D5E7C0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4,0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99998" y="962152"/>
            <a:ext cx="2488565" cy="3296285"/>
          </a:xfrm>
          <a:custGeom>
            <a:avLst/>
            <a:gdLst/>
            <a:ahLst/>
            <a:cxnLst/>
            <a:rect l="l" t="t" r="r" b="b"/>
            <a:pathLst>
              <a:path w="2488565" h="3296285">
                <a:moveTo>
                  <a:pt x="2487942" y="0"/>
                </a:moveTo>
                <a:lnTo>
                  <a:pt x="0" y="0"/>
                </a:lnTo>
                <a:lnTo>
                  <a:pt x="0" y="3295751"/>
                </a:lnTo>
                <a:lnTo>
                  <a:pt x="2487942" y="3295751"/>
                </a:lnTo>
                <a:lnTo>
                  <a:pt x="2487942" y="0"/>
                </a:lnTo>
                <a:close/>
              </a:path>
            </a:pathLst>
          </a:custGeom>
          <a:solidFill>
            <a:srgbClr val="F1F2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887299" y="461771"/>
            <a:ext cx="6146165" cy="862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spc="-50" dirty="0">
                <a:latin typeface="Trebuchet MS"/>
                <a:cs typeface="Trebuchet MS"/>
              </a:rPr>
              <a:t>людей </a:t>
            </a:r>
            <a:r>
              <a:rPr sz="1100" spc="-35" dirty="0">
                <a:latin typeface="Trebuchet MS"/>
                <a:cs typeface="Trebuchet MS"/>
              </a:rPr>
              <a:t>характерний нижчий </a:t>
            </a:r>
            <a:r>
              <a:rPr sz="1100" spc="-30" dirty="0">
                <a:latin typeface="Trebuchet MS"/>
                <a:cs typeface="Trebuchet MS"/>
              </a:rPr>
              <a:t>рівень </a:t>
            </a:r>
            <a:r>
              <a:rPr sz="1100" spc="-40" dirty="0">
                <a:latin typeface="Trebuchet MS"/>
                <a:cs typeface="Trebuchet MS"/>
              </a:rPr>
              <a:t>відчуття стурбованості, </a:t>
            </a:r>
            <a:r>
              <a:rPr sz="1100" spc="-55" dirty="0">
                <a:latin typeface="Trebuchet MS"/>
                <a:cs typeface="Trebuchet MS"/>
              </a:rPr>
              <a:t>ніж </a:t>
            </a:r>
            <a:r>
              <a:rPr sz="1100" spc="-50" dirty="0">
                <a:latin typeface="Trebuchet MS"/>
                <a:cs typeface="Trebuchet MS"/>
              </a:rPr>
              <a:t>для </a:t>
            </a:r>
            <a:r>
              <a:rPr sz="1100" spc="-80" dirty="0">
                <a:latin typeface="Trebuchet MS"/>
                <a:cs typeface="Trebuchet MS"/>
              </a:rPr>
              <a:t>тих, </a:t>
            </a:r>
            <a:r>
              <a:rPr sz="1100" spc="-35" dirty="0">
                <a:latin typeface="Trebuchet MS"/>
                <a:cs typeface="Trebuchet MS"/>
              </a:rPr>
              <a:t>хто не </a:t>
            </a:r>
            <a:r>
              <a:rPr sz="1100" spc="-20" dirty="0">
                <a:latin typeface="Trebuchet MS"/>
                <a:cs typeface="Trebuchet MS"/>
              </a:rPr>
              <a:t>працює </a:t>
            </a:r>
            <a:r>
              <a:rPr sz="1100" spc="-50" dirty="0">
                <a:latin typeface="Trebuchet MS"/>
                <a:cs typeface="Trebuchet MS"/>
              </a:rPr>
              <a:t>(безробітних,  </a:t>
            </a:r>
            <a:r>
              <a:rPr sz="1100" spc="-45" dirty="0">
                <a:latin typeface="Trebuchet MS"/>
                <a:cs typeface="Trebuchet MS"/>
              </a:rPr>
              <a:t>пенсіонерів,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осіб,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10" dirty="0">
                <a:latin typeface="Trebuchet MS"/>
                <a:cs typeface="Trebuchet MS"/>
              </a:rPr>
              <a:t>що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перебувають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у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відпустці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для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догляду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за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дитиною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тощо).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300">
              <a:latin typeface="Trebuchet MS"/>
              <a:cs typeface="Trebuchet MS"/>
            </a:endParaRPr>
          </a:p>
          <a:p>
            <a:pPr marL="192405">
              <a:lnSpc>
                <a:spcPct val="100000"/>
              </a:lnSpc>
              <a:spcBef>
                <a:spcPts val="755"/>
              </a:spcBef>
            </a:pPr>
            <a:r>
              <a:rPr sz="1400" spc="-114" dirty="0">
                <a:solidFill>
                  <a:srgbClr val="0C6CB5"/>
                </a:solidFill>
                <a:latin typeface="Trebuchet MS"/>
                <a:cs typeface="Trebuchet MS"/>
              </a:rPr>
              <a:t>Відчуття</a:t>
            </a:r>
            <a:r>
              <a:rPr sz="1400" spc="-165" dirty="0">
                <a:solidFill>
                  <a:srgbClr val="0C6CB5"/>
                </a:solidFill>
                <a:latin typeface="Trebuchet MS"/>
                <a:cs typeface="Trebuchet MS"/>
              </a:rPr>
              <a:t> </a:t>
            </a:r>
            <a:r>
              <a:rPr sz="1400" spc="-100" dirty="0">
                <a:solidFill>
                  <a:srgbClr val="0C6CB5"/>
                </a:solidFill>
                <a:latin typeface="Trebuchet MS"/>
                <a:cs typeface="Trebuchet MS"/>
              </a:rPr>
              <a:t>стурбованості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79995" y="3631031"/>
            <a:ext cx="1728470" cy="173990"/>
          </a:xfrm>
          <a:prstGeom prst="rect">
            <a:avLst/>
          </a:prstGeom>
          <a:solidFill>
            <a:srgbClr val="0C6CB5"/>
          </a:solidFill>
        </p:spPr>
        <p:txBody>
          <a:bodyPr vert="horz" wrap="square" lIns="0" tIns="1524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20"/>
              </a:spcBef>
            </a:pPr>
            <a:r>
              <a:rPr sz="900" spc="-30" dirty="0">
                <a:solidFill>
                  <a:srgbClr val="FFFFFF"/>
                </a:solidFill>
                <a:latin typeface="Trebuchet MS"/>
                <a:cs typeface="Trebuchet MS"/>
              </a:rPr>
              <a:t>Середнє</a:t>
            </a:r>
            <a:r>
              <a:rPr sz="9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Trebuchet MS"/>
                <a:cs typeface="Trebuchet MS"/>
              </a:rPr>
              <a:t>значення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Trebuchet MS"/>
                <a:cs typeface="Trebuchet MS"/>
              </a:rPr>
              <a:t>у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FFFFFF"/>
                </a:solidFill>
                <a:latin typeface="Trebuchet MS"/>
                <a:cs typeface="Trebuchet MS"/>
              </a:rPr>
              <a:t>регіоні: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55" dirty="0">
                <a:solidFill>
                  <a:srgbClr val="FFFFFF"/>
                </a:solidFill>
                <a:latin typeface="Trebuchet MS"/>
                <a:cs typeface="Trebuchet MS"/>
              </a:rPr>
              <a:t>3,5</a:t>
            </a:r>
            <a:endParaRPr sz="900">
              <a:latin typeface="Trebuchet MS"/>
              <a:cs typeface="Trebuchet MS"/>
            </a:endParaRPr>
          </a:p>
        </p:txBody>
      </p:sp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1079995" y="3931856"/>
          <a:ext cx="2728588" cy="13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870"/>
                <a:gridCol w="252095"/>
                <a:gridCol w="252095"/>
                <a:gridCol w="252095"/>
                <a:gridCol w="252094"/>
                <a:gridCol w="252094"/>
                <a:gridCol w="252094"/>
                <a:gridCol w="252094"/>
                <a:gridCol w="252094"/>
                <a:gridCol w="252094"/>
                <a:gridCol w="229869"/>
              </a:tblGrid>
              <a:tr h="139700">
                <a:tc>
                  <a:txBody>
                    <a:bodyPr/>
                    <a:lstStyle/>
                    <a:p>
                      <a:pPr marR="139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8D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1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2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E6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3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7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4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5E7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5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FD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6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E4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7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C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8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9BE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9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C8E0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spc="-75" dirty="0">
                          <a:latin typeface="Trebuchet MS"/>
                          <a:cs typeface="Trebuchet MS"/>
                        </a:rPr>
                        <a:t>10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8C3C2"/>
                    </a:solidFill>
                  </a:tcPr>
                </a:tc>
              </a:tr>
            </a:tbl>
          </a:graphicData>
        </a:graphic>
      </p:graphicFrame>
      <p:sp>
        <p:nvSpPr>
          <p:cNvPr id="40" name="object 40"/>
          <p:cNvSpPr/>
          <p:nvPr/>
        </p:nvSpPr>
        <p:spPr>
          <a:xfrm>
            <a:off x="3387940" y="5477103"/>
            <a:ext cx="3632060" cy="3295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597920" y="6078042"/>
            <a:ext cx="68770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75" dirty="0">
                <a:solidFill>
                  <a:srgbClr val="807F84"/>
                </a:solidFill>
                <a:latin typeface="Trebuchet MS"/>
                <a:cs typeface="Trebuchet MS"/>
              </a:rPr>
              <a:t>Харківська</a:t>
            </a:r>
            <a:r>
              <a:rPr sz="700" b="1" spc="-130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908501" y="7124788"/>
            <a:ext cx="944244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Дніпропетровська</a:t>
            </a:r>
            <a:r>
              <a:rPr sz="700" b="1" spc="-110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72241" y="7965185"/>
            <a:ext cx="69088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70" dirty="0">
                <a:solidFill>
                  <a:srgbClr val="807F84"/>
                </a:solidFill>
                <a:latin typeface="Trebuchet MS"/>
                <a:cs typeface="Trebuchet MS"/>
              </a:rPr>
              <a:t>Запорізька</a:t>
            </a:r>
            <a:r>
              <a:rPr sz="700" b="1" spc="-13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143207" y="8602840"/>
            <a:ext cx="432434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Азовське</a:t>
            </a:r>
            <a:r>
              <a:rPr sz="500" b="1" spc="-90" dirty="0">
                <a:solidFill>
                  <a:srgbClr val="0C6CB5"/>
                </a:solidFill>
                <a:latin typeface="Trebuchet MS"/>
                <a:cs typeface="Trebuchet MS"/>
              </a:rPr>
              <a:t> </a:t>
            </a: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море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305287" y="7806131"/>
            <a:ext cx="2184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Дніпро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030658" y="6852208"/>
            <a:ext cx="65786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90" dirty="0">
                <a:solidFill>
                  <a:srgbClr val="807F84"/>
                </a:solidFill>
                <a:latin typeface="Trebuchet MS"/>
                <a:cs typeface="Trebuchet MS"/>
              </a:rPr>
              <a:t>Луганська</a:t>
            </a:r>
            <a:r>
              <a:rPr sz="700" b="1" spc="-114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240221" y="7450505"/>
            <a:ext cx="73596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Російська</a:t>
            </a:r>
            <a:r>
              <a:rPr sz="700" b="1" spc="-12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Федерація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618073" y="7237666"/>
            <a:ext cx="6464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Донецька</a:t>
            </a:r>
            <a:r>
              <a:rPr sz="700" b="1" spc="-12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695188" y="5868809"/>
            <a:ext cx="4692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Луганськ-Північ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264579" y="6073292"/>
            <a:ext cx="41402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5" dirty="0">
                <a:latin typeface="Trebuchet MS"/>
                <a:cs typeface="Trebuchet MS"/>
              </a:rPr>
              <a:t>Луганськ-Схід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686056" y="6241757"/>
            <a:ext cx="46990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Луганськ-Центр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821883" y="6455232"/>
            <a:ext cx="5200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Луганськ-Південь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140248" y="7415238"/>
            <a:ext cx="74231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Донецьк-Південний</a:t>
            </a:r>
            <a:r>
              <a:rPr sz="600" spc="-85" dirty="0">
                <a:latin typeface="Trebuchet MS"/>
                <a:cs typeface="Trebuchet MS"/>
              </a:rPr>
              <a:t> </a:t>
            </a:r>
            <a:r>
              <a:rPr sz="600" spc="-70" dirty="0">
                <a:latin typeface="Trebuchet MS"/>
                <a:cs typeface="Trebuchet MS"/>
              </a:rPr>
              <a:t>Захід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298554" y="7853921"/>
            <a:ext cx="5111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Донецьк-Південь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247766" y="7053960"/>
            <a:ext cx="46100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Донецьк-Центр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067007" y="6855917"/>
            <a:ext cx="4311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5" dirty="0">
                <a:latin typeface="Trebuchet MS"/>
                <a:cs typeface="Trebuchet MS"/>
              </a:rPr>
              <a:t>онецьк-Захід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464022" y="6791845"/>
            <a:ext cx="40513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0" dirty="0">
                <a:latin typeface="Trebuchet MS"/>
                <a:cs typeface="Trebuchet MS"/>
              </a:rPr>
              <a:t>онецьк-Схід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328424" y="6553479"/>
            <a:ext cx="460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0" dirty="0">
                <a:latin typeface="Trebuchet MS"/>
                <a:cs typeface="Trebuchet MS"/>
              </a:rPr>
              <a:t>онецьк-Півн</a:t>
            </a:r>
            <a:r>
              <a:rPr sz="600" spc="-40" dirty="0">
                <a:latin typeface="Trebuchet MS"/>
                <a:cs typeface="Trebuchet MS"/>
              </a:rPr>
              <a:t>і</a:t>
            </a:r>
            <a:r>
              <a:rPr sz="600" spc="-60" dirty="0">
                <a:latin typeface="Trebuchet MS"/>
                <a:cs typeface="Trebuchet MS"/>
              </a:rPr>
              <a:t>ч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774184" y="5947359"/>
            <a:ext cx="230504" cy="133350"/>
          </a:xfrm>
          <a:prstGeom prst="rect">
            <a:avLst/>
          </a:prstGeom>
          <a:solidFill>
            <a:srgbClr val="FCE6BD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2,4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392155" y="6988619"/>
            <a:ext cx="230504" cy="133350"/>
          </a:xfrm>
          <a:prstGeom prst="rect">
            <a:avLst/>
          </a:prstGeom>
          <a:solidFill>
            <a:srgbClr val="FCE6BD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2,6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774184" y="7825346"/>
            <a:ext cx="230504" cy="133350"/>
          </a:xfrm>
          <a:prstGeom prst="rect">
            <a:avLst/>
          </a:prstGeom>
          <a:solidFill>
            <a:srgbClr val="FCE6BD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2,2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932957" y="5976772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1,9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639079" y="6122123"/>
            <a:ext cx="230504" cy="133350"/>
          </a:xfrm>
          <a:prstGeom prst="rect">
            <a:avLst/>
          </a:prstGeom>
          <a:solidFill>
            <a:srgbClr val="FCE6BD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2,3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350037" y="6449047"/>
            <a:ext cx="230504" cy="133350"/>
          </a:xfrm>
          <a:prstGeom prst="rect">
            <a:avLst/>
          </a:prstGeom>
          <a:solidFill>
            <a:srgbClr val="FCE6BD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2,2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478411" y="6440055"/>
            <a:ext cx="230504" cy="133350"/>
          </a:xfrm>
          <a:prstGeom prst="rect">
            <a:avLst/>
          </a:prstGeom>
          <a:solidFill>
            <a:srgbClr val="FCE6BD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2,5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572963" y="6899122"/>
            <a:ext cx="230504" cy="133350"/>
          </a:xfrm>
          <a:prstGeom prst="rect">
            <a:avLst/>
          </a:prstGeom>
          <a:solidFill>
            <a:srgbClr val="FCE6BD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2,6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151754" y="6745287"/>
            <a:ext cx="230504" cy="133350"/>
          </a:xfrm>
          <a:prstGeom prst="rect">
            <a:avLst/>
          </a:prstGeom>
          <a:solidFill>
            <a:srgbClr val="FCE6BD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2,3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379504" y="7164031"/>
            <a:ext cx="230504" cy="133350"/>
          </a:xfrm>
          <a:prstGeom prst="rect">
            <a:avLst/>
          </a:prstGeom>
          <a:solidFill>
            <a:srgbClr val="FCE6BD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2,0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396179" y="7521943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1,7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508155" y="7965478"/>
            <a:ext cx="230504" cy="133350"/>
          </a:xfrm>
          <a:prstGeom prst="rect">
            <a:avLst/>
          </a:prstGeom>
          <a:solidFill>
            <a:srgbClr val="FCE6BD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2,5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356387" y="6194462"/>
            <a:ext cx="230504" cy="133350"/>
          </a:xfrm>
          <a:prstGeom prst="rect">
            <a:avLst/>
          </a:prstGeom>
          <a:solidFill>
            <a:srgbClr val="FCE6BD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2,5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899998" y="5477103"/>
            <a:ext cx="2488565" cy="3296285"/>
          </a:xfrm>
          <a:custGeom>
            <a:avLst/>
            <a:gdLst/>
            <a:ahLst/>
            <a:cxnLst/>
            <a:rect l="l" t="t" r="r" b="b"/>
            <a:pathLst>
              <a:path w="2488565" h="3296284">
                <a:moveTo>
                  <a:pt x="2487942" y="0"/>
                </a:moveTo>
                <a:lnTo>
                  <a:pt x="0" y="0"/>
                </a:lnTo>
                <a:lnTo>
                  <a:pt x="0" y="3295764"/>
                </a:lnTo>
                <a:lnTo>
                  <a:pt x="2487942" y="3295764"/>
                </a:lnTo>
                <a:lnTo>
                  <a:pt x="2487942" y="0"/>
                </a:lnTo>
                <a:close/>
              </a:path>
            </a:pathLst>
          </a:custGeom>
          <a:solidFill>
            <a:srgbClr val="F1F2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887299" y="4346803"/>
            <a:ext cx="6145530" cy="1492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b="1" spc="-35" dirty="0">
                <a:solidFill>
                  <a:srgbClr val="005AA9"/>
                </a:solidFill>
                <a:latin typeface="Trebuchet MS"/>
                <a:cs typeface="Trebuchet MS"/>
              </a:rPr>
              <a:t>Рисунок </a:t>
            </a:r>
            <a:r>
              <a:rPr sz="1000" b="1" spc="-95" dirty="0">
                <a:solidFill>
                  <a:srgbClr val="005AA9"/>
                </a:solidFill>
                <a:latin typeface="Trebuchet MS"/>
                <a:cs typeface="Trebuchet MS"/>
              </a:rPr>
              <a:t>5: </a:t>
            </a:r>
            <a:r>
              <a:rPr sz="1000" spc="-25" dirty="0">
                <a:latin typeface="Trebuchet MS"/>
                <a:cs typeface="Trebuchet MS"/>
              </a:rPr>
              <a:t>Поширеність </a:t>
            </a:r>
            <a:r>
              <a:rPr sz="1000" spc="-35" dirty="0">
                <a:latin typeface="Trebuchet MS"/>
                <a:cs typeface="Trebuchet MS"/>
              </a:rPr>
              <a:t>відчуття</a:t>
            </a:r>
            <a:r>
              <a:rPr sz="1000" spc="-22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стурбованості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15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1100" spc="-65" dirty="0">
                <a:latin typeface="Trebuchet MS"/>
                <a:cs typeface="Trebuchet MS"/>
              </a:rPr>
              <a:t>У </a:t>
            </a:r>
            <a:r>
              <a:rPr sz="1100" spc="-85" dirty="0">
                <a:latin typeface="Trebuchet MS"/>
                <a:cs typeface="Trebuchet MS"/>
              </a:rPr>
              <a:t>тому, </a:t>
            </a:r>
            <a:r>
              <a:rPr sz="1100" spc="-15" dirty="0">
                <a:latin typeface="Trebuchet MS"/>
                <a:cs typeface="Trebuchet MS"/>
              </a:rPr>
              <a:t>що </a:t>
            </a:r>
            <a:r>
              <a:rPr sz="1100" spc="-50" dirty="0">
                <a:latin typeface="Trebuchet MS"/>
                <a:cs typeface="Trebuchet MS"/>
              </a:rPr>
              <a:t>стосується </a:t>
            </a:r>
            <a:r>
              <a:rPr sz="1100" spc="-70" dirty="0">
                <a:latin typeface="Trebuchet MS"/>
                <a:cs typeface="Trebuchet MS"/>
              </a:rPr>
              <a:t>депресії, </a:t>
            </a:r>
            <a:r>
              <a:rPr sz="1100" spc="-35" dirty="0">
                <a:latin typeface="Trebuchet MS"/>
                <a:cs typeface="Trebuchet MS"/>
              </a:rPr>
              <a:t>найвищий показник </a:t>
            </a:r>
            <a:r>
              <a:rPr sz="1100" spc="-60" dirty="0">
                <a:latin typeface="Trebuchet MS"/>
                <a:cs typeface="Trebuchet MS"/>
              </a:rPr>
              <a:t>так </a:t>
            </a:r>
            <a:r>
              <a:rPr sz="1100" spc="-45" dirty="0">
                <a:latin typeface="Trebuchet MS"/>
                <a:cs typeface="Trebuchet MS"/>
              </a:rPr>
              <a:t>само </a:t>
            </a:r>
            <a:r>
              <a:rPr sz="1100" spc="-50" dirty="0">
                <a:latin typeface="Trebuchet MS"/>
                <a:cs typeface="Trebuchet MS"/>
              </a:rPr>
              <a:t>спостерігається </a:t>
            </a:r>
            <a:r>
              <a:rPr sz="1100" spc="-30" dirty="0">
                <a:latin typeface="Trebuchet MS"/>
                <a:cs typeface="Trebuchet MS"/>
              </a:rPr>
              <a:t>у </a:t>
            </a:r>
            <a:r>
              <a:rPr sz="1100" spc="-40" dirty="0">
                <a:latin typeface="Trebuchet MS"/>
                <a:cs typeface="Trebuchet MS"/>
              </a:rPr>
              <a:t>Дніпропетровській  </a:t>
            </a:r>
            <a:r>
              <a:rPr sz="1100" spc="-50" dirty="0">
                <a:latin typeface="Trebuchet MS"/>
                <a:cs typeface="Trebuchet MS"/>
              </a:rPr>
              <a:t>області </a:t>
            </a:r>
            <a:r>
              <a:rPr sz="1100" spc="-60" dirty="0">
                <a:latin typeface="Trebuchet MS"/>
                <a:cs typeface="Trebuchet MS"/>
              </a:rPr>
              <a:t>та </a:t>
            </a:r>
            <a:r>
              <a:rPr sz="1100" spc="-55" dirty="0">
                <a:latin typeface="Trebuchet MS"/>
                <a:cs typeface="Trebuchet MS"/>
              </a:rPr>
              <a:t>східній </a:t>
            </a:r>
            <a:r>
              <a:rPr sz="1100" spc="-45" dirty="0">
                <a:latin typeface="Trebuchet MS"/>
                <a:cs typeface="Trebuchet MS"/>
              </a:rPr>
              <a:t>частині </a:t>
            </a:r>
            <a:r>
              <a:rPr sz="1100" spc="-55" dirty="0">
                <a:latin typeface="Trebuchet MS"/>
                <a:cs typeface="Trebuchet MS"/>
              </a:rPr>
              <a:t>Луганської </a:t>
            </a:r>
            <a:r>
              <a:rPr sz="1100" spc="-70" dirty="0">
                <a:latin typeface="Trebuchet MS"/>
                <a:cs typeface="Trebuchet MS"/>
              </a:rPr>
              <a:t>області, </a:t>
            </a:r>
            <a:r>
              <a:rPr sz="1100" spc="-35" dirty="0">
                <a:latin typeface="Trebuchet MS"/>
                <a:cs typeface="Trebuchet MS"/>
              </a:rPr>
              <a:t>а </a:t>
            </a:r>
            <a:r>
              <a:rPr sz="1100" spc="-55" dirty="0">
                <a:latin typeface="Trebuchet MS"/>
                <a:cs typeface="Trebuchet MS"/>
              </a:rPr>
              <a:t>також </a:t>
            </a:r>
            <a:r>
              <a:rPr sz="1100" spc="-30" dirty="0">
                <a:latin typeface="Trebuchet MS"/>
                <a:cs typeface="Trebuchet MS"/>
              </a:rPr>
              <a:t>у </a:t>
            </a:r>
            <a:r>
              <a:rPr sz="1100" spc="-55" dirty="0">
                <a:latin typeface="Trebuchet MS"/>
                <a:cs typeface="Trebuchet MS"/>
              </a:rPr>
              <a:t>східній </a:t>
            </a:r>
            <a:r>
              <a:rPr sz="1100" spc="-45" dirty="0">
                <a:latin typeface="Trebuchet MS"/>
                <a:cs typeface="Trebuchet MS"/>
              </a:rPr>
              <a:t>частині </a:t>
            </a:r>
            <a:r>
              <a:rPr sz="1100" spc="-40" dirty="0">
                <a:latin typeface="Trebuchet MS"/>
                <a:cs typeface="Trebuchet MS"/>
              </a:rPr>
              <a:t>Донецької </a:t>
            </a:r>
            <a:r>
              <a:rPr sz="1100" spc="-70" dirty="0">
                <a:latin typeface="Trebuchet MS"/>
                <a:cs typeface="Trebuchet MS"/>
              </a:rPr>
              <a:t>області. </a:t>
            </a:r>
            <a:r>
              <a:rPr sz="1100" spc="-55" dirty="0">
                <a:latin typeface="Trebuchet MS"/>
                <a:cs typeface="Trebuchet MS"/>
              </a:rPr>
              <a:t>Водночас, </a:t>
            </a:r>
            <a:r>
              <a:rPr sz="1100" spc="-40" dirty="0">
                <a:latin typeface="Trebuchet MS"/>
                <a:cs typeface="Trebuchet MS"/>
              </a:rPr>
              <a:t>на  </a:t>
            </a:r>
            <a:r>
              <a:rPr sz="1100" spc="-55" dirty="0">
                <a:latin typeface="Trebuchet MS"/>
                <a:cs typeface="Trebuchet MS"/>
              </a:rPr>
              <a:t>відміну від </a:t>
            </a:r>
            <a:r>
              <a:rPr sz="1100" spc="-35" dirty="0">
                <a:latin typeface="Trebuchet MS"/>
                <a:cs typeface="Trebuchet MS"/>
              </a:rPr>
              <a:t>рівня </a:t>
            </a:r>
            <a:r>
              <a:rPr sz="1100" spc="-50" dirty="0">
                <a:latin typeface="Trebuchet MS"/>
                <a:cs typeface="Trebuchet MS"/>
              </a:rPr>
              <a:t>стурбованості, </a:t>
            </a:r>
            <a:r>
              <a:rPr sz="1100" spc="-35" dirty="0">
                <a:latin typeface="Trebuchet MS"/>
                <a:cs typeface="Trebuchet MS"/>
              </a:rPr>
              <a:t>на показник </a:t>
            </a:r>
            <a:r>
              <a:rPr sz="1100" spc="-55" dirty="0">
                <a:latin typeface="Trebuchet MS"/>
                <a:cs typeface="Trebuchet MS"/>
              </a:rPr>
              <a:t>депресії </a:t>
            </a:r>
            <a:r>
              <a:rPr sz="1100" spc="-40" dirty="0">
                <a:latin typeface="Trebuchet MS"/>
                <a:cs typeface="Trebuchet MS"/>
              </a:rPr>
              <a:t>більшою </a:t>
            </a:r>
            <a:r>
              <a:rPr sz="1100" spc="-35" dirty="0">
                <a:latin typeface="Trebuchet MS"/>
                <a:cs typeface="Trebuchet MS"/>
              </a:rPr>
              <a:t>мірою </a:t>
            </a:r>
            <a:r>
              <a:rPr sz="1100" spc="-45" dirty="0">
                <a:latin typeface="Trebuchet MS"/>
                <a:cs typeface="Trebuchet MS"/>
              </a:rPr>
              <a:t>впливає </a:t>
            </a:r>
            <a:r>
              <a:rPr sz="1100" spc="-35" dirty="0">
                <a:latin typeface="Trebuchet MS"/>
                <a:cs typeface="Trebuchet MS"/>
              </a:rPr>
              <a:t>рівень </a:t>
            </a:r>
            <a:r>
              <a:rPr sz="1100" spc="-75" dirty="0">
                <a:latin typeface="Trebuchet MS"/>
                <a:cs typeface="Trebuchet MS"/>
              </a:rPr>
              <a:t>доходу, </a:t>
            </a:r>
            <a:r>
              <a:rPr sz="1100" spc="-60" dirty="0">
                <a:latin typeface="Trebuchet MS"/>
                <a:cs typeface="Trebuchet MS"/>
              </a:rPr>
              <a:t>ніж </a:t>
            </a:r>
            <a:r>
              <a:rPr sz="1100" spc="-50" dirty="0">
                <a:latin typeface="Trebuchet MS"/>
                <a:cs typeface="Trebuchet MS"/>
              </a:rPr>
              <a:t>вік </a:t>
            </a:r>
            <a:r>
              <a:rPr sz="1100" spc="-55" dirty="0">
                <a:latin typeface="Trebuchet MS"/>
                <a:cs typeface="Trebuchet MS"/>
              </a:rPr>
              <a:t>і  </a:t>
            </a:r>
            <a:r>
              <a:rPr sz="1100" spc="-75" dirty="0">
                <a:latin typeface="Trebuchet MS"/>
                <a:cs typeface="Trebuchet MS"/>
              </a:rPr>
              <a:t>стать.</a:t>
            </a:r>
            <a:r>
              <a:rPr sz="1100" spc="-125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Іншими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словами,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серед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людей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із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нижчим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рівнем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доходу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спостерігається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вищий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рівень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70" dirty="0">
                <a:latin typeface="Trebuchet MS"/>
                <a:cs typeface="Trebuchet MS"/>
              </a:rPr>
              <a:t>депресії.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rebuchet MS"/>
              <a:cs typeface="Trebuchet MS"/>
            </a:endParaRPr>
          </a:p>
          <a:p>
            <a:pPr marL="192405">
              <a:lnSpc>
                <a:spcPct val="100000"/>
              </a:lnSpc>
            </a:pPr>
            <a:r>
              <a:rPr sz="1400" spc="-120" dirty="0">
                <a:solidFill>
                  <a:srgbClr val="0C6CB5"/>
                </a:solidFill>
                <a:latin typeface="Trebuchet MS"/>
                <a:cs typeface="Trebuchet MS"/>
              </a:rPr>
              <a:t>Депресія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77" name="object 7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15" dirty="0"/>
              <a:t>6</a:t>
            </a:fld>
            <a:endParaRPr spc="-15" dirty="0"/>
          </a:p>
        </p:txBody>
      </p:sp>
      <p:sp>
        <p:nvSpPr>
          <p:cNvPr id="74" name="object 74"/>
          <p:cNvSpPr txBox="1"/>
          <p:nvPr/>
        </p:nvSpPr>
        <p:spPr>
          <a:xfrm>
            <a:off x="1079995" y="8145983"/>
            <a:ext cx="1728470" cy="173990"/>
          </a:xfrm>
          <a:prstGeom prst="rect">
            <a:avLst/>
          </a:prstGeom>
          <a:solidFill>
            <a:srgbClr val="0C6CB5"/>
          </a:solidFill>
        </p:spPr>
        <p:txBody>
          <a:bodyPr vert="horz" wrap="square" lIns="0" tIns="1524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20"/>
              </a:spcBef>
            </a:pPr>
            <a:r>
              <a:rPr sz="900" spc="-30" dirty="0">
                <a:solidFill>
                  <a:srgbClr val="FFFFFF"/>
                </a:solidFill>
                <a:latin typeface="Trebuchet MS"/>
                <a:cs typeface="Trebuchet MS"/>
              </a:rPr>
              <a:t>Середнє</a:t>
            </a:r>
            <a:r>
              <a:rPr sz="9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Trebuchet MS"/>
                <a:cs typeface="Trebuchet MS"/>
              </a:rPr>
              <a:t>значення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Trebuchet MS"/>
                <a:cs typeface="Trebuchet MS"/>
              </a:rPr>
              <a:t>у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FFFFFF"/>
                </a:solidFill>
                <a:latin typeface="Trebuchet MS"/>
                <a:cs typeface="Trebuchet MS"/>
              </a:rPr>
              <a:t>регіоні: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55" dirty="0">
                <a:solidFill>
                  <a:srgbClr val="FFFFFF"/>
                </a:solidFill>
                <a:latin typeface="Trebuchet MS"/>
                <a:cs typeface="Trebuchet MS"/>
              </a:rPr>
              <a:t>2,4</a:t>
            </a:r>
            <a:endParaRPr sz="900">
              <a:latin typeface="Trebuchet MS"/>
              <a:cs typeface="Trebuchet MS"/>
            </a:endParaRPr>
          </a:p>
        </p:txBody>
      </p:sp>
      <p:graphicFrame>
        <p:nvGraphicFramePr>
          <p:cNvPr id="75" name="object 75"/>
          <p:cNvGraphicFramePr>
            <a:graphicFrameLocks noGrp="1"/>
          </p:cNvGraphicFramePr>
          <p:nvPr/>
        </p:nvGraphicFramePr>
        <p:xfrm>
          <a:off x="1079995" y="8446808"/>
          <a:ext cx="2728588" cy="13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870"/>
                <a:gridCol w="252095"/>
                <a:gridCol w="252095"/>
                <a:gridCol w="252095"/>
                <a:gridCol w="252094"/>
                <a:gridCol w="252094"/>
                <a:gridCol w="252094"/>
                <a:gridCol w="252094"/>
                <a:gridCol w="252094"/>
                <a:gridCol w="252094"/>
                <a:gridCol w="229869"/>
              </a:tblGrid>
              <a:tr h="139700">
                <a:tc>
                  <a:txBody>
                    <a:bodyPr/>
                    <a:lstStyle/>
                    <a:p>
                      <a:pPr marR="139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8D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1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2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E6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3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7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4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5E7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5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FD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6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E4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7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C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8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9BE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9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C8E0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spc="-75" dirty="0">
                          <a:latin typeface="Trebuchet MS"/>
                          <a:cs typeface="Trebuchet MS"/>
                        </a:rPr>
                        <a:t>10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8C3C2"/>
                    </a:solidFill>
                  </a:tcPr>
                </a:tc>
              </a:tr>
            </a:tbl>
          </a:graphicData>
        </a:graphic>
      </p:graphicFrame>
      <p:sp>
        <p:nvSpPr>
          <p:cNvPr id="76" name="object 76"/>
          <p:cNvSpPr txBox="1"/>
          <p:nvPr/>
        </p:nvSpPr>
        <p:spPr>
          <a:xfrm>
            <a:off x="887300" y="8861767"/>
            <a:ext cx="6144895" cy="1348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000" b="1" spc="-35" dirty="0">
                <a:solidFill>
                  <a:srgbClr val="005AA9"/>
                </a:solidFill>
                <a:latin typeface="Trebuchet MS"/>
                <a:cs typeface="Trebuchet MS"/>
              </a:rPr>
              <a:t>Рисунок </a:t>
            </a:r>
            <a:r>
              <a:rPr sz="1000" b="1" spc="-95" dirty="0">
                <a:solidFill>
                  <a:srgbClr val="005AA9"/>
                </a:solidFill>
                <a:latin typeface="Trebuchet MS"/>
                <a:cs typeface="Trebuchet MS"/>
              </a:rPr>
              <a:t>6: </a:t>
            </a:r>
            <a:r>
              <a:rPr sz="1000" spc="-25" dirty="0">
                <a:latin typeface="Trebuchet MS"/>
                <a:cs typeface="Trebuchet MS"/>
              </a:rPr>
              <a:t>Поширеність</a:t>
            </a:r>
            <a:r>
              <a:rPr sz="1000" spc="-15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депресії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200">
              <a:latin typeface="Trebuchet MS"/>
              <a:cs typeface="Trebuchet MS"/>
            </a:endParaRPr>
          </a:p>
          <a:p>
            <a:pPr marL="635" algn="ctr">
              <a:lnSpc>
                <a:spcPct val="100000"/>
              </a:lnSpc>
              <a:spcBef>
                <a:spcPts val="844"/>
              </a:spcBef>
            </a:pPr>
            <a:r>
              <a:rPr sz="2200" spc="-210" dirty="0">
                <a:solidFill>
                  <a:srgbClr val="005AA9"/>
                </a:solidFill>
                <a:latin typeface="Trebuchet MS"/>
                <a:cs typeface="Trebuchet MS"/>
              </a:rPr>
              <a:t>Які</a:t>
            </a:r>
            <a:r>
              <a:rPr sz="2200" spc="-295" dirty="0">
                <a:solidFill>
                  <a:srgbClr val="005AA9"/>
                </a:solidFill>
                <a:latin typeface="Trebuchet MS"/>
                <a:cs typeface="Trebuchet MS"/>
              </a:rPr>
              <a:t> </a:t>
            </a:r>
            <a:r>
              <a:rPr sz="2200" spc="-210" dirty="0">
                <a:solidFill>
                  <a:srgbClr val="005AA9"/>
                </a:solidFill>
                <a:latin typeface="Trebuchet MS"/>
                <a:cs typeface="Trebuchet MS"/>
              </a:rPr>
              <a:t>фактори</a:t>
            </a:r>
            <a:r>
              <a:rPr sz="2200" spc="-295" dirty="0">
                <a:solidFill>
                  <a:srgbClr val="005AA9"/>
                </a:solidFill>
                <a:latin typeface="Trebuchet MS"/>
                <a:cs typeface="Trebuchet MS"/>
              </a:rPr>
              <a:t> </a:t>
            </a:r>
            <a:r>
              <a:rPr sz="2200" spc="-190" dirty="0">
                <a:solidFill>
                  <a:srgbClr val="005AA9"/>
                </a:solidFill>
                <a:latin typeface="Trebuchet MS"/>
                <a:cs typeface="Trebuchet MS"/>
              </a:rPr>
              <a:t>впливають</a:t>
            </a:r>
            <a:r>
              <a:rPr sz="2200" spc="-295" dirty="0">
                <a:solidFill>
                  <a:srgbClr val="005AA9"/>
                </a:solidFill>
                <a:latin typeface="Trebuchet MS"/>
                <a:cs typeface="Trebuchet MS"/>
              </a:rPr>
              <a:t> </a:t>
            </a:r>
            <a:r>
              <a:rPr sz="2200" spc="-175" dirty="0">
                <a:solidFill>
                  <a:srgbClr val="005AA9"/>
                </a:solidFill>
                <a:latin typeface="Trebuchet MS"/>
                <a:cs typeface="Trebuchet MS"/>
              </a:rPr>
              <a:t>на</a:t>
            </a:r>
            <a:r>
              <a:rPr sz="2200" spc="-295" dirty="0">
                <a:solidFill>
                  <a:srgbClr val="005AA9"/>
                </a:solidFill>
                <a:latin typeface="Trebuchet MS"/>
                <a:cs typeface="Trebuchet MS"/>
              </a:rPr>
              <a:t> </a:t>
            </a:r>
            <a:r>
              <a:rPr sz="2200" spc="-180" dirty="0">
                <a:solidFill>
                  <a:srgbClr val="005AA9"/>
                </a:solidFill>
                <a:latin typeface="Trebuchet MS"/>
                <a:cs typeface="Trebuchet MS"/>
              </a:rPr>
              <a:t>психосоціальну</a:t>
            </a:r>
            <a:r>
              <a:rPr sz="2200" spc="-295" dirty="0">
                <a:solidFill>
                  <a:srgbClr val="005AA9"/>
                </a:solidFill>
                <a:latin typeface="Trebuchet MS"/>
                <a:cs typeface="Trebuchet MS"/>
              </a:rPr>
              <a:t> </a:t>
            </a:r>
            <a:r>
              <a:rPr sz="2200" spc="-175" dirty="0">
                <a:solidFill>
                  <a:srgbClr val="005AA9"/>
                </a:solidFill>
                <a:latin typeface="Trebuchet MS"/>
                <a:cs typeface="Trebuchet MS"/>
              </a:rPr>
              <a:t>адаптивність?</a:t>
            </a:r>
            <a:endParaRPr sz="2200">
              <a:latin typeface="Trebuchet MS"/>
              <a:cs typeface="Trebuchet MS"/>
            </a:endParaRPr>
          </a:p>
          <a:p>
            <a:pPr marL="12700" marR="5080" indent="-2540" algn="ctr">
              <a:lnSpc>
                <a:spcPct val="100000"/>
              </a:lnSpc>
              <a:spcBef>
                <a:spcPts val="1700"/>
              </a:spcBef>
            </a:pPr>
            <a:r>
              <a:rPr sz="1100" spc="-40" dirty="0">
                <a:latin typeface="Trebuchet MS"/>
                <a:cs typeface="Trebuchet MS"/>
              </a:rPr>
              <a:t>З </a:t>
            </a:r>
            <a:r>
              <a:rPr sz="1100" spc="-65" dirty="0">
                <a:latin typeface="Trebuchet MS"/>
                <a:cs typeface="Trebuchet MS"/>
              </a:rPr>
              <a:t>результатів </a:t>
            </a:r>
            <a:r>
              <a:rPr sz="1100" spc="-60" dirty="0">
                <a:latin typeface="Trebuchet MS"/>
                <a:cs typeface="Trebuchet MS"/>
              </a:rPr>
              <a:t>аналізу </a:t>
            </a:r>
            <a:r>
              <a:rPr sz="1100" spc="-95" dirty="0">
                <a:latin typeface="Trebuchet MS"/>
                <a:cs typeface="Trebuchet MS"/>
              </a:rPr>
              <a:t>(див. Рис. </a:t>
            </a:r>
            <a:r>
              <a:rPr sz="1100" spc="-65" dirty="0">
                <a:latin typeface="Trebuchet MS"/>
                <a:cs typeface="Trebuchet MS"/>
              </a:rPr>
              <a:t>7) </a:t>
            </a:r>
            <a:r>
              <a:rPr sz="1100" spc="-70" dirty="0">
                <a:latin typeface="Trebuchet MS"/>
                <a:cs typeface="Trebuchet MS"/>
              </a:rPr>
              <a:t>випливає, </a:t>
            </a:r>
            <a:r>
              <a:rPr sz="1100" spc="-20" dirty="0">
                <a:latin typeface="Trebuchet MS"/>
                <a:cs typeface="Trebuchet MS"/>
              </a:rPr>
              <a:t>що </a:t>
            </a:r>
            <a:r>
              <a:rPr sz="1100" spc="-75" dirty="0">
                <a:latin typeface="Trebuchet MS"/>
                <a:cs typeface="Trebuchet MS"/>
              </a:rPr>
              <a:t>ціннісні, </a:t>
            </a:r>
            <a:r>
              <a:rPr sz="1100" spc="-50" dirty="0">
                <a:latin typeface="Trebuchet MS"/>
                <a:cs typeface="Trebuchet MS"/>
              </a:rPr>
              <a:t>поведінкові </a:t>
            </a:r>
            <a:r>
              <a:rPr sz="1100" spc="-65" dirty="0">
                <a:latin typeface="Trebuchet MS"/>
                <a:cs typeface="Trebuchet MS"/>
              </a:rPr>
              <a:t>та </a:t>
            </a:r>
            <a:r>
              <a:rPr sz="1100" spc="-60" dirty="0">
                <a:latin typeface="Trebuchet MS"/>
                <a:cs typeface="Trebuchet MS"/>
              </a:rPr>
              <a:t>контекстуальні </a:t>
            </a:r>
            <a:r>
              <a:rPr sz="1100" spc="-45" dirty="0">
                <a:latin typeface="Trebuchet MS"/>
                <a:cs typeface="Trebuchet MS"/>
              </a:rPr>
              <a:t>чинники </a:t>
            </a:r>
            <a:r>
              <a:rPr sz="1100" spc="-85" dirty="0">
                <a:latin typeface="Trebuchet MS"/>
                <a:cs typeface="Trebuchet MS"/>
              </a:rPr>
              <a:t>(так  </a:t>
            </a:r>
            <a:r>
              <a:rPr sz="1100" spc="-50" dirty="0">
                <a:latin typeface="Trebuchet MS"/>
                <a:cs typeface="Trebuchet MS"/>
              </a:rPr>
              <a:t>звані  </a:t>
            </a:r>
            <a:r>
              <a:rPr sz="1100" spc="-55" dirty="0">
                <a:latin typeface="Trebuchet MS"/>
                <a:cs typeface="Trebuchet MS"/>
              </a:rPr>
              <a:t>драйвери)  допомагають  </a:t>
            </a:r>
            <a:r>
              <a:rPr sz="1100" spc="-45" dirty="0">
                <a:latin typeface="Trebuchet MS"/>
                <a:cs typeface="Trebuchet MS"/>
              </a:rPr>
              <a:t>особам  </a:t>
            </a:r>
            <a:r>
              <a:rPr sz="1100" spc="-40" dirty="0">
                <a:latin typeface="Trebuchet MS"/>
                <a:cs typeface="Trebuchet MS"/>
              </a:rPr>
              <a:t>розвинути  здорові  </a:t>
            </a:r>
            <a:r>
              <a:rPr sz="1100" spc="-65" dirty="0">
                <a:latin typeface="Trebuchet MS"/>
                <a:cs typeface="Trebuchet MS"/>
              </a:rPr>
              <a:t>механізми  </a:t>
            </a:r>
            <a:r>
              <a:rPr sz="1100" spc="-45" dirty="0">
                <a:latin typeface="Trebuchet MS"/>
                <a:cs typeface="Trebuchet MS"/>
              </a:rPr>
              <a:t>подолання  </a:t>
            </a:r>
            <a:r>
              <a:rPr sz="1100" spc="-60" dirty="0">
                <a:latin typeface="Trebuchet MS"/>
                <a:cs typeface="Trebuchet MS"/>
              </a:rPr>
              <a:t>незгод  </a:t>
            </a:r>
            <a:r>
              <a:rPr sz="1100" spc="-65" dirty="0">
                <a:latin typeface="Trebuchet MS"/>
                <a:cs typeface="Trebuchet MS"/>
              </a:rPr>
              <a:t>та</a:t>
            </a:r>
            <a:r>
              <a:rPr sz="1100" spc="13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навички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293495" y="495960"/>
            <a:ext cx="228600" cy="23501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20"/>
              </a:lnSpc>
            </a:pPr>
            <a:r>
              <a:rPr sz="1600" spc="-160" dirty="0">
                <a:solidFill>
                  <a:srgbClr val="F1F2EC"/>
                </a:solidFill>
                <a:latin typeface="Arial"/>
                <a:cs typeface="Arial"/>
              </a:rPr>
              <a:t>Психосоціальна</a:t>
            </a:r>
            <a:r>
              <a:rPr sz="1600" spc="-85" dirty="0">
                <a:solidFill>
                  <a:srgbClr val="F1F2EC"/>
                </a:solidFill>
                <a:latin typeface="Arial"/>
                <a:cs typeface="Arial"/>
              </a:rPr>
              <a:t> </a:t>
            </a:r>
            <a:r>
              <a:rPr sz="1600" spc="-130" dirty="0">
                <a:solidFill>
                  <a:srgbClr val="F1F2EC"/>
                </a:solidFill>
                <a:latin typeface="Arial"/>
                <a:cs typeface="Arial"/>
              </a:rPr>
              <a:t>адаптивність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1896" y="461771"/>
            <a:ext cx="61963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algn="just">
              <a:lnSpc>
                <a:spcPct val="100000"/>
              </a:lnSpc>
              <a:spcBef>
                <a:spcPts val="100"/>
              </a:spcBef>
            </a:pPr>
            <a:r>
              <a:rPr sz="1100" spc="-50" dirty="0">
                <a:latin typeface="Trebuchet MS"/>
                <a:cs typeface="Trebuchet MS"/>
              </a:rPr>
              <a:t>психосоціальної </a:t>
            </a:r>
            <a:r>
              <a:rPr sz="1100" spc="-65" dirty="0">
                <a:latin typeface="Trebuchet MS"/>
                <a:cs typeface="Trebuchet MS"/>
              </a:rPr>
              <a:t>адаптивності. </a:t>
            </a:r>
            <a:r>
              <a:rPr sz="1100" spc="-40" dirty="0">
                <a:latin typeface="Trebuchet MS"/>
                <a:cs typeface="Trebuchet MS"/>
              </a:rPr>
              <a:t>Прогнозні розрахунки </a:t>
            </a:r>
            <a:r>
              <a:rPr sz="1100" spc="-95" dirty="0">
                <a:latin typeface="Trebuchet MS"/>
                <a:cs typeface="Trebuchet MS"/>
              </a:rPr>
              <a:t>(див. Рис. </a:t>
            </a:r>
            <a:r>
              <a:rPr sz="1100" spc="-65" dirty="0">
                <a:latin typeface="Trebuchet MS"/>
                <a:cs typeface="Trebuchet MS"/>
              </a:rPr>
              <a:t>7) </a:t>
            </a:r>
            <a:r>
              <a:rPr sz="1100" spc="-80" dirty="0">
                <a:latin typeface="Trebuchet MS"/>
                <a:cs typeface="Trebuchet MS"/>
              </a:rPr>
              <a:t>свідчать, </a:t>
            </a:r>
            <a:r>
              <a:rPr sz="1100" spc="-20" dirty="0">
                <a:latin typeface="Trebuchet MS"/>
                <a:cs typeface="Trebuchet MS"/>
              </a:rPr>
              <a:t>що </a:t>
            </a:r>
            <a:r>
              <a:rPr sz="1100" spc="-45" dirty="0">
                <a:latin typeface="Trebuchet MS"/>
                <a:cs typeface="Trebuchet MS"/>
              </a:rPr>
              <a:t>трьома </a:t>
            </a:r>
            <a:r>
              <a:rPr sz="1100" spc="-60" dirty="0">
                <a:latin typeface="Trebuchet MS"/>
                <a:cs typeface="Trebuchet MS"/>
              </a:rPr>
              <a:t>найважливішими  </a:t>
            </a:r>
            <a:r>
              <a:rPr sz="1100" spc="-75" dirty="0">
                <a:latin typeface="Trebuchet MS"/>
                <a:cs typeface="Trebuchet MS"/>
              </a:rPr>
              <a:t>факторами,</a:t>
            </a:r>
            <a:r>
              <a:rPr sz="1100" spc="-150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які</a:t>
            </a:r>
            <a:r>
              <a:rPr sz="1100" spc="-15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впливають</a:t>
            </a:r>
            <a:r>
              <a:rPr sz="1100" spc="-15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на</a:t>
            </a:r>
            <a:r>
              <a:rPr sz="1100" spc="-15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психосоціальну</a:t>
            </a:r>
            <a:r>
              <a:rPr sz="1100" spc="-150" dirty="0">
                <a:latin typeface="Trebuchet MS"/>
                <a:cs typeface="Trebuchet MS"/>
              </a:rPr>
              <a:t> </a:t>
            </a:r>
            <a:r>
              <a:rPr sz="1100" spc="-70" dirty="0">
                <a:latin typeface="Trebuchet MS"/>
                <a:cs typeface="Trebuchet MS"/>
              </a:rPr>
              <a:t>адаптивність,</a:t>
            </a:r>
            <a:r>
              <a:rPr sz="1100" spc="-150" dirty="0">
                <a:latin typeface="Trebuchet MS"/>
                <a:cs typeface="Trebuchet MS"/>
              </a:rPr>
              <a:t> </a:t>
            </a:r>
            <a:r>
              <a:rPr sz="1100" spc="-125" dirty="0">
                <a:latin typeface="Trebuchet MS"/>
                <a:cs typeface="Trebuchet MS"/>
              </a:rPr>
              <a:t>є:</a:t>
            </a:r>
            <a:r>
              <a:rPr sz="1100" spc="-150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1)</a:t>
            </a:r>
            <a:r>
              <a:rPr sz="1100" spc="-15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колективні</a:t>
            </a:r>
            <a:r>
              <a:rPr sz="1100" spc="-150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цінності</a:t>
            </a:r>
            <a:r>
              <a:rPr sz="975" spc="-97" baseline="29914" dirty="0">
                <a:latin typeface="Trebuchet MS"/>
                <a:cs typeface="Trebuchet MS"/>
              </a:rPr>
              <a:t>4</a:t>
            </a:r>
            <a:r>
              <a:rPr sz="1100" spc="-65" dirty="0">
                <a:latin typeface="Trebuchet MS"/>
                <a:cs typeface="Trebuchet MS"/>
              </a:rPr>
              <a:t>;</a:t>
            </a:r>
            <a:r>
              <a:rPr sz="1100" spc="-150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2)</a:t>
            </a:r>
            <a:r>
              <a:rPr sz="1100" spc="-15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негативний</a:t>
            </a:r>
            <a:r>
              <a:rPr sz="1100" spc="-145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досвід  </a:t>
            </a:r>
            <a:r>
              <a:rPr sz="1100" spc="-30" dirty="0">
                <a:latin typeface="Trebuchet MS"/>
                <a:cs typeface="Trebuchet MS"/>
              </a:rPr>
              <a:t>у</a:t>
            </a:r>
            <a:r>
              <a:rPr sz="1100" spc="-125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дорослих,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70" dirty="0">
                <a:latin typeface="Trebuchet MS"/>
                <a:cs typeface="Trebuchet MS"/>
              </a:rPr>
              <a:t>дітей</a:t>
            </a:r>
            <a:r>
              <a:rPr sz="1100" spc="-125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та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75" dirty="0">
                <a:latin typeface="Trebuchet MS"/>
                <a:cs typeface="Trebuchet MS"/>
              </a:rPr>
              <a:t>підлітків</a:t>
            </a:r>
            <a:r>
              <a:rPr sz="975" spc="-112" baseline="29914" dirty="0">
                <a:latin typeface="Trebuchet MS"/>
                <a:cs typeface="Trebuchet MS"/>
              </a:rPr>
              <a:t>5</a:t>
            </a:r>
            <a:r>
              <a:rPr sz="1100" spc="-75" dirty="0">
                <a:latin typeface="Trebuchet MS"/>
                <a:cs typeface="Trebuchet MS"/>
              </a:rPr>
              <a:t>;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та</a:t>
            </a:r>
            <a:r>
              <a:rPr sz="1100" spc="-125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3)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готовність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до</a:t>
            </a:r>
            <a:r>
              <a:rPr sz="1100" spc="-125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політичного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70" dirty="0">
                <a:latin typeface="Trebuchet MS"/>
                <a:cs typeface="Trebuchet MS"/>
              </a:rPr>
              <a:t>насильства</a:t>
            </a:r>
            <a:r>
              <a:rPr sz="975" spc="-104" baseline="29914" dirty="0">
                <a:latin typeface="Trebuchet MS"/>
                <a:cs typeface="Trebuchet MS"/>
              </a:rPr>
              <a:t>6</a:t>
            </a:r>
            <a:r>
              <a:rPr sz="1100" spc="-70" dirty="0">
                <a:latin typeface="Trebuchet MS"/>
                <a:cs typeface="Trebuchet MS"/>
              </a:rPr>
              <a:t>.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Окрім</a:t>
            </a:r>
            <a:r>
              <a:rPr sz="1100" spc="-125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цього,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90" dirty="0">
                <a:latin typeface="Trebuchet MS"/>
                <a:cs typeface="Trebuchet MS"/>
              </a:rPr>
              <a:t>схоже,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що</a:t>
            </a:r>
            <a:r>
              <a:rPr sz="1100" spc="-125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велике  </a:t>
            </a:r>
            <a:r>
              <a:rPr sz="1100" spc="-50" dirty="0">
                <a:latin typeface="Trebuchet MS"/>
                <a:cs typeface="Trebuchet MS"/>
              </a:rPr>
              <a:t>значення</a:t>
            </a:r>
            <a:r>
              <a:rPr sz="1100" spc="-14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мають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70" dirty="0">
                <a:latin typeface="Trebuchet MS"/>
                <a:cs typeface="Trebuchet MS"/>
              </a:rPr>
              <a:t>такі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80" dirty="0">
                <a:latin typeface="Trebuchet MS"/>
                <a:cs typeface="Trebuchet MS"/>
              </a:rPr>
              <a:t>фактори,</a:t>
            </a:r>
            <a:r>
              <a:rPr sz="1100" spc="-145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як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соціальна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ізоляція</a:t>
            </a:r>
            <a:r>
              <a:rPr sz="975" spc="-97" baseline="29914" dirty="0">
                <a:latin typeface="Trebuchet MS"/>
                <a:cs typeface="Trebuchet MS"/>
              </a:rPr>
              <a:t>7</a:t>
            </a:r>
            <a:r>
              <a:rPr sz="1100" spc="-65" dirty="0">
                <a:latin typeface="Trebuchet MS"/>
                <a:cs typeface="Trebuchet MS"/>
              </a:rPr>
              <a:t>,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вплив</a:t>
            </a:r>
            <a:r>
              <a:rPr sz="1100" spc="-145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онлайн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ЗМІ</a:t>
            </a:r>
            <a:r>
              <a:rPr sz="975" spc="-37" baseline="29914" dirty="0">
                <a:latin typeface="Trebuchet MS"/>
                <a:cs typeface="Trebuchet MS"/>
              </a:rPr>
              <a:t>8</a:t>
            </a:r>
            <a:r>
              <a:rPr sz="975" spc="7" baseline="29914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та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сприйняття</a:t>
            </a:r>
            <a:r>
              <a:rPr sz="1100" spc="-145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рівня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корупції</a:t>
            </a:r>
            <a:r>
              <a:rPr sz="975" spc="-89" baseline="29914" dirty="0">
                <a:latin typeface="Trebuchet MS"/>
                <a:cs typeface="Trebuchet MS"/>
              </a:rPr>
              <a:t>9</a:t>
            </a:r>
            <a:r>
              <a:rPr sz="1100" spc="-60" dirty="0">
                <a:latin typeface="Trebuchet MS"/>
                <a:cs typeface="Trebuchet MS"/>
              </a:rPr>
              <a:t>.</a:t>
            </a:r>
            <a:endParaRPr sz="110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442959" y="1417396"/>
            <a:ext cx="2889885" cy="1665605"/>
            <a:chOff x="2442959" y="1417396"/>
            <a:chExt cx="2889885" cy="1665605"/>
          </a:xfrm>
        </p:grpSpPr>
        <p:sp>
          <p:nvSpPr>
            <p:cNvPr id="6" name="object 6"/>
            <p:cNvSpPr/>
            <p:nvPr/>
          </p:nvSpPr>
          <p:spPr>
            <a:xfrm>
              <a:off x="3447859" y="1422476"/>
              <a:ext cx="1627505" cy="516255"/>
            </a:xfrm>
            <a:custGeom>
              <a:avLst/>
              <a:gdLst/>
              <a:ahLst/>
              <a:cxnLst/>
              <a:rect l="l" t="t" r="r" b="b"/>
              <a:pathLst>
                <a:path w="1627504" h="516255">
                  <a:moveTo>
                    <a:pt x="0" y="0"/>
                  </a:moveTo>
                  <a:lnTo>
                    <a:pt x="1627085" y="515848"/>
                  </a:lnTo>
                </a:path>
              </a:pathLst>
            </a:custGeom>
            <a:ln w="10058">
              <a:solidFill>
                <a:srgbClr val="0C6CB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052326" y="1909152"/>
              <a:ext cx="75565" cy="49530"/>
            </a:xfrm>
            <a:custGeom>
              <a:avLst/>
              <a:gdLst/>
              <a:ahLst/>
              <a:cxnLst/>
              <a:rect l="l" t="t" r="r" b="b"/>
              <a:pathLst>
                <a:path w="75564" h="49530">
                  <a:moveTo>
                    <a:pt x="15519" y="0"/>
                  </a:moveTo>
                  <a:lnTo>
                    <a:pt x="22618" y="29184"/>
                  </a:lnTo>
                  <a:lnTo>
                    <a:pt x="0" y="48933"/>
                  </a:lnTo>
                  <a:lnTo>
                    <a:pt x="74993" y="45783"/>
                  </a:lnTo>
                  <a:lnTo>
                    <a:pt x="15519" y="0"/>
                  </a:lnTo>
                  <a:close/>
                </a:path>
              </a:pathLst>
            </a:custGeom>
            <a:solidFill>
              <a:srgbClr val="0C6C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448217" y="1676641"/>
              <a:ext cx="2625090" cy="368935"/>
            </a:xfrm>
            <a:custGeom>
              <a:avLst/>
              <a:gdLst/>
              <a:ahLst/>
              <a:cxnLst/>
              <a:rect l="l" t="t" r="r" b="b"/>
              <a:pathLst>
                <a:path w="2625090" h="368935">
                  <a:moveTo>
                    <a:pt x="0" y="0"/>
                  </a:moveTo>
                  <a:lnTo>
                    <a:pt x="2624696" y="368592"/>
                  </a:lnTo>
                </a:path>
              </a:pathLst>
            </a:custGeom>
            <a:ln w="10058">
              <a:solidFill>
                <a:srgbClr val="E500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053901" y="2017649"/>
              <a:ext cx="73660" cy="51435"/>
            </a:xfrm>
            <a:custGeom>
              <a:avLst/>
              <a:gdLst/>
              <a:ahLst/>
              <a:cxnLst/>
              <a:rect l="l" t="t" r="r" b="b"/>
              <a:pathLst>
                <a:path w="73660" h="51435">
                  <a:moveTo>
                    <a:pt x="7137" y="0"/>
                  </a:moveTo>
                  <a:lnTo>
                    <a:pt x="19011" y="27584"/>
                  </a:lnTo>
                  <a:lnTo>
                    <a:pt x="0" y="50838"/>
                  </a:lnTo>
                  <a:lnTo>
                    <a:pt x="73418" y="35229"/>
                  </a:lnTo>
                  <a:lnTo>
                    <a:pt x="7137" y="0"/>
                  </a:lnTo>
                  <a:close/>
                </a:path>
              </a:pathLst>
            </a:custGeom>
            <a:solidFill>
              <a:srgbClr val="E50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725570" y="1788134"/>
              <a:ext cx="123710" cy="1237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48039" y="2269312"/>
              <a:ext cx="2625090" cy="273050"/>
            </a:xfrm>
            <a:custGeom>
              <a:avLst/>
              <a:gdLst/>
              <a:ahLst/>
              <a:cxnLst/>
              <a:rect l="l" t="t" r="r" b="b"/>
              <a:pathLst>
                <a:path w="2625090" h="273050">
                  <a:moveTo>
                    <a:pt x="0" y="272821"/>
                  </a:moveTo>
                  <a:lnTo>
                    <a:pt x="2624632" y="0"/>
                  </a:lnTo>
                </a:path>
              </a:pathLst>
            </a:custGeom>
            <a:ln w="10058">
              <a:solidFill>
                <a:srgbClr val="E500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054511" y="2245385"/>
              <a:ext cx="73025" cy="51435"/>
            </a:xfrm>
            <a:custGeom>
              <a:avLst/>
              <a:gdLst/>
              <a:ahLst/>
              <a:cxnLst/>
              <a:rect l="l" t="t" r="r" b="b"/>
              <a:pathLst>
                <a:path w="73025" h="51435">
                  <a:moveTo>
                    <a:pt x="0" y="0"/>
                  </a:moveTo>
                  <a:lnTo>
                    <a:pt x="18161" y="23926"/>
                  </a:lnTo>
                  <a:lnTo>
                    <a:pt x="5308" y="51053"/>
                  </a:lnTo>
                  <a:lnTo>
                    <a:pt x="72809" y="182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0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48521" y="2380119"/>
              <a:ext cx="2665095" cy="512445"/>
            </a:xfrm>
            <a:custGeom>
              <a:avLst/>
              <a:gdLst/>
              <a:ahLst/>
              <a:cxnLst/>
              <a:rect l="l" t="t" r="r" b="b"/>
              <a:pathLst>
                <a:path w="2665095" h="512444">
                  <a:moveTo>
                    <a:pt x="0" y="512381"/>
                  </a:moveTo>
                  <a:lnTo>
                    <a:pt x="2665082" y="0"/>
                  </a:lnTo>
                </a:path>
              </a:pathLst>
            </a:custGeom>
            <a:ln w="10058">
              <a:solidFill>
                <a:srgbClr val="0C6CB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93449" y="2357856"/>
              <a:ext cx="74295" cy="50800"/>
            </a:xfrm>
            <a:custGeom>
              <a:avLst/>
              <a:gdLst/>
              <a:ahLst/>
              <a:cxnLst/>
              <a:rect l="l" t="t" r="r" b="b"/>
              <a:pathLst>
                <a:path w="74295" h="50800">
                  <a:moveTo>
                    <a:pt x="0" y="0"/>
                  </a:moveTo>
                  <a:lnTo>
                    <a:pt x="20154" y="22263"/>
                  </a:lnTo>
                  <a:lnTo>
                    <a:pt x="9690" y="50419"/>
                  </a:lnTo>
                  <a:lnTo>
                    <a:pt x="74104" y="118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6C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473297" y="2378494"/>
              <a:ext cx="1808480" cy="699770"/>
            </a:xfrm>
            <a:custGeom>
              <a:avLst/>
              <a:gdLst/>
              <a:ahLst/>
              <a:cxnLst/>
              <a:rect l="l" t="t" r="r" b="b"/>
              <a:pathLst>
                <a:path w="1808479" h="699769">
                  <a:moveTo>
                    <a:pt x="0" y="699236"/>
                  </a:moveTo>
                  <a:lnTo>
                    <a:pt x="1808149" y="0"/>
                  </a:lnTo>
                </a:path>
              </a:pathLst>
            </a:custGeom>
            <a:ln w="10058">
              <a:solidFill>
                <a:srgbClr val="E500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56784" y="2131834"/>
              <a:ext cx="276225" cy="276225"/>
            </a:xfrm>
            <a:custGeom>
              <a:avLst/>
              <a:gdLst/>
              <a:ahLst/>
              <a:cxnLst/>
              <a:rect l="l" t="t" r="r" b="b"/>
              <a:pathLst>
                <a:path w="276225" h="276225">
                  <a:moveTo>
                    <a:pt x="70535" y="25666"/>
                  </a:moveTo>
                  <a:lnTo>
                    <a:pt x="0" y="0"/>
                  </a:lnTo>
                  <a:lnTo>
                    <a:pt x="15595" y="25666"/>
                  </a:lnTo>
                  <a:lnTo>
                    <a:pt x="0" y="51333"/>
                  </a:lnTo>
                  <a:lnTo>
                    <a:pt x="70535" y="25666"/>
                  </a:lnTo>
                  <a:close/>
                </a:path>
                <a:path w="276225" h="276225">
                  <a:moveTo>
                    <a:pt x="275907" y="226847"/>
                  </a:moveTo>
                  <a:lnTo>
                    <a:pt x="200863" y="228346"/>
                  </a:lnTo>
                  <a:lnTo>
                    <a:pt x="224663" y="246659"/>
                  </a:lnTo>
                  <a:lnTo>
                    <a:pt x="219379" y="276225"/>
                  </a:lnTo>
                  <a:lnTo>
                    <a:pt x="275907" y="226847"/>
                  </a:lnTo>
                  <a:close/>
                </a:path>
              </a:pathLst>
            </a:custGeom>
            <a:solidFill>
              <a:srgbClr val="E50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746055" y="1757083"/>
            <a:ext cx="81280" cy="1587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50" b="1" spc="120" dirty="0">
                <a:solidFill>
                  <a:srgbClr val="FFFFFF"/>
                </a:solidFill>
                <a:latin typeface="Trebuchet MS"/>
                <a:cs typeface="Trebuchet MS"/>
              </a:rPr>
              <a:t>–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568662" y="2369159"/>
            <a:ext cx="123710" cy="1237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589159" y="2338095"/>
            <a:ext cx="81280" cy="1587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50" b="1" spc="120" dirty="0">
                <a:solidFill>
                  <a:srgbClr val="FFFFFF"/>
                </a:solidFill>
                <a:latin typeface="Trebuchet MS"/>
                <a:cs typeface="Trebuchet MS"/>
              </a:rPr>
              <a:t>–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257624" y="2687586"/>
            <a:ext cx="123710" cy="1237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278109" y="2656535"/>
            <a:ext cx="81280" cy="1587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50" b="1" spc="120" dirty="0">
                <a:solidFill>
                  <a:srgbClr val="FFFFFF"/>
                </a:solidFill>
                <a:latin typeface="Trebuchet MS"/>
                <a:cs typeface="Trebuchet MS"/>
              </a:rPr>
              <a:t>–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203320" y="2095652"/>
            <a:ext cx="123710" cy="1237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434818" y="2064600"/>
            <a:ext cx="2650490" cy="1587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801370" algn="l"/>
                <a:tab pos="2637155" algn="l"/>
              </a:tabLst>
            </a:pPr>
            <a:r>
              <a:rPr sz="850" strike="sngStrike" spc="5" dirty="0">
                <a:solidFill>
                  <a:srgbClr val="FFFFFF"/>
                </a:solidFill>
                <a:latin typeface="Times New Roman"/>
                <a:cs typeface="Times New Roman"/>
              </a:rPr>
              <a:t> 	</a:t>
            </a:r>
            <a:r>
              <a:rPr sz="850" b="1" strike="sngStrike" spc="120" dirty="0">
                <a:solidFill>
                  <a:srgbClr val="FFFFFF"/>
                </a:solidFill>
                <a:latin typeface="Trebuchet MS"/>
                <a:cs typeface="Trebuchet MS"/>
              </a:rPr>
              <a:t>–	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934485" y="2525179"/>
            <a:ext cx="123710" cy="123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949674" y="2494127"/>
            <a:ext cx="91440" cy="1587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50" b="1" spc="20" dirty="0">
                <a:solidFill>
                  <a:srgbClr val="FFFFFF"/>
                </a:solidFill>
                <a:latin typeface="Trebuchet MS"/>
                <a:cs typeface="Trebuchet MS"/>
              </a:rPr>
              <a:t>+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257624" y="1630489"/>
            <a:ext cx="123710" cy="1237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272800" y="1599437"/>
            <a:ext cx="91440" cy="1587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50" b="1" spc="20" dirty="0">
                <a:solidFill>
                  <a:srgbClr val="FFFFFF"/>
                </a:solidFill>
                <a:latin typeface="Trebuchet MS"/>
                <a:cs typeface="Trebuchet MS"/>
              </a:rPr>
              <a:t>+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621076" y="1277061"/>
            <a:ext cx="845819" cy="295275"/>
          </a:xfrm>
          <a:custGeom>
            <a:avLst/>
            <a:gdLst/>
            <a:ahLst/>
            <a:cxnLst/>
            <a:rect l="l" t="t" r="r" b="b"/>
            <a:pathLst>
              <a:path w="845820" h="295275">
                <a:moveTo>
                  <a:pt x="788276" y="0"/>
                </a:moveTo>
                <a:lnTo>
                  <a:pt x="57023" y="0"/>
                </a:lnTo>
                <a:lnTo>
                  <a:pt x="24056" y="890"/>
                </a:lnTo>
                <a:lnTo>
                  <a:pt x="7127" y="7127"/>
                </a:lnTo>
                <a:lnTo>
                  <a:pt x="890" y="24056"/>
                </a:lnTo>
                <a:lnTo>
                  <a:pt x="0" y="57023"/>
                </a:lnTo>
                <a:lnTo>
                  <a:pt x="0" y="237718"/>
                </a:lnTo>
                <a:lnTo>
                  <a:pt x="890" y="270685"/>
                </a:lnTo>
                <a:lnTo>
                  <a:pt x="7127" y="287613"/>
                </a:lnTo>
                <a:lnTo>
                  <a:pt x="24056" y="293850"/>
                </a:lnTo>
                <a:lnTo>
                  <a:pt x="57023" y="294741"/>
                </a:lnTo>
                <a:lnTo>
                  <a:pt x="788276" y="294741"/>
                </a:lnTo>
                <a:lnTo>
                  <a:pt x="821242" y="293850"/>
                </a:lnTo>
                <a:lnTo>
                  <a:pt x="838171" y="287613"/>
                </a:lnTo>
                <a:lnTo>
                  <a:pt x="844408" y="270685"/>
                </a:lnTo>
                <a:lnTo>
                  <a:pt x="845299" y="237718"/>
                </a:lnTo>
                <a:lnTo>
                  <a:pt x="845299" y="57023"/>
                </a:lnTo>
                <a:lnTo>
                  <a:pt x="844408" y="24056"/>
                </a:lnTo>
                <a:lnTo>
                  <a:pt x="838171" y="7127"/>
                </a:lnTo>
                <a:lnTo>
                  <a:pt x="821242" y="890"/>
                </a:lnTo>
                <a:lnTo>
                  <a:pt x="7882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629669" y="1300836"/>
            <a:ext cx="828675" cy="2432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0" marR="187325" indent="-59690">
              <a:lnSpc>
                <a:spcPct val="101800"/>
              </a:lnSpc>
              <a:spcBef>
                <a:spcPts val="95"/>
              </a:spcBef>
            </a:pPr>
            <a:r>
              <a:rPr sz="700" spc="-25" dirty="0">
                <a:latin typeface="Trebuchet MS"/>
                <a:cs typeface="Trebuchet MS"/>
              </a:rPr>
              <a:t>Коле</a:t>
            </a:r>
            <a:r>
              <a:rPr sz="700" spc="-10" dirty="0">
                <a:latin typeface="Trebuchet MS"/>
                <a:cs typeface="Trebuchet MS"/>
              </a:rPr>
              <a:t>к</a:t>
            </a:r>
            <a:r>
              <a:rPr sz="700" spc="-30" dirty="0">
                <a:latin typeface="Trebuchet MS"/>
                <a:cs typeface="Trebuchet MS"/>
              </a:rPr>
              <a:t>т</a:t>
            </a:r>
            <a:r>
              <a:rPr sz="700" spc="-10" dirty="0">
                <a:latin typeface="Trebuchet MS"/>
                <a:cs typeface="Trebuchet MS"/>
              </a:rPr>
              <a:t>ивні  </a:t>
            </a:r>
            <a:r>
              <a:rPr sz="700" spc="-15" dirty="0">
                <a:latin typeface="Trebuchet MS"/>
                <a:cs typeface="Trebuchet MS"/>
              </a:rPr>
              <a:t>цінності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621076" y="1277061"/>
            <a:ext cx="845819" cy="295275"/>
          </a:xfrm>
          <a:custGeom>
            <a:avLst/>
            <a:gdLst/>
            <a:ahLst/>
            <a:cxnLst/>
            <a:rect l="l" t="t" r="r" b="b"/>
            <a:pathLst>
              <a:path w="845820" h="295275">
                <a:moveTo>
                  <a:pt x="57023" y="0"/>
                </a:moveTo>
                <a:lnTo>
                  <a:pt x="24056" y="890"/>
                </a:lnTo>
                <a:lnTo>
                  <a:pt x="7127" y="7127"/>
                </a:lnTo>
                <a:lnTo>
                  <a:pt x="890" y="24056"/>
                </a:lnTo>
                <a:lnTo>
                  <a:pt x="0" y="57023"/>
                </a:lnTo>
                <a:lnTo>
                  <a:pt x="0" y="237718"/>
                </a:lnTo>
                <a:lnTo>
                  <a:pt x="890" y="270685"/>
                </a:lnTo>
                <a:lnTo>
                  <a:pt x="7127" y="287613"/>
                </a:lnTo>
                <a:lnTo>
                  <a:pt x="24056" y="293850"/>
                </a:lnTo>
                <a:lnTo>
                  <a:pt x="57023" y="294741"/>
                </a:lnTo>
                <a:lnTo>
                  <a:pt x="788276" y="294741"/>
                </a:lnTo>
                <a:lnTo>
                  <a:pt x="821242" y="293850"/>
                </a:lnTo>
                <a:lnTo>
                  <a:pt x="838171" y="287613"/>
                </a:lnTo>
                <a:lnTo>
                  <a:pt x="844408" y="270685"/>
                </a:lnTo>
                <a:lnTo>
                  <a:pt x="845299" y="237718"/>
                </a:lnTo>
                <a:lnTo>
                  <a:pt x="845299" y="57023"/>
                </a:lnTo>
                <a:lnTo>
                  <a:pt x="844408" y="24056"/>
                </a:lnTo>
                <a:lnTo>
                  <a:pt x="838171" y="7127"/>
                </a:lnTo>
                <a:lnTo>
                  <a:pt x="821242" y="890"/>
                </a:lnTo>
                <a:lnTo>
                  <a:pt x="788276" y="0"/>
                </a:lnTo>
                <a:lnTo>
                  <a:pt x="57023" y="0"/>
                </a:lnTo>
                <a:close/>
              </a:path>
            </a:pathLst>
          </a:custGeom>
          <a:ln w="10058">
            <a:solidFill>
              <a:srgbClr val="96AD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605783" y="1447813"/>
            <a:ext cx="828675" cy="351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260" marR="40640" indent="-635" algn="ctr">
              <a:lnSpc>
                <a:spcPct val="101800"/>
              </a:lnSpc>
              <a:spcBef>
                <a:spcPts val="95"/>
              </a:spcBef>
            </a:pPr>
            <a:r>
              <a:rPr sz="700" spc="-15" dirty="0">
                <a:latin typeface="Trebuchet MS"/>
                <a:cs typeface="Trebuchet MS"/>
              </a:rPr>
              <a:t>Негативний  </a:t>
            </a:r>
            <a:r>
              <a:rPr sz="700" spc="-25" dirty="0">
                <a:latin typeface="Trebuchet MS"/>
                <a:cs typeface="Trebuchet MS"/>
              </a:rPr>
              <a:t>досвід </a:t>
            </a:r>
            <a:r>
              <a:rPr sz="700" spc="-15" dirty="0">
                <a:latin typeface="Trebuchet MS"/>
                <a:cs typeface="Trebuchet MS"/>
              </a:rPr>
              <a:t>у</a:t>
            </a:r>
            <a:r>
              <a:rPr sz="700" spc="-160" dirty="0">
                <a:latin typeface="Trebuchet MS"/>
                <a:cs typeface="Trebuchet MS"/>
              </a:rPr>
              <a:t> </a:t>
            </a:r>
            <a:r>
              <a:rPr sz="700" spc="-25" dirty="0">
                <a:latin typeface="Trebuchet MS"/>
                <a:cs typeface="Trebuchet MS"/>
              </a:rPr>
              <a:t>дорослих,  </a:t>
            </a:r>
            <a:r>
              <a:rPr sz="700" spc="-30" dirty="0">
                <a:latin typeface="Trebuchet MS"/>
                <a:cs typeface="Trebuchet MS"/>
              </a:rPr>
              <a:t>підлітків </a:t>
            </a:r>
            <a:r>
              <a:rPr sz="700" spc="-35" dirty="0">
                <a:latin typeface="Trebuchet MS"/>
                <a:cs typeface="Trebuchet MS"/>
              </a:rPr>
              <a:t>і</a:t>
            </a:r>
            <a:r>
              <a:rPr sz="700" spc="-114" dirty="0">
                <a:latin typeface="Trebuchet MS"/>
                <a:cs typeface="Trebuchet MS"/>
              </a:rPr>
              <a:t> </a:t>
            </a:r>
            <a:r>
              <a:rPr sz="700" spc="-30" dirty="0">
                <a:latin typeface="Trebuchet MS"/>
                <a:cs typeface="Trebuchet MS"/>
              </a:rPr>
              <a:t>дітей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597190" y="1424622"/>
            <a:ext cx="1869439" cy="1796414"/>
          </a:xfrm>
          <a:custGeom>
            <a:avLst/>
            <a:gdLst/>
            <a:ahLst/>
            <a:cxnLst/>
            <a:rect l="l" t="t" r="r" b="b"/>
            <a:pathLst>
              <a:path w="1869439" h="1796414">
                <a:moveTo>
                  <a:pt x="57022" y="0"/>
                </a:moveTo>
                <a:lnTo>
                  <a:pt x="24056" y="890"/>
                </a:lnTo>
                <a:lnTo>
                  <a:pt x="7127" y="7127"/>
                </a:lnTo>
                <a:lnTo>
                  <a:pt x="890" y="24056"/>
                </a:lnTo>
                <a:lnTo>
                  <a:pt x="0" y="57023"/>
                </a:lnTo>
                <a:lnTo>
                  <a:pt x="0" y="345186"/>
                </a:lnTo>
                <a:lnTo>
                  <a:pt x="890" y="378152"/>
                </a:lnTo>
                <a:lnTo>
                  <a:pt x="7127" y="395081"/>
                </a:lnTo>
                <a:lnTo>
                  <a:pt x="24056" y="401318"/>
                </a:lnTo>
                <a:lnTo>
                  <a:pt x="57022" y="402209"/>
                </a:lnTo>
                <a:lnTo>
                  <a:pt x="788276" y="402209"/>
                </a:lnTo>
                <a:lnTo>
                  <a:pt x="821242" y="401318"/>
                </a:lnTo>
                <a:lnTo>
                  <a:pt x="838171" y="395081"/>
                </a:lnTo>
                <a:lnTo>
                  <a:pt x="844408" y="378152"/>
                </a:lnTo>
                <a:lnTo>
                  <a:pt x="845299" y="345186"/>
                </a:lnTo>
                <a:lnTo>
                  <a:pt x="845299" y="57023"/>
                </a:lnTo>
                <a:lnTo>
                  <a:pt x="844408" y="24056"/>
                </a:lnTo>
                <a:lnTo>
                  <a:pt x="838171" y="7127"/>
                </a:lnTo>
                <a:lnTo>
                  <a:pt x="821242" y="890"/>
                </a:lnTo>
                <a:lnTo>
                  <a:pt x="788276" y="0"/>
                </a:lnTo>
                <a:lnTo>
                  <a:pt x="57022" y="0"/>
                </a:lnTo>
                <a:close/>
              </a:path>
              <a:path w="1869439" h="1796414">
                <a:moveTo>
                  <a:pt x="57022" y="1356855"/>
                </a:moveTo>
                <a:lnTo>
                  <a:pt x="24056" y="1357746"/>
                </a:lnTo>
                <a:lnTo>
                  <a:pt x="7127" y="1363983"/>
                </a:lnTo>
                <a:lnTo>
                  <a:pt x="890" y="1380911"/>
                </a:lnTo>
                <a:lnTo>
                  <a:pt x="0" y="1413878"/>
                </a:lnTo>
                <a:lnTo>
                  <a:pt x="0" y="1506181"/>
                </a:lnTo>
                <a:lnTo>
                  <a:pt x="890" y="1539148"/>
                </a:lnTo>
                <a:lnTo>
                  <a:pt x="7127" y="1556077"/>
                </a:lnTo>
                <a:lnTo>
                  <a:pt x="24056" y="1562313"/>
                </a:lnTo>
                <a:lnTo>
                  <a:pt x="57022" y="1563204"/>
                </a:lnTo>
                <a:lnTo>
                  <a:pt x="788276" y="1563204"/>
                </a:lnTo>
                <a:lnTo>
                  <a:pt x="821242" y="1562313"/>
                </a:lnTo>
                <a:lnTo>
                  <a:pt x="838171" y="1556077"/>
                </a:lnTo>
                <a:lnTo>
                  <a:pt x="844408" y="1539148"/>
                </a:lnTo>
                <a:lnTo>
                  <a:pt x="845299" y="1506181"/>
                </a:lnTo>
                <a:lnTo>
                  <a:pt x="845299" y="1413878"/>
                </a:lnTo>
                <a:lnTo>
                  <a:pt x="844408" y="1380911"/>
                </a:lnTo>
                <a:lnTo>
                  <a:pt x="838171" y="1363983"/>
                </a:lnTo>
                <a:lnTo>
                  <a:pt x="821242" y="1357746"/>
                </a:lnTo>
                <a:lnTo>
                  <a:pt x="788276" y="1356855"/>
                </a:lnTo>
                <a:lnTo>
                  <a:pt x="57022" y="1356855"/>
                </a:lnTo>
                <a:close/>
              </a:path>
              <a:path w="1869439" h="1796414">
                <a:moveTo>
                  <a:pt x="1080909" y="1501419"/>
                </a:moveTo>
                <a:lnTo>
                  <a:pt x="1047943" y="1502310"/>
                </a:lnTo>
                <a:lnTo>
                  <a:pt x="1031014" y="1508547"/>
                </a:lnTo>
                <a:lnTo>
                  <a:pt x="1024777" y="1525475"/>
                </a:lnTo>
                <a:lnTo>
                  <a:pt x="1023886" y="1558442"/>
                </a:lnTo>
                <a:lnTo>
                  <a:pt x="1023886" y="1739138"/>
                </a:lnTo>
                <a:lnTo>
                  <a:pt x="1024777" y="1772104"/>
                </a:lnTo>
                <a:lnTo>
                  <a:pt x="1031014" y="1789033"/>
                </a:lnTo>
                <a:lnTo>
                  <a:pt x="1047943" y="1795270"/>
                </a:lnTo>
                <a:lnTo>
                  <a:pt x="1080909" y="1796161"/>
                </a:lnTo>
                <a:lnTo>
                  <a:pt x="1812162" y="1796161"/>
                </a:lnTo>
                <a:lnTo>
                  <a:pt x="1845129" y="1795270"/>
                </a:lnTo>
                <a:lnTo>
                  <a:pt x="1862058" y="1789033"/>
                </a:lnTo>
                <a:lnTo>
                  <a:pt x="1868295" y="1772104"/>
                </a:lnTo>
                <a:lnTo>
                  <a:pt x="1869185" y="1739138"/>
                </a:lnTo>
                <a:lnTo>
                  <a:pt x="1869185" y="1558442"/>
                </a:lnTo>
                <a:lnTo>
                  <a:pt x="1868295" y="1525475"/>
                </a:lnTo>
                <a:lnTo>
                  <a:pt x="1862058" y="1508547"/>
                </a:lnTo>
                <a:lnTo>
                  <a:pt x="1845129" y="1502310"/>
                </a:lnTo>
                <a:lnTo>
                  <a:pt x="1812162" y="1501419"/>
                </a:lnTo>
                <a:lnTo>
                  <a:pt x="1080909" y="1501419"/>
                </a:lnTo>
                <a:close/>
              </a:path>
            </a:pathLst>
          </a:custGeom>
          <a:ln w="10058">
            <a:solidFill>
              <a:srgbClr val="96AD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605783" y="1933815"/>
            <a:ext cx="828675" cy="351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2880" marR="163830" indent="-24130" algn="just">
              <a:lnSpc>
                <a:spcPct val="101800"/>
              </a:lnSpc>
              <a:spcBef>
                <a:spcPts val="95"/>
              </a:spcBef>
            </a:pPr>
            <a:r>
              <a:rPr sz="700" spc="-40" dirty="0">
                <a:latin typeface="Trebuchet MS"/>
                <a:cs typeface="Trebuchet MS"/>
              </a:rPr>
              <a:t>Готовність</a:t>
            </a:r>
            <a:r>
              <a:rPr sz="700" spc="-130" dirty="0">
                <a:latin typeface="Trebuchet MS"/>
                <a:cs typeface="Trebuchet MS"/>
              </a:rPr>
              <a:t> </a:t>
            </a:r>
            <a:r>
              <a:rPr sz="700" spc="-25" dirty="0">
                <a:latin typeface="Trebuchet MS"/>
                <a:cs typeface="Trebuchet MS"/>
              </a:rPr>
              <a:t>до  </a:t>
            </a:r>
            <a:r>
              <a:rPr sz="700" spc="-30" dirty="0">
                <a:latin typeface="Trebuchet MS"/>
                <a:cs typeface="Trebuchet MS"/>
              </a:rPr>
              <a:t>полі</a:t>
            </a:r>
            <a:r>
              <a:rPr sz="700" spc="-35" dirty="0">
                <a:latin typeface="Trebuchet MS"/>
                <a:cs typeface="Trebuchet MS"/>
              </a:rPr>
              <a:t>ти</a:t>
            </a:r>
            <a:r>
              <a:rPr sz="700" spc="-25" dirty="0">
                <a:latin typeface="Trebuchet MS"/>
                <a:cs typeface="Trebuchet MS"/>
              </a:rPr>
              <a:t>чно</a:t>
            </a:r>
            <a:r>
              <a:rPr sz="700" spc="-35" dirty="0">
                <a:latin typeface="Trebuchet MS"/>
                <a:cs typeface="Trebuchet MS"/>
              </a:rPr>
              <a:t>г</a:t>
            </a:r>
            <a:r>
              <a:rPr sz="700" spc="10" dirty="0">
                <a:latin typeface="Trebuchet MS"/>
                <a:cs typeface="Trebuchet MS"/>
              </a:rPr>
              <a:t>о  </a:t>
            </a:r>
            <a:r>
              <a:rPr sz="700" spc="-30" dirty="0">
                <a:latin typeface="Trebuchet MS"/>
                <a:cs typeface="Trebuchet MS"/>
              </a:rPr>
              <a:t>насильства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597190" y="1918563"/>
            <a:ext cx="845819" cy="386715"/>
          </a:xfrm>
          <a:custGeom>
            <a:avLst/>
            <a:gdLst/>
            <a:ahLst/>
            <a:cxnLst/>
            <a:rect l="l" t="t" r="r" b="b"/>
            <a:pathLst>
              <a:path w="845819" h="386714">
                <a:moveTo>
                  <a:pt x="57022" y="0"/>
                </a:moveTo>
                <a:lnTo>
                  <a:pt x="24056" y="890"/>
                </a:lnTo>
                <a:lnTo>
                  <a:pt x="7127" y="7127"/>
                </a:lnTo>
                <a:lnTo>
                  <a:pt x="890" y="24056"/>
                </a:lnTo>
                <a:lnTo>
                  <a:pt x="0" y="57023"/>
                </a:lnTo>
                <a:lnTo>
                  <a:pt x="0" y="329298"/>
                </a:lnTo>
                <a:lnTo>
                  <a:pt x="890" y="362264"/>
                </a:lnTo>
                <a:lnTo>
                  <a:pt x="7127" y="379193"/>
                </a:lnTo>
                <a:lnTo>
                  <a:pt x="24056" y="385430"/>
                </a:lnTo>
                <a:lnTo>
                  <a:pt x="57022" y="386321"/>
                </a:lnTo>
                <a:lnTo>
                  <a:pt x="788276" y="386321"/>
                </a:lnTo>
                <a:lnTo>
                  <a:pt x="821242" y="385430"/>
                </a:lnTo>
                <a:lnTo>
                  <a:pt x="838171" y="379193"/>
                </a:lnTo>
                <a:lnTo>
                  <a:pt x="844408" y="362264"/>
                </a:lnTo>
                <a:lnTo>
                  <a:pt x="845299" y="329298"/>
                </a:lnTo>
                <a:lnTo>
                  <a:pt x="845299" y="57023"/>
                </a:lnTo>
                <a:lnTo>
                  <a:pt x="844408" y="24056"/>
                </a:lnTo>
                <a:lnTo>
                  <a:pt x="838171" y="7127"/>
                </a:lnTo>
                <a:lnTo>
                  <a:pt x="821242" y="890"/>
                </a:lnTo>
                <a:lnTo>
                  <a:pt x="788276" y="0"/>
                </a:lnTo>
                <a:lnTo>
                  <a:pt x="57022" y="0"/>
                </a:lnTo>
                <a:close/>
              </a:path>
            </a:pathLst>
          </a:custGeom>
          <a:ln w="10058">
            <a:solidFill>
              <a:srgbClr val="96AD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5783" y="2419578"/>
            <a:ext cx="828675" cy="2432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0985" marR="215265" indent="-40640">
              <a:lnSpc>
                <a:spcPct val="101800"/>
              </a:lnSpc>
              <a:spcBef>
                <a:spcPts val="95"/>
              </a:spcBef>
            </a:pPr>
            <a:r>
              <a:rPr sz="700" spc="-30" dirty="0">
                <a:latin typeface="Trebuchet MS"/>
                <a:cs typeface="Trebuchet MS"/>
              </a:rPr>
              <a:t>С</a:t>
            </a:r>
            <a:r>
              <a:rPr sz="700" spc="-25" dirty="0">
                <a:latin typeface="Trebuchet MS"/>
                <a:cs typeface="Trebuchet MS"/>
              </a:rPr>
              <a:t>оці</a:t>
            </a:r>
            <a:r>
              <a:rPr sz="700" spc="-20" dirty="0">
                <a:latin typeface="Trebuchet MS"/>
                <a:cs typeface="Trebuchet MS"/>
              </a:rPr>
              <a:t>а</a:t>
            </a:r>
            <a:r>
              <a:rPr sz="700" spc="-30" dirty="0">
                <a:latin typeface="Trebuchet MS"/>
                <a:cs typeface="Trebuchet MS"/>
              </a:rPr>
              <a:t>льна  ізоляція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597190" y="2395804"/>
            <a:ext cx="845819" cy="295275"/>
          </a:xfrm>
          <a:custGeom>
            <a:avLst/>
            <a:gdLst/>
            <a:ahLst/>
            <a:cxnLst/>
            <a:rect l="l" t="t" r="r" b="b"/>
            <a:pathLst>
              <a:path w="845819" h="295275">
                <a:moveTo>
                  <a:pt x="57022" y="0"/>
                </a:moveTo>
                <a:lnTo>
                  <a:pt x="24056" y="890"/>
                </a:lnTo>
                <a:lnTo>
                  <a:pt x="7127" y="7127"/>
                </a:lnTo>
                <a:lnTo>
                  <a:pt x="890" y="24056"/>
                </a:lnTo>
                <a:lnTo>
                  <a:pt x="0" y="57023"/>
                </a:lnTo>
                <a:lnTo>
                  <a:pt x="0" y="237718"/>
                </a:lnTo>
                <a:lnTo>
                  <a:pt x="890" y="270685"/>
                </a:lnTo>
                <a:lnTo>
                  <a:pt x="7127" y="287613"/>
                </a:lnTo>
                <a:lnTo>
                  <a:pt x="24056" y="293850"/>
                </a:lnTo>
                <a:lnTo>
                  <a:pt x="57022" y="294741"/>
                </a:lnTo>
                <a:lnTo>
                  <a:pt x="788276" y="294741"/>
                </a:lnTo>
                <a:lnTo>
                  <a:pt x="821242" y="293850"/>
                </a:lnTo>
                <a:lnTo>
                  <a:pt x="838171" y="287613"/>
                </a:lnTo>
                <a:lnTo>
                  <a:pt x="844408" y="270685"/>
                </a:lnTo>
                <a:lnTo>
                  <a:pt x="845299" y="237718"/>
                </a:lnTo>
                <a:lnTo>
                  <a:pt x="845299" y="57023"/>
                </a:lnTo>
                <a:lnTo>
                  <a:pt x="844408" y="24056"/>
                </a:lnTo>
                <a:lnTo>
                  <a:pt x="838171" y="7127"/>
                </a:lnTo>
                <a:lnTo>
                  <a:pt x="821242" y="890"/>
                </a:lnTo>
                <a:lnTo>
                  <a:pt x="788276" y="0"/>
                </a:lnTo>
                <a:lnTo>
                  <a:pt x="57022" y="0"/>
                </a:lnTo>
                <a:close/>
              </a:path>
            </a:pathLst>
          </a:custGeom>
          <a:ln w="10058">
            <a:solidFill>
              <a:srgbClr val="96AD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140942" y="2033917"/>
            <a:ext cx="1173480" cy="2432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6070" marR="244475" indent="-57785">
              <a:lnSpc>
                <a:spcPct val="101800"/>
              </a:lnSpc>
              <a:spcBef>
                <a:spcPts val="95"/>
              </a:spcBef>
            </a:pPr>
            <a:r>
              <a:rPr sz="700" b="1" spc="-15" dirty="0">
                <a:latin typeface="Trebuchet MS"/>
                <a:cs typeface="Trebuchet MS"/>
              </a:rPr>
              <a:t>Пси</a:t>
            </a:r>
            <a:r>
              <a:rPr sz="700" b="1" spc="-30" dirty="0">
                <a:latin typeface="Trebuchet MS"/>
                <a:cs typeface="Trebuchet MS"/>
              </a:rPr>
              <a:t>х</a:t>
            </a:r>
            <a:r>
              <a:rPr sz="700" b="1" spc="-15" dirty="0">
                <a:latin typeface="Trebuchet MS"/>
                <a:cs typeface="Trebuchet MS"/>
              </a:rPr>
              <a:t>о</a:t>
            </a:r>
            <a:r>
              <a:rPr sz="700" b="1" spc="-20" dirty="0">
                <a:latin typeface="Trebuchet MS"/>
                <a:cs typeface="Trebuchet MS"/>
              </a:rPr>
              <a:t>с</a:t>
            </a:r>
            <a:r>
              <a:rPr sz="700" b="1" spc="-5" dirty="0">
                <a:latin typeface="Trebuchet MS"/>
                <a:cs typeface="Trebuchet MS"/>
              </a:rPr>
              <a:t>оціальна  </a:t>
            </a:r>
            <a:r>
              <a:rPr sz="700" b="1" spc="-10" dirty="0">
                <a:latin typeface="Trebuchet MS"/>
                <a:cs typeface="Trebuchet MS"/>
              </a:rPr>
              <a:t>адаптивність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132349" y="1961375"/>
            <a:ext cx="1190625" cy="392430"/>
          </a:xfrm>
          <a:custGeom>
            <a:avLst/>
            <a:gdLst/>
            <a:ahLst/>
            <a:cxnLst/>
            <a:rect l="l" t="t" r="r" b="b"/>
            <a:pathLst>
              <a:path w="1190625" h="392430">
                <a:moveTo>
                  <a:pt x="57023" y="0"/>
                </a:moveTo>
                <a:lnTo>
                  <a:pt x="24056" y="890"/>
                </a:lnTo>
                <a:lnTo>
                  <a:pt x="7127" y="7127"/>
                </a:lnTo>
                <a:lnTo>
                  <a:pt x="890" y="24056"/>
                </a:lnTo>
                <a:lnTo>
                  <a:pt x="0" y="57023"/>
                </a:lnTo>
                <a:lnTo>
                  <a:pt x="0" y="335254"/>
                </a:lnTo>
                <a:lnTo>
                  <a:pt x="890" y="368221"/>
                </a:lnTo>
                <a:lnTo>
                  <a:pt x="7127" y="385149"/>
                </a:lnTo>
                <a:lnTo>
                  <a:pt x="24056" y="391386"/>
                </a:lnTo>
                <a:lnTo>
                  <a:pt x="57023" y="392277"/>
                </a:lnTo>
                <a:lnTo>
                  <a:pt x="1133436" y="392277"/>
                </a:lnTo>
                <a:lnTo>
                  <a:pt x="1166403" y="391386"/>
                </a:lnTo>
                <a:lnTo>
                  <a:pt x="1183332" y="385149"/>
                </a:lnTo>
                <a:lnTo>
                  <a:pt x="1189568" y="368221"/>
                </a:lnTo>
                <a:lnTo>
                  <a:pt x="1190459" y="335254"/>
                </a:lnTo>
                <a:lnTo>
                  <a:pt x="1190459" y="57023"/>
                </a:lnTo>
                <a:lnTo>
                  <a:pt x="1189568" y="24056"/>
                </a:lnTo>
                <a:lnTo>
                  <a:pt x="1183332" y="7127"/>
                </a:lnTo>
                <a:lnTo>
                  <a:pt x="1166403" y="890"/>
                </a:lnTo>
                <a:lnTo>
                  <a:pt x="1133436" y="0"/>
                </a:lnTo>
                <a:lnTo>
                  <a:pt x="57023" y="0"/>
                </a:lnTo>
                <a:close/>
              </a:path>
            </a:pathLst>
          </a:custGeom>
          <a:ln w="10058">
            <a:solidFill>
              <a:srgbClr val="96AD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387940" y="5438152"/>
            <a:ext cx="3632060" cy="32957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597920" y="6044171"/>
            <a:ext cx="68770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75" dirty="0">
                <a:solidFill>
                  <a:srgbClr val="807F84"/>
                </a:solidFill>
                <a:latin typeface="Trebuchet MS"/>
                <a:cs typeface="Trebuchet MS"/>
              </a:rPr>
              <a:t>Харківська</a:t>
            </a:r>
            <a:r>
              <a:rPr sz="700" b="1" spc="-130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908501" y="7090917"/>
            <a:ext cx="944244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Дніпропетровська</a:t>
            </a:r>
            <a:r>
              <a:rPr sz="700" b="1" spc="-110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472241" y="7931315"/>
            <a:ext cx="69088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70" dirty="0">
                <a:solidFill>
                  <a:srgbClr val="807F84"/>
                </a:solidFill>
                <a:latin typeface="Trebuchet MS"/>
                <a:cs typeface="Trebuchet MS"/>
              </a:rPr>
              <a:t>Запорізька</a:t>
            </a:r>
            <a:r>
              <a:rPr sz="700" b="1" spc="-13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143207" y="8568982"/>
            <a:ext cx="432434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Азовське</a:t>
            </a:r>
            <a:r>
              <a:rPr sz="500" b="1" spc="-90" dirty="0">
                <a:solidFill>
                  <a:srgbClr val="0C6CB5"/>
                </a:solidFill>
                <a:latin typeface="Trebuchet MS"/>
                <a:cs typeface="Trebuchet MS"/>
              </a:rPr>
              <a:t> </a:t>
            </a: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море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305287" y="7772260"/>
            <a:ext cx="2184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Дніпро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030658" y="6818338"/>
            <a:ext cx="65786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90" dirty="0">
                <a:solidFill>
                  <a:srgbClr val="807F84"/>
                </a:solidFill>
                <a:latin typeface="Trebuchet MS"/>
                <a:cs typeface="Trebuchet MS"/>
              </a:rPr>
              <a:t>Луганська</a:t>
            </a:r>
            <a:r>
              <a:rPr sz="700" b="1" spc="-114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240221" y="7416634"/>
            <a:ext cx="73596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Російська</a:t>
            </a:r>
            <a:r>
              <a:rPr sz="700" b="1" spc="-12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Федерація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618073" y="7203808"/>
            <a:ext cx="6464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Донецька</a:t>
            </a:r>
            <a:r>
              <a:rPr sz="700" b="1" spc="-12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695188" y="5834951"/>
            <a:ext cx="4692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Луганськ-Північ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264579" y="6039421"/>
            <a:ext cx="41402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5" dirty="0">
                <a:latin typeface="Trebuchet MS"/>
                <a:cs typeface="Trebuchet MS"/>
              </a:rPr>
              <a:t>Луганськ-Схід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86056" y="6207899"/>
            <a:ext cx="46990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Луганськ-Центр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821883" y="6421373"/>
            <a:ext cx="5200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Луганськ-Південь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140248" y="7381379"/>
            <a:ext cx="74231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Донецьк-Південний</a:t>
            </a:r>
            <a:r>
              <a:rPr sz="600" spc="-85" dirty="0">
                <a:latin typeface="Trebuchet MS"/>
                <a:cs typeface="Trebuchet MS"/>
              </a:rPr>
              <a:t> </a:t>
            </a:r>
            <a:r>
              <a:rPr sz="600" spc="-70" dirty="0">
                <a:latin typeface="Trebuchet MS"/>
                <a:cs typeface="Trebuchet MS"/>
              </a:rPr>
              <a:t>Захід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298554" y="7820050"/>
            <a:ext cx="5111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Донецьк-Південь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247766" y="7020076"/>
            <a:ext cx="46100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Донецьк-Центр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067007" y="6822033"/>
            <a:ext cx="4311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5" dirty="0">
                <a:latin typeface="Trebuchet MS"/>
                <a:cs typeface="Trebuchet MS"/>
              </a:rPr>
              <a:t>онецьк-Захід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464022" y="6757987"/>
            <a:ext cx="40513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0" dirty="0">
                <a:latin typeface="Trebuchet MS"/>
                <a:cs typeface="Trebuchet MS"/>
              </a:rPr>
              <a:t>онецьк-Схід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328424" y="6519620"/>
            <a:ext cx="460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0" dirty="0">
                <a:latin typeface="Trebuchet MS"/>
                <a:cs typeface="Trebuchet MS"/>
              </a:rPr>
              <a:t>онецьк-Півн</a:t>
            </a:r>
            <a:r>
              <a:rPr sz="600" spc="-40" dirty="0">
                <a:latin typeface="Trebuchet MS"/>
                <a:cs typeface="Trebuchet MS"/>
              </a:rPr>
              <a:t>і</a:t>
            </a:r>
            <a:r>
              <a:rPr sz="600" spc="-60" dirty="0">
                <a:latin typeface="Trebuchet MS"/>
                <a:cs typeface="Trebuchet MS"/>
              </a:rPr>
              <a:t>ч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774184" y="5913501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7,5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392155" y="6954761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7,1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774184" y="7791475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7,3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932957" y="5942901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7,6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639079" y="6088265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7,7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350037" y="6415189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7,2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478411" y="6406184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7,5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572963" y="6865251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7,3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151754" y="6711416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7,5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379504" y="7130174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7,8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396179" y="7488072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7,6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508155" y="7931607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7,1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356387" y="6160592"/>
            <a:ext cx="230504" cy="133350"/>
          </a:xfrm>
          <a:prstGeom prst="rect">
            <a:avLst/>
          </a:prstGeom>
          <a:solidFill>
            <a:srgbClr val="BACCE8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7,7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899998" y="5443245"/>
            <a:ext cx="2488565" cy="3296285"/>
          </a:xfrm>
          <a:custGeom>
            <a:avLst/>
            <a:gdLst/>
            <a:ahLst/>
            <a:cxnLst/>
            <a:rect l="l" t="t" r="r" b="b"/>
            <a:pathLst>
              <a:path w="2488565" h="3296284">
                <a:moveTo>
                  <a:pt x="2487942" y="0"/>
                </a:moveTo>
                <a:lnTo>
                  <a:pt x="0" y="0"/>
                </a:lnTo>
                <a:lnTo>
                  <a:pt x="0" y="3295751"/>
                </a:lnTo>
                <a:lnTo>
                  <a:pt x="2487942" y="3295751"/>
                </a:lnTo>
                <a:lnTo>
                  <a:pt x="2487942" y="0"/>
                </a:lnTo>
                <a:close/>
              </a:path>
            </a:pathLst>
          </a:custGeom>
          <a:solidFill>
            <a:srgbClr val="F1F2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887299" y="2789562"/>
            <a:ext cx="6147435" cy="301561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779145">
              <a:lnSpc>
                <a:spcPct val="100000"/>
              </a:lnSpc>
              <a:spcBef>
                <a:spcPts val="315"/>
              </a:spcBef>
            </a:pPr>
            <a:r>
              <a:rPr sz="700" spc="-15" dirty="0">
                <a:latin typeface="Trebuchet MS"/>
                <a:cs typeface="Trebuchet MS"/>
              </a:rPr>
              <a:t>Вплив </a:t>
            </a:r>
            <a:r>
              <a:rPr sz="700" spc="-10" dirty="0">
                <a:latin typeface="Trebuchet MS"/>
                <a:cs typeface="Trebuchet MS"/>
              </a:rPr>
              <a:t>онлайн</a:t>
            </a:r>
            <a:r>
              <a:rPr sz="700" spc="-110" dirty="0">
                <a:latin typeface="Trebuchet MS"/>
                <a:cs typeface="Trebuchet MS"/>
              </a:rPr>
              <a:t> </a:t>
            </a:r>
            <a:r>
              <a:rPr sz="700" dirty="0">
                <a:latin typeface="Trebuchet MS"/>
                <a:cs typeface="Trebuchet MS"/>
              </a:rPr>
              <a:t>ЗМІ</a:t>
            </a:r>
            <a:endParaRPr sz="700">
              <a:latin typeface="Trebuchet MS"/>
              <a:cs typeface="Trebuchet MS"/>
            </a:endParaRPr>
          </a:p>
          <a:p>
            <a:pPr marL="1992630" marR="3633470" indent="-186690">
              <a:lnSpc>
                <a:spcPct val="101800"/>
              </a:lnSpc>
              <a:spcBef>
                <a:spcPts val="204"/>
              </a:spcBef>
            </a:pPr>
            <a:r>
              <a:rPr sz="700" spc="-10" dirty="0">
                <a:latin typeface="Trebuchet MS"/>
                <a:cs typeface="Trebuchet MS"/>
              </a:rPr>
              <a:t>Сприйняття</a:t>
            </a:r>
            <a:r>
              <a:rPr sz="700" spc="-105" dirty="0">
                <a:latin typeface="Trebuchet MS"/>
                <a:cs typeface="Trebuchet MS"/>
              </a:rPr>
              <a:t> </a:t>
            </a:r>
            <a:r>
              <a:rPr sz="700" spc="-10" dirty="0">
                <a:latin typeface="Trebuchet MS"/>
                <a:cs typeface="Trebuchet MS"/>
              </a:rPr>
              <a:t>рівня  корупції</a:t>
            </a:r>
            <a:endParaRPr sz="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1000" b="1" spc="-35" dirty="0">
                <a:solidFill>
                  <a:srgbClr val="005AA9"/>
                </a:solidFill>
                <a:latin typeface="Trebuchet MS"/>
                <a:cs typeface="Trebuchet MS"/>
              </a:rPr>
              <a:t>Рисунок</a:t>
            </a:r>
            <a:r>
              <a:rPr sz="1000" b="1" spc="-100" dirty="0">
                <a:solidFill>
                  <a:srgbClr val="005AA9"/>
                </a:solidFill>
                <a:latin typeface="Trebuchet MS"/>
                <a:cs typeface="Trebuchet MS"/>
              </a:rPr>
              <a:t> </a:t>
            </a:r>
            <a:r>
              <a:rPr sz="1000" b="1" spc="-95" dirty="0">
                <a:solidFill>
                  <a:srgbClr val="005AA9"/>
                </a:solidFill>
                <a:latin typeface="Trebuchet MS"/>
                <a:cs typeface="Trebuchet MS"/>
              </a:rPr>
              <a:t>7: </a:t>
            </a:r>
            <a:r>
              <a:rPr sz="1000" spc="-40" dirty="0">
                <a:latin typeface="Trebuchet MS"/>
                <a:cs typeface="Trebuchet MS"/>
              </a:rPr>
              <a:t>Фактори,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що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найбільше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впливають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на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психосоціальну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адаптивність.</a:t>
            </a:r>
            <a:endParaRPr sz="10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1000" spc="-15" dirty="0">
                <a:latin typeface="Trebuchet MS"/>
                <a:cs typeface="Trebuchet MS"/>
              </a:rPr>
              <a:t>Червоні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стрілки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означають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негативний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55" dirty="0">
                <a:latin typeface="Trebuchet MS"/>
                <a:cs typeface="Trebuchet MS"/>
              </a:rPr>
              <a:t>зв’язок,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сині</a:t>
            </a:r>
            <a:r>
              <a:rPr sz="1000" spc="-85" dirty="0">
                <a:latin typeface="Trebuchet MS"/>
                <a:cs typeface="Trebuchet MS"/>
              </a:rPr>
              <a:t> </a:t>
            </a:r>
            <a:r>
              <a:rPr sz="1000" spc="130" dirty="0">
                <a:latin typeface="Trebuchet MS"/>
                <a:cs typeface="Trebuchet MS"/>
              </a:rPr>
              <a:t>–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позитивний.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Товщина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стрілки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означає</a:t>
            </a:r>
            <a:r>
              <a:rPr sz="1000" spc="-8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силу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зв’язку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5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</a:pPr>
            <a:r>
              <a:rPr sz="1100" spc="-55" dirty="0">
                <a:latin typeface="Trebuchet MS"/>
                <a:cs typeface="Trebuchet MS"/>
              </a:rPr>
              <a:t>Середня</a:t>
            </a:r>
            <a:r>
              <a:rPr sz="1100" spc="-13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оцінка</a:t>
            </a:r>
            <a:r>
              <a:rPr sz="1100" spc="-130" dirty="0">
                <a:latin typeface="Trebuchet MS"/>
                <a:cs typeface="Trebuchet MS"/>
              </a:rPr>
              <a:t> </a:t>
            </a:r>
            <a:r>
              <a:rPr sz="1100" b="1" spc="-65" dirty="0">
                <a:latin typeface="Trebuchet MS"/>
                <a:cs typeface="Trebuchet MS"/>
              </a:rPr>
              <a:t>колективних</a:t>
            </a:r>
            <a:r>
              <a:rPr sz="1100" b="1" spc="-135" dirty="0">
                <a:latin typeface="Trebuchet MS"/>
                <a:cs typeface="Trebuchet MS"/>
              </a:rPr>
              <a:t> </a:t>
            </a:r>
            <a:r>
              <a:rPr sz="1100" b="1" spc="-65" dirty="0">
                <a:latin typeface="Trebuchet MS"/>
                <a:cs typeface="Trebuchet MS"/>
              </a:rPr>
              <a:t>цінностей</a:t>
            </a:r>
            <a:r>
              <a:rPr sz="1100" b="1" spc="-135" dirty="0">
                <a:latin typeface="Trebuchet MS"/>
                <a:cs typeface="Trebuchet MS"/>
              </a:rPr>
              <a:t> </a:t>
            </a:r>
            <a:r>
              <a:rPr sz="1100" spc="-90" dirty="0">
                <a:latin typeface="Trebuchet MS"/>
                <a:cs typeface="Trebuchet MS"/>
              </a:rPr>
              <a:t>(фактору,</a:t>
            </a:r>
            <a:r>
              <a:rPr sz="1100" spc="-130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що</a:t>
            </a:r>
            <a:r>
              <a:rPr sz="1100" spc="-125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має</a:t>
            </a:r>
            <a:r>
              <a:rPr sz="1100" spc="-13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найсильніший</a:t>
            </a:r>
            <a:r>
              <a:rPr sz="1100" spc="-13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позитивний</a:t>
            </a:r>
            <a:r>
              <a:rPr sz="1100" spc="-125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вплив</a:t>
            </a:r>
            <a:r>
              <a:rPr sz="1100" spc="-13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на</a:t>
            </a:r>
            <a:r>
              <a:rPr sz="1100" spc="-12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адаптивну  </a:t>
            </a:r>
            <a:r>
              <a:rPr sz="1100" spc="-50" dirty="0">
                <a:latin typeface="Trebuchet MS"/>
                <a:cs typeface="Trebuchet MS"/>
              </a:rPr>
              <a:t>психосоціальну </a:t>
            </a:r>
            <a:r>
              <a:rPr sz="1100" spc="-60" dirty="0">
                <a:latin typeface="Trebuchet MS"/>
                <a:cs typeface="Trebuchet MS"/>
              </a:rPr>
              <a:t>активність) </a:t>
            </a:r>
            <a:r>
              <a:rPr sz="1100" spc="-65" dirty="0">
                <a:latin typeface="Trebuchet MS"/>
                <a:cs typeface="Trebuchet MS"/>
              </a:rPr>
              <a:t>складає </a:t>
            </a:r>
            <a:r>
              <a:rPr sz="1100" spc="-85" dirty="0">
                <a:latin typeface="Trebuchet MS"/>
                <a:cs typeface="Trebuchet MS"/>
              </a:rPr>
              <a:t>7,3 </a:t>
            </a:r>
            <a:r>
              <a:rPr sz="1100" spc="-45" dirty="0">
                <a:latin typeface="Trebuchet MS"/>
                <a:cs typeface="Trebuchet MS"/>
              </a:rPr>
              <a:t>за </a:t>
            </a:r>
            <a:r>
              <a:rPr sz="1100" spc="-50" dirty="0">
                <a:latin typeface="Trebuchet MS"/>
                <a:cs typeface="Trebuchet MS"/>
              </a:rPr>
              <a:t>шкалою </a:t>
            </a:r>
            <a:r>
              <a:rPr sz="1100" spc="-60" dirty="0">
                <a:latin typeface="Trebuchet MS"/>
                <a:cs typeface="Trebuchet MS"/>
              </a:rPr>
              <a:t>від </a:t>
            </a:r>
            <a:r>
              <a:rPr sz="1100" spc="-15" dirty="0">
                <a:latin typeface="Trebuchet MS"/>
                <a:cs typeface="Trebuchet MS"/>
              </a:rPr>
              <a:t>0 </a:t>
            </a:r>
            <a:r>
              <a:rPr sz="1100" spc="-35" dirty="0">
                <a:latin typeface="Trebuchet MS"/>
                <a:cs typeface="Trebuchet MS"/>
              </a:rPr>
              <a:t>до </a:t>
            </a:r>
            <a:r>
              <a:rPr sz="1100" spc="-85" dirty="0">
                <a:latin typeface="Trebuchet MS"/>
                <a:cs typeface="Trebuchet MS"/>
              </a:rPr>
              <a:t>10, </a:t>
            </a:r>
            <a:r>
              <a:rPr sz="1100" spc="-65" dirty="0">
                <a:latin typeface="Trebuchet MS"/>
                <a:cs typeface="Trebuchet MS"/>
              </a:rPr>
              <a:t>де </a:t>
            </a:r>
            <a:r>
              <a:rPr sz="1100" spc="-15" dirty="0">
                <a:latin typeface="Trebuchet MS"/>
                <a:cs typeface="Trebuchet MS"/>
              </a:rPr>
              <a:t>0 </a:t>
            </a:r>
            <a:r>
              <a:rPr sz="1100" spc="-65" dirty="0">
                <a:latin typeface="Trebuchet MS"/>
                <a:cs typeface="Trebuchet MS"/>
              </a:rPr>
              <a:t>означає, </a:t>
            </a:r>
            <a:r>
              <a:rPr sz="1100" spc="-20" dirty="0">
                <a:latin typeface="Trebuchet MS"/>
                <a:cs typeface="Trebuchet MS"/>
              </a:rPr>
              <a:t>що </a:t>
            </a:r>
            <a:r>
              <a:rPr sz="1100" spc="-55" dirty="0">
                <a:latin typeface="Trebuchet MS"/>
                <a:cs typeface="Trebuchet MS"/>
              </a:rPr>
              <a:t>ніхто </a:t>
            </a:r>
            <a:r>
              <a:rPr sz="1100" spc="-30" dirty="0">
                <a:latin typeface="Trebuchet MS"/>
                <a:cs typeface="Trebuchet MS"/>
              </a:rPr>
              <a:t>у </a:t>
            </a:r>
            <a:r>
              <a:rPr sz="1100" spc="-65" dirty="0">
                <a:latin typeface="Trebuchet MS"/>
                <a:cs typeface="Trebuchet MS"/>
              </a:rPr>
              <a:t>суспільстві </a:t>
            </a:r>
            <a:r>
              <a:rPr sz="1100" spc="-60" dirty="0">
                <a:latin typeface="Trebuchet MS"/>
                <a:cs typeface="Trebuchet MS"/>
              </a:rPr>
              <a:t>не  поділяє </a:t>
            </a:r>
            <a:r>
              <a:rPr sz="1100" spc="-55" dirty="0">
                <a:latin typeface="Trebuchet MS"/>
                <a:cs typeface="Trebuchet MS"/>
              </a:rPr>
              <a:t>колективних </a:t>
            </a:r>
            <a:r>
              <a:rPr sz="1100" spc="-65" dirty="0">
                <a:latin typeface="Trebuchet MS"/>
                <a:cs typeface="Trebuchet MS"/>
              </a:rPr>
              <a:t>цінностей, </a:t>
            </a:r>
            <a:r>
              <a:rPr sz="1100" spc="-35" dirty="0">
                <a:latin typeface="Trebuchet MS"/>
                <a:cs typeface="Trebuchet MS"/>
              </a:rPr>
              <a:t>а </a:t>
            </a:r>
            <a:r>
              <a:rPr sz="1100" spc="-30" dirty="0">
                <a:latin typeface="Trebuchet MS"/>
                <a:cs typeface="Trebuchet MS"/>
              </a:rPr>
              <a:t>10 </a:t>
            </a:r>
            <a:r>
              <a:rPr sz="1100" spc="145" dirty="0">
                <a:latin typeface="Trebuchet MS"/>
                <a:cs typeface="Trebuchet MS"/>
              </a:rPr>
              <a:t>– </a:t>
            </a:r>
            <a:r>
              <a:rPr sz="1100" spc="-20" dirty="0">
                <a:latin typeface="Trebuchet MS"/>
                <a:cs typeface="Trebuchet MS"/>
              </a:rPr>
              <a:t>що </a:t>
            </a:r>
            <a:r>
              <a:rPr sz="1100" spc="-70" dirty="0">
                <a:latin typeface="Trebuchet MS"/>
                <a:cs typeface="Trebuchet MS"/>
              </a:rPr>
              <a:t>усі </a:t>
            </a:r>
            <a:r>
              <a:rPr sz="1100" spc="-55" dirty="0">
                <a:latin typeface="Trebuchet MS"/>
                <a:cs typeface="Trebuchet MS"/>
              </a:rPr>
              <a:t>члени </a:t>
            </a:r>
            <a:r>
              <a:rPr sz="1100" spc="-60" dirty="0">
                <a:latin typeface="Trebuchet MS"/>
                <a:cs typeface="Trebuchet MS"/>
              </a:rPr>
              <a:t>суспільства </a:t>
            </a:r>
            <a:r>
              <a:rPr sz="1100" spc="-55" dirty="0">
                <a:latin typeface="Trebuchet MS"/>
                <a:cs typeface="Trebuchet MS"/>
              </a:rPr>
              <a:t>мають </a:t>
            </a:r>
            <a:r>
              <a:rPr sz="1100" spc="-60" dirty="0">
                <a:latin typeface="Trebuchet MS"/>
                <a:cs typeface="Trebuchet MS"/>
              </a:rPr>
              <a:t>сильне відчуття колективних  </a:t>
            </a:r>
            <a:r>
              <a:rPr sz="1100" spc="-50" dirty="0">
                <a:latin typeface="Trebuchet MS"/>
                <a:cs typeface="Trebuchet MS"/>
              </a:rPr>
              <a:t>цінностей</a:t>
            </a:r>
            <a:r>
              <a:rPr sz="1100" spc="-110" dirty="0">
                <a:latin typeface="Trebuchet MS"/>
                <a:cs typeface="Trebuchet MS"/>
              </a:rPr>
              <a:t> </a:t>
            </a:r>
            <a:r>
              <a:rPr sz="1100" spc="-95" dirty="0">
                <a:latin typeface="Trebuchet MS"/>
                <a:cs typeface="Trebuchet MS"/>
              </a:rPr>
              <a:t>(див.</a:t>
            </a:r>
            <a:r>
              <a:rPr sz="1100" spc="-110" dirty="0">
                <a:latin typeface="Trebuchet MS"/>
                <a:cs typeface="Trebuchet MS"/>
              </a:rPr>
              <a:t> </a:t>
            </a:r>
            <a:r>
              <a:rPr sz="1100" spc="-95" dirty="0">
                <a:latin typeface="Trebuchet MS"/>
                <a:cs typeface="Trebuchet MS"/>
              </a:rPr>
              <a:t>Рис.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114" dirty="0">
                <a:latin typeface="Trebuchet MS"/>
                <a:cs typeface="Trebuchet MS"/>
              </a:rPr>
              <a:t>8).</a:t>
            </a:r>
            <a:r>
              <a:rPr sz="1100" spc="-11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Аналіз</a:t>
            </a:r>
            <a:r>
              <a:rPr sz="1100" spc="-110" dirty="0">
                <a:latin typeface="Trebuchet MS"/>
                <a:cs typeface="Trebuchet MS"/>
              </a:rPr>
              <a:t> </a:t>
            </a:r>
            <a:r>
              <a:rPr sz="1100" spc="-75" dirty="0">
                <a:latin typeface="Trebuchet MS"/>
                <a:cs typeface="Trebuchet MS"/>
              </a:rPr>
              <a:t>свідчить,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що</a:t>
            </a:r>
            <a:r>
              <a:rPr sz="1100" spc="-110" dirty="0">
                <a:latin typeface="Trebuchet MS"/>
                <a:cs typeface="Trebuchet MS"/>
              </a:rPr>
              <a:t> </a:t>
            </a:r>
            <a:r>
              <a:rPr sz="1100" spc="-90" dirty="0">
                <a:latin typeface="Trebuchet MS"/>
                <a:cs typeface="Trebuchet MS"/>
              </a:rPr>
              <a:t>люди,</a:t>
            </a:r>
            <a:r>
              <a:rPr sz="1100" spc="-110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які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демонструють</a:t>
            </a:r>
            <a:r>
              <a:rPr sz="1100" spc="-110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сильні</a:t>
            </a:r>
            <a:r>
              <a:rPr sz="1100" spc="-11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колективні</a:t>
            </a:r>
            <a:r>
              <a:rPr sz="1100" spc="-105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цінності,</a:t>
            </a:r>
            <a:r>
              <a:rPr sz="1100" spc="-11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з</a:t>
            </a:r>
            <a:r>
              <a:rPr sz="1100" spc="-11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більшою  вірогідністю </a:t>
            </a:r>
            <a:r>
              <a:rPr sz="1100" spc="-60" dirty="0">
                <a:latin typeface="Trebuchet MS"/>
                <a:cs typeface="Trebuchet MS"/>
              </a:rPr>
              <a:t>матимуть сильні </a:t>
            </a:r>
            <a:r>
              <a:rPr sz="1100" spc="-50" dirty="0">
                <a:latin typeface="Trebuchet MS"/>
                <a:cs typeface="Trebuchet MS"/>
              </a:rPr>
              <a:t>навички </a:t>
            </a:r>
            <a:r>
              <a:rPr sz="1100" spc="-45" dirty="0">
                <a:latin typeface="Trebuchet MS"/>
                <a:cs typeface="Trebuchet MS"/>
              </a:rPr>
              <a:t>подолання </a:t>
            </a:r>
            <a:r>
              <a:rPr sz="1100" spc="-65" dirty="0">
                <a:latin typeface="Trebuchet MS"/>
                <a:cs typeface="Trebuchet MS"/>
              </a:rPr>
              <a:t>труднощів. </a:t>
            </a:r>
            <a:r>
              <a:rPr sz="1100" spc="-45" dirty="0">
                <a:latin typeface="Trebuchet MS"/>
                <a:cs typeface="Trebuchet MS"/>
              </a:rPr>
              <a:t>Оцінка </a:t>
            </a:r>
            <a:r>
              <a:rPr sz="1100" spc="-55" dirty="0">
                <a:latin typeface="Trebuchet MS"/>
                <a:cs typeface="Trebuchet MS"/>
              </a:rPr>
              <a:t>колективних </a:t>
            </a:r>
            <a:r>
              <a:rPr sz="1100" spc="-50" dirty="0">
                <a:latin typeface="Trebuchet MS"/>
                <a:cs typeface="Trebuchet MS"/>
              </a:rPr>
              <a:t>цінностей </a:t>
            </a:r>
            <a:r>
              <a:rPr sz="1100" spc="-30" dirty="0">
                <a:latin typeface="Trebuchet MS"/>
                <a:cs typeface="Trebuchet MS"/>
              </a:rPr>
              <a:t>у </a:t>
            </a:r>
            <a:r>
              <a:rPr sz="1100" spc="-65" dirty="0">
                <a:latin typeface="Trebuchet MS"/>
                <a:cs typeface="Trebuchet MS"/>
              </a:rPr>
              <a:t>всіх </a:t>
            </a:r>
            <a:r>
              <a:rPr sz="1100" spc="-80" dirty="0">
                <a:latin typeface="Trebuchet MS"/>
                <a:cs typeface="Trebuchet MS"/>
              </a:rPr>
              <a:t>п’яти  </a:t>
            </a:r>
            <a:r>
              <a:rPr sz="1100" spc="-65" dirty="0">
                <a:latin typeface="Trebuchet MS"/>
                <a:cs typeface="Trebuchet MS"/>
              </a:rPr>
              <a:t>східних </a:t>
            </a:r>
            <a:r>
              <a:rPr sz="1100" spc="-60" dirty="0">
                <a:latin typeface="Trebuchet MS"/>
                <a:cs typeface="Trebuchet MS"/>
              </a:rPr>
              <a:t>областях </a:t>
            </a:r>
            <a:r>
              <a:rPr sz="1100" spc="-45" dirty="0">
                <a:latin typeface="Trebuchet MS"/>
                <a:cs typeface="Trebuchet MS"/>
              </a:rPr>
              <a:t>є </a:t>
            </a:r>
            <a:r>
              <a:rPr sz="1100" spc="-60" dirty="0">
                <a:latin typeface="Trebuchet MS"/>
                <a:cs typeface="Trebuchet MS"/>
              </a:rPr>
              <a:t>подібною, </a:t>
            </a:r>
            <a:r>
              <a:rPr sz="1100" spc="-65" dirty="0">
                <a:latin typeface="Trebuchet MS"/>
                <a:cs typeface="Trebuchet MS"/>
              </a:rPr>
              <a:t>але </a:t>
            </a:r>
            <a:r>
              <a:rPr sz="1100" spc="-30" dirty="0">
                <a:latin typeface="Trebuchet MS"/>
                <a:cs typeface="Trebuchet MS"/>
              </a:rPr>
              <a:t>у </a:t>
            </a:r>
            <a:r>
              <a:rPr sz="1100" spc="-50" dirty="0">
                <a:latin typeface="Trebuchet MS"/>
                <a:cs typeface="Trebuchet MS"/>
              </a:rPr>
              <a:t>центральній </a:t>
            </a:r>
            <a:r>
              <a:rPr sz="1100" spc="-55" dirty="0">
                <a:latin typeface="Trebuchet MS"/>
                <a:cs typeface="Trebuchet MS"/>
              </a:rPr>
              <a:t>частині </a:t>
            </a:r>
            <a:r>
              <a:rPr sz="1100" spc="-50" dirty="0">
                <a:latin typeface="Trebuchet MS"/>
                <a:cs typeface="Trebuchet MS"/>
              </a:rPr>
              <a:t>Донецької </a:t>
            </a:r>
            <a:r>
              <a:rPr sz="1100" spc="-60" dirty="0">
                <a:latin typeface="Trebuchet MS"/>
                <a:cs typeface="Trebuchet MS"/>
              </a:rPr>
              <a:t>області </a:t>
            </a:r>
            <a:r>
              <a:rPr sz="1100" spc="-65" dirty="0">
                <a:latin typeface="Trebuchet MS"/>
                <a:cs typeface="Trebuchet MS"/>
              </a:rPr>
              <a:t>та </a:t>
            </a:r>
            <a:r>
              <a:rPr sz="1100" spc="-50" dirty="0">
                <a:latin typeface="Trebuchet MS"/>
                <a:cs typeface="Trebuchet MS"/>
              </a:rPr>
              <a:t>центральній </a:t>
            </a:r>
            <a:r>
              <a:rPr sz="1100" spc="-55" dirty="0">
                <a:latin typeface="Trebuchet MS"/>
                <a:cs typeface="Trebuchet MS"/>
              </a:rPr>
              <a:t>і </a:t>
            </a:r>
            <a:r>
              <a:rPr sz="1100" spc="-70" dirty="0">
                <a:latin typeface="Trebuchet MS"/>
                <a:cs typeface="Trebuchet MS"/>
              </a:rPr>
              <a:t>східній  </a:t>
            </a:r>
            <a:r>
              <a:rPr sz="1100" spc="-55" dirty="0">
                <a:latin typeface="Trebuchet MS"/>
                <a:cs typeface="Trebuchet MS"/>
              </a:rPr>
              <a:t>частинах </a:t>
            </a:r>
            <a:r>
              <a:rPr sz="1100" spc="-65" dirty="0">
                <a:latin typeface="Trebuchet MS"/>
                <a:cs typeface="Trebuchet MS"/>
              </a:rPr>
              <a:t>Луганської </a:t>
            </a:r>
            <a:r>
              <a:rPr sz="1100" spc="-60" dirty="0">
                <a:latin typeface="Trebuchet MS"/>
                <a:cs typeface="Trebuchet MS"/>
              </a:rPr>
              <a:t>області </a:t>
            </a:r>
            <a:r>
              <a:rPr sz="1100" spc="-30" dirty="0">
                <a:latin typeface="Trebuchet MS"/>
                <a:cs typeface="Trebuchet MS"/>
              </a:rPr>
              <a:t>вони </a:t>
            </a:r>
            <a:r>
              <a:rPr sz="1100" spc="-80" dirty="0">
                <a:latin typeface="Trebuchet MS"/>
                <a:cs typeface="Trebuchet MS"/>
              </a:rPr>
              <a:t>вищі, </a:t>
            </a:r>
            <a:r>
              <a:rPr sz="1100" spc="-65" dirty="0">
                <a:latin typeface="Trebuchet MS"/>
                <a:cs typeface="Trebuchet MS"/>
              </a:rPr>
              <a:t>ніж </a:t>
            </a:r>
            <a:r>
              <a:rPr sz="1100" spc="-30" dirty="0">
                <a:latin typeface="Trebuchet MS"/>
                <a:cs typeface="Trebuchet MS"/>
              </a:rPr>
              <a:t>у </a:t>
            </a:r>
            <a:r>
              <a:rPr sz="1100" spc="-50" dirty="0">
                <a:latin typeface="Trebuchet MS"/>
                <a:cs typeface="Trebuchet MS"/>
              </a:rPr>
              <a:t>Дніпропетровській </a:t>
            </a:r>
            <a:r>
              <a:rPr sz="1100" spc="-60" dirty="0">
                <a:latin typeface="Trebuchet MS"/>
                <a:cs typeface="Trebuchet MS"/>
              </a:rPr>
              <a:t>області </a:t>
            </a:r>
            <a:r>
              <a:rPr sz="1100" spc="-75" dirty="0">
                <a:latin typeface="Trebuchet MS"/>
                <a:cs typeface="Trebuchet MS"/>
              </a:rPr>
              <a:t>(для </a:t>
            </a:r>
            <a:r>
              <a:rPr sz="1100" spc="-50" dirty="0">
                <a:latin typeface="Trebuchet MS"/>
                <a:cs typeface="Trebuchet MS"/>
              </a:rPr>
              <a:t>якої характерний вищий  </a:t>
            </a:r>
            <a:r>
              <a:rPr sz="1100" spc="-45" dirty="0">
                <a:latin typeface="Trebuchet MS"/>
                <a:cs typeface="Trebuchet MS"/>
              </a:rPr>
              <a:t>рівень</a:t>
            </a:r>
            <a:r>
              <a:rPr sz="1100" spc="-15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відчуття</a:t>
            </a:r>
            <a:r>
              <a:rPr sz="1100" spc="-15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стурбованості</a:t>
            </a:r>
            <a:r>
              <a:rPr sz="1100" spc="-155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та</a:t>
            </a:r>
            <a:r>
              <a:rPr sz="1100" spc="-150" dirty="0">
                <a:latin typeface="Trebuchet MS"/>
                <a:cs typeface="Trebuchet MS"/>
              </a:rPr>
              <a:t> </a:t>
            </a:r>
            <a:r>
              <a:rPr sz="1100" spc="-80" dirty="0">
                <a:latin typeface="Trebuchet MS"/>
                <a:cs typeface="Trebuchet MS"/>
              </a:rPr>
              <a:t>депресії).</a:t>
            </a:r>
            <a:r>
              <a:rPr sz="1100" spc="-15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Розподіл</a:t>
            </a:r>
            <a:r>
              <a:rPr sz="1100" spc="-15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цього</a:t>
            </a:r>
            <a:r>
              <a:rPr sz="1100" spc="-15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індикатору</a:t>
            </a:r>
            <a:r>
              <a:rPr sz="1100" spc="-15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за</a:t>
            </a:r>
            <a:r>
              <a:rPr sz="1100" spc="-155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демографічними</a:t>
            </a:r>
            <a:r>
              <a:rPr sz="1100" spc="-15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ознаками</a:t>
            </a:r>
            <a:r>
              <a:rPr sz="1100" spc="-155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також  </a:t>
            </a:r>
            <a:r>
              <a:rPr sz="1100" spc="-70" dirty="0">
                <a:latin typeface="Trebuchet MS"/>
                <a:cs typeface="Trebuchet MS"/>
              </a:rPr>
              <a:t>показує,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що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жінки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та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старші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покоління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відіграють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важливу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роль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в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підтриманні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колективних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-70" dirty="0">
                <a:latin typeface="Trebuchet MS"/>
                <a:cs typeface="Trebuchet MS"/>
              </a:rPr>
              <a:t>цінностей.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300">
              <a:latin typeface="Trebuchet MS"/>
              <a:cs typeface="Trebuchet MS"/>
            </a:endParaRPr>
          </a:p>
          <a:p>
            <a:pPr marL="192405">
              <a:lnSpc>
                <a:spcPct val="100000"/>
              </a:lnSpc>
              <a:spcBef>
                <a:spcPts val="920"/>
              </a:spcBef>
            </a:pPr>
            <a:r>
              <a:rPr sz="1400" spc="-114" dirty="0">
                <a:solidFill>
                  <a:srgbClr val="0C6CB5"/>
                </a:solidFill>
                <a:latin typeface="Trebuchet MS"/>
                <a:cs typeface="Trebuchet MS"/>
              </a:rPr>
              <a:t>Колективні</a:t>
            </a:r>
            <a:r>
              <a:rPr sz="1400" spc="-160" dirty="0">
                <a:solidFill>
                  <a:srgbClr val="0C6CB5"/>
                </a:solidFill>
                <a:latin typeface="Trebuchet MS"/>
                <a:cs typeface="Trebuchet MS"/>
              </a:rPr>
              <a:t> </a:t>
            </a:r>
            <a:r>
              <a:rPr sz="1400" spc="-100" dirty="0">
                <a:solidFill>
                  <a:srgbClr val="0C6CB5"/>
                </a:solidFill>
                <a:latin typeface="Trebuchet MS"/>
                <a:cs typeface="Trebuchet MS"/>
              </a:rPr>
              <a:t>цінності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079995" y="8112125"/>
            <a:ext cx="1728470" cy="173990"/>
          </a:xfrm>
          <a:prstGeom prst="rect">
            <a:avLst/>
          </a:prstGeom>
          <a:solidFill>
            <a:srgbClr val="0C6CB5"/>
          </a:solidFill>
        </p:spPr>
        <p:txBody>
          <a:bodyPr vert="horz" wrap="square" lIns="0" tIns="1524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20"/>
              </a:spcBef>
            </a:pPr>
            <a:r>
              <a:rPr sz="900" spc="-30" dirty="0">
                <a:solidFill>
                  <a:srgbClr val="FFFFFF"/>
                </a:solidFill>
                <a:latin typeface="Trebuchet MS"/>
                <a:cs typeface="Trebuchet MS"/>
              </a:rPr>
              <a:t>Середнє</a:t>
            </a:r>
            <a:r>
              <a:rPr sz="9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Trebuchet MS"/>
                <a:cs typeface="Trebuchet MS"/>
              </a:rPr>
              <a:t>значення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Trebuchet MS"/>
                <a:cs typeface="Trebuchet MS"/>
              </a:rPr>
              <a:t>у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FFFFFF"/>
                </a:solidFill>
                <a:latin typeface="Trebuchet MS"/>
                <a:cs typeface="Trebuchet MS"/>
              </a:rPr>
              <a:t>регіоні: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55" dirty="0">
                <a:solidFill>
                  <a:srgbClr val="FFFFFF"/>
                </a:solidFill>
                <a:latin typeface="Trebuchet MS"/>
                <a:cs typeface="Trebuchet MS"/>
              </a:rPr>
              <a:t>7,3</a:t>
            </a:r>
            <a:endParaRPr sz="900">
              <a:latin typeface="Trebuchet MS"/>
              <a:cs typeface="Trebuchet MS"/>
            </a:endParaRPr>
          </a:p>
        </p:txBody>
      </p:sp>
      <p:graphicFrame>
        <p:nvGraphicFramePr>
          <p:cNvPr id="74" name="object 74"/>
          <p:cNvGraphicFramePr>
            <a:graphicFrameLocks noGrp="1"/>
          </p:cNvGraphicFramePr>
          <p:nvPr/>
        </p:nvGraphicFramePr>
        <p:xfrm>
          <a:off x="1079995" y="8412950"/>
          <a:ext cx="2728588" cy="13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870"/>
                <a:gridCol w="252095"/>
                <a:gridCol w="252095"/>
                <a:gridCol w="252095"/>
                <a:gridCol w="252094"/>
                <a:gridCol w="252094"/>
                <a:gridCol w="252094"/>
                <a:gridCol w="252094"/>
                <a:gridCol w="252094"/>
                <a:gridCol w="252094"/>
                <a:gridCol w="229869"/>
              </a:tblGrid>
              <a:tr h="139700">
                <a:tc>
                  <a:txBody>
                    <a:bodyPr/>
                    <a:lstStyle/>
                    <a:p>
                      <a:pPr marR="139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8D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1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2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E6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3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7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4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5E7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5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FD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6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E4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7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C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8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9BE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9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C8E0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spc="-75" dirty="0">
                          <a:latin typeface="Trebuchet MS"/>
                          <a:cs typeface="Trebuchet MS"/>
                        </a:rPr>
                        <a:t>10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8C3C2"/>
                    </a:solidFill>
                  </a:tcPr>
                </a:tc>
              </a:tr>
            </a:tbl>
          </a:graphicData>
        </a:graphic>
      </p:graphicFrame>
      <p:sp>
        <p:nvSpPr>
          <p:cNvPr id="75" name="object 75"/>
          <p:cNvSpPr txBox="1"/>
          <p:nvPr/>
        </p:nvSpPr>
        <p:spPr>
          <a:xfrm>
            <a:off x="2619222" y="8827896"/>
            <a:ext cx="26816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35" dirty="0">
                <a:solidFill>
                  <a:srgbClr val="005AA9"/>
                </a:solidFill>
                <a:latin typeface="Trebuchet MS"/>
                <a:cs typeface="Trebuchet MS"/>
              </a:rPr>
              <a:t>Рисунок</a:t>
            </a:r>
            <a:r>
              <a:rPr sz="1000" b="1" spc="-110" dirty="0">
                <a:solidFill>
                  <a:srgbClr val="005AA9"/>
                </a:solidFill>
                <a:latin typeface="Trebuchet MS"/>
                <a:cs typeface="Trebuchet MS"/>
              </a:rPr>
              <a:t> </a:t>
            </a:r>
            <a:r>
              <a:rPr sz="1000" b="1" spc="-95" dirty="0">
                <a:solidFill>
                  <a:srgbClr val="005AA9"/>
                </a:solidFill>
                <a:latin typeface="Trebuchet MS"/>
                <a:cs typeface="Trebuchet MS"/>
              </a:rPr>
              <a:t>8:</a:t>
            </a:r>
            <a:r>
              <a:rPr sz="1000" b="1" spc="-110" dirty="0">
                <a:solidFill>
                  <a:srgbClr val="005AA9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Поширеність</a:t>
            </a:r>
            <a:r>
              <a:rPr sz="1000" spc="-10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колективних</a:t>
            </a:r>
            <a:r>
              <a:rPr sz="1000" spc="-10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цінностей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899998" y="9113519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887299" y="9129674"/>
            <a:ext cx="53340" cy="965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50" spc="-25" dirty="0">
                <a:latin typeface="Trebuchet MS"/>
                <a:cs typeface="Trebuchet MS"/>
              </a:rPr>
              <a:t>4</a:t>
            </a:r>
            <a:endParaRPr sz="450">
              <a:latin typeface="Trebuchet MS"/>
              <a:cs typeface="Trebuchet MS"/>
            </a:endParaRPr>
          </a:p>
        </p:txBody>
      </p:sp>
      <p:sp>
        <p:nvSpPr>
          <p:cNvPr id="84" name="object 8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15" dirty="0"/>
              <a:t>7</a:t>
            </a:fld>
            <a:endParaRPr spc="-15" dirty="0"/>
          </a:p>
        </p:txBody>
      </p:sp>
      <p:sp>
        <p:nvSpPr>
          <p:cNvPr id="78" name="object 78"/>
          <p:cNvSpPr txBox="1"/>
          <p:nvPr/>
        </p:nvSpPr>
        <p:spPr>
          <a:xfrm>
            <a:off x="1031297" y="9103359"/>
            <a:ext cx="6002020" cy="111506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800" spc="-70" dirty="0">
                <a:latin typeface="Trebuchet MS"/>
                <a:cs typeface="Trebuchet MS"/>
              </a:rPr>
              <a:t>Колективні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55" dirty="0">
                <a:latin typeface="Trebuchet MS"/>
                <a:cs typeface="Trebuchet MS"/>
              </a:rPr>
              <a:t>цінності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визначаються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як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слідування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соціальним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0" dirty="0">
                <a:latin typeface="Trebuchet MS"/>
                <a:cs typeface="Trebuchet MS"/>
              </a:rPr>
              <a:t>нормам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60" dirty="0">
                <a:latin typeface="Trebuchet MS"/>
                <a:cs typeface="Trebuchet MS"/>
              </a:rPr>
              <a:t>і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80" dirty="0">
                <a:latin typeface="Trebuchet MS"/>
                <a:cs typeface="Trebuchet MS"/>
              </a:rPr>
              <a:t>засадам,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0" dirty="0">
                <a:latin typeface="Trebuchet MS"/>
                <a:cs typeface="Trebuchet MS"/>
              </a:rPr>
              <a:t>консервативність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0" dirty="0">
                <a:latin typeface="Trebuchet MS"/>
                <a:cs typeface="Trebuchet MS"/>
              </a:rPr>
              <a:t>і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0" dirty="0">
                <a:latin typeface="Trebuchet MS"/>
                <a:cs typeface="Trebuchet MS"/>
              </a:rPr>
              <a:t>турбота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40" dirty="0">
                <a:latin typeface="Trebuchet MS"/>
                <a:cs typeface="Trebuchet MS"/>
              </a:rPr>
              <a:t>про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55" dirty="0">
                <a:latin typeface="Trebuchet MS"/>
                <a:cs typeface="Trebuchet MS"/>
              </a:rPr>
              <a:t>добробут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інших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членів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75" dirty="0">
                <a:latin typeface="Trebuchet MS"/>
                <a:cs typeface="Trebuchet MS"/>
              </a:rPr>
              <a:t>громади.</a:t>
            </a: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ts val="900"/>
              </a:lnSpc>
              <a:spcBef>
                <a:spcPts val="220"/>
              </a:spcBef>
            </a:pPr>
            <a:r>
              <a:rPr sz="800" spc="-70" dirty="0">
                <a:latin typeface="Trebuchet MS"/>
                <a:cs typeface="Trebuchet MS"/>
              </a:rPr>
              <a:t>Негативний досвід </a:t>
            </a:r>
            <a:r>
              <a:rPr sz="800" spc="-60" dirty="0">
                <a:latin typeface="Trebuchet MS"/>
                <a:cs typeface="Trebuchet MS"/>
              </a:rPr>
              <a:t>у </a:t>
            </a:r>
            <a:r>
              <a:rPr sz="800" spc="-75" dirty="0">
                <a:latin typeface="Trebuchet MS"/>
                <a:cs typeface="Trebuchet MS"/>
              </a:rPr>
              <a:t>дорослих, дітей </a:t>
            </a:r>
            <a:r>
              <a:rPr sz="800" spc="-60" dirty="0">
                <a:latin typeface="Trebuchet MS"/>
                <a:cs typeface="Trebuchet MS"/>
              </a:rPr>
              <a:t>і </a:t>
            </a:r>
            <a:r>
              <a:rPr sz="800" spc="-70" dirty="0">
                <a:latin typeface="Trebuchet MS"/>
                <a:cs typeface="Trebuchet MS"/>
              </a:rPr>
              <a:t>підлітків </a:t>
            </a:r>
            <a:r>
              <a:rPr sz="800" spc="-65" dirty="0">
                <a:latin typeface="Trebuchet MS"/>
                <a:cs typeface="Trebuchet MS"/>
              </a:rPr>
              <a:t>стосується </a:t>
            </a:r>
            <a:r>
              <a:rPr sz="800" spc="-80" dirty="0">
                <a:latin typeface="Trebuchet MS"/>
                <a:cs typeface="Trebuchet MS"/>
              </a:rPr>
              <a:t>того, </a:t>
            </a:r>
            <a:r>
              <a:rPr sz="800" spc="-60" dirty="0">
                <a:latin typeface="Trebuchet MS"/>
                <a:cs typeface="Trebuchet MS"/>
              </a:rPr>
              <a:t>чи </a:t>
            </a:r>
            <a:r>
              <a:rPr sz="800" spc="-80" dirty="0">
                <a:latin typeface="Trebuchet MS"/>
                <a:cs typeface="Trebuchet MS"/>
              </a:rPr>
              <a:t>мали </a:t>
            </a:r>
            <a:r>
              <a:rPr sz="800" spc="-70" dirty="0">
                <a:latin typeface="Trebuchet MS"/>
                <a:cs typeface="Trebuchet MS"/>
              </a:rPr>
              <a:t>близькі </a:t>
            </a:r>
            <a:r>
              <a:rPr sz="800" spc="-65" dirty="0">
                <a:latin typeface="Trebuchet MS"/>
                <a:cs typeface="Trebuchet MS"/>
              </a:rPr>
              <a:t>респонденту </a:t>
            </a:r>
            <a:r>
              <a:rPr sz="800" spc="-75" dirty="0">
                <a:latin typeface="Trebuchet MS"/>
                <a:cs typeface="Trebuchet MS"/>
              </a:rPr>
              <a:t>дорослі, </a:t>
            </a:r>
            <a:r>
              <a:rPr sz="800" spc="-70" dirty="0">
                <a:latin typeface="Trebuchet MS"/>
                <a:cs typeface="Trebuchet MS"/>
              </a:rPr>
              <a:t>підлітки </a:t>
            </a:r>
            <a:r>
              <a:rPr sz="800" spc="-75" dirty="0">
                <a:latin typeface="Trebuchet MS"/>
                <a:cs typeface="Trebuchet MS"/>
              </a:rPr>
              <a:t>та </a:t>
            </a:r>
            <a:r>
              <a:rPr sz="800" spc="-70" dirty="0">
                <a:latin typeface="Trebuchet MS"/>
                <a:cs typeface="Trebuchet MS"/>
              </a:rPr>
              <a:t>діти </a:t>
            </a:r>
            <a:r>
              <a:rPr sz="800" spc="-75" dirty="0">
                <a:latin typeface="Trebuchet MS"/>
                <a:cs typeface="Trebuchet MS"/>
              </a:rPr>
              <a:t>важкий </a:t>
            </a:r>
            <a:r>
              <a:rPr sz="800" spc="-60" dirty="0">
                <a:latin typeface="Trebuchet MS"/>
                <a:cs typeface="Trebuchet MS"/>
              </a:rPr>
              <a:t>або </a:t>
            </a:r>
            <a:r>
              <a:rPr sz="800" spc="-65" dirty="0">
                <a:latin typeface="Trebuchet MS"/>
                <a:cs typeface="Trebuchet MS"/>
              </a:rPr>
              <a:t>травматичний </a:t>
            </a:r>
            <a:r>
              <a:rPr sz="800" spc="-70" dirty="0">
                <a:latin typeface="Trebuchet MS"/>
                <a:cs typeface="Trebuchet MS"/>
              </a:rPr>
              <a:t>досвід  (домашнє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70" dirty="0">
                <a:latin typeface="Trebuchet MS"/>
                <a:cs typeface="Trebuchet MS"/>
              </a:rPr>
              <a:t>насильство,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агресивна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70" dirty="0">
                <a:latin typeface="Trebuchet MS"/>
                <a:cs typeface="Trebuchet MS"/>
              </a:rPr>
              <a:t>поведінка,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80" dirty="0">
                <a:latin typeface="Trebuchet MS"/>
                <a:cs typeface="Trebuchet MS"/>
              </a:rPr>
              <a:t>крадіжка,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70" dirty="0">
                <a:latin typeface="Trebuchet MS"/>
                <a:cs typeface="Trebuchet MS"/>
              </a:rPr>
              <a:t>сексуальне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домагання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55" dirty="0">
                <a:latin typeface="Trebuchet MS"/>
                <a:cs typeface="Trebuchet MS"/>
              </a:rPr>
              <a:t>або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60" dirty="0">
                <a:latin typeface="Trebuchet MS"/>
                <a:cs typeface="Trebuchet MS"/>
              </a:rPr>
              <a:t>насильницька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80" dirty="0">
                <a:latin typeface="Trebuchet MS"/>
                <a:cs typeface="Trebuchet MS"/>
              </a:rPr>
              <a:t>смерть).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800" spc="-70" dirty="0">
                <a:latin typeface="Trebuchet MS"/>
                <a:cs typeface="Trebuchet MS"/>
              </a:rPr>
              <a:t>Готовність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60" dirty="0">
                <a:latin typeface="Trebuchet MS"/>
                <a:cs typeface="Trebuchet MS"/>
              </a:rPr>
              <a:t>до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0" dirty="0">
                <a:latin typeface="Trebuchet MS"/>
                <a:cs typeface="Trebuchet MS"/>
              </a:rPr>
              <a:t>політичного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насильства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60" dirty="0">
                <a:latin typeface="Trebuchet MS"/>
                <a:cs typeface="Trebuchet MS"/>
              </a:rPr>
              <a:t>означає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схильність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0" dirty="0">
                <a:latin typeface="Trebuchet MS"/>
                <a:cs typeface="Trebuchet MS"/>
              </a:rPr>
              <a:t>до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60" dirty="0">
                <a:latin typeface="Trebuchet MS"/>
                <a:cs typeface="Trebuchet MS"/>
              </a:rPr>
              <a:t>застосування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насильницьких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70" dirty="0">
                <a:latin typeface="Trebuchet MS"/>
                <a:cs typeface="Trebuchet MS"/>
              </a:rPr>
              <a:t>методів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75" dirty="0">
                <a:latin typeface="Trebuchet MS"/>
                <a:cs typeface="Trebuchet MS"/>
              </a:rPr>
              <a:t>для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досягнення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політичних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80" dirty="0">
                <a:latin typeface="Trebuchet MS"/>
                <a:cs typeface="Trebuchet MS"/>
              </a:rPr>
              <a:t>змін.</a:t>
            </a: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ts val="900"/>
              </a:lnSpc>
              <a:spcBef>
                <a:spcPts val="220"/>
              </a:spcBef>
            </a:pPr>
            <a:r>
              <a:rPr sz="800" spc="-60" dirty="0">
                <a:latin typeface="Trebuchet MS"/>
                <a:cs typeface="Trebuchet MS"/>
              </a:rPr>
              <a:t>Соціальна ізоляція означає </a:t>
            </a:r>
            <a:r>
              <a:rPr sz="800" spc="-55" dirty="0">
                <a:latin typeface="Trebuchet MS"/>
                <a:cs typeface="Trebuchet MS"/>
              </a:rPr>
              <a:t>почуття </a:t>
            </a:r>
            <a:r>
              <a:rPr sz="800" spc="-60" dirty="0">
                <a:latin typeface="Trebuchet MS"/>
                <a:cs typeface="Trebuchet MS"/>
              </a:rPr>
              <a:t>ізоляції у </a:t>
            </a:r>
            <a:r>
              <a:rPr sz="800" spc="-65" dirty="0">
                <a:latin typeface="Trebuchet MS"/>
                <a:cs typeface="Trebuchet MS"/>
              </a:rPr>
              <a:t>суспільстві </a:t>
            </a:r>
            <a:r>
              <a:rPr sz="800" spc="-60" dirty="0">
                <a:latin typeface="Trebuchet MS"/>
                <a:cs typeface="Trebuchet MS"/>
              </a:rPr>
              <a:t>через соціальний </a:t>
            </a:r>
            <a:r>
              <a:rPr sz="800" spc="-70" dirty="0">
                <a:latin typeface="Trebuchet MS"/>
                <a:cs typeface="Trebuchet MS"/>
              </a:rPr>
              <a:t>статус </a:t>
            </a:r>
            <a:r>
              <a:rPr sz="800" spc="-75" dirty="0">
                <a:latin typeface="Trebuchet MS"/>
                <a:cs typeface="Trebuchet MS"/>
              </a:rPr>
              <a:t>(наприклад, </a:t>
            </a:r>
            <a:r>
              <a:rPr sz="800" spc="-55" dirty="0">
                <a:latin typeface="Trebuchet MS"/>
                <a:cs typeface="Trebuchet MS"/>
              </a:rPr>
              <a:t>рівень </a:t>
            </a:r>
            <a:r>
              <a:rPr sz="800" spc="-75" dirty="0">
                <a:latin typeface="Trebuchet MS"/>
                <a:cs typeface="Trebuchet MS"/>
              </a:rPr>
              <a:t>доходів, </a:t>
            </a:r>
            <a:r>
              <a:rPr sz="800" spc="-60" dirty="0">
                <a:latin typeface="Trebuchet MS"/>
                <a:cs typeface="Trebuchet MS"/>
              </a:rPr>
              <a:t>освіту </a:t>
            </a:r>
            <a:r>
              <a:rPr sz="800" spc="-65" dirty="0">
                <a:latin typeface="Trebuchet MS"/>
                <a:cs typeface="Trebuchet MS"/>
              </a:rPr>
              <a:t>тощо) </a:t>
            </a:r>
            <a:r>
              <a:rPr sz="800" spc="-55" dirty="0">
                <a:latin typeface="Trebuchet MS"/>
                <a:cs typeface="Trebuchet MS"/>
              </a:rPr>
              <a:t>або </a:t>
            </a:r>
            <a:r>
              <a:rPr sz="800" spc="-70" dirty="0">
                <a:latin typeface="Trebuchet MS"/>
                <a:cs typeface="Trebuchet MS"/>
              </a:rPr>
              <a:t>ідентичність </a:t>
            </a:r>
            <a:r>
              <a:rPr sz="800" spc="-60" dirty="0">
                <a:latin typeface="Trebuchet MS"/>
                <a:cs typeface="Trebuchet MS"/>
              </a:rPr>
              <a:t>особи   </a:t>
            </a:r>
            <a:r>
              <a:rPr sz="800" spc="-75" dirty="0">
                <a:latin typeface="Trebuchet MS"/>
                <a:cs typeface="Trebuchet MS"/>
              </a:rPr>
              <a:t>(наприклад, </a:t>
            </a:r>
            <a:r>
              <a:rPr sz="800" spc="-70" dirty="0">
                <a:latin typeface="Trebuchet MS"/>
                <a:cs typeface="Trebuchet MS"/>
              </a:rPr>
              <a:t>ґендерну </a:t>
            </a:r>
            <a:r>
              <a:rPr sz="800" spc="-75" dirty="0">
                <a:latin typeface="Trebuchet MS"/>
                <a:cs typeface="Trebuchet MS"/>
              </a:rPr>
              <a:t>ідентичність, </a:t>
            </a:r>
            <a:r>
              <a:rPr sz="800" spc="-70" dirty="0">
                <a:latin typeface="Trebuchet MS"/>
                <a:cs typeface="Trebuchet MS"/>
              </a:rPr>
              <a:t>віросповідання, сексуальну</a:t>
            </a:r>
            <a:r>
              <a:rPr sz="800" spc="-160" dirty="0">
                <a:latin typeface="Trebuchet MS"/>
                <a:cs typeface="Trebuchet MS"/>
              </a:rPr>
              <a:t> </a:t>
            </a:r>
            <a:r>
              <a:rPr sz="800" spc="-75" dirty="0">
                <a:latin typeface="Trebuchet MS"/>
                <a:cs typeface="Trebuchet MS"/>
              </a:rPr>
              <a:t>орієнтацію).</a:t>
            </a:r>
            <a:endParaRPr sz="800">
              <a:latin typeface="Trebuchet MS"/>
              <a:cs typeface="Trebuchet MS"/>
            </a:endParaRPr>
          </a:p>
          <a:p>
            <a:pPr marL="12700" marR="1699260">
              <a:lnSpc>
                <a:spcPts val="1160"/>
              </a:lnSpc>
              <a:spcBef>
                <a:spcPts val="50"/>
              </a:spcBef>
            </a:pPr>
            <a:r>
              <a:rPr sz="800" spc="-65" dirty="0">
                <a:latin typeface="Trebuchet MS"/>
                <a:cs typeface="Trebuchet MS"/>
              </a:rPr>
              <a:t>Вплив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0" dirty="0">
                <a:latin typeface="Trebuchet MS"/>
                <a:cs typeface="Trebuchet MS"/>
              </a:rPr>
              <a:t>онлайн</a:t>
            </a:r>
            <a:r>
              <a:rPr sz="800" spc="-80" dirty="0">
                <a:latin typeface="Trebuchet MS"/>
                <a:cs typeface="Trebuchet MS"/>
              </a:rPr>
              <a:t> </a:t>
            </a:r>
            <a:r>
              <a:rPr sz="800" spc="-45" dirty="0">
                <a:latin typeface="Trebuchet MS"/>
                <a:cs typeface="Trebuchet MS"/>
              </a:rPr>
              <a:t>ЗМІ</a:t>
            </a:r>
            <a:r>
              <a:rPr sz="800" spc="-80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визначається</a:t>
            </a:r>
            <a:r>
              <a:rPr sz="800" spc="-80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як</a:t>
            </a:r>
            <a:r>
              <a:rPr sz="800" spc="-80" dirty="0">
                <a:latin typeface="Trebuchet MS"/>
                <a:cs typeface="Trebuchet MS"/>
              </a:rPr>
              <a:t> </a:t>
            </a:r>
            <a:r>
              <a:rPr sz="800" spc="-60" dirty="0">
                <a:latin typeface="Trebuchet MS"/>
                <a:cs typeface="Trebuchet MS"/>
              </a:rPr>
              <a:t>користування</a:t>
            </a:r>
            <a:r>
              <a:rPr sz="800" spc="-80" dirty="0">
                <a:latin typeface="Trebuchet MS"/>
                <a:cs typeface="Trebuchet MS"/>
              </a:rPr>
              <a:t> </a:t>
            </a:r>
            <a:r>
              <a:rPr sz="800" spc="-60" dirty="0">
                <a:latin typeface="Trebuchet MS"/>
                <a:cs typeface="Trebuchet MS"/>
              </a:rPr>
              <a:t>онлайн</a:t>
            </a:r>
            <a:r>
              <a:rPr sz="800" spc="-80" dirty="0">
                <a:latin typeface="Trebuchet MS"/>
                <a:cs typeface="Trebuchet MS"/>
              </a:rPr>
              <a:t> </a:t>
            </a:r>
            <a:r>
              <a:rPr sz="800" spc="-45" dirty="0">
                <a:latin typeface="Trebuchet MS"/>
                <a:cs typeface="Trebuchet MS"/>
              </a:rPr>
              <a:t>ЗМІ</a:t>
            </a:r>
            <a:r>
              <a:rPr sz="800" spc="-80" dirty="0">
                <a:latin typeface="Trebuchet MS"/>
                <a:cs typeface="Trebuchet MS"/>
              </a:rPr>
              <a:t> </a:t>
            </a:r>
            <a:r>
              <a:rPr sz="800" spc="-75" dirty="0">
                <a:latin typeface="Trebuchet MS"/>
                <a:cs typeface="Trebuchet MS"/>
              </a:rPr>
              <a:t>для</a:t>
            </a:r>
            <a:r>
              <a:rPr sz="800" spc="-80" dirty="0">
                <a:latin typeface="Trebuchet MS"/>
                <a:cs typeface="Trebuchet MS"/>
              </a:rPr>
              <a:t> </a:t>
            </a:r>
            <a:r>
              <a:rPr sz="800" spc="-60" dirty="0">
                <a:latin typeface="Trebuchet MS"/>
                <a:cs typeface="Trebuchet MS"/>
              </a:rPr>
              <a:t>отримання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інформації</a:t>
            </a:r>
            <a:r>
              <a:rPr sz="800" spc="-80" dirty="0">
                <a:latin typeface="Trebuchet MS"/>
                <a:cs typeface="Trebuchet MS"/>
              </a:rPr>
              <a:t> </a:t>
            </a:r>
            <a:r>
              <a:rPr sz="800" spc="-40" dirty="0">
                <a:latin typeface="Trebuchet MS"/>
                <a:cs typeface="Trebuchet MS"/>
              </a:rPr>
              <a:t>про</a:t>
            </a:r>
            <a:r>
              <a:rPr sz="800" spc="-80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актуальні</a:t>
            </a:r>
            <a:r>
              <a:rPr sz="800" spc="-80" dirty="0">
                <a:latin typeface="Trebuchet MS"/>
                <a:cs typeface="Trebuchet MS"/>
              </a:rPr>
              <a:t> </a:t>
            </a:r>
            <a:r>
              <a:rPr sz="800" spc="-75" dirty="0">
                <a:latin typeface="Trebuchet MS"/>
                <a:cs typeface="Trebuchet MS"/>
              </a:rPr>
              <a:t>події.  </a:t>
            </a:r>
            <a:r>
              <a:rPr sz="800" spc="-60" dirty="0">
                <a:latin typeface="Trebuchet MS"/>
                <a:cs typeface="Trebuchet MS"/>
              </a:rPr>
              <a:t>Сприйняття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55" dirty="0">
                <a:latin typeface="Trebuchet MS"/>
                <a:cs typeface="Trebuchet MS"/>
              </a:rPr>
              <a:t>рівня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55" dirty="0">
                <a:latin typeface="Trebuchet MS"/>
                <a:cs typeface="Trebuchet MS"/>
              </a:rPr>
              <a:t>корупції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визначається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65" dirty="0">
                <a:latin typeface="Trebuchet MS"/>
                <a:cs typeface="Trebuchet MS"/>
              </a:rPr>
              <a:t>частотою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70" dirty="0">
                <a:latin typeface="Trebuchet MS"/>
                <a:cs typeface="Trebuchet MS"/>
              </a:rPr>
              <a:t>неформальних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75" dirty="0">
                <a:latin typeface="Trebuchet MS"/>
                <a:cs typeface="Trebuchet MS"/>
              </a:rPr>
              <a:t>платежів</a:t>
            </a:r>
            <a:r>
              <a:rPr sz="800" spc="-90" dirty="0">
                <a:latin typeface="Trebuchet MS"/>
                <a:cs typeface="Trebuchet MS"/>
              </a:rPr>
              <a:t> </a:t>
            </a:r>
            <a:r>
              <a:rPr sz="800" spc="-60" dirty="0">
                <a:latin typeface="Trebuchet MS"/>
                <a:cs typeface="Trebuchet MS"/>
              </a:rPr>
              <a:t>у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60" dirty="0">
                <a:latin typeface="Trebuchet MS"/>
                <a:cs typeface="Trebuchet MS"/>
              </a:rPr>
              <a:t>різних</a:t>
            </a:r>
            <a:r>
              <a:rPr sz="800" spc="-85" dirty="0">
                <a:latin typeface="Trebuchet MS"/>
                <a:cs typeface="Trebuchet MS"/>
              </a:rPr>
              <a:t> </a:t>
            </a:r>
            <a:r>
              <a:rPr sz="800" spc="-95" dirty="0">
                <a:latin typeface="Trebuchet MS"/>
                <a:cs typeface="Trebuchet MS"/>
              </a:rPr>
              <a:t>сферах.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87299" y="9269374"/>
            <a:ext cx="53340" cy="965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50" spc="-25" dirty="0">
                <a:latin typeface="Trebuchet MS"/>
                <a:cs typeface="Trebuchet MS"/>
              </a:rPr>
              <a:t>5</a:t>
            </a:r>
            <a:endParaRPr sz="450">
              <a:latin typeface="Trebuchet MS"/>
              <a:cs typeface="Trebuchet M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87299" y="9530994"/>
            <a:ext cx="53340" cy="965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50" spc="-25" dirty="0">
                <a:latin typeface="Trebuchet MS"/>
                <a:cs typeface="Trebuchet MS"/>
              </a:rPr>
              <a:t>6</a:t>
            </a:r>
            <a:endParaRPr sz="450">
              <a:latin typeface="Trebuchet MS"/>
              <a:cs typeface="Trebuchet M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887299" y="9670694"/>
            <a:ext cx="53340" cy="965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50" spc="-25" dirty="0">
                <a:latin typeface="Trebuchet MS"/>
                <a:cs typeface="Trebuchet MS"/>
              </a:rPr>
              <a:t>7</a:t>
            </a:r>
            <a:endParaRPr sz="450">
              <a:latin typeface="Trebuchet MS"/>
              <a:cs typeface="Trebuchet M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887299" y="9932313"/>
            <a:ext cx="53340" cy="965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50" spc="-25" dirty="0">
                <a:latin typeface="Trebuchet MS"/>
                <a:cs typeface="Trebuchet MS"/>
              </a:rPr>
              <a:t>8</a:t>
            </a:r>
            <a:endParaRPr sz="450">
              <a:latin typeface="Trebuchet MS"/>
              <a:cs typeface="Trebuchet MS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887299" y="10079634"/>
            <a:ext cx="53340" cy="965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50" spc="-25" dirty="0">
                <a:latin typeface="Trebuchet MS"/>
                <a:cs typeface="Trebuchet MS"/>
              </a:rPr>
              <a:t>9</a:t>
            </a:r>
            <a:endParaRPr sz="4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87299" y="461771"/>
            <a:ext cx="6146165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100" spc="-35" dirty="0">
                <a:latin typeface="Trebuchet MS"/>
                <a:cs typeface="Trebuchet MS"/>
              </a:rPr>
              <a:t>Середній </a:t>
            </a:r>
            <a:r>
              <a:rPr sz="1100" spc="-25" dirty="0">
                <a:latin typeface="Trebuchet MS"/>
                <a:cs typeface="Trebuchet MS"/>
              </a:rPr>
              <a:t>рівень </a:t>
            </a:r>
            <a:r>
              <a:rPr sz="1100" b="1" spc="-45" dirty="0">
                <a:latin typeface="Trebuchet MS"/>
                <a:cs typeface="Trebuchet MS"/>
              </a:rPr>
              <a:t>негативного </a:t>
            </a:r>
            <a:r>
              <a:rPr sz="1100" b="1" spc="-55" dirty="0">
                <a:latin typeface="Trebuchet MS"/>
                <a:cs typeface="Trebuchet MS"/>
              </a:rPr>
              <a:t>досвіду </a:t>
            </a:r>
            <a:r>
              <a:rPr sz="1100" b="1" spc="-20" dirty="0">
                <a:latin typeface="Trebuchet MS"/>
                <a:cs typeface="Trebuchet MS"/>
              </a:rPr>
              <a:t>в </a:t>
            </a:r>
            <a:r>
              <a:rPr sz="1100" b="1" spc="-55" dirty="0">
                <a:latin typeface="Trebuchet MS"/>
                <a:cs typeface="Trebuchet MS"/>
              </a:rPr>
              <a:t>дорослих, </a:t>
            </a:r>
            <a:r>
              <a:rPr sz="1100" b="1" spc="-60" dirty="0">
                <a:latin typeface="Trebuchet MS"/>
                <a:cs typeface="Trebuchet MS"/>
              </a:rPr>
              <a:t>дітей </a:t>
            </a:r>
            <a:r>
              <a:rPr sz="1100" b="1" spc="-50" dirty="0">
                <a:latin typeface="Trebuchet MS"/>
                <a:cs typeface="Trebuchet MS"/>
              </a:rPr>
              <a:t>та </a:t>
            </a:r>
            <a:r>
              <a:rPr sz="1100" b="1" spc="-70" dirty="0">
                <a:latin typeface="Trebuchet MS"/>
                <a:cs typeface="Trebuchet MS"/>
              </a:rPr>
              <a:t>підлітків</a:t>
            </a:r>
            <a:r>
              <a:rPr sz="1100" spc="-70" dirty="0">
                <a:latin typeface="Trebuchet MS"/>
                <a:cs typeface="Trebuchet MS"/>
              </a:rPr>
              <a:t>, </a:t>
            </a:r>
            <a:r>
              <a:rPr sz="1100" spc="-30" dirty="0">
                <a:latin typeface="Trebuchet MS"/>
                <a:cs typeface="Trebuchet MS"/>
              </a:rPr>
              <a:t>який </a:t>
            </a:r>
            <a:r>
              <a:rPr sz="1100" spc="-35" dirty="0">
                <a:latin typeface="Trebuchet MS"/>
                <a:cs typeface="Trebuchet MS"/>
              </a:rPr>
              <a:t>здійснює негативний  </a:t>
            </a:r>
            <a:r>
              <a:rPr sz="1100" spc="-25" dirty="0">
                <a:latin typeface="Trebuchet MS"/>
                <a:cs typeface="Trebuchet MS"/>
              </a:rPr>
              <a:t>вплив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на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психосоціальну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i="1" spc="-60" dirty="0">
                <a:latin typeface="Trebuchet MS"/>
                <a:cs typeface="Trebuchet MS"/>
              </a:rPr>
              <a:t>адаптивність</a:t>
            </a:r>
            <a:r>
              <a:rPr sz="1100" spc="-60" dirty="0">
                <a:latin typeface="Trebuchet MS"/>
                <a:cs typeface="Trebuchet MS"/>
              </a:rPr>
              <a:t>,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становить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-75" dirty="0">
                <a:latin typeface="Trebuchet MS"/>
                <a:cs typeface="Trebuchet MS"/>
              </a:rPr>
              <a:t>0,9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за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шкалою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від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-15" dirty="0">
                <a:latin typeface="Trebuchet MS"/>
                <a:cs typeface="Trebuchet MS"/>
              </a:rPr>
              <a:t>0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до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75" dirty="0">
                <a:latin typeface="Trebuchet MS"/>
                <a:cs typeface="Trebuchet MS"/>
              </a:rPr>
              <a:t>10,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де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-15" dirty="0">
                <a:latin typeface="Trebuchet MS"/>
                <a:cs typeface="Trebuchet MS"/>
              </a:rPr>
              <a:t>0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означає,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10" dirty="0">
                <a:latin typeface="Trebuchet MS"/>
                <a:cs typeface="Trebuchet MS"/>
              </a:rPr>
              <a:t>що</a:t>
            </a:r>
            <a:r>
              <a:rPr sz="1100" spc="-13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жодний  респондент не </a:t>
            </a:r>
            <a:r>
              <a:rPr sz="1100" spc="-45" dirty="0">
                <a:latin typeface="Trebuchet MS"/>
                <a:cs typeface="Trebuchet MS"/>
              </a:rPr>
              <a:t>має </a:t>
            </a:r>
            <a:r>
              <a:rPr sz="1100" spc="-35" dirty="0">
                <a:latin typeface="Trebuchet MS"/>
                <a:cs typeface="Trebuchet MS"/>
              </a:rPr>
              <a:t>близької </a:t>
            </a:r>
            <a:r>
              <a:rPr sz="1100" spc="-25" dirty="0">
                <a:latin typeface="Trebuchet MS"/>
                <a:cs typeface="Trebuchet MS"/>
              </a:rPr>
              <a:t>дорослої </a:t>
            </a:r>
            <a:r>
              <a:rPr sz="1100" spc="-50" dirty="0">
                <a:latin typeface="Trebuchet MS"/>
                <a:cs typeface="Trebuchet MS"/>
              </a:rPr>
              <a:t>особи, підлітка </a:t>
            </a:r>
            <a:r>
              <a:rPr sz="1100" spc="-20" dirty="0">
                <a:latin typeface="Trebuchet MS"/>
                <a:cs typeface="Trebuchet MS"/>
              </a:rPr>
              <a:t>або </a:t>
            </a:r>
            <a:r>
              <a:rPr sz="1100" spc="-35" dirty="0">
                <a:latin typeface="Trebuchet MS"/>
                <a:cs typeface="Trebuchet MS"/>
              </a:rPr>
              <a:t>дитини </a:t>
            </a:r>
            <a:r>
              <a:rPr sz="1100" spc="-30" dirty="0">
                <a:latin typeface="Trebuchet MS"/>
                <a:cs typeface="Trebuchet MS"/>
              </a:rPr>
              <a:t>з </a:t>
            </a:r>
            <a:r>
              <a:rPr sz="1100" spc="-40" dirty="0">
                <a:latin typeface="Trebuchet MS"/>
                <a:cs typeface="Trebuchet MS"/>
              </a:rPr>
              <a:t>негативним </a:t>
            </a:r>
            <a:r>
              <a:rPr sz="1100" spc="-25" dirty="0">
                <a:latin typeface="Trebuchet MS"/>
                <a:cs typeface="Trebuchet MS"/>
              </a:rPr>
              <a:t>чи </a:t>
            </a:r>
            <a:r>
              <a:rPr sz="1100" spc="-35" dirty="0">
                <a:latin typeface="Trebuchet MS"/>
                <a:cs typeface="Trebuchet MS"/>
              </a:rPr>
              <a:t>травматичним  </a:t>
            </a:r>
            <a:r>
              <a:rPr sz="1100" spc="-55" dirty="0">
                <a:latin typeface="Trebuchet MS"/>
                <a:cs typeface="Trebuchet MS"/>
              </a:rPr>
              <a:t>досвідом, </a:t>
            </a:r>
            <a:r>
              <a:rPr sz="1100" spc="-35" dirty="0">
                <a:latin typeface="Trebuchet MS"/>
                <a:cs typeface="Trebuchet MS"/>
              </a:rPr>
              <a:t>а </a:t>
            </a:r>
            <a:r>
              <a:rPr sz="1100" spc="-20" dirty="0">
                <a:latin typeface="Trebuchet MS"/>
                <a:cs typeface="Trebuchet MS"/>
              </a:rPr>
              <a:t>10 </a:t>
            </a:r>
            <a:r>
              <a:rPr sz="1100" spc="145" dirty="0">
                <a:latin typeface="Trebuchet MS"/>
                <a:cs typeface="Trebuchet MS"/>
              </a:rPr>
              <a:t>– </a:t>
            </a:r>
            <a:r>
              <a:rPr sz="1100" spc="-10" dirty="0">
                <a:latin typeface="Trebuchet MS"/>
                <a:cs typeface="Trebuchet MS"/>
              </a:rPr>
              <a:t>що </a:t>
            </a:r>
            <a:r>
              <a:rPr sz="1100" spc="-35" dirty="0">
                <a:latin typeface="Trebuchet MS"/>
                <a:cs typeface="Trebuchet MS"/>
              </a:rPr>
              <a:t>переважна </a:t>
            </a:r>
            <a:r>
              <a:rPr sz="1100" spc="-40" dirty="0">
                <a:latin typeface="Trebuchet MS"/>
                <a:cs typeface="Trebuchet MS"/>
              </a:rPr>
              <a:t>більшість (або </a:t>
            </a:r>
            <a:r>
              <a:rPr sz="1100" spc="-60" dirty="0">
                <a:latin typeface="Trebuchet MS"/>
                <a:cs typeface="Trebuchet MS"/>
              </a:rPr>
              <a:t>всі) </a:t>
            </a:r>
            <a:r>
              <a:rPr sz="1100" spc="-35" dirty="0">
                <a:latin typeface="Trebuchet MS"/>
                <a:cs typeface="Trebuchet MS"/>
              </a:rPr>
              <a:t>респонденти </a:t>
            </a:r>
            <a:r>
              <a:rPr sz="1100" spc="-40" dirty="0">
                <a:latin typeface="Trebuchet MS"/>
                <a:cs typeface="Trebuchet MS"/>
              </a:rPr>
              <a:t>мають </a:t>
            </a:r>
            <a:r>
              <a:rPr sz="1100" spc="-50" dirty="0">
                <a:latin typeface="Trebuchet MS"/>
                <a:cs typeface="Trebuchet MS"/>
              </a:rPr>
              <a:t>таких </a:t>
            </a:r>
            <a:r>
              <a:rPr sz="1100" spc="-40" dirty="0">
                <a:latin typeface="Trebuchet MS"/>
                <a:cs typeface="Trebuchet MS"/>
              </a:rPr>
              <a:t>близьких </a:t>
            </a:r>
            <a:r>
              <a:rPr sz="1100" spc="-35" dirty="0">
                <a:latin typeface="Trebuchet MS"/>
                <a:cs typeface="Trebuchet MS"/>
              </a:rPr>
              <a:t>осіб </a:t>
            </a:r>
            <a:r>
              <a:rPr sz="1100" spc="-80" dirty="0">
                <a:latin typeface="Trebuchet MS"/>
                <a:cs typeface="Trebuchet MS"/>
              </a:rPr>
              <a:t>(див. Рис.  </a:t>
            </a:r>
            <a:r>
              <a:rPr sz="1100" spc="-100" dirty="0">
                <a:latin typeface="Trebuchet MS"/>
                <a:cs typeface="Trebuchet MS"/>
              </a:rPr>
              <a:t>9). </a:t>
            </a:r>
            <a:r>
              <a:rPr sz="1100" spc="-30" dirty="0">
                <a:latin typeface="Trebuchet MS"/>
                <a:cs typeface="Trebuchet MS"/>
              </a:rPr>
              <a:t>Вищий рівень </a:t>
            </a:r>
            <a:r>
              <a:rPr sz="1100" spc="-25" dirty="0">
                <a:latin typeface="Trebuchet MS"/>
                <a:cs typeface="Trebuchet MS"/>
              </a:rPr>
              <a:t>поширеності </a:t>
            </a:r>
            <a:r>
              <a:rPr sz="1100" spc="-35" dirty="0">
                <a:latin typeface="Trebuchet MS"/>
                <a:cs typeface="Trebuchet MS"/>
              </a:rPr>
              <a:t>негативного </a:t>
            </a:r>
            <a:r>
              <a:rPr sz="1100" spc="-40" dirty="0">
                <a:latin typeface="Trebuchet MS"/>
                <a:cs typeface="Trebuchet MS"/>
              </a:rPr>
              <a:t>досвіду спостерігається </a:t>
            </a:r>
            <a:r>
              <a:rPr sz="1100" spc="-30" dirty="0">
                <a:latin typeface="Trebuchet MS"/>
                <a:cs typeface="Trebuchet MS"/>
              </a:rPr>
              <a:t>у </a:t>
            </a:r>
            <a:r>
              <a:rPr sz="1100" spc="-50" dirty="0">
                <a:latin typeface="Trebuchet MS"/>
                <a:cs typeface="Trebuchet MS"/>
              </a:rPr>
              <a:t>північній, східній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40" dirty="0">
                <a:latin typeface="Trebuchet MS"/>
                <a:cs typeface="Trebuchet MS"/>
              </a:rPr>
              <a:t>південній  частинах </a:t>
            </a:r>
            <a:r>
              <a:rPr sz="1100" spc="-30" dirty="0">
                <a:latin typeface="Trebuchet MS"/>
                <a:cs typeface="Trebuchet MS"/>
              </a:rPr>
              <a:t>Донецької </a:t>
            </a:r>
            <a:r>
              <a:rPr sz="1100" spc="-60" dirty="0">
                <a:latin typeface="Trebuchet MS"/>
                <a:cs typeface="Trebuchet MS"/>
              </a:rPr>
              <a:t>області, </a:t>
            </a:r>
            <a:r>
              <a:rPr sz="1100" spc="-30" dirty="0">
                <a:latin typeface="Trebuchet MS"/>
                <a:cs typeface="Trebuchet MS"/>
              </a:rPr>
              <a:t>у </a:t>
            </a:r>
            <a:r>
              <a:rPr sz="1100" spc="-35" dirty="0">
                <a:latin typeface="Trebuchet MS"/>
                <a:cs typeface="Trebuchet MS"/>
              </a:rPr>
              <a:t>центральній </a:t>
            </a:r>
            <a:r>
              <a:rPr sz="1100" spc="-40" dirty="0">
                <a:latin typeface="Trebuchet MS"/>
                <a:cs typeface="Trebuchet MS"/>
              </a:rPr>
              <a:t>частині </a:t>
            </a:r>
            <a:r>
              <a:rPr sz="1100" spc="-45" dirty="0">
                <a:latin typeface="Trebuchet MS"/>
                <a:cs typeface="Trebuchet MS"/>
              </a:rPr>
              <a:t>Луганської </a:t>
            </a:r>
            <a:r>
              <a:rPr sz="1100" spc="-60" dirty="0">
                <a:latin typeface="Trebuchet MS"/>
                <a:cs typeface="Trebuchet MS"/>
              </a:rPr>
              <a:t>області, </a:t>
            </a:r>
            <a:r>
              <a:rPr sz="1100" spc="-35" dirty="0">
                <a:latin typeface="Trebuchet MS"/>
                <a:cs typeface="Trebuchet MS"/>
              </a:rPr>
              <a:t>а </a:t>
            </a:r>
            <a:r>
              <a:rPr sz="1100" spc="-45" dirty="0">
                <a:latin typeface="Trebuchet MS"/>
                <a:cs typeface="Trebuchet MS"/>
              </a:rPr>
              <a:t>також </a:t>
            </a:r>
            <a:r>
              <a:rPr sz="1100" spc="-30" dirty="0">
                <a:latin typeface="Trebuchet MS"/>
                <a:cs typeface="Trebuchet MS"/>
              </a:rPr>
              <a:t>у Запорізькій </a:t>
            </a:r>
            <a:r>
              <a:rPr sz="1100" spc="-55" dirty="0">
                <a:latin typeface="Trebuchet MS"/>
                <a:cs typeface="Trebuchet MS"/>
              </a:rPr>
              <a:t>та  </a:t>
            </a:r>
            <a:r>
              <a:rPr sz="1100" spc="-30" dirty="0">
                <a:latin typeface="Trebuchet MS"/>
                <a:cs typeface="Trebuchet MS"/>
              </a:rPr>
              <a:t>Харківській </a:t>
            </a:r>
            <a:r>
              <a:rPr sz="1100" spc="-55" dirty="0">
                <a:latin typeface="Trebuchet MS"/>
                <a:cs typeface="Trebuchet MS"/>
              </a:rPr>
              <a:t>областях. </a:t>
            </a:r>
            <a:r>
              <a:rPr sz="1100" spc="-45" dirty="0">
                <a:latin typeface="Trebuchet MS"/>
                <a:cs typeface="Trebuchet MS"/>
              </a:rPr>
              <a:t>Вочевидь, </a:t>
            </a:r>
            <a:r>
              <a:rPr sz="1100" spc="-35" dirty="0">
                <a:latin typeface="Trebuchet MS"/>
                <a:cs typeface="Trebuchet MS"/>
              </a:rPr>
              <a:t>найважливішим </a:t>
            </a:r>
            <a:r>
              <a:rPr sz="1100" spc="-55" dirty="0">
                <a:latin typeface="Trebuchet MS"/>
                <a:cs typeface="Trebuchet MS"/>
              </a:rPr>
              <a:t>фактором, </a:t>
            </a:r>
            <a:r>
              <a:rPr sz="1100" spc="-30" dirty="0">
                <a:latin typeface="Trebuchet MS"/>
                <a:cs typeface="Trebuchet MS"/>
              </a:rPr>
              <a:t>який впливає </a:t>
            </a:r>
            <a:r>
              <a:rPr sz="1100" spc="-25" dirty="0">
                <a:latin typeface="Trebuchet MS"/>
                <a:cs typeface="Trebuchet MS"/>
              </a:rPr>
              <a:t>на </a:t>
            </a:r>
            <a:r>
              <a:rPr sz="1100" spc="-35" dirty="0">
                <a:latin typeface="Trebuchet MS"/>
                <a:cs typeface="Trebuchet MS"/>
              </a:rPr>
              <a:t>негативний </a:t>
            </a:r>
            <a:r>
              <a:rPr sz="1100" spc="-40" dirty="0">
                <a:latin typeface="Trebuchet MS"/>
                <a:cs typeface="Trebuchet MS"/>
              </a:rPr>
              <a:t>досвід </a:t>
            </a:r>
            <a:r>
              <a:rPr sz="1100" spc="-30" dirty="0">
                <a:latin typeface="Trebuchet MS"/>
                <a:cs typeface="Trebuchet MS"/>
              </a:rPr>
              <a:t>у  </a:t>
            </a:r>
            <a:r>
              <a:rPr sz="1100" spc="-45" dirty="0">
                <a:latin typeface="Trebuchet MS"/>
                <a:cs typeface="Trebuchet MS"/>
              </a:rPr>
              <a:t>дорослих,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підлітків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та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75" dirty="0">
                <a:latin typeface="Trebuchet MS"/>
                <a:cs typeface="Trebuchet MS"/>
              </a:rPr>
              <a:t>дітей,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є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вплив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збройного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конфлікту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на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сході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України.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87940" y="1983232"/>
            <a:ext cx="3632060" cy="29372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97920" y="2404529"/>
            <a:ext cx="68770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75" dirty="0">
                <a:solidFill>
                  <a:srgbClr val="807F84"/>
                </a:solidFill>
                <a:latin typeface="Trebuchet MS"/>
                <a:cs typeface="Trebuchet MS"/>
              </a:rPr>
              <a:t>Харківська</a:t>
            </a:r>
            <a:r>
              <a:rPr sz="700" b="1" spc="-130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08501" y="3451276"/>
            <a:ext cx="944244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Дніпропетровська</a:t>
            </a:r>
            <a:r>
              <a:rPr sz="700" b="1" spc="-110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72241" y="4291685"/>
            <a:ext cx="69088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70" dirty="0">
                <a:solidFill>
                  <a:srgbClr val="807F84"/>
                </a:solidFill>
                <a:latin typeface="Trebuchet MS"/>
                <a:cs typeface="Trebuchet MS"/>
              </a:rPr>
              <a:t>Запорізька</a:t>
            </a:r>
            <a:r>
              <a:rPr sz="700" b="1" spc="-13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43207" y="4749342"/>
            <a:ext cx="432434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Азовське</a:t>
            </a:r>
            <a:r>
              <a:rPr sz="500" b="1" spc="-90" dirty="0">
                <a:solidFill>
                  <a:srgbClr val="0C6CB5"/>
                </a:solidFill>
                <a:latin typeface="Trebuchet MS"/>
                <a:cs typeface="Trebuchet MS"/>
              </a:rPr>
              <a:t> </a:t>
            </a: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море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05287" y="4132630"/>
            <a:ext cx="2184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Дніпро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30658" y="3178695"/>
            <a:ext cx="65786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90" dirty="0">
                <a:solidFill>
                  <a:srgbClr val="807F84"/>
                </a:solidFill>
                <a:latin typeface="Trebuchet MS"/>
                <a:cs typeface="Trebuchet MS"/>
              </a:rPr>
              <a:t>Луганська</a:t>
            </a:r>
            <a:r>
              <a:rPr sz="700" b="1" spc="-114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40221" y="3776992"/>
            <a:ext cx="73596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Російська</a:t>
            </a:r>
            <a:r>
              <a:rPr sz="700" b="1" spc="-12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Федерація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18073" y="3564166"/>
            <a:ext cx="6464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Донецька</a:t>
            </a:r>
            <a:r>
              <a:rPr sz="700" b="1" spc="-12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95188" y="2195309"/>
            <a:ext cx="4692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Луганськ-Північ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64579" y="2399779"/>
            <a:ext cx="41402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5" dirty="0">
                <a:latin typeface="Trebuchet MS"/>
                <a:cs typeface="Trebuchet MS"/>
              </a:rPr>
              <a:t>Луганськ-Схід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86056" y="2568257"/>
            <a:ext cx="46990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Луганськ-Центр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21870" y="2781731"/>
            <a:ext cx="5200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Луганськ-Південь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40248" y="3741737"/>
            <a:ext cx="74231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Донецьк-Південний</a:t>
            </a:r>
            <a:r>
              <a:rPr sz="600" spc="-85" dirty="0">
                <a:latin typeface="Trebuchet MS"/>
                <a:cs typeface="Trebuchet MS"/>
              </a:rPr>
              <a:t> </a:t>
            </a:r>
            <a:r>
              <a:rPr sz="600" spc="-70" dirty="0">
                <a:latin typeface="Trebuchet MS"/>
                <a:cs typeface="Trebuchet MS"/>
              </a:rPr>
              <a:t>Захід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98554" y="4180420"/>
            <a:ext cx="5111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Донецьк-Південь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47766" y="3380460"/>
            <a:ext cx="46100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Донецьк-Центр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67007" y="3182391"/>
            <a:ext cx="4311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5" dirty="0">
                <a:latin typeface="Trebuchet MS"/>
                <a:cs typeface="Trebuchet MS"/>
              </a:rPr>
              <a:t>онецьк-Захід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64022" y="3118345"/>
            <a:ext cx="40513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0" dirty="0">
                <a:latin typeface="Trebuchet MS"/>
                <a:cs typeface="Trebuchet MS"/>
              </a:rPr>
              <a:t>онецьк-Схід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28424" y="2879979"/>
            <a:ext cx="460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0" dirty="0">
                <a:latin typeface="Trebuchet MS"/>
                <a:cs typeface="Trebuchet MS"/>
              </a:rPr>
              <a:t>онецьк-Півн</a:t>
            </a:r>
            <a:r>
              <a:rPr sz="600" spc="-40" dirty="0">
                <a:latin typeface="Trebuchet MS"/>
                <a:cs typeface="Trebuchet MS"/>
              </a:rPr>
              <a:t>і</a:t>
            </a:r>
            <a:r>
              <a:rPr sz="600" spc="-60" dirty="0">
                <a:latin typeface="Trebuchet MS"/>
                <a:cs typeface="Trebuchet MS"/>
              </a:rPr>
              <a:t>ч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74184" y="2273858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1,0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92155" y="3315118"/>
            <a:ext cx="230504" cy="133350"/>
          </a:xfrm>
          <a:prstGeom prst="rect">
            <a:avLst/>
          </a:prstGeom>
          <a:solidFill>
            <a:srgbClr val="D8DADC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0,9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74184" y="4151845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1,0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32957" y="2303259"/>
            <a:ext cx="230504" cy="133350"/>
          </a:xfrm>
          <a:prstGeom prst="rect">
            <a:avLst/>
          </a:prstGeom>
          <a:solidFill>
            <a:srgbClr val="D8DADC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0,7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639079" y="2448623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1,0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350037" y="2775546"/>
            <a:ext cx="230504" cy="133350"/>
          </a:xfrm>
          <a:prstGeom prst="rect">
            <a:avLst/>
          </a:prstGeom>
          <a:solidFill>
            <a:srgbClr val="D8DADC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0,9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478411" y="2766542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1,1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72963" y="3225622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1,1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51754" y="3071774"/>
            <a:ext cx="230504" cy="133350"/>
          </a:xfrm>
          <a:prstGeom prst="rect">
            <a:avLst/>
          </a:prstGeom>
          <a:solidFill>
            <a:srgbClr val="D8DADC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0,7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379504" y="3490531"/>
            <a:ext cx="230504" cy="133350"/>
          </a:xfrm>
          <a:prstGeom prst="rect">
            <a:avLst/>
          </a:prstGeom>
          <a:solidFill>
            <a:srgbClr val="D8DADC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0,7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396179" y="3848430"/>
            <a:ext cx="230504" cy="133350"/>
          </a:xfrm>
          <a:prstGeom prst="rect">
            <a:avLst/>
          </a:prstGeom>
          <a:solidFill>
            <a:srgbClr val="D8DADC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0,6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08155" y="4291965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1,0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356387" y="2520950"/>
            <a:ext cx="230504" cy="133350"/>
          </a:xfrm>
          <a:prstGeom prst="rect">
            <a:avLst/>
          </a:prstGeom>
          <a:solidFill>
            <a:srgbClr val="D8DADC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0,8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99998" y="1983232"/>
            <a:ext cx="2488565" cy="2936240"/>
          </a:xfrm>
          <a:custGeom>
            <a:avLst/>
            <a:gdLst/>
            <a:ahLst/>
            <a:cxnLst/>
            <a:rect l="l" t="t" r="r" b="b"/>
            <a:pathLst>
              <a:path w="2488565" h="2936240">
                <a:moveTo>
                  <a:pt x="2487942" y="0"/>
                </a:moveTo>
                <a:lnTo>
                  <a:pt x="0" y="0"/>
                </a:lnTo>
                <a:lnTo>
                  <a:pt x="0" y="2935960"/>
                </a:lnTo>
                <a:lnTo>
                  <a:pt x="2487942" y="2935960"/>
                </a:lnTo>
                <a:lnTo>
                  <a:pt x="2487942" y="0"/>
                </a:lnTo>
                <a:close/>
              </a:path>
            </a:pathLst>
          </a:custGeom>
          <a:solidFill>
            <a:srgbClr val="F1F2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067300" y="2106447"/>
            <a:ext cx="21697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114" dirty="0">
                <a:solidFill>
                  <a:srgbClr val="0C6CB5"/>
                </a:solidFill>
                <a:latin typeface="Trebuchet MS"/>
                <a:cs typeface="Trebuchet MS"/>
              </a:rPr>
              <a:t>Негативний </a:t>
            </a:r>
            <a:r>
              <a:rPr sz="1400" spc="-120" dirty="0">
                <a:solidFill>
                  <a:srgbClr val="0C6CB5"/>
                </a:solidFill>
                <a:latin typeface="Trebuchet MS"/>
                <a:cs typeface="Trebuchet MS"/>
              </a:rPr>
              <a:t>досвід </a:t>
            </a:r>
            <a:r>
              <a:rPr sz="1400" spc="-105" dirty="0">
                <a:solidFill>
                  <a:srgbClr val="0C6CB5"/>
                </a:solidFill>
                <a:latin typeface="Trebuchet MS"/>
                <a:cs typeface="Trebuchet MS"/>
              </a:rPr>
              <a:t>у</a:t>
            </a:r>
            <a:r>
              <a:rPr sz="1400" spc="-285" dirty="0">
                <a:solidFill>
                  <a:srgbClr val="0C6CB5"/>
                </a:solidFill>
                <a:latin typeface="Trebuchet MS"/>
                <a:cs typeface="Trebuchet MS"/>
              </a:rPr>
              <a:t> </a:t>
            </a:r>
            <a:r>
              <a:rPr sz="1400" spc="-125" dirty="0">
                <a:solidFill>
                  <a:srgbClr val="0C6CB5"/>
                </a:solidFill>
                <a:latin typeface="Trebuchet MS"/>
                <a:cs typeface="Trebuchet MS"/>
              </a:rPr>
              <a:t>дорослих,  </a:t>
            </a:r>
            <a:r>
              <a:rPr sz="1400" spc="-114" dirty="0">
                <a:solidFill>
                  <a:srgbClr val="0C6CB5"/>
                </a:solidFill>
                <a:latin typeface="Trebuchet MS"/>
                <a:cs typeface="Trebuchet MS"/>
              </a:rPr>
              <a:t>підлітків </a:t>
            </a:r>
            <a:r>
              <a:rPr sz="1400" spc="-105" dirty="0">
                <a:solidFill>
                  <a:srgbClr val="0C6CB5"/>
                </a:solidFill>
                <a:latin typeface="Trebuchet MS"/>
                <a:cs typeface="Trebuchet MS"/>
              </a:rPr>
              <a:t>і</a:t>
            </a:r>
            <a:r>
              <a:rPr sz="1400" spc="-210" dirty="0">
                <a:solidFill>
                  <a:srgbClr val="0C6CB5"/>
                </a:solidFill>
                <a:latin typeface="Trebuchet MS"/>
                <a:cs typeface="Trebuchet MS"/>
              </a:rPr>
              <a:t> </a:t>
            </a:r>
            <a:r>
              <a:rPr sz="1400" spc="-130" dirty="0">
                <a:solidFill>
                  <a:srgbClr val="0C6CB5"/>
                </a:solidFill>
                <a:latin typeface="Trebuchet MS"/>
                <a:cs typeface="Trebuchet MS"/>
              </a:rPr>
              <a:t>дітей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79995" y="4281627"/>
            <a:ext cx="1728470" cy="195580"/>
          </a:xfrm>
          <a:prstGeom prst="rect">
            <a:avLst/>
          </a:prstGeom>
          <a:solidFill>
            <a:srgbClr val="0C6CB5"/>
          </a:solidFill>
        </p:spPr>
        <p:txBody>
          <a:bodyPr vert="horz" wrap="square" lIns="0" tIns="26034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04"/>
              </a:spcBef>
            </a:pPr>
            <a:r>
              <a:rPr sz="900" spc="-30" dirty="0">
                <a:solidFill>
                  <a:srgbClr val="FFFFFF"/>
                </a:solidFill>
                <a:latin typeface="Trebuchet MS"/>
                <a:cs typeface="Trebuchet MS"/>
              </a:rPr>
              <a:t>Середнє</a:t>
            </a:r>
            <a:r>
              <a:rPr sz="9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Trebuchet MS"/>
                <a:cs typeface="Trebuchet MS"/>
              </a:rPr>
              <a:t>значення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Trebuchet MS"/>
                <a:cs typeface="Trebuchet MS"/>
              </a:rPr>
              <a:t>у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FFFFFF"/>
                </a:solidFill>
                <a:latin typeface="Trebuchet MS"/>
                <a:cs typeface="Trebuchet MS"/>
              </a:rPr>
              <a:t>регіоні: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55" dirty="0">
                <a:solidFill>
                  <a:srgbClr val="FFFFFF"/>
                </a:solidFill>
                <a:latin typeface="Trebuchet MS"/>
                <a:cs typeface="Trebuchet MS"/>
              </a:rPr>
              <a:t>0,9</a:t>
            </a:r>
            <a:endParaRPr sz="900">
              <a:latin typeface="Trebuchet MS"/>
              <a:cs typeface="Trebuchet MS"/>
            </a:endParaRPr>
          </a:p>
        </p:txBody>
      </p:sp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1079995" y="4593297"/>
          <a:ext cx="2728588" cy="13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870"/>
                <a:gridCol w="252095"/>
                <a:gridCol w="252095"/>
                <a:gridCol w="252095"/>
                <a:gridCol w="252094"/>
                <a:gridCol w="252094"/>
                <a:gridCol w="252094"/>
                <a:gridCol w="252094"/>
                <a:gridCol w="252094"/>
                <a:gridCol w="252094"/>
                <a:gridCol w="229869"/>
              </a:tblGrid>
              <a:tr h="139700">
                <a:tc>
                  <a:txBody>
                    <a:bodyPr/>
                    <a:lstStyle/>
                    <a:p>
                      <a:pPr marR="139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8D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1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2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E6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3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7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4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5E7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5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FD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6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E4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7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C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8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9BE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9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C8E0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spc="-75" dirty="0">
                          <a:latin typeface="Trebuchet MS"/>
                          <a:cs typeface="Trebuchet MS"/>
                        </a:rPr>
                        <a:t>10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8C3C2"/>
                    </a:solidFill>
                  </a:tcPr>
                </a:tc>
              </a:tr>
            </a:tbl>
          </a:graphicData>
        </a:graphic>
      </p:graphicFrame>
      <p:sp>
        <p:nvSpPr>
          <p:cNvPr id="41" name="object 41"/>
          <p:cNvSpPr txBox="1"/>
          <p:nvPr/>
        </p:nvSpPr>
        <p:spPr>
          <a:xfrm>
            <a:off x="887299" y="5009362"/>
            <a:ext cx="6146165" cy="18567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b="1" spc="-35" dirty="0">
                <a:solidFill>
                  <a:srgbClr val="005AA9"/>
                </a:solidFill>
                <a:latin typeface="Trebuchet MS"/>
                <a:cs typeface="Trebuchet MS"/>
              </a:rPr>
              <a:t>Рисунок</a:t>
            </a:r>
            <a:r>
              <a:rPr sz="1000" b="1" spc="-95" dirty="0">
                <a:solidFill>
                  <a:srgbClr val="005AA9"/>
                </a:solidFill>
                <a:latin typeface="Trebuchet MS"/>
                <a:cs typeface="Trebuchet MS"/>
              </a:rPr>
              <a:t> 9: </a:t>
            </a:r>
            <a:r>
              <a:rPr sz="1000" spc="-25" dirty="0">
                <a:latin typeface="Trebuchet MS"/>
                <a:cs typeface="Trebuchet MS"/>
              </a:rPr>
              <a:t>Поширеність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негативного</a:t>
            </a:r>
            <a:r>
              <a:rPr sz="1000" spc="-8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досвіду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в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дорослих,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підлітків</a:t>
            </a:r>
            <a:r>
              <a:rPr sz="1000" spc="-8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та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дітей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15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1100" spc="-35" dirty="0">
                <a:latin typeface="Trebuchet MS"/>
                <a:cs typeface="Trebuchet MS"/>
              </a:rPr>
              <a:t>Середній</a:t>
            </a:r>
            <a:r>
              <a:rPr sz="1100" spc="-114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рівень</a:t>
            </a:r>
            <a:r>
              <a:rPr sz="1100" spc="-114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показника</a:t>
            </a:r>
            <a:r>
              <a:rPr sz="1100" spc="-114" dirty="0">
                <a:latin typeface="Trebuchet MS"/>
                <a:cs typeface="Trebuchet MS"/>
              </a:rPr>
              <a:t> </a:t>
            </a:r>
            <a:r>
              <a:rPr sz="1100" b="1" spc="-45" dirty="0">
                <a:latin typeface="Trebuchet MS"/>
                <a:cs typeface="Trebuchet MS"/>
              </a:rPr>
              <a:t>готовності</a:t>
            </a:r>
            <a:r>
              <a:rPr sz="1100" b="1" spc="-120" dirty="0">
                <a:latin typeface="Trebuchet MS"/>
                <a:cs typeface="Trebuchet MS"/>
              </a:rPr>
              <a:t> </a:t>
            </a:r>
            <a:r>
              <a:rPr sz="1100" b="1" spc="-40" dirty="0">
                <a:latin typeface="Trebuchet MS"/>
                <a:cs typeface="Trebuchet MS"/>
              </a:rPr>
              <a:t>до</a:t>
            </a:r>
            <a:r>
              <a:rPr sz="1100" b="1" spc="-120" dirty="0">
                <a:latin typeface="Trebuchet MS"/>
                <a:cs typeface="Trebuchet MS"/>
              </a:rPr>
              <a:t> </a:t>
            </a:r>
            <a:r>
              <a:rPr sz="1100" b="1" spc="-45" dirty="0">
                <a:latin typeface="Trebuchet MS"/>
                <a:cs typeface="Trebuchet MS"/>
              </a:rPr>
              <a:t>політичного</a:t>
            </a:r>
            <a:r>
              <a:rPr sz="1100" b="1" spc="-114" dirty="0">
                <a:latin typeface="Trebuchet MS"/>
                <a:cs typeface="Trebuchet MS"/>
              </a:rPr>
              <a:t> </a:t>
            </a:r>
            <a:r>
              <a:rPr sz="1100" b="1" spc="-60" dirty="0">
                <a:latin typeface="Trebuchet MS"/>
                <a:cs typeface="Trebuchet MS"/>
              </a:rPr>
              <a:t>насильства</a:t>
            </a:r>
            <a:r>
              <a:rPr sz="1100" spc="-60" dirty="0">
                <a:latin typeface="Trebuchet MS"/>
                <a:cs typeface="Trebuchet MS"/>
              </a:rPr>
              <a:t>,</a:t>
            </a:r>
            <a:r>
              <a:rPr sz="1100" spc="-114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який</a:t>
            </a:r>
            <a:r>
              <a:rPr sz="1100" spc="-114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також</a:t>
            </a:r>
            <a:r>
              <a:rPr sz="1100" spc="-114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негативно</a:t>
            </a:r>
            <a:r>
              <a:rPr sz="1100" spc="-114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впливає</a:t>
            </a:r>
            <a:r>
              <a:rPr sz="1100" spc="-110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на  </a:t>
            </a:r>
            <a:r>
              <a:rPr sz="1100" spc="-35" dirty="0">
                <a:latin typeface="Trebuchet MS"/>
                <a:cs typeface="Trebuchet MS"/>
              </a:rPr>
              <a:t>психосоціальну</a:t>
            </a:r>
            <a:r>
              <a:rPr sz="1100" spc="-65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адаптивність,</a:t>
            </a:r>
            <a:r>
              <a:rPr sz="1100" spc="-6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становить</a:t>
            </a:r>
            <a:r>
              <a:rPr sz="1100" spc="-65" dirty="0">
                <a:latin typeface="Trebuchet MS"/>
                <a:cs typeface="Trebuchet MS"/>
              </a:rPr>
              <a:t> </a:t>
            </a:r>
            <a:r>
              <a:rPr sz="1100" spc="-75" dirty="0">
                <a:latin typeface="Trebuchet MS"/>
                <a:cs typeface="Trebuchet MS"/>
              </a:rPr>
              <a:t>1,5</a:t>
            </a:r>
            <a:r>
              <a:rPr sz="1100" spc="-6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за</a:t>
            </a:r>
            <a:r>
              <a:rPr sz="1100" spc="-6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шкалою</a:t>
            </a:r>
            <a:r>
              <a:rPr sz="1100" spc="-6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від</a:t>
            </a:r>
            <a:r>
              <a:rPr sz="1100" spc="-65" dirty="0">
                <a:latin typeface="Trebuchet MS"/>
                <a:cs typeface="Trebuchet MS"/>
              </a:rPr>
              <a:t> </a:t>
            </a:r>
            <a:r>
              <a:rPr sz="1100" spc="-15" dirty="0">
                <a:latin typeface="Trebuchet MS"/>
                <a:cs typeface="Trebuchet MS"/>
              </a:rPr>
              <a:t>0</a:t>
            </a:r>
            <a:r>
              <a:rPr sz="1100" spc="-65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до</a:t>
            </a:r>
            <a:r>
              <a:rPr sz="1100" spc="-65" dirty="0">
                <a:latin typeface="Trebuchet MS"/>
                <a:cs typeface="Trebuchet MS"/>
              </a:rPr>
              <a:t> </a:t>
            </a:r>
            <a:r>
              <a:rPr sz="1100" spc="-75" dirty="0">
                <a:latin typeface="Trebuchet MS"/>
                <a:cs typeface="Trebuchet MS"/>
              </a:rPr>
              <a:t>10,</a:t>
            </a:r>
            <a:r>
              <a:rPr sz="1100" spc="-6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де</a:t>
            </a:r>
            <a:r>
              <a:rPr sz="1100" spc="-60" dirty="0">
                <a:latin typeface="Trebuchet MS"/>
                <a:cs typeface="Trebuchet MS"/>
              </a:rPr>
              <a:t> </a:t>
            </a:r>
            <a:r>
              <a:rPr sz="1100" spc="-15" dirty="0">
                <a:latin typeface="Trebuchet MS"/>
                <a:cs typeface="Trebuchet MS"/>
              </a:rPr>
              <a:t>0</a:t>
            </a:r>
            <a:r>
              <a:rPr sz="1100" spc="-65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означає,</a:t>
            </a:r>
            <a:r>
              <a:rPr sz="1100" spc="-65" dirty="0">
                <a:latin typeface="Trebuchet MS"/>
                <a:cs typeface="Trebuchet MS"/>
              </a:rPr>
              <a:t> </a:t>
            </a:r>
            <a:r>
              <a:rPr sz="1100" spc="-10" dirty="0">
                <a:latin typeface="Trebuchet MS"/>
                <a:cs typeface="Trebuchet MS"/>
              </a:rPr>
              <a:t>що</a:t>
            </a:r>
            <a:r>
              <a:rPr sz="1100" spc="-65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ніхто</a:t>
            </a:r>
            <a:r>
              <a:rPr sz="1100" spc="-6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не</a:t>
            </a:r>
            <a:r>
              <a:rPr sz="1100" spc="-6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готовий  використовувати насильство </a:t>
            </a:r>
            <a:r>
              <a:rPr sz="1100" spc="-50" dirty="0">
                <a:latin typeface="Trebuchet MS"/>
                <a:cs typeface="Trebuchet MS"/>
              </a:rPr>
              <a:t>для </a:t>
            </a:r>
            <a:r>
              <a:rPr sz="1100" spc="-35" dirty="0">
                <a:latin typeface="Trebuchet MS"/>
                <a:cs typeface="Trebuchet MS"/>
              </a:rPr>
              <a:t>досягнення </a:t>
            </a:r>
            <a:r>
              <a:rPr sz="1100" spc="-30" dirty="0">
                <a:latin typeface="Trebuchet MS"/>
                <a:cs typeface="Trebuchet MS"/>
              </a:rPr>
              <a:t>політичних </a:t>
            </a:r>
            <a:r>
              <a:rPr sz="1100" spc="-65" dirty="0">
                <a:latin typeface="Trebuchet MS"/>
                <a:cs typeface="Trebuchet MS"/>
              </a:rPr>
              <a:t>змін, </a:t>
            </a:r>
            <a:r>
              <a:rPr sz="1100" spc="-35" dirty="0">
                <a:latin typeface="Trebuchet MS"/>
                <a:cs typeface="Trebuchet MS"/>
              </a:rPr>
              <a:t>а </a:t>
            </a:r>
            <a:r>
              <a:rPr sz="1100" spc="-15" dirty="0">
                <a:latin typeface="Trebuchet MS"/>
                <a:cs typeface="Trebuchet MS"/>
              </a:rPr>
              <a:t>10 </a:t>
            </a:r>
            <a:r>
              <a:rPr sz="1100" spc="145" dirty="0">
                <a:latin typeface="Trebuchet MS"/>
                <a:cs typeface="Trebuchet MS"/>
              </a:rPr>
              <a:t>– </a:t>
            </a:r>
            <a:r>
              <a:rPr sz="1100" spc="-10" dirty="0">
                <a:latin typeface="Trebuchet MS"/>
                <a:cs typeface="Trebuchet MS"/>
              </a:rPr>
              <a:t>що </a:t>
            </a:r>
            <a:r>
              <a:rPr sz="1100" spc="-35" dirty="0">
                <a:latin typeface="Trebuchet MS"/>
                <a:cs typeface="Trebuchet MS"/>
              </a:rPr>
              <a:t>переважна </a:t>
            </a:r>
            <a:r>
              <a:rPr sz="1100" spc="-40" dirty="0">
                <a:latin typeface="Trebuchet MS"/>
                <a:cs typeface="Trebuchet MS"/>
              </a:rPr>
              <a:t>більшість </a:t>
            </a:r>
            <a:r>
              <a:rPr sz="1100" spc="-35" dirty="0">
                <a:latin typeface="Trebuchet MS"/>
                <a:cs typeface="Trebuchet MS"/>
              </a:rPr>
              <a:t>(або  </a:t>
            </a:r>
            <a:r>
              <a:rPr sz="1100" spc="-60" dirty="0">
                <a:latin typeface="Trebuchet MS"/>
                <a:cs typeface="Trebuchet MS"/>
              </a:rPr>
              <a:t>всі) </a:t>
            </a:r>
            <a:r>
              <a:rPr sz="1100" spc="-55" dirty="0">
                <a:latin typeface="Trebuchet MS"/>
                <a:cs typeface="Trebuchet MS"/>
              </a:rPr>
              <a:t>дуже </a:t>
            </a:r>
            <a:r>
              <a:rPr sz="1100" spc="-35" dirty="0">
                <a:latin typeface="Trebuchet MS"/>
                <a:cs typeface="Trebuchet MS"/>
              </a:rPr>
              <a:t>налаштовані </a:t>
            </a:r>
            <a:r>
              <a:rPr sz="1100" spc="-30" dirty="0">
                <a:latin typeface="Trebuchet MS"/>
                <a:cs typeface="Trebuchet MS"/>
              </a:rPr>
              <a:t>на це </a:t>
            </a:r>
            <a:r>
              <a:rPr sz="1100" spc="-80" dirty="0">
                <a:latin typeface="Trebuchet MS"/>
                <a:cs typeface="Trebuchet MS"/>
              </a:rPr>
              <a:t>(див. Рис. 10). </a:t>
            </a:r>
            <a:r>
              <a:rPr sz="1100" spc="-30" dirty="0">
                <a:latin typeface="Trebuchet MS"/>
                <a:cs typeface="Trebuchet MS"/>
              </a:rPr>
              <a:t>Викорінити </a:t>
            </a:r>
            <a:r>
              <a:rPr sz="1100" spc="-35" dirty="0">
                <a:latin typeface="Trebuchet MS"/>
                <a:cs typeface="Trebuchet MS"/>
              </a:rPr>
              <a:t>насильство </a:t>
            </a:r>
            <a:r>
              <a:rPr sz="1100" spc="-20" dirty="0">
                <a:latin typeface="Trebuchet MS"/>
                <a:cs typeface="Trebuchet MS"/>
              </a:rPr>
              <a:t>або </a:t>
            </a:r>
            <a:r>
              <a:rPr sz="1100" spc="-35" dirty="0">
                <a:latin typeface="Trebuchet MS"/>
                <a:cs typeface="Trebuchet MS"/>
              </a:rPr>
              <a:t>готовність </a:t>
            </a:r>
            <a:r>
              <a:rPr sz="1100" spc="-25" dirty="0">
                <a:latin typeface="Trebuchet MS"/>
                <a:cs typeface="Trebuchet MS"/>
              </a:rPr>
              <a:t>до </a:t>
            </a:r>
            <a:r>
              <a:rPr sz="1100" spc="-40" dirty="0">
                <a:latin typeface="Trebuchet MS"/>
                <a:cs typeface="Trebuchet MS"/>
              </a:rPr>
              <a:t>насильства  </a:t>
            </a:r>
            <a:r>
              <a:rPr sz="1100" spc="-55" dirty="0">
                <a:latin typeface="Trebuchet MS"/>
                <a:cs typeface="Trebuchet MS"/>
              </a:rPr>
              <a:t>дуже </a:t>
            </a:r>
            <a:r>
              <a:rPr sz="1100" spc="-35" dirty="0">
                <a:latin typeface="Trebuchet MS"/>
                <a:cs typeface="Trebuchet MS"/>
              </a:rPr>
              <a:t>важко (або навіть </a:t>
            </a:r>
            <a:r>
              <a:rPr sz="1100" spc="-50" dirty="0">
                <a:latin typeface="Trebuchet MS"/>
                <a:cs typeface="Trebuchet MS"/>
              </a:rPr>
              <a:t>неможливо), </a:t>
            </a:r>
            <a:r>
              <a:rPr sz="1100" spc="-20" dirty="0">
                <a:latin typeface="Trebuchet MS"/>
                <a:cs typeface="Trebuchet MS"/>
              </a:rPr>
              <a:t>особливо в </a:t>
            </a:r>
            <a:r>
              <a:rPr sz="1100" spc="-55" dirty="0">
                <a:latin typeface="Trebuchet MS"/>
                <a:cs typeface="Trebuchet MS"/>
              </a:rPr>
              <a:t>суспільстві, </a:t>
            </a:r>
            <a:r>
              <a:rPr sz="1100" spc="-45" dirty="0">
                <a:latin typeface="Trebuchet MS"/>
                <a:cs typeface="Trebuchet MS"/>
              </a:rPr>
              <a:t>яке </a:t>
            </a:r>
            <a:r>
              <a:rPr sz="1100" spc="-35" dirty="0">
                <a:latin typeface="Trebuchet MS"/>
                <a:cs typeface="Trebuchet MS"/>
              </a:rPr>
              <a:t>переживає </a:t>
            </a:r>
            <a:r>
              <a:rPr sz="1100" spc="-75" dirty="0">
                <a:latin typeface="Trebuchet MS"/>
                <a:cs typeface="Trebuchet MS"/>
              </a:rPr>
              <a:t>конфлікт. </a:t>
            </a:r>
            <a:r>
              <a:rPr sz="1100" spc="-25" dirty="0">
                <a:latin typeface="Trebuchet MS"/>
                <a:cs typeface="Trebuchet MS"/>
              </a:rPr>
              <a:t>Враховуючи</a:t>
            </a:r>
            <a:r>
              <a:rPr sz="1100" spc="-19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ці  </a:t>
            </a:r>
            <a:r>
              <a:rPr sz="1100" spc="-60" dirty="0">
                <a:latin typeface="Trebuchet MS"/>
                <a:cs typeface="Trebuchet MS"/>
              </a:rPr>
              <a:t>фактори, </a:t>
            </a:r>
            <a:r>
              <a:rPr sz="1100" spc="-25" dirty="0">
                <a:latin typeface="Trebuchet MS"/>
                <a:cs typeface="Trebuchet MS"/>
              </a:rPr>
              <a:t>низький рівень </a:t>
            </a:r>
            <a:r>
              <a:rPr sz="1100" spc="-15" dirty="0">
                <a:latin typeface="Trebuchet MS"/>
                <a:cs typeface="Trebuchet MS"/>
              </a:rPr>
              <a:t>цього </a:t>
            </a:r>
            <a:r>
              <a:rPr sz="1100" spc="-25" dirty="0">
                <a:latin typeface="Trebuchet MS"/>
                <a:cs typeface="Trebuchet MS"/>
              </a:rPr>
              <a:t>показника </a:t>
            </a:r>
            <a:r>
              <a:rPr sz="1100" spc="-45" dirty="0">
                <a:latin typeface="Trebuchet MS"/>
                <a:cs typeface="Trebuchet MS"/>
              </a:rPr>
              <a:t>є обнадійливим, </a:t>
            </a:r>
            <a:r>
              <a:rPr sz="1100" spc="-50" dirty="0">
                <a:latin typeface="Trebuchet MS"/>
                <a:cs typeface="Trebuchet MS"/>
              </a:rPr>
              <a:t>але </a:t>
            </a:r>
            <a:r>
              <a:rPr sz="1100" spc="-30" dirty="0">
                <a:latin typeface="Trebuchet MS"/>
                <a:cs typeface="Trebuchet MS"/>
              </a:rPr>
              <a:t>він </a:t>
            </a:r>
            <a:r>
              <a:rPr sz="1100" spc="-40" dirty="0">
                <a:latin typeface="Trebuchet MS"/>
                <a:cs typeface="Trebuchet MS"/>
              </a:rPr>
              <a:t>досі </a:t>
            </a:r>
            <a:r>
              <a:rPr sz="1100" spc="-30" dirty="0">
                <a:latin typeface="Trebuchet MS"/>
                <a:cs typeface="Trebuchet MS"/>
              </a:rPr>
              <a:t>потребує </a:t>
            </a:r>
            <a:r>
              <a:rPr sz="1100" spc="-35" dirty="0">
                <a:latin typeface="Trebuchet MS"/>
                <a:cs typeface="Trebuchet MS"/>
              </a:rPr>
              <a:t>негайних </a:t>
            </a:r>
            <a:r>
              <a:rPr sz="1100" spc="-40" dirty="0">
                <a:latin typeface="Trebuchet MS"/>
                <a:cs typeface="Trebuchet MS"/>
              </a:rPr>
              <a:t>заходів </a:t>
            </a:r>
            <a:r>
              <a:rPr sz="1100" spc="-30" dirty="0">
                <a:latin typeface="Trebuchet MS"/>
                <a:cs typeface="Trebuchet MS"/>
              </a:rPr>
              <a:t>у  </a:t>
            </a:r>
            <a:r>
              <a:rPr sz="1100" spc="-45" dirty="0">
                <a:latin typeface="Trebuchet MS"/>
                <a:cs typeface="Trebuchet MS"/>
              </a:rPr>
              <a:t>відповідь.</a:t>
            </a:r>
            <a:r>
              <a:rPr sz="1100" spc="-85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Вищий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рівень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готовності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до</a:t>
            </a:r>
            <a:r>
              <a:rPr sz="1100" spc="-85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політичного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насильства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спостерігається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у</a:t>
            </a:r>
            <a:r>
              <a:rPr sz="1100" spc="-8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Дніпропетровській,  </a:t>
            </a:r>
            <a:r>
              <a:rPr sz="1100" spc="-30" dirty="0">
                <a:latin typeface="Trebuchet MS"/>
                <a:cs typeface="Trebuchet MS"/>
              </a:rPr>
              <a:t>Харківській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25" dirty="0">
                <a:latin typeface="Trebuchet MS"/>
                <a:cs typeface="Trebuchet MS"/>
              </a:rPr>
              <a:t>Запорізькій </a:t>
            </a:r>
            <a:r>
              <a:rPr sz="1100" spc="-55" dirty="0">
                <a:latin typeface="Trebuchet MS"/>
                <a:cs typeface="Trebuchet MS"/>
              </a:rPr>
              <a:t>областях, </a:t>
            </a:r>
            <a:r>
              <a:rPr sz="1100" spc="-35" dirty="0">
                <a:latin typeface="Trebuchet MS"/>
                <a:cs typeface="Trebuchet MS"/>
              </a:rPr>
              <a:t>а </a:t>
            </a:r>
            <a:r>
              <a:rPr sz="1100" spc="-45" dirty="0">
                <a:latin typeface="Trebuchet MS"/>
                <a:cs typeface="Trebuchet MS"/>
              </a:rPr>
              <a:t>також </a:t>
            </a:r>
            <a:r>
              <a:rPr sz="1100" spc="-30" dirty="0">
                <a:latin typeface="Trebuchet MS"/>
                <a:cs typeface="Trebuchet MS"/>
              </a:rPr>
              <a:t>у </a:t>
            </a:r>
            <a:r>
              <a:rPr sz="1100" spc="-45" dirty="0">
                <a:latin typeface="Trebuchet MS"/>
                <a:cs typeface="Trebuchet MS"/>
              </a:rPr>
              <a:t>східній </a:t>
            </a:r>
            <a:r>
              <a:rPr sz="1100" spc="-35" dirty="0">
                <a:latin typeface="Trebuchet MS"/>
                <a:cs typeface="Trebuchet MS"/>
              </a:rPr>
              <a:t>частині </a:t>
            </a:r>
            <a:r>
              <a:rPr sz="1100" spc="-40" dirty="0">
                <a:latin typeface="Trebuchet MS"/>
                <a:cs typeface="Trebuchet MS"/>
              </a:rPr>
              <a:t>Луганської </a:t>
            </a:r>
            <a:r>
              <a:rPr sz="1100" spc="-55" dirty="0">
                <a:latin typeface="Trebuchet MS"/>
                <a:cs typeface="Trebuchet MS"/>
              </a:rPr>
              <a:t>області. </a:t>
            </a:r>
            <a:r>
              <a:rPr sz="1100" spc="-35" dirty="0">
                <a:latin typeface="Trebuchet MS"/>
                <a:cs typeface="Trebuchet MS"/>
              </a:rPr>
              <a:t>Більш </a:t>
            </a:r>
            <a:r>
              <a:rPr sz="1100" spc="-30" dirty="0">
                <a:latin typeface="Trebuchet MS"/>
                <a:cs typeface="Trebuchet MS"/>
              </a:rPr>
              <a:t>докладний  </a:t>
            </a:r>
            <a:r>
              <a:rPr sz="1100" spc="-40" dirty="0">
                <a:latin typeface="Trebuchet MS"/>
                <a:cs typeface="Trebuchet MS"/>
              </a:rPr>
              <a:t>аналіз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цього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показника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представлено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у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звіті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Толерантність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та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соціальна</a:t>
            </a:r>
            <a:r>
              <a:rPr sz="1100" spc="-9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відповідальність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громадян.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387940" y="7021042"/>
            <a:ext cx="3632060" cy="29385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597920" y="7441450"/>
            <a:ext cx="68770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75" dirty="0">
                <a:solidFill>
                  <a:srgbClr val="807F84"/>
                </a:solidFill>
                <a:latin typeface="Trebuchet MS"/>
                <a:cs typeface="Trebuchet MS"/>
              </a:rPr>
              <a:t>Харківська</a:t>
            </a:r>
            <a:r>
              <a:rPr sz="700" b="1" spc="-130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908501" y="8488210"/>
            <a:ext cx="944244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Дніпропетровська</a:t>
            </a:r>
            <a:r>
              <a:rPr sz="700" b="1" spc="-110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472241" y="9328611"/>
            <a:ext cx="69088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70" dirty="0">
                <a:solidFill>
                  <a:srgbClr val="807F84"/>
                </a:solidFill>
                <a:latin typeface="Trebuchet MS"/>
                <a:cs typeface="Trebuchet MS"/>
              </a:rPr>
              <a:t>Запорізька</a:t>
            </a:r>
            <a:r>
              <a:rPr sz="700" b="1" spc="-13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143207" y="9786264"/>
            <a:ext cx="432434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Азовське</a:t>
            </a:r>
            <a:r>
              <a:rPr sz="500" b="1" spc="-90" dirty="0">
                <a:solidFill>
                  <a:srgbClr val="0C6CB5"/>
                </a:solidFill>
                <a:latin typeface="Trebuchet MS"/>
                <a:cs typeface="Trebuchet MS"/>
              </a:rPr>
              <a:t> </a:t>
            </a: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море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305287" y="9169552"/>
            <a:ext cx="2184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Дніпро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030658" y="8215617"/>
            <a:ext cx="65786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90" dirty="0">
                <a:solidFill>
                  <a:srgbClr val="807F84"/>
                </a:solidFill>
                <a:latin typeface="Trebuchet MS"/>
                <a:cs typeface="Trebuchet MS"/>
              </a:rPr>
              <a:t>Луганська</a:t>
            </a:r>
            <a:r>
              <a:rPr sz="700" b="1" spc="-114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240221" y="8813927"/>
            <a:ext cx="73596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Російська</a:t>
            </a:r>
            <a:r>
              <a:rPr sz="700" b="1" spc="-12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Федерація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18073" y="8601075"/>
            <a:ext cx="6464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Донецька</a:t>
            </a:r>
            <a:r>
              <a:rPr sz="700" b="1" spc="-12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695188" y="7232231"/>
            <a:ext cx="4692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Луганськ-Північ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264579" y="7436701"/>
            <a:ext cx="41402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5" dirty="0">
                <a:latin typeface="Trebuchet MS"/>
                <a:cs typeface="Trebuchet MS"/>
              </a:rPr>
              <a:t>Луганськ-Схід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686056" y="7605179"/>
            <a:ext cx="46990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Луганськ-Центр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821870" y="7818652"/>
            <a:ext cx="5200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Луганськ-Південь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140248" y="8778659"/>
            <a:ext cx="74231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Донецьк-Південний</a:t>
            </a:r>
            <a:r>
              <a:rPr sz="600" spc="-85" dirty="0">
                <a:latin typeface="Trebuchet MS"/>
                <a:cs typeface="Trebuchet MS"/>
              </a:rPr>
              <a:t> </a:t>
            </a:r>
            <a:r>
              <a:rPr sz="600" spc="-70" dirty="0">
                <a:latin typeface="Trebuchet MS"/>
                <a:cs typeface="Trebuchet MS"/>
              </a:rPr>
              <a:t>Захід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298554" y="9217342"/>
            <a:ext cx="5111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Донецьк-Південь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247766" y="8417382"/>
            <a:ext cx="46100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Донецьк-Центр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067007" y="8219338"/>
            <a:ext cx="4311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5" dirty="0">
                <a:latin typeface="Trebuchet MS"/>
                <a:cs typeface="Trebuchet MS"/>
              </a:rPr>
              <a:t>онецьк-Захід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464022" y="8155266"/>
            <a:ext cx="40513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0" dirty="0">
                <a:latin typeface="Trebuchet MS"/>
                <a:cs typeface="Trebuchet MS"/>
              </a:rPr>
              <a:t>онецьк-Схід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328424" y="7916900"/>
            <a:ext cx="460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0" dirty="0">
                <a:latin typeface="Trebuchet MS"/>
                <a:cs typeface="Trebuchet MS"/>
              </a:rPr>
              <a:t>онецьк-Півн</a:t>
            </a:r>
            <a:r>
              <a:rPr sz="600" spc="-40" dirty="0">
                <a:latin typeface="Trebuchet MS"/>
                <a:cs typeface="Trebuchet MS"/>
              </a:rPr>
              <a:t>і</a:t>
            </a:r>
            <a:r>
              <a:rPr sz="600" spc="-60" dirty="0">
                <a:latin typeface="Trebuchet MS"/>
                <a:cs typeface="Trebuchet MS"/>
              </a:rPr>
              <a:t>ч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774184" y="7310780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1,5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392155" y="8352040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1,7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774184" y="9188767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1,7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932957" y="7340180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1,0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639079" y="7485545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1,3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350037" y="7812468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1,2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478411" y="7803463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1,3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572963" y="8262543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1,0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151754" y="8108708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1,0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379504" y="8527453"/>
            <a:ext cx="230504" cy="133350"/>
          </a:xfrm>
          <a:prstGeom prst="rect">
            <a:avLst/>
          </a:prstGeom>
          <a:solidFill>
            <a:srgbClr val="D8DADC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0,8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396179" y="8885364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1,0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508155" y="9328899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1,0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356387" y="7557884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1,6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899998" y="7021042"/>
            <a:ext cx="2488565" cy="2938780"/>
          </a:xfrm>
          <a:custGeom>
            <a:avLst/>
            <a:gdLst/>
            <a:ahLst/>
            <a:cxnLst/>
            <a:rect l="l" t="t" r="r" b="b"/>
            <a:pathLst>
              <a:path w="2488565" h="2938779">
                <a:moveTo>
                  <a:pt x="2487942" y="0"/>
                </a:moveTo>
                <a:lnTo>
                  <a:pt x="0" y="0"/>
                </a:lnTo>
                <a:lnTo>
                  <a:pt x="0" y="2938526"/>
                </a:lnTo>
                <a:lnTo>
                  <a:pt x="2487942" y="2938526"/>
                </a:lnTo>
                <a:lnTo>
                  <a:pt x="2487942" y="0"/>
                </a:lnTo>
                <a:close/>
              </a:path>
            </a:pathLst>
          </a:custGeom>
          <a:solidFill>
            <a:srgbClr val="F1F2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1067299" y="7143368"/>
            <a:ext cx="18288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125" dirty="0">
                <a:solidFill>
                  <a:srgbClr val="0C6CB5"/>
                </a:solidFill>
                <a:latin typeface="Trebuchet MS"/>
                <a:cs typeface="Trebuchet MS"/>
              </a:rPr>
              <a:t>Готовність </a:t>
            </a:r>
            <a:r>
              <a:rPr sz="1400" spc="-105" dirty="0">
                <a:solidFill>
                  <a:srgbClr val="0C6CB5"/>
                </a:solidFill>
                <a:latin typeface="Trebuchet MS"/>
                <a:cs typeface="Trebuchet MS"/>
              </a:rPr>
              <a:t>до</a:t>
            </a:r>
            <a:r>
              <a:rPr sz="1400" spc="-225" dirty="0">
                <a:solidFill>
                  <a:srgbClr val="0C6CB5"/>
                </a:solidFill>
                <a:latin typeface="Trebuchet MS"/>
                <a:cs typeface="Trebuchet MS"/>
              </a:rPr>
              <a:t> </a:t>
            </a:r>
            <a:r>
              <a:rPr sz="1400" spc="-105" dirty="0">
                <a:solidFill>
                  <a:srgbClr val="0C6CB5"/>
                </a:solidFill>
                <a:latin typeface="Trebuchet MS"/>
                <a:cs typeface="Trebuchet MS"/>
              </a:rPr>
              <a:t>політичного  </a:t>
            </a:r>
            <a:r>
              <a:rPr sz="1400" spc="-114" dirty="0">
                <a:solidFill>
                  <a:srgbClr val="0C6CB5"/>
                </a:solidFill>
                <a:latin typeface="Trebuchet MS"/>
                <a:cs typeface="Trebuchet MS"/>
              </a:rPr>
              <a:t>насильства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79" name="object 7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15" dirty="0"/>
              <a:t>8</a:t>
            </a:fld>
            <a:endParaRPr spc="-15" dirty="0"/>
          </a:p>
        </p:txBody>
      </p:sp>
      <p:sp>
        <p:nvSpPr>
          <p:cNvPr id="76" name="object 76"/>
          <p:cNvSpPr txBox="1"/>
          <p:nvPr/>
        </p:nvSpPr>
        <p:spPr>
          <a:xfrm>
            <a:off x="1079995" y="9329407"/>
            <a:ext cx="1728470" cy="173990"/>
          </a:xfrm>
          <a:prstGeom prst="rect">
            <a:avLst/>
          </a:prstGeom>
          <a:solidFill>
            <a:srgbClr val="0C6CB5"/>
          </a:solidFill>
        </p:spPr>
        <p:txBody>
          <a:bodyPr vert="horz" wrap="square" lIns="0" tIns="1524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20"/>
              </a:spcBef>
            </a:pPr>
            <a:r>
              <a:rPr sz="900" spc="-30" dirty="0">
                <a:solidFill>
                  <a:srgbClr val="FFFFFF"/>
                </a:solidFill>
                <a:latin typeface="Trebuchet MS"/>
                <a:cs typeface="Trebuchet MS"/>
              </a:rPr>
              <a:t>Середнє</a:t>
            </a:r>
            <a:r>
              <a:rPr sz="9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Trebuchet MS"/>
                <a:cs typeface="Trebuchet MS"/>
              </a:rPr>
              <a:t>значення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Trebuchet MS"/>
                <a:cs typeface="Trebuchet MS"/>
              </a:rPr>
              <a:t>у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FFFFFF"/>
                </a:solidFill>
                <a:latin typeface="Trebuchet MS"/>
                <a:cs typeface="Trebuchet MS"/>
              </a:rPr>
              <a:t>регіоні: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55" dirty="0">
                <a:solidFill>
                  <a:srgbClr val="FFFFFF"/>
                </a:solidFill>
                <a:latin typeface="Trebuchet MS"/>
                <a:cs typeface="Trebuchet MS"/>
              </a:rPr>
              <a:t>1,5</a:t>
            </a:r>
            <a:endParaRPr sz="900">
              <a:latin typeface="Trebuchet MS"/>
              <a:cs typeface="Trebuchet MS"/>
            </a:endParaRPr>
          </a:p>
        </p:txBody>
      </p:sp>
      <p:graphicFrame>
        <p:nvGraphicFramePr>
          <p:cNvPr id="77" name="object 77"/>
          <p:cNvGraphicFramePr>
            <a:graphicFrameLocks noGrp="1"/>
          </p:cNvGraphicFramePr>
          <p:nvPr/>
        </p:nvGraphicFramePr>
        <p:xfrm>
          <a:off x="1079995" y="9630232"/>
          <a:ext cx="2728588" cy="13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870"/>
                <a:gridCol w="252095"/>
                <a:gridCol w="252095"/>
                <a:gridCol w="252095"/>
                <a:gridCol w="252094"/>
                <a:gridCol w="252094"/>
                <a:gridCol w="252094"/>
                <a:gridCol w="252094"/>
                <a:gridCol w="252094"/>
                <a:gridCol w="252094"/>
                <a:gridCol w="229869"/>
              </a:tblGrid>
              <a:tr h="139700">
                <a:tc>
                  <a:txBody>
                    <a:bodyPr/>
                    <a:lstStyle/>
                    <a:p>
                      <a:pPr marR="139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8D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1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2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E6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3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7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4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5E7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5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FD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6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E4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7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C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8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9BE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9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C8E0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spc="-75" dirty="0">
                          <a:latin typeface="Trebuchet MS"/>
                          <a:cs typeface="Trebuchet MS"/>
                        </a:rPr>
                        <a:t>10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8C3C2"/>
                    </a:solidFill>
                  </a:tcPr>
                </a:tc>
              </a:tr>
            </a:tbl>
          </a:graphicData>
        </a:graphic>
      </p:graphicFrame>
      <p:sp>
        <p:nvSpPr>
          <p:cNvPr id="78" name="object 78"/>
          <p:cNvSpPr txBox="1"/>
          <p:nvPr/>
        </p:nvSpPr>
        <p:spPr>
          <a:xfrm>
            <a:off x="2366225" y="10048468"/>
            <a:ext cx="31877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35" dirty="0">
                <a:solidFill>
                  <a:srgbClr val="005AA9"/>
                </a:solidFill>
                <a:latin typeface="Trebuchet MS"/>
                <a:cs typeface="Trebuchet MS"/>
              </a:rPr>
              <a:t>Рисунок</a:t>
            </a:r>
            <a:r>
              <a:rPr sz="1000" b="1" spc="-95" dirty="0">
                <a:solidFill>
                  <a:srgbClr val="005AA9"/>
                </a:solidFill>
                <a:latin typeface="Trebuchet MS"/>
                <a:cs typeface="Trebuchet MS"/>
              </a:rPr>
              <a:t> </a:t>
            </a:r>
            <a:r>
              <a:rPr sz="1000" b="1" spc="-80" dirty="0">
                <a:solidFill>
                  <a:srgbClr val="005AA9"/>
                </a:solidFill>
                <a:latin typeface="Trebuchet MS"/>
                <a:cs typeface="Trebuchet MS"/>
              </a:rPr>
              <a:t>10:</a:t>
            </a:r>
            <a:r>
              <a:rPr sz="1000" b="1" spc="-90" dirty="0">
                <a:solidFill>
                  <a:srgbClr val="005AA9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Рівень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готовності</a:t>
            </a:r>
            <a:r>
              <a:rPr sz="1000" spc="-85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до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політичного</a:t>
            </a:r>
            <a:r>
              <a:rPr sz="1000" spc="-8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насильства</a:t>
            </a:r>
            <a:endParaRPr sz="1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293495" y="495960"/>
            <a:ext cx="228600" cy="23501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20"/>
              </a:lnSpc>
            </a:pPr>
            <a:r>
              <a:rPr sz="1600" spc="-160" dirty="0">
                <a:solidFill>
                  <a:srgbClr val="F1F2EC"/>
                </a:solidFill>
                <a:latin typeface="Arial"/>
                <a:cs typeface="Arial"/>
              </a:rPr>
              <a:t>Психосоціальна</a:t>
            </a:r>
            <a:r>
              <a:rPr sz="1600" spc="-85" dirty="0">
                <a:solidFill>
                  <a:srgbClr val="F1F2EC"/>
                </a:solidFill>
                <a:latin typeface="Arial"/>
                <a:cs typeface="Arial"/>
              </a:rPr>
              <a:t> </a:t>
            </a:r>
            <a:r>
              <a:rPr sz="1600" spc="-130" dirty="0">
                <a:solidFill>
                  <a:srgbClr val="F1F2EC"/>
                </a:solidFill>
                <a:latin typeface="Arial"/>
                <a:cs typeface="Arial"/>
              </a:rPr>
              <a:t>адаптивність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299" y="461771"/>
            <a:ext cx="6146165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100" b="1" spc="-35" dirty="0">
                <a:latin typeface="Trebuchet MS"/>
                <a:cs typeface="Trebuchet MS"/>
              </a:rPr>
              <a:t>Ізоляція </a:t>
            </a:r>
            <a:r>
              <a:rPr sz="1100" b="1" spc="-40" dirty="0">
                <a:latin typeface="Trebuchet MS"/>
                <a:cs typeface="Trebuchet MS"/>
              </a:rPr>
              <a:t>через соціальний </a:t>
            </a:r>
            <a:r>
              <a:rPr sz="1100" b="1" spc="-60" dirty="0">
                <a:latin typeface="Trebuchet MS"/>
                <a:cs typeface="Trebuchet MS"/>
              </a:rPr>
              <a:t>статус </a:t>
            </a:r>
            <a:r>
              <a:rPr sz="1100" spc="-45" dirty="0">
                <a:latin typeface="Trebuchet MS"/>
                <a:cs typeface="Trebuchet MS"/>
              </a:rPr>
              <a:t>є ще </a:t>
            </a:r>
            <a:r>
              <a:rPr sz="1100" spc="-30" dirty="0">
                <a:latin typeface="Trebuchet MS"/>
                <a:cs typeface="Trebuchet MS"/>
              </a:rPr>
              <a:t>одним </a:t>
            </a:r>
            <a:r>
              <a:rPr sz="1100" spc="-40" dirty="0">
                <a:latin typeface="Trebuchet MS"/>
                <a:cs typeface="Trebuchet MS"/>
              </a:rPr>
              <a:t>важливим </a:t>
            </a:r>
            <a:r>
              <a:rPr sz="1100" spc="-55" dirty="0">
                <a:latin typeface="Trebuchet MS"/>
                <a:cs typeface="Trebuchet MS"/>
              </a:rPr>
              <a:t>фактором, </a:t>
            </a:r>
            <a:r>
              <a:rPr sz="1100" spc="-10" dirty="0">
                <a:latin typeface="Trebuchet MS"/>
                <a:cs typeface="Trebuchet MS"/>
              </a:rPr>
              <a:t>що </a:t>
            </a:r>
            <a:r>
              <a:rPr sz="1100" spc="-35" dirty="0">
                <a:latin typeface="Trebuchet MS"/>
                <a:cs typeface="Trebuchet MS"/>
              </a:rPr>
              <a:t>негативно впливає </a:t>
            </a:r>
            <a:r>
              <a:rPr sz="1100" spc="-30" dirty="0">
                <a:latin typeface="Trebuchet MS"/>
                <a:cs typeface="Trebuchet MS"/>
              </a:rPr>
              <a:t>на  </a:t>
            </a:r>
            <a:r>
              <a:rPr sz="1100" spc="-35" dirty="0">
                <a:latin typeface="Trebuchet MS"/>
                <a:cs typeface="Trebuchet MS"/>
              </a:rPr>
              <a:t>адаптивну психосоціальну </a:t>
            </a:r>
            <a:r>
              <a:rPr sz="1100" spc="-50" dirty="0">
                <a:latin typeface="Trebuchet MS"/>
                <a:cs typeface="Trebuchet MS"/>
              </a:rPr>
              <a:t>активність. </a:t>
            </a:r>
            <a:r>
              <a:rPr sz="1100" spc="-55" dirty="0">
                <a:latin typeface="Trebuchet MS"/>
                <a:cs typeface="Trebuchet MS"/>
              </a:rPr>
              <a:t>Її </a:t>
            </a:r>
            <a:r>
              <a:rPr sz="1100" spc="-30" dirty="0">
                <a:latin typeface="Trebuchet MS"/>
                <a:cs typeface="Trebuchet MS"/>
              </a:rPr>
              <a:t>рівень </a:t>
            </a:r>
            <a:r>
              <a:rPr sz="1100" spc="-20" dirty="0">
                <a:latin typeface="Trebuchet MS"/>
                <a:cs typeface="Trebuchet MS"/>
              </a:rPr>
              <a:t>в </a:t>
            </a:r>
            <a:r>
              <a:rPr sz="1100" spc="-35" dirty="0">
                <a:latin typeface="Trebuchet MS"/>
                <a:cs typeface="Trebuchet MS"/>
              </a:rPr>
              <a:t>середньому </a:t>
            </a:r>
            <a:r>
              <a:rPr sz="1100" spc="-30" dirty="0">
                <a:latin typeface="Trebuchet MS"/>
                <a:cs typeface="Trebuchet MS"/>
              </a:rPr>
              <a:t>оцінюється </a:t>
            </a:r>
            <a:r>
              <a:rPr sz="1100" spc="-20" dirty="0">
                <a:latin typeface="Trebuchet MS"/>
                <a:cs typeface="Trebuchet MS"/>
              </a:rPr>
              <a:t>в </a:t>
            </a:r>
            <a:r>
              <a:rPr sz="1100" spc="-75" dirty="0">
                <a:latin typeface="Trebuchet MS"/>
                <a:cs typeface="Trebuchet MS"/>
              </a:rPr>
              <a:t>1,5 </a:t>
            </a:r>
            <a:r>
              <a:rPr sz="1100" spc="-35" dirty="0">
                <a:latin typeface="Trebuchet MS"/>
                <a:cs typeface="Trebuchet MS"/>
              </a:rPr>
              <a:t>за </a:t>
            </a:r>
            <a:r>
              <a:rPr sz="1100" spc="-30" dirty="0">
                <a:latin typeface="Trebuchet MS"/>
                <a:cs typeface="Trebuchet MS"/>
              </a:rPr>
              <a:t>шкалою </a:t>
            </a:r>
            <a:r>
              <a:rPr sz="1100" spc="-45" dirty="0">
                <a:latin typeface="Trebuchet MS"/>
                <a:cs typeface="Trebuchet MS"/>
              </a:rPr>
              <a:t>від </a:t>
            </a:r>
            <a:r>
              <a:rPr sz="1100" spc="-15" dirty="0">
                <a:latin typeface="Trebuchet MS"/>
                <a:cs typeface="Trebuchet MS"/>
              </a:rPr>
              <a:t>0 </a:t>
            </a:r>
            <a:r>
              <a:rPr sz="1100" spc="-25" dirty="0">
                <a:latin typeface="Trebuchet MS"/>
                <a:cs typeface="Trebuchet MS"/>
              </a:rPr>
              <a:t>до  </a:t>
            </a:r>
            <a:r>
              <a:rPr sz="1100" spc="-75" dirty="0">
                <a:latin typeface="Trebuchet MS"/>
                <a:cs typeface="Trebuchet MS"/>
              </a:rPr>
              <a:t>10, </a:t>
            </a:r>
            <a:r>
              <a:rPr sz="1100" spc="-55" dirty="0">
                <a:latin typeface="Trebuchet MS"/>
                <a:cs typeface="Trebuchet MS"/>
              </a:rPr>
              <a:t>де </a:t>
            </a:r>
            <a:r>
              <a:rPr sz="1100" spc="-15" dirty="0">
                <a:latin typeface="Trebuchet MS"/>
                <a:cs typeface="Trebuchet MS"/>
              </a:rPr>
              <a:t>0 </a:t>
            </a:r>
            <a:r>
              <a:rPr sz="1100" spc="-50" dirty="0">
                <a:latin typeface="Trebuchet MS"/>
                <a:cs typeface="Trebuchet MS"/>
              </a:rPr>
              <a:t>означає, </a:t>
            </a:r>
            <a:r>
              <a:rPr sz="1100" spc="-10" dirty="0">
                <a:latin typeface="Trebuchet MS"/>
                <a:cs typeface="Trebuchet MS"/>
              </a:rPr>
              <a:t>що </a:t>
            </a:r>
            <a:r>
              <a:rPr sz="1100" spc="-40" dirty="0">
                <a:latin typeface="Trebuchet MS"/>
                <a:cs typeface="Trebuchet MS"/>
              </a:rPr>
              <a:t>ніхто </a:t>
            </a:r>
            <a:r>
              <a:rPr sz="1100" spc="-35" dirty="0">
                <a:latin typeface="Trebuchet MS"/>
                <a:cs typeface="Trebuchet MS"/>
              </a:rPr>
              <a:t>не </a:t>
            </a:r>
            <a:r>
              <a:rPr sz="1100" spc="-30" dirty="0">
                <a:latin typeface="Trebuchet MS"/>
                <a:cs typeface="Trebuchet MS"/>
              </a:rPr>
              <a:t>почувається ізольованим </a:t>
            </a:r>
            <a:r>
              <a:rPr sz="1100" spc="-20" dirty="0">
                <a:latin typeface="Trebuchet MS"/>
                <a:cs typeface="Trebuchet MS"/>
              </a:rPr>
              <a:t>або </a:t>
            </a:r>
            <a:r>
              <a:rPr sz="1100" spc="-35" dirty="0">
                <a:latin typeface="Trebuchet MS"/>
                <a:cs typeface="Trebuchet MS"/>
              </a:rPr>
              <a:t>маргіналізованим через </a:t>
            </a:r>
            <a:r>
              <a:rPr sz="1100" spc="-40" dirty="0">
                <a:latin typeface="Trebuchet MS"/>
                <a:cs typeface="Trebuchet MS"/>
              </a:rPr>
              <a:t>свій </a:t>
            </a:r>
            <a:r>
              <a:rPr sz="1100" spc="-30" dirty="0">
                <a:latin typeface="Trebuchet MS"/>
                <a:cs typeface="Trebuchet MS"/>
              </a:rPr>
              <a:t>соціальний  </a:t>
            </a:r>
            <a:r>
              <a:rPr sz="1100" spc="-65" dirty="0">
                <a:latin typeface="Trebuchet MS"/>
                <a:cs typeface="Trebuchet MS"/>
              </a:rPr>
              <a:t>статус, </a:t>
            </a:r>
            <a:r>
              <a:rPr sz="1100" spc="-35" dirty="0">
                <a:latin typeface="Trebuchet MS"/>
                <a:cs typeface="Trebuchet MS"/>
              </a:rPr>
              <a:t>а </a:t>
            </a:r>
            <a:r>
              <a:rPr sz="1100" spc="-15" dirty="0">
                <a:latin typeface="Trebuchet MS"/>
                <a:cs typeface="Trebuchet MS"/>
              </a:rPr>
              <a:t>10 </a:t>
            </a:r>
            <a:r>
              <a:rPr sz="1100" spc="145" dirty="0">
                <a:latin typeface="Trebuchet MS"/>
                <a:cs typeface="Trebuchet MS"/>
              </a:rPr>
              <a:t>– </a:t>
            </a:r>
            <a:r>
              <a:rPr sz="1100" spc="-10" dirty="0">
                <a:latin typeface="Trebuchet MS"/>
                <a:cs typeface="Trebuchet MS"/>
              </a:rPr>
              <a:t>що </a:t>
            </a:r>
            <a:r>
              <a:rPr sz="1100" spc="-45" dirty="0">
                <a:latin typeface="Trebuchet MS"/>
                <a:cs typeface="Trebuchet MS"/>
              </a:rPr>
              <a:t>всі </a:t>
            </a:r>
            <a:r>
              <a:rPr sz="1100" spc="-20" dirty="0">
                <a:latin typeface="Trebuchet MS"/>
                <a:cs typeface="Trebuchet MS"/>
              </a:rPr>
              <a:t>або </a:t>
            </a:r>
            <a:r>
              <a:rPr sz="1100" spc="-50" dirty="0">
                <a:latin typeface="Trebuchet MS"/>
                <a:cs typeface="Trebuchet MS"/>
              </a:rPr>
              <a:t>майже </a:t>
            </a:r>
            <a:r>
              <a:rPr sz="1100" spc="-45" dirty="0">
                <a:latin typeface="Trebuchet MS"/>
                <a:cs typeface="Trebuchet MS"/>
              </a:rPr>
              <a:t>всі люди </a:t>
            </a:r>
            <a:r>
              <a:rPr sz="1100" spc="-25" dirty="0">
                <a:latin typeface="Trebuchet MS"/>
                <a:cs typeface="Trebuchet MS"/>
              </a:rPr>
              <a:t>почувають </a:t>
            </a:r>
            <a:r>
              <a:rPr sz="1100" spc="-50" dirty="0">
                <a:latin typeface="Trebuchet MS"/>
                <a:cs typeface="Trebuchet MS"/>
              </a:rPr>
              <a:t>себе </a:t>
            </a:r>
            <a:r>
              <a:rPr sz="1100" spc="-25" dirty="0">
                <a:latin typeface="Trebuchet MS"/>
                <a:cs typeface="Trebuchet MS"/>
              </a:rPr>
              <a:t>ізольованими </a:t>
            </a:r>
            <a:r>
              <a:rPr sz="1100" spc="-20" dirty="0">
                <a:latin typeface="Trebuchet MS"/>
                <a:cs typeface="Trebuchet MS"/>
              </a:rPr>
              <a:t>або </a:t>
            </a:r>
            <a:r>
              <a:rPr sz="1100" spc="-30" dirty="0">
                <a:latin typeface="Trebuchet MS"/>
                <a:cs typeface="Trebuchet MS"/>
              </a:rPr>
              <a:t>маргіналізованими </a:t>
            </a:r>
            <a:r>
              <a:rPr sz="1100" spc="-45" dirty="0">
                <a:latin typeface="Trebuchet MS"/>
                <a:cs typeface="Trebuchet MS"/>
              </a:rPr>
              <a:t>тим  </a:t>
            </a:r>
            <a:r>
              <a:rPr sz="1100" spc="-25" dirty="0">
                <a:latin typeface="Trebuchet MS"/>
                <a:cs typeface="Trebuchet MS"/>
              </a:rPr>
              <a:t>чи </a:t>
            </a:r>
            <a:r>
              <a:rPr sz="1100" spc="-40" dirty="0">
                <a:latin typeface="Trebuchet MS"/>
                <a:cs typeface="Trebuchet MS"/>
              </a:rPr>
              <a:t>іншим </a:t>
            </a:r>
            <a:r>
              <a:rPr sz="1100" spc="-25" dirty="0">
                <a:latin typeface="Trebuchet MS"/>
                <a:cs typeface="Trebuchet MS"/>
              </a:rPr>
              <a:t>чином </a:t>
            </a:r>
            <a:r>
              <a:rPr sz="1100" spc="-80" dirty="0">
                <a:latin typeface="Trebuchet MS"/>
                <a:cs typeface="Trebuchet MS"/>
              </a:rPr>
              <a:t>(див. Рис. 11). </a:t>
            </a:r>
            <a:r>
              <a:rPr sz="1100" spc="-25" dirty="0">
                <a:latin typeface="Trebuchet MS"/>
                <a:cs typeface="Trebuchet MS"/>
              </a:rPr>
              <a:t>Найвищий показник </a:t>
            </a:r>
            <a:r>
              <a:rPr sz="1100" spc="-40" dirty="0">
                <a:latin typeface="Trebuchet MS"/>
                <a:cs typeface="Trebuchet MS"/>
              </a:rPr>
              <a:t>спостерігається </a:t>
            </a:r>
            <a:r>
              <a:rPr sz="1100" spc="-30" dirty="0">
                <a:latin typeface="Trebuchet MS"/>
                <a:cs typeface="Trebuchet MS"/>
              </a:rPr>
              <a:t>у </a:t>
            </a:r>
            <a:r>
              <a:rPr sz="1100" spc="-40" dirty="0">
                <a:latin typeface="Trebuchet MS"/>
                <a:cs typeface="Trebuchet MS"/>
              </a:rPr>
              <a:t>південній частині </a:t>
            </a:r>
            <a:r>
              <a:rPr sz="1100" spc="-45" dirty="0">
                <a:latin typeface="Trebuchet MS"/>
                <a:cs typeface="Trebuchet MS"/>
              </a:rPr>
              <a:t>Луганської  </a:t>
            </a:r>
            <a:r>
              <a:rPr sz="1100" spc="-40" dirty="0">
                <a:latin typeface="Trebuchet MS"/>
                <a:cs typeface="Trebuchet MS"/>
              </a:rPr>
              <a:t>області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95" dirty="0">
                <a:latin typeface="Trebuchet MS"/>
                <a:cs typeface="Trebuchet MS"/>
              </a:rPr>
              <a:t>(2,0),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а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найнижчий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145" dirty="0">
                <a:latin typeface="Trebuchet MS"/>
                <a:cs typeface="Trebuchet MS"/>
              </a:rPr>
              <a:t>–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у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центральній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частині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Донецької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області.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87940" y="1647951"/>
            <a:ext cx="3632060" cy="3295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97920" y="2248878"/>
            <a:ext cx="68770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75" dirty="0">
                <a:solidFill>
                  <a:srgbClr val="807F84"/>
                </a:solidFill>
                <a:latin typeface="Trebuchet MS"/>
                <a:cs typeface="Trebuchet MS"/>
              </a:rPr>
              <a:t>Харківська</a:t>
            </a:r>
            <a:r>
              <a:rPr sz="700" b="1" spc="-130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08501" y="3295637"/>
            <a:ext cx="944244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Дніпропетровська</a:t>
            </a:r>
            <a:r>
              <a:rPr sz="700" b="1" spc="-110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72241" y="4136034"/>
            <a:ext cx="69088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70" dirty="0">
                <a:solidFill>
                  <a:srgbClr val="807F84"/>
                </a:solidFill>
                <a:latin typeface="Trebuchet MS"/>
                <a:cs typeface="Trebuchet MS"/>
              </a:rPr>
              <a:t>Запорізька</a:t>
            </a:r>
            <a:r>
              <a:rPr sz="700" b="1" spc="-13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43207" y="4773688"/>
            <a:ext cx="432434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Азовське</a:t>
            </a:r>
            <a:r>
              <a:rPr sz="500" b="1" spc="-90" dirty="0">
                <a:solidFill>
                  <a:srgbClr val="0C6CB5"/>
                </a:solidFill>
                <a:latin typeface="Trebuchet MS"/>
                <a:cs typeface="Trebuchet MS"/>
              </a:rPr>
              <a:t> </a:t>
            </a: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море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05287" y="3976979"/>
            <a:ext cx="2184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Дніпро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30658" y="3023044"/>
            <a:ext cx="65786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90" dirty="0">
                <a:solidFill>
                  <a:srgbClr val="807F84"/>
                </a:solidFill>
                <a:latin typeface="Trebuchet MS"/>
                <a:cs typeface="Trebuchet MS"/>
              </a:rPr>
              <a:t>Луганська</a:t>
            </a:r>
            <a:r>
              <a:rPr sz="700" b="1" spc="-114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40221" y="3621354"/>
            <a:ext cx="73596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Російська</a:t>
            </a:r>
            <a:r>
              <a:rPr sz="700" b="1" spc="-12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Федерація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18073" y="3408515"/>
            <a:ext cx="6464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Донецька</a:t>
            </a:r>
            <a:r>
              <a:rPr sz="700" b="1" spc="-12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95188" y="2039658"/>
            <a:ext cx="4692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Луганськ-Північ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64579" y="2244128"/>
            <a:ext cx="41402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5" dirty="0">
                <a:latin typeface="Trebuchet MS"/>
                <a:cs typeface="Trebuchet MS"/>
              </a:rPr>
              <a:t>Луганськ-Схід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86056" y="2412606"/>
            <a:ext cx="46990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Луганськ-Центр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21883" y="2626080"/>
            <a:ext cx="5200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Луганськ-Південь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40248" y="3586086"/>
            <a:ext cx="74231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Донецьк-Південний</a:t>
            </a:r>
            <a:r>
              <a:rPr sz="600" spc="-85" dirty="0">
                <a:latin typeface="Trebuchet MS"/>
                <a:cs typeface="Trebuchet MS"/>
              </a:rPr>
              <a:t> </a:t>
            </a:r>
            <a:r>
              <a:rPr sz="600" spc="-70" dirty="0">
                <a:latin typeface="Trebuchet MS"/>
                <a:cs typeface="Trebuchet MS"/>
              </a:rPr>
              <a:t>Захід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98554" y="4024769"/>
            <a:ext cx="5111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Донецьк-Південь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47766" y="3224809"/>
            <a:ext cx="46100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Донецьк-Центр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67007" y="3026765"/>
            <a:ext cx="4311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5" dirty="0">
                <a:latin typeface="Trebuchet MS"/>
                <a:cs typeface="Trebuchet MS"/>
              </a:rPr>
              <a:t>онецьк-Захід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64022" y="2962694"/>
            <a:ext cx="40513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0" dirty="0">
                <a:latin typeface="Trebuchet MS"/>
                <a:cs typeface="Trebuchet MS"/>
              </a:rPr>
              <a:t>онецьк-Схід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28424" y="2724327"/>
            <a:ext cx="460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0" dirty="0">
                <a:latin typeface="Trebuchet MS"/>
                <a:cs typeface="Trebuchet MS"/>
              </a:rPr>
              <a:t>онецьк-Півн</a:t>
            </a:r>
            <a:r>
              <a:rPr sz="600" spc="-40" dirty="0">
                <a:latin typeface="Trebuchet MS"/>
                <a:cs typeface="Trebuchet MS"/>
              </a:rPr>
              <a:t>і</a:t>
            </a:r>
            <a:r>
              <a:rPr sz="600" spc="-60" dirty="0">
                <a:latin typeface="Trebuchet MS"/>
                <a:cs typeface="Trebuchet MS"/>
              </a:rPr>
              <a:t>ч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74184" y="2118207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1,4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92155" y="3159467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1,4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74184" y="3996194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1,6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32957" y="2147608"/>
            <a:ext cx="230504" cy="133350"/>
          </a:xfrm>
          <a:prstGeom prst="rect">
            <a:avLst/>
          </a:prstGeom>
          <a:solidFill>
            <a:srgbClr val="FCE6BD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2,0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639079" y="2292972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1,6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350037" y="2619895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1,8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478411" y="2610891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1,6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72963" y="3069970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1,5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51754" y="2916135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1,0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379504" y="3334880"/>
            <a:ext cx="230504" cy="133350"/>
          </a:xfrm>
          <a:prstGeom prst="rect">
            <a:avLst/>
          </a:prstGeom>
          <a:solidFill>
            <a:srgbClr val="D8DADC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0,8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396179" y="3692791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1,8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08155" y="4136326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1,4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356387" y="2365311"/>
            <a:ext cx="230504" cy="133350"/>
          </a:xfrm>
          <a:prstGeom prst="rect">
            <a:avLst/>
          </a:prstGeom>
          <a:solidFill>
            <a:srgbClr val="F7CDC1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1,2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99998" y="1647951"/>
            <a:ext cx="2488565" cy="3296285"/>
          </a:xfrm>
          <a:custGeom>
            <a:avLst/>
            <a:gdLst/>
            <a:ahLst/>
            <a:cxnLst/>
            <a:rect l="l" t="t" r="r" b="b"/>
            <a:pathLst>
              <a:path w="2488565" h="3296285">
                <a:moveTo>
                  <a:pt x="2487942" y="0"/>
                </a:moveTo>
                <a:lnTo>
                  <a:pt x="0" y="0"/>
                </a:lnTo>
                <a:lnTo>
                  <a:pt x="0" y="3295751"/>
                </a:lnTo>
                <a:lnTo>
                  <a:pt x="2487942" y="3295751"/>
                </a:lnTo>
                <a:lnTo>
                  <a:pt x="2487942" y="0"/>
                </a:lnTo>
                <a:close/>
              </a:path>
            </a:pathLst>
          </a:custGeom>
          <a:solidFill>
            <a:srgbClr val="F1F2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067300" y="1770798"/>
            <a:ext cx="1847214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100" dirty="0">
                <a:solidFill>
                  <a:srgbClr val="0C6CB5"/>
                </a:solidFill>
                <a:latin typeface="Trebuchet MS"/>
                <a:cs typeface="Trebuchet MS"/>
              </a:rPr>
              <a:t>Ізоляція </a:t>
            </a:r>
            <a:r>
              <a:rPr sz="1400" spc="-105" dirty="0">
                <a:solidFill>
                  <a:srgbClr val="0C6CB5"/>
                </a:solidFill>
                <a:latin typeface="Trebuchet MS"/>
                <a:cs typeface="Trebuchet MS"/>
              </a:rPr>
              <a:t>через</a:t>
            </a:r>
            <a:r>
              <a:rPr sz="1400" spc="-254" dirty="0">
                <a:solidFill>
                  <a:srgbClr val="0C6CB5"/>
                </a:solidFill>
                <a:latin typeface="Trebuchet MS"/>
                <a:cs typeface="Trebuchet MS"/>
              </a:rPr>
              <a:t> </a:t>
            </a:r>
            <a:r>
              <a:rPr sz="1400" spc="-105" dirty="0">
                <a:solidFill>
                  <a:srgbClr val="0C6CB5"/>
                </a:solidFill>
                <a:latin typeface="Trebuchet MS"/>
                <a:cs typeface="Trebuchet MS"/>
              </a:rPr>
              <a:t>соціальний  </a:t>
            </a:r>
            <a:r>
              <a:rPr sz="1400" spc="-120" dirty="0">
                <a:solidFill>
                  <a:srgbClr val="0C6CB5"/>
                </a:solidFill>
                <a:latin typeface="Trebuchet MS"/>
                <a:cs typeface="Trebuchet MS"/>
              </a:rPr>
              <a:t>статус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79995" y="4316831"/>
            <a:ext cx="1728470" cy="173990"/>
          </a:xfrm>
          <a:prstGeom prst="rect">
            <a:avLst/>
          </a:prstGeom>
          <a:solidFill>
            <a:srgbClr val="0C6CB5"/>
          </a:solidFill>
        </p:spPr>
        <p:txBody>
          <a:bodyPr vert="horz" wrap="square" lIns="0" tIns="1524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20"/>
              </a:spcBef>
            </a:pPr>
            <a:r>
              <a:rPr sz="900" spc="-30" dirty="0">
                <a:solidFill>
                  <a:srgbClr val="FFFFFF"/>
                </a:solidFill>
                <a:latin typeface="Trebuchet MS"/>
                <a:cs typeface="Trebuchet MS"/>
              </a:rPr>
              <a:t>Середнє</a:t>
            </a:r>
            <a:r>
              <a:rPr sz="9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Trebuchet MS"/>
                <a:cs typeface="Trebuchet MS"/>
              </a:rPr>
              <a:t>значення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Trebuchet MS"/>
                <a:cs typeface="Trebuchet MS"/>
              </a:rPr>
              <a:t>у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FFFFFF"/>
                </a:solidFill>
                <a:latin typeface="Trebuchet MS"/>
                <a:cs typeface="Trebuchet MS"/>
              </a:rPr>
              <a:t>регіоні: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55" dirty="0">
                <a:solidFill>
                  <a:srgbClr val="FFFFFF"/>
                </a:solidFill>
                <a:latin typeface="Trebuchet MS"/>
                <a:cs typeface="Trebuchet MS"/>
              </a:rPr>
              <a:t>1,5</a:t>
            </a:r>
            <a:endParaRPr sz="900">
              <a:latin typeface="Trebuchet MS"/>
              <a:cs typeface="Trebuchet MS"/>
            </a:endParaRPr>
          </a:p>
        </p:txBody>
      </p:sp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1079995" y="4617656"/>
          <a:ext cx="2728588" cy="13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870"/>
                <a:gridCol w="252095"/>
                <a:gridCol w="252095"/>
                <a:gridCol w="252095"/>
                <a:gridCol w="252094"/>
                <a:gridCol w="252094"/>
                <a:gridCol w="252094"/>
                <a:gridCol w="252094"/>
                <a:gridCol w="252094"/>
                <a:gridCol w="252094"/>
                <a:gridCol w="229869"/>
              </a:tblGrid>
              <a:tr h="139700">
                <a:tc>
                  <a:txBody>
                    <a:bodyPr/>
                    <a:lstStyle/>
                    <a:p>
                      <a:pPr marR="139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8D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1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2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E6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3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7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4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5E7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5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FD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6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E4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7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C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8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9BE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9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C8E0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spc="-75" dirty="0">
                          <a:latin typeface="Trebuchet MS"/>
                          <a:cs typeface="Trebuchet MS"/>
                        </a:rPr>
                        <a:t>10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8C3C2"/>
                    </a:solidFill>
                  </a:tcPr>
                </a:tc>
              </a:tr>
            </a:tbl>
          </a:graphicData>
        </a:graphic>
      </p:graphicFrame>
      <p:sp>
        <p:nvSpPr>
          <p:cNvPr id="41" name="object 41"/>
          <p:cNvSpPr/>
          <p:nvPr/>
        </p:nvSpPr>
        <p:spPr>
          <a:xfrm>
            <a:off x="3387940" y="6546443"/>
            <a:ext cx="3632060" cy="3295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597920" y="7147382"/>
            <a:ext cx="68770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75" dirty="0">
                <a:solidFill>
                  <a:srgbClr val="807F84"/>
                </a:solidFill>
                <a:latin typeface="Trebuchet MS"/>
                <a:cs typeface="Trebuchet MS"/>
              </a:rPr>
              <a:t>Харківська</a:t>
            </a:r>
            <a:r>
              <a:rPr sz="700" b="1" spc="-130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908501" y="8194129"/>
            <a:ext cx="944244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Дніпропетровська</a:t>
            </a:r>
            <a:r>
              <a:rPr sz="700" b="1" spc="-110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472241" y="9034526"/>
            <a:ext cx="69088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70" dirty="0">
                <a:solidFill>
                  <a:srgbClr val="807F84"/>
                </a:solidFill>
                <a:latin typeface="Trebuchet MS"/>
                <a:cs typeface="Trebuchet MS"/>
              </a:rPr>
              <a:t>Запорізька</a:t>
            </a:r>
            <a:r>
              <a:rPr sz="700" b="1" spc="-13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143207" y="9672180"/>
            <a:ext cx="432434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Азовське</a:t>
            </a:r>
            <a:r>
              <a:rPr sz="500" b="1" spc="-90" dirty="0">
                <a:solidFill>
                  <a:srgbClr val="0C6CB5"/>
                </a:solidFill>
                <a:latin typeface="Trebuchet MS"/>
                <a:cs typeface="Trebuchet MS"/>
              </a:rPr>
              <a:t> </a:t>
            </a: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море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305287" y="8875471"/>
            <a:ext cx="2184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30" dirty="0">
                <a:solidFill>
                  <a:srgbClr val="0C6CB5"/>
                </a:solidFill>
                <a:latin typeface="Trebuchet MS"/>
                <a:cs typeface="Trebuchet MS"/>
              </a:rPr>
              <a:t>Дніпро</a:t>
            </a:r>
            <a:endParaRPr sz="500">
              <a:latin typeface="Trebuchet MS"/>
              <a:cs typeface="Trebuchet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030658" y="7921549"/>
            <a:ext cx="65786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90" dirty="0">
                <a:solidFill>
                  <a:srgbClr val="807F84"/>
                </a:solidFill>
                <a:latin typeface="Trebuchet MS"/>
                <a:cs typeface="Trebuchet MS"/>
              </a:rPr>
              <a:t>Луганська</a:t>
            </a:r>
            <a:r>
              <a:rPr sz="700" b="1" spc="-114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240221" y="8519845"/>
            <a:ext cx="73596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0" dirty="0">
                <a:solidFill>
                  <a:srgbClr val="807F84"/>
                </a:solidFill>
                <a:latin typeface="Trebuchet MS"/>
                <a:cs typeface="Trebuchet MS"/>
              </a:rPr>
              <a:t>Російська</a:t>
            </a:r>
            <a:r>
              <a:rPr sz="700" b="1" spc="-12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Федерація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618073" y="8307006"/>
            <a:ext cx="6464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Донецька</a:t>
            </a:r>
            <a:r>
              <a:rPr sz="700" b="1" spc="-125" dirty="0">
                <a:solidFill>
                  <a:srgbClr val="807F84"/>
                </a:solidFill>
                <a:latin typeface="Trebuchet MS"/>
                <a:cs typeface="Trebuchet MS"/>
              </a:rPr>
              <a:t> </a:t>
            </a:r>
            <a:r>
              <a:rPr sz="700" b="1" spc="-85" dirty="0">
                <a:solidFill>
                  <a:srgbClr val="807F84"/>
                </a:solidFill>
                <a:latin typeface="Trebuchet MS"/>
                <a:cs typeface="Trebuchet MS"/>
              </a:rPr>
              <a:t>область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95188" y="6938150"/>
            <a:ext cx="4692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Луганськ-Північ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264579" y="7142632"/>
            <a:ext cx="41402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5" dirty="0">
                <a:latin typeface="Trebuchet MS"/>
                <a:cs typeface="Trebuchet MS"/>
              </a:rPr>
              <a:t>Луганськ-Схід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686056" y="7311097"/>
            <a:ext cx="46990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Луганськ-Центр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821883" y="7524571"/>
            <a:ext cx="5200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Луганськ-Південь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140248" y="8484578"/>
            <a:ext cx="74231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Донецьк-Південний</a:t>
            </a:r>
            <a:r>
              <a:rPr sz="600" spc="-85" dirty="0">
                <a:latin typeface="Trebuchet MS"/>
                <a:cs typeface="Trebuchet MS"/>
              </a:rPr>
              <a:t> </a:t>
            </a:r>
            <a:r>
              <a:rPr sz="600" spc="-70" dirty="0">
                <a:latin typeface="Trebuchet MS"/>
                <a:cs typeface="Trebuchet MS"/>
              </a:rPr>
              <a:t>Захід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298554" y="8923261"/>
            <a:ext cx="5111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Донецьк-Південь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247766" y="8123301"/>
            <a:ext cx="46100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latin typeface="Trebuchet MS"/>
                <a:cs typeface="Trebuchet MS"/>
              </a:rPr>
              <a:t>Донецьк-Центр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067007" y="7925257"/>
            <a:ext cx="4311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5" dirty="0">
                <a:latin typeface="Trebuchet MS"/>
                <a:cs typeface="Trebuchet MS"/>
              </a:rPr>
              <a:t>онецьк-Захід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464022" y="7861185"/>
            <a:ext cx="40513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0" dirty="0">
                <a:latin typeface="Trebuchet MS"/>
                <a:cs typeface="Trebuchet MS"/>
              </a:rPr>
              <a:t>онецьк-Схід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328424" y="7622819"/>
            <a:ext cx="460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0" dirty="0">
                <a:latin typeface="Trebuchet MS"/>
                <a:cs typeface="Trebuchet MS"/>
              </a:rPr>
              <a:t>Д</a:t>
            </a:r>
            <a:r>
              <a:rPr sz="600" spc="-60" dirty="0">
                <a:latin typeface="Trebuchet MS"/>
                <a:cs typeface="Trebuchet MS"/>
              </a:rPr>
              <a:t>онецьк-Півн</a:t>
            </a:r>
            <a:r>
              <a:rPr sz="600" spc="-40" dirty="0">
                <a:latin typeface="Trebuchet MS"/>
                <a:cs typeface="Trebuchet MS"/>
              </a:rPr>
              <a:t>і</a:t>
            </a:r>
            <a:r>
              <a:rPr sz="600" spc="-60" dirty="0">
                <a:latin typeface="Trebuchet MS"/>
                <a:cs typeface="Trebuchet MS"/>
              </a:rPr>
              <a:t>ч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774184" y="7016698"/>
            <a:ext cx="230504" cy="133350"/>
          </a:xfrm>
          <a:prstGeom prst="rect">
            <a:avLst/>
          </a:prstGeom>
          <a:solidFill>
            <a:srgbClr val="D5E7C0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4,0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392155" y="8057959"/>
            <a:ext cx="230504" cy="133350"/>
          </a:xfrm>
          <a:prstGeom prst="rect">
            <a:avLst/>
          </a:prstGeom>
          <a:solidFill>
            <a:srgbClr val="D5E7C0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4,4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774184" y="8894686"/>
            <a:ext cx="230504" cy="133350"/>
          </a:xfrm>
          <a:prstGeom prst="rect">
            <a:avLst/>
          </a:prstGeom>
          <a:solidFill>
            <a:srgbClr val="D5E7C0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4,3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932957" y="7046112"/>
            <a:ext cx="230504" cy="133350"/>
          </a:xfrm>
          <a:prstGeom prst="rect">
            <a:avLst/>
          </a:prstGeom>
          <a:solidFill>
            <a:srgbClr val="FFF7B7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3,6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639079" y="7191464"/>
            <a:ext cx="230504" cy="133350"/>
          </a:xfrm>
          <a:prstGeom prst="rect">
            <a:avLst/>
          </a:prstGeom>
          <a:solidFill>
            <a:srgbClr val="D5E7C0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4,3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350037" y="7518387"/>
            <a:ext cx="230504" cy="133350"/>
          </a:xfrm>
          <a:prstGeom prst="rect">
            <a:avLst/>
          </a:prstGeom>
          <a:solidFill>
            <a:srgbClr val="D5E7C0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4,5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478411" y="7509395"/>
            <a:ext cx="230504" cy="133350"/>
          </a:xfrm>
          <a:prstGeom prst="rect">
            <a:avLst/>
          </a:prstGeom>
          <a:solidFill>
            <a:srgbClr val="D5E7C0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4,9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572963" y="7968462"/>
            <a:ext cx="230504" cy="133350"/>
          </a:xfrm>
          <a:prstGeom prst="rect">
            <a:avLst/>
          </a:prstGeom>
          <a:solidFill>
            <a:srgbClr val="D5E7C0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4,8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151754" y="7814627"/>
            <a:ext cx="230504" cy="133350"/>
          </a:xfrm>
          <a:prstGeom prst="rect">
            <a:avLst/>
          </a:prstGeom>
          <a:solidFill>
            <a:srgbClr val="D5E7C0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4,4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379504" y="8233371"/>
            <a:ext cx="230504" cy="133350"/>
          </a:xfrm>
          <a:prstGeom prst="rect">
            <a:avLst/>
          </a:prstGeom>
          <a:solidFill>
            <a:srgbClr val="D5E7C0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4,7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396179" y="8591283"/>
            <a:ext cx="230504" cy="133350"/>
          </a:xfrm>
          <a:prstGeom prst="rect">
            <a:avLst/>
          </a:prstGeom>
          <a:solidFill>
            <a:srgbClr val="D5E7C0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4,1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508155" y="9034818"/>
            <a:ext cx="230504" cy="133350"/>
          </a:xfrm>
          <a:prstGeom prst="rect">
            <a:avLst/>
          </a:prstGeom>
          <a:solidFill>
            <a:srgbClr val="D5E7C0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4,8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356387" y="7263803"/>
            <a:ext cx="230504" cy="133350"/>
          </a:xfrm>
          <a:prstGeom prst="rect">
            <a:avLst/>
          </a:prstGeom>
          <a:solidFill>
            <a:srgbClr val="D5E7C0"/>
          </a:solidFill>
          <a:ln w="635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85"/>
              </a:spcBef>
            </a:pPr>
            <a:r>
              <a:rPr sz="700" spc="-45" dirty="0">
                <a:latin typeface="Trebuchet MS"/>
                <a:cs typeface="Trebuchet MS"/>
              </a:rPr>
              <a:t>4,1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899998" y="6546443"/>
            <a:ext cx="2488565" cy="3296285"/>
          </a:xfrm>
          <a:custGeom>
            <a:avLst/>
            <a:gdLst/>
            <a:ahLst/>
            <a:cxnLst/>
            <a:rect l="l" t="t" r="r" b="b"/>
            <a:pathLst>
              <a:path w="2488565" h="3296284">
                <a:moveTo>
                  <a:pt x="2487942" y="0"/>
                </a:moveTo>
                <a:lnTo>
                  <a:pt x="0" y="0"/>
                </a:lnTo>
                <a:lnTo>
                  <a:pt x="0" y="3295751"/>
                </a:lnTo>
                <a:lnTo>
                  <a:pt x="2487942" y="3295751"/>
                </a:lnTo>
                <a:lnTo>
                  <a:pt x="2487942" y="0"/>
                </a:lnTo>
                <a:close/>
              </a:path>
            </a:pathLst>
          </a:custGeom>
          <a:solidFill>
            <a:srgbClr val="F1F2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887299" y="5032603"/>
            <a:ext cx="6146165" cy="18757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b="1" spc="-35" dirty="0">
                <a:solidFill>
                  <a:srgbClr val="005AA9"/>
                </a:solidFill>
                <a:latin typeface="Trebuchet MS"/>
                <a:cs typeface="Trebuchet MS"/>
              </a:rPr>
              <a:t>Рисунок</a:t>
            </a:r>
            <a:r>
              <a:rPr sz="1000" b="1" spc="-95" dirty="0">
                <a:solidFill>
                  <a:srgbClr val="005AA9"/>
                </a:solidFill>
                <a:latin typeface="Trebuchet MS"/>
                <a:cs typeface="Trebuchet MS"/>
              </a:rPr>
              <a:t> </a:t>
            </a:r>
            <a:r>
              <a:rPr sz="1000" b="1" spc="-80" dirty="0">
                <a:solidFill>
                  <a:srgbClr val="005AA9"/>
                </a:solidFill>
                <a:latin typeface="Trebuchet MS"/>
                <a:cs typeface="Trebuchet MS"/>
              </a:rPr>
              <a:t>11:</a:t>
            </a:r>
            <a:r>
              <a:rPr sz="1000" b="1" spc="-95" dirty="0">
                <a:solidFill>
                  <a:srgbClr val="005AA9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Рівень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ізоляції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через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соціальний</a:t>
            </a:r>
            <a:r>
              <a:rPr sz="1000" spc="-9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статус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</a:pPr>
            <a:r>
              <a:rPr sz="1100" spc="-35" dirty="0">
                <a:latin typeface="Trebuchet MS"/>
                <a:cs typeface="Trebuchet MS"/>
              </a:rPr>
              <a:t>Середній </a:t>
            </a:r>
            <a:r>
              <a:rPr sz="1100" spc="-25" dirty="0">
                <a:latin typeface="Trebuchet MS"/>
                <a:cs typeface="Trebuchet MS"/>
              </a:rPr>
              <a:t>рівень </a:t>
            </a:r>
            <a:r>
              <a:rPr sz="1100" b="1" spc="-40" dirty="0">
                <a:latin typeface="Trebuchet MS"/>
                <a:cs typeface="Trebuchet MS"/>
              </a:rPr>
              <a:t>впливу </a:t>
            </a:r>
            <a:r>
              <a:rPr sz="1100" b="1" spc="-35" dirty="0">
                <a:latin typeface="Trebuchet MS"/>
                <a:cs typeface="Trebuchet MS"/>
              </a:rPr>
              <a:t>онлайн </a:t>
            </a:r>
            <a:r>
              <a:rPr sz="1100" b="1" spc="-5" dirty="0">
                <a:latin typeface="Trebuchet MS"/>
                <a:cs typeface="Trebuchet MS"/>
              </a:rPr>
              <a:t>ЗМІ </a:t>
            </a:r>
            <a:r>
              <a:rPr sz="1100" spc="-40" dirty="0">
                <a:latin typeface="Trebuchet MS"/>
                <a:cs typeface="Trebuchet MS"/>
              </a:rPr>
              <a:t>(що </a:t>
            </a:r>
            <a:r>
              <a:rPr sz="1100" spc="-20" dirty="0">
                <a:latin typeface="Trebuchet MS"/>
                <a:cs typeface="Trebuchet MS"/>
              </a:rPr>
              <a:t>позитивно </a:t>
            </a:r>
            <a:r>
              <a:rPr sz="1100" spc="-35" dirty="0">
                <a:latin typeface="Trebuchet MS"/>
                <a:cs typeface="Trebuchet MS"/>
              </a:rPr>
              <a:t>впливає </a:t>
            </a:r>
            <a:r>
              <a:rPr sz="1100" spc="-30" dirty="0">
                <a:latin typeface="Trebuchet MS"/>
                <a:cs typeface="Trebuchet MS"/>
              </a:rPr>
              <a:t>на </a:t>
            </a:r>
            <a:r>
              <a:rPr sz="1100" spc="-35" dirty="0">
                <a:latin typeface="Trebuchet MS"/>
                <a:cs typeface="Trebuchet MS"/>
              </a:rPr>
              <a:t>психосоціальну </a:t>
            </a:r>
            <a:r>
              <a:rPr sz="1100" spc="-45" dirty="0">
                <a:latin typeface="Trebuchet MS"/>
                <a:cs typeface="Trebuchet MS"/>
              </a:rPr>
              <a:t>адаптивність)  </a:t>
            </a:r>
            <a:r>
              <a:rPr sz="1100" spc="-30" dirty="0">
                <a:latin typeface="Trebuchet MS"/>
                <a:cs typeface="Trebuchet MS"/>
              </a:rPr>
              <a:t>становить </a:t>
            </a:r>
            <a:r>
              <a:rPr sz="1100" spc="-75" dirty="0">
                <a:latin typeface="Trebuchet MS"/>
                <a:cs typeface="Trebuchet MS"/>
              </a:rPr>
              <a:t>4,3 </a:t>
            </a:r>
            <a:r>
              <a:rPr sz="1100" spc="-35" dirty="0">
                <a:latin typeface="Trebuchet MS"/>
                <a:cs typeface="Trebuchet MS"/>
              </a:rPr>
              <a:t>за </a:t>
            </a:r>
            <a:r>
              <a:rPr sz="1100" spc="-30" dirty="0">
                <a:latin typeface="Trebuchet MS"/>
                <a:cs typeface="Trebuchet MS"/>
              </a:rPr>
              <a:t>шкалою </a:t>
            </a:r>
            <a:r>
              <a:rPr sz="1100" spc="-45" dirty="0">
                <a:latin typeface="Trebuchet MS"/>
                <a:cs typeface="Trebuchet MS"/>
              </a:rPr>
              <a:t>від </a:t>
            </a:r>
            <a:r>
              <a:rPr sz="1100" spc="-15" dirty="0">
                <a:latin typeface="Trebuchet MS"/>
                <a:cs typeface="Trebuchet MS"/>
              </a:rPr>
              <a:t>0 </a:t>
            </a:r>
            <a:r>
              <a:rPr sz="1100" spc="-25" dirty="0">
                <a:latin typeface="Trebuchet MS"/>
                <a:cs typeface="Trebuchet MS"/>
              </a:rPr>
              <a:t>до </a:t>
            </a:r>
            <a:r>
              <a:rPr sz="1100" spc="-75" dirty="0">
                <a:latin typeface="Trebuchet MS"/>
                <a:cs typeface="Trebuchet MS"/>
              </a:rPr>
              <a:t>10, </a:t>
            </a:r>
            <a:r>
              <a:rPr sz="1100" spc="-55" dirty="0">
                <a:latin typeface="Trebuchet MS"/>
                <a:cs typeface="Trebuchet MS"/>
              </a:rPr>
              <a:t>де </a:t>
            </a:r>
            <a:r>
              <a:rPr sz="1100" spc="-15" dirty="0">
                <a:latin typeface="Trebuchet MS"/>
                <a:cs typeface="Trebuchet MS"/>
              </a:rPr>
              <a:t>0 </a:t>
            </a:r>
            <a:r>
              <a:rPr sz="1100" spc="-50" dirty="0">
                <a:latin typeface="Trebuchet MS"/>
                <a:cs typeface="Trebuchet MS"/>
              </a:rPr>
              <a:t>означає, </a:t>
            </a:r>
            <a:r>
              <a:rPr sz="1100" spc="-10" dirty="0">
                <a:latin typeface="Trebuchet MS"/>
                <a:cs typeface="Trebuchet MS"/>
              </a:rPr>
              <a:t>що </a:t>
            </a:r>
            <a:r>
              <a:rPr sz="1100" spc="-40" dirty="0">
                <a:latin typeface="Trebuchet MS"/>
                <a:cs typeface="Trebuchet MS"/>
              </a:rPr>
              <a:t>ніхто </a:t>
            </a:r>
            <a:r>
              <a:rPr sz="1100" spc="-35" dirty="0">
                <a:latin typeface="Trebuchet MS"/>
                <a:cs typeface="Trebuchet MS"/>
              </a:rPr>
              <a:t>не </a:t>
            </a:r>
            <a:r>
              <a:rPr sz="1100" spc="-30" dirty="0">
                <a:latin typeface="Trebuchet MS"/>
                <a:cs typeface="Trebuchet MS"/>
              </a:rPr>
              <a:t>користується </a:t>
            </a:r>
            <a:r>
              <a:rPr sz="1100" spc="-45" dirty="0">
                <a:latin typeface="Trebuchet MS"/>
                <a:cs typeface="Trebuchet MS"/>
              </a:rPr>
              <a:t>онлайн-джерелами </a:t>
            </a:r>
            <a:r>
              <a:rPr sz="1100" spc="-50" dirty="0">
                <a:latin typeface="Trebuchet MS"/>
                <a:cs typeface="Trebuchet MS"/>
              </a:rPr>
              <a:t>для  </a:t>
            </a:r>
            <a:r>
              <a:rPr sz="1100" spc="-25" dirty="0">
                <a:latin typeface="Trebuchet MS"/>
                <a:cs typeface="Trebuchet MS"/>
              </a:rPr>
              <a:t>отримання</a:t>
            </a:r>
            <a:r>
              <a:rPr sz="1100" spc="-114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інформації</a:t>
            </a:r>
            <a:r>
              <a:rPr sz="1100" spc="-110" dirty="0">
                <a:latin typeface="Trebuchet MS"/>
                <a:cs typeface="Trebuchet MS"/>
              </a:rPr>
              <a:t> </a:t>
            </a:r>
            <a:r>
              <a:rPr sz="1100" spc="5" dirty="0">
                <a:latin typeface="Trebuchet MS"/>
                <a:cs typeface="Trebuchet MS"/>
              </a:rPr>
              <a:t>про</a:t>
            </a:r>
            <a:r>
              <a:rPr sz="1100" spc="-114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актуальні</a:t>
            </a:r>
            <a:r>
              <a:rPr sz="1100" spc="-110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події,</a:t>
            </a:r>
            <a:r>
              <a:rPr sz="1100" spc="-11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а</a:t>
            </a:r>
            <a:r>
              <a:rPr sz="1100" spc="-114" dirty="0">
                <a:latin typeface="Trebuchet MS"/>
                <a:cs typeface="Trebuchet MS"/>
              </a:rPr>
              <a:t> </a:t>
            </a:r>
            <a:r>
              <a:rPr sz="1100" spc="-15" dirty="0">
                <a:latin typeface="Trebuchet MS"/>
                <a:cs typeface="Trebuchet MS"/>
              </a:rPr>
              <a:t>10</a:t>
            </a:r>
            <a:r>
              <a:rPr sz="1100" spc="-110" dirty="0">
                <a:latin typeface="Trebuchet MS"/>
                <a:cs typeface="Trebuchet MS"/>
              </a:rPr>
              <a:t> </a:t>
            </a:r>
            <a:r>
              <a:rPr sz="1100" spc="145" dirty="0">
                <a:latin typeface="Trebuchet MS"/>
                <a:cs typeface="Trebuchet MS"/>
              </a:rPr>
              <a:t>–</a:t>
            </a:r>
            <a:r>
              <a:rPr sz="1100" spc="-110" dirty="0">
                <a:latin typeface="Trebuchet MS"/>
                <a:cs typeface="Trebuchet MS"/>
              </a:rPr>
              <a:t> </a:t>
            </a:r>
            <a:r>
              <a:rPr sz="1100" spc="-10" dirty="0">
                <a:latin typeface="Trebuchet MS"/>
                <a:cs typeface="Trebuchet MS"/>
              </a:rPr>
              <a:t>що</a:t>
            </a:r>
            <a:r>
              <a:rPr sz="1100" spc="-114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майже</a:t>
            </a:r>
            <a:r>
              <a:rPr sz="1100" spc="-11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всі</a:t>
            </a:r>
            <a:r>
              <a:rPr sz="1100" spc="-114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користуються</a:t>
            </a:r>
            <a:r>
              <a:rPr sz="1100" spc="-11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такими</a:t>
            </a:r>
            <a:r>
              <a:rPr sz="1100" spc="-110" dirty="0">
                <a:latin typeface="Trebuchet MS"/>
                <a:cs typeface="Trebuchet MS"/>
              </a:rPr>
              <a:t> </a:t>
            </a:r>
            <a:r>
              <a:rPr sz="1100" spc="-45" dirty="0">
                <a:latin typeface="Trebuchet MS"/>
                <a:cs typeface="Trebuchet MS"/>
              </a:rPr>
              <a:t>джерелами</a:t>
            </a:r>
            <a:r>
              <a:rPr sz="1100" spc="-114" dirty="0">
                <a:latin typeface="Trebuchet MS"/>
                <a:cs typeface="Trebuchet MS"/>
              </a:rPr>
              <a:t> </a:t>
            </a:r>
            <a:r>
              <a:rPr sz="1100" spc="-75" dirty="0">
                <a:latin typeface="Trebuchet MS"/>
                <a:cs typeface="Trebuchet MS"/>
              </a:rPr>
              <a:t>(див.  Рис. 12). </a:t>
            </a:r>
            <a:r>
              <a:rPr sz="1100" spc="-20" dirty="0">
                <a:latin typeface="Trebuchet MS"/>
                <a:cs typeface="Trebuchet MS"/>
              </a:rPr>
              <a:t>Найвищий </a:t>
            </a:r>
            <a:r>
              <a:rPr sz="1100" spc="-25" dirty="0">
                <a:latin typeface="Trebuchet MS"/>
                <a:cs typeface="Trebuchet MS"/>
              </a:rPr>
              <a:t>рівень </a:t>
            </a:r>
            <a:r>
              <a:rPr sz="1100" spc="-30" dirty="0">
                <a:latin typeface="Trebuchet MS"/>
                <a:cs typeface="Trebuchet MS"/>
              </a:rPr>
              <a:t>впливу </a:t>
            </a:r>
            <a:r>
              <a:rPr sz="1100" spc="-25" dirty="0">
                <a:latin typeface="Trebuchet MS"/>
                <a:cs typeface="Trebuchet MS"/>
              </a:rPr>
              <a:t>онлайн </a:t>
            </a:r>
            <a:r>
              <a:rPr sz="1100" spc="-5" dirty="0">
                <a:latin typeface="Trebuchet MS"/>
                <a:cs typeface="Trebuchet MS"/>
              </a:rPr>
              <a:t>ЗМІ </a:t>
            </a:r>
            <a:r>
              <a:rPr sz="1100" spc="-35" dirty="0">
                <a:latin typeface="Trebuchet MS"/>
                <a:cs typeface="Trebuchet MS"/>
              </a:rPr>
              <a:t>спостерігається </a:t>
            </a:r>
            <a:r>
              <a:rPr sz="1100" spc="-30" dirty="0">
                <a:latin typeface="Trebuchet MS"/>
                <a:cs typeface="Trebuchet MS"/>
              </a:rPr>
              <a:t>у </a:t>
            </a:r>
            <a:r>
              <a:rPr sz="1100" spc="-45" dirty="0">
                <a:latin typeface="Trebuchet MS"/>
                <a:cs typeface="Trebuchet MS"/>
              </a:rPr>
              <a:t>північній, східній </a:t>
            </a:r>
            <a:r>
              <a:rPr sz="1100" spc="-55" dirty="0">
                <a:latin typeface="Trebuchet MS"/>
                <a:cs typeface="Trebuchet MS"/>
              </a:rPr>
              <a:t>та </a:t>
            </a:r>
            <a:r>
              <a:rPr sz="1100" spc="-30" dirty="0">
                <a:latin typeface="Trebuchet MS"/>
                <a:cs typeface="Trebuchet MS"/>
              </a:rPr>
              <a:t>центральній  </a:t>
            </a:r>
            <a:r>
              <a:rPr sz="1100" spc="-35" dirty="0">
                <a:latin typeface="Trebuchet MS"/>
                <a:cs typeface="Trebuchet MS"/>
              </a:rPr>
              <a:t>частинах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Донецької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області,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а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найнижчий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145" dirty="0">
                <a:latin typeface="Trebuchet MS"/>
                <a:cs typeface="Trebuchet MS"/>
              </a:rPr>
              <a:t>–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у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Trebuchet MS"/>
                <a:cs typeface="Trebuchet MS"/>
              </a:rPr>
              <a:t>північній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частині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Луганської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області.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3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rebuchet MS"/>
              <a:cs typeface="Trebuchet MS"/>
            </a:endParaRPr>
          </a:p>
          <a:p>
            <a:pPr marL="192405">
              <a:lnSpc>
                <a:spcPct val="100000"/>
              </a:lnSpc>
              <a:spcBef>
                <a:spcPts val="5"/>
              </a:spcBef>
            </a:pPr>
            <a:r>
              <a:rPr sz="1400" spc="-110" dirty="0">
                <a:solidFill>
                  <a:srgbClr val="0C6CB5"/>
                </a:solidFill>
                <a:latin typeface="Trebuchet MS"/>
                <a:cs typeface="Trebuchet MS"/>
              </a:rPr>
              <a:t>Вплив </a:t>
            </a:r>
            <a:r>
              <a:rPr sz="1400" spc="-105" dirty="0">
                <a:solidFill>
                  <a:srgbClr val="0C6CB5"/>
                </a:solidFill>
                <a:latin typeface="Trebuchet MS"/>
                <a:cs typeface="Trebuchet MS"/>
              </a:rPr>
              <a:t>онлайн</a:t>
            </a:r>
            <a:r>
              <a:rPr sz="1400" spc="-204" dirty="0">
                <a:solidFill>
                  <a:srgbClr val="0C6CB5"/>
                </a:solidFill>
                <a:latin typeface="Trebuchet MS"/>
                <a:cs typeface="Trebuchet MS"/>
              </a:rPr>
              <a:t> </a:t>
            </a:r>
            <a:r>
              <a:rPr sz="1400" spc="-80" dirty="0">
                <a:solidFill>
                  <a:srgbClr val="0C6CB5"/>
                </a:solidFill>
                <a:latin typeface="Trebuchet MS"/>
                <a:cs typeface="Trebuchet MS"/>
              </a:rPr>
              <a:t>ЗМІ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78" name="object 7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15" dirty="0"/>
              <a:t>9</a:t>
            </a:fld>
            <a:endParaRPr spc="-15" dirty="0"/>
          </a:p>
        </p:txBody>
      </p:sp>
      <p:sp>
        <p:nvSpPr>
          <p:cNvPr id="75" name="object 75"/>
          <p:cNvSpPr txBox="1"/>
          <p:nvPr/>
        </p:nvSpPr>
        <p:spPr>
          <a:xfrm>
            <a:off x="1079995" y="9215323"/>
            <a:ext cx="1728470" cy="173990"/>
          </a:xfrm>
          <a:prstGeom prst="rect">
            <a:avLst/>
          </a:prstGeom>
          <a:solidFill>
            <a:srgbClr val="0C6CB5"/>
          </a:solidFill>
        </p:spPr>
        <p:txBody>
          <a:bodyPr vert="horz" wrap="square" lIns="0" tIns="1524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20"/>
              </a:spcBef>
            </a:pPr>
            <a:r>
              <a:rPr sz="900" spc="-30" dirty="0">
                <a:solidFill>
                  <a:srgbClr val="FFFFFF"/>
                </a:solidFill>
                <a:latin typeface="Trebuchet MS"/>
                <a:cs typeface="Trebuchet MS"/>
              </a:rPr>
              <a:t>Середнє</a:t>
            </a:r>
            <a:r>
              <a:rPr sz="9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Trebuchet MS"/>
                <a:cs typeface="Trebuchet MS"/>
              </a:rPr>
              <a:t>значення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Trebuchet MS"/>
                <a:cs typeface="Trebuchet MS"/>
              </a:rPr>
              <a:t>у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FFFFFF"/>
                </a:solidFill>
                <a:latin typeface="Trebuchet MS"/>
                <a:cs typeface="Trebuchet MS"/>
              </a:rPr>
              <a:t>регіоні:</a:t>
            </a:r>
            <a:r>
              <a:rPr sz="9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900" spc="-55" dirty="0">
                <a:solidFill>
                  <a:srgbClr val="FFFFFF"/>
                </a:solidFill>
                <a:latin typeface="Trebuchet MS"/>
                <a:cs typeface="Trebuchet MS"/>
              </a:rPr>
              <a:t>4,3</a:t>
            </a:r>
            <a:endParaRPr sz="900">
              <a:latin typeface="Trebuchet MS"/>
              <a:cs typeface="Trebuchet MS"/>
            </a:endParaRPr>
          </a:p>
        </p:txBody>
      </p:sp>
      <p:graphicFrame>
        <p:nvGraphicFramePr>
          <p:cNvPr id="76" name="object 76"/>
          <p:cNvGraphicFramePr>
            <a:graphicFrameLocks noGrp="1"/>
          </p:cNvGraphicFramePr>
          <p:nvPr/>
        </p:nvGraphicFramePr>
        <p:xfrm>
          <a:off x="1079995" y="9516147"/>
          <a:ext cx="2728588" cy="13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870"/>
                <a:gridCol w="252095"/>
                <a:gridCol w="252095"/>
                <a:gridCol w="252095"/>
                <a:gridCol w="252094"/>
                <a:gridCol w="252094"/>
                <a:gridCol w="252094"/>
                <a:gridCol w="252094"/>
                <a:gridCol w="252094"/>
                <a:gridCol w="252094"/>
                <a:gridCol w="229869"/>
              </a:tblGrid>
              <a:tr h="139700">
                <a:tc>
                  <a:txBody>
                    <a:bodyPr/>
                    <a:lstStyle/>
                    <a:p>
                      <a:pPr marR="139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8D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1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D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2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E6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3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7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4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5E7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5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FD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6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E4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7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C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8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9BE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dirty="0">
                          <a:latin typeface="Trebuchet MS"/>
                          <a:cs typeface="Trebuchet MS"/>
                        </a:rPr>
                        <a:t>9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DC8E0"/>
                    </a:solidFill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00" b="1" spc="-75" dirty="0">
                          <a:latin typeface="Trebuchet MS"/>
                          <a:cs typeface="Trebuchet MS"/>
                        </a:rPr>
                        <a:t>10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8C3C2"/>
                    </a:solidFill>
                  </a:tcPr>
                </a:tc>
              </a:tr>
            </a:tbl>
          </a:graphicData>
        </a:graphic>
      </p:graphicFrame>
      <p:sp>
        <p:nvSpPr>
          <p:cNvPr id="77" name="object 77"/>
          <p:cNvSpPr txBox="1"/>
          <p:nvPr/>
        </p:nvSpPr>
        <p:spPr>
          <a:xfrm>
            <a:off x="2889021" y="9931107"/>
            <a:ext cx="214185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35" dirty="0">
                <a:solidFill>
                  <a:srgbClr val="005AA9"/>
                </a:solidFill>
                <a:latin typeface="Trebuchet MS"/>
                <a:cs typeface="Trebuchet MS"/>
              </a:rPr>
              <a:t>Рисунок</a:t>
            </a:r>
            <a:r>
              <a:rPr sz="1000" b="1" spc="-105" dirty="0">
                <a:solidFill>
                  <a:srgbClr val="005AA9"/>
                </a:solidFill>
                <a:latin typeface="Trebuchet MS"/>
                <a:cs typeface="Trebuchet MS"/>
              </a:rPr>
              <a:t> </a:t>
            </a:r>
            <a:r>
              <a:rPr sz="1000" b="1" spc="-80" dirty="0">
                <a:solidFill>
                  <a:srgbClr val="005AA9"/>
                </a:solidFill>
                <a:latin typeface="Trebuchet MS"/>
                <a:cs typeface="Trebuchet MS"/>
              </a:rPr>
              <a:t>12:</a:t>
            </a:r>
            <a:r>
              <a:rPr sz="1000" b="1" spc="-105" dirty="0">
                <a:solidFill>
                  <a:srgbClr val="005AA9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Рівень</a:t>
            </a:r>
            <a:r>
              <a:rPr sz="1000" spc="-9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впливу</a:t>
            </a:r>
            <a:r>
              <a:rPr sz="1000" spc="-100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онлайн</a:t>
            </a:r>
            <a:r>
              <a:rPr sz="1000" spc="-100" dirty="0">
                <a:latin typeface="Trebuchet MS"/>
                <a:cs typeface="Trebuchet MS"/>
              </a:rPr>
              <a:t> </a:t>
            </a:r>
            <a:r>
              <a:rPr sz="1000" spc="-5" dirty="0">
                <a:latin typeface="Trebuchet MS"/>
                <a:cs typeface="Trebuchet MS"/>
              </a:rPr>
              <a:t>ЗМІ</a:t>
            </a:r>
            <a:endParaRPr sz="1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3374</Words>
  <Application>Microsoft Office PowerPoint</Application>
  <PresentationFormat>Произвольный</PresentationFormat>
  <Paragraphs>600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 Лекція 2. Психосоціальна адаптивність — виховання стійкості до ризиків. </vt:lpstr>
      <vt:lpstr>Психосоціальна адаптивність</vt:lpstr>
      <vt:lpstr>Презентация PowerPoint</vt:lpstr>
      <vt:lpstr>Психосоціальна адаптивність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Лекція 2.Концепція здоров’я.  </dc:title>
  <cp:lastModifiedBy>User</cp:lastModifiedBy>
  <cp:revision>3</cp:revision>
  <dcterms:created xsi:type="dcterms:W3CDTF">2020-09-20T17:15:33Z</dcterms:created>
  <dcterms:modified xsi:type="dcterms:W3CDTF">2020-09-20T17:34:51Z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2018-01-12T00:00:00Z</vt:filetime>
  </property>
  <property fmtid="{D5CDD505-2E9C-101B-9397-08002B2CF9AE}" pid="3" name="LastSaved">
    <vt:filetime>2020-09-20T00:00:00Z</vt:filetime>
  </property>
</Properties>
</file>