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2" r:id="rId8"/>
    <p:sldId id="263" r:id="rId9"/>
    <p:sldId id="264" r:id="rId10"/>
    <p:sldId id="269" r:id="rId11"/>
    <p:sldId id="271" r:id="rId12"/>
    <p:sldId id="272" r:id="rId13"/>
    <p:sldId id="273"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48AD55F-5201-4BE2-9D6E-36D53E9808B2}" type="datetimeFigureOut">
              <a:rPr lang="ru-RU" smtClean="0"/>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1868756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8AD55F-5201-4BE2-9D6E-36D53E9808B2}" type="datetimeFigureOut">
              <a:rPr lang="ru-RU" smtClean="0"/>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407018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8AD55F-5201-4BE2-9D6E-36D53E9808B2}" type="datetimeFigureOut">
              <a:rPr lang="ru-RU" smtClean="0"/>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37856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8AD55F-5201-4BE2-9D6E-36D53E9808B2}" type="datetimeFigureOut">
              <a:rPr lang="ru-RU" smtClean="0"/>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248892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48AD55F-5201-4BE2-9D6E-36D53E9808B2}" type="datetimeFigureOut">
              <a:rPr lang="ru-RU" smtClean="0"/>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2459479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48AD55F-5201-4BE2-9D6E-36D53E9808B2}" type="datetimeFigureOut">
              <a:rPr lang="ru-RU" smtClean="0"/>
              <a:t>23.09.2020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91016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48AD55F-5201-4BE2-9D6E-36D53E9808B2}" type="datetimeFigureOut">
              <a:rPr lang="ru-RU" smtClean="0"/>
              <a:t>23.09.2020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213592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48AD55F-5201-4BE2-9D6E-36D53E9808B2}" type="datetimeFigureOut">
              <a:rPr lang="ru-RU" smtClean="0"/>
              <a:t>23.09.2020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246141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48AD55F-5201-4BE2-9D6E-36D53E9808B2}" type="datetimeFigureOut">
              <a:rPr lang="ru-RU" smtClean="0"/>
              <a:t>23.09.2020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3973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48AD55F-5201-4BE2-9D6E-36D53E9808B2}" type="datetimeFigureOut">
              <a:rPr lang="ru-RU" smtClean="0"/>
              <a:t>23.09.2020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169563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48AD55F-5201-4BE2-9D6E-36D53E9808B2}" type="datetimeFigureOut">
              <a:rPr lang="ru-RU" smtClean="0"/>
              <a:t>23.09.2020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6D60387-370D-47B3-BF57-A8F56113A46C}" type="slidenum">
              <a:rPr lang="ru-RU" smtClean="0"/>
              <a:t>‹#›</a:t>
            </a:fld>
            <a:endParaRPr lang="ru-RU"/>
          </a:p>
        </p:txBody>
      </p:sp>
    </p:spTree>
    <p:extLst>
      <p:ext uri="{BB962C8B-B14F-4D97-AF65-F5344CB8AC3E}">
        <p14:creationId xmlns:p14="http://schemas.microsoft.com/office/powerpoint/2010/main" val="464007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AD55F-5201-4BE2-9D6E-36D53E9808B2}" type="datetimeFigureOut">
              <a:rPr lang="ru-RU" smtClean="0"/>
              <a:t>23.09.2020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60387-370D-47B3-BF57-A8F56113A46C}" type="slidenum">
              <a:rPr lang="ru-RU" smtClean="0"/>
              <a:t>‹#›</a:t>
            </a:fld>
            <a:endParaRPr lang="ru-RU"/>
          </a:p>
        </p:txBody>
      </p:sp>
    </p:spTree>
    <p:extLst>
      <p:ext uri="{BB962C8B-B14F-4D97-AF65-F5344CB8AC3E}">
        <p14:creationId xmlns:p14="http://schemas.microsoft.com/office/powerpoint/2010/main" val="1745505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05060" y="233721"/>
            <a:ext cx="9144000" cy="2387600"/>
          </a:xfrm>
        </p:spPr>
        <p:txBody>
          <a:bodyPr>
            <a:normAutofit fontScale="90000"/>
          </a:bodyPr>
          <a:lstStyle/>
          <a:p>
            <a:r>
              <a:rPr lang="uk-UA" b="1" dirty="0" smtClean="0">
                <a:latin typeface="Arial Narrow" panose="020B0606020202030204" pitchFamily="34" charset="0"/>
              </a:rPr>
              <a:t>Основні </a:t>
            </a:r>
            <a:r>
              <a:rPr lang="uk-UA" b="1" dirty="0" err="1" smtClean="0">
                <a:latin typeface="Arial Narrow" panose="020B0606020202030204" pitchFamily="34" charset="0"/>
              </a:rPr>
              <a:t>фарм</a:t>
            </a:r>
            <a:r>
              <a:rPr lang="ru-RU" b="1" dirty="0" err="1" smtClean="0">
                <a:latin typeface="Arial Narrow" panose="020B0606020202030204" pitchFamily="34" charset="0"/>
              </a:rPr>
              <a:t>ак</a:t>
            </a:r>
            <a:r>
              <a:rPr lang="uk-UA" b="1" dirty="0" err="1" smtClean="0">
                <a:latin typeface="Arial Narrow" panose="020B0606020202030204" pitchFamily="34" charset="0"/>
              </a:rPr>
              <a:t>оекономічні</a:t>
            </a:r>
            <a:r>
              <a:rPr lang="uk-UA" b="1" dirty="0" smtClean="0">
                <a:latin typeface="Arial Narrow" panose="020B0606020202030204" pitchFamily="34" charset="0"/>
              </a:rPr>
              <a:t> категорії. Поняття та сутність</a:t>
            </a:r>
            <a:endParaRPr lang="ru-RU" b="1" dirty="0">
              <a:latin typeface="Arial Narrow" panose="020B0606020202030204" pitchFamily="34" charset="0"/>
            </a:endParaRPr>
          </a:p>
        </p:txBody>
      </p:sp>
      <p:sp>
        <p:nvSpPr>
          <p:cNvPr id="3" name="Подзаголовок 2"/>
          <p:cNvSpPr>
            <a:spLocks noGrp="1"/>
          </p:cNvSpPr>
          <p:nvPr>
            <p:ph type="subTitle" idx="1"/>
          </p:nvPr>
        </p:nvSpPr>
        <p:spPr>
          <a:xfrm>
            <a:off x="0" y="3447491"/>
            <a:ext cx="11981645" cy="3159370"/>
          </a:xfrm>
        </p:spPr>
        <p:txBody>
          <a:bodyPr>
            <a:normAutofit/>
          </a:bodyPr>
          <a:lstStyle/>
          <a:p>
            <a:pPr algn="r"/>
            <a:r>
              <a:rPr lang="uk-UA" dirty="0" smtClean="0">
                <a:latin typeface="Arial Narrow" panose="020B0606020202030204" pitchFamily="34" charset="0"/>
              </a:rPr>
              <a:t>Розробив          ас. каф. Громадського </a:t>
            </a:r>
            <a:r>
              <a:rPr lang="uk-UA" dirty="0" smtClean="0">
                <a:latin typeface="Arial Narrow" panose="020B0606020202030204" pitchFamily="34" charset="0"/>
              </a:rPr>
              <a:t>здоров'я</a:t>
            </a:r>
            <a:endParaRPr lang="uk-UA" dirty="0" smtClean="0">
              <a:latin typeface="Arial Narrow" panose="020B0606020202030204" pitchFamily="34" charset="0"/>
            </a:endParaRPr>
          </a:p>
          <a:p>
            <a:pPr algn="r"/>
            <a:r>
              <a:rPr lang="uk-UA" dirty="0" err="1" smtClean="0">
                <a:latin typeface="Arial Narrow" panose="020B0606020202030204" pitchFamily="34" charset="0"/>
              </a:rPr>
              <a:t>К.е.н</a:t>
            </a:r>
            <a:r>
              <a:rPr lang="uk-UA" dirty="0" smtClean="0">
                <a:latin typeface="Arial Narrow" panose="020B0606020202030204" pitchFamily="34" charset="0"/>
              </a:rPr>
              <a:t>., </a:t>
            </a:r>
            <a:r>
              <a:rPr lang="uk-UA" dirty="0" err="1" smtClean="0">
                <a:latin typeface="Arial Narrow" panose="020B0606020202030204" pitchFamily="34" charset="0"/>
              </a:rPr>
              <a:t>Прийменко</a:t>
            </a:r>
            <a:r>
              <a:rPr lang="uk-UA" dirty="0" smtClean="0">
                <a:latin typeface="Arial Narrow" panose="020B0606020202030204" pitchFamily="34" charset="0"/>
              </a:rPr>
              <a:t> С. А.</a:t>
            </a:r>
          </a:p>
          <a:p>
            <a:endParaRPr lang="uk-UA" dirty="0">
              <a:latin typeface="Arial Narrow" panose="020B0606020202030204" pitchFamily="34" charset="0"/>
            </a:endParaRPr>
          </a:p>
          <a:p>
            <a:endParaRPr lang="uk-UA" dirty="0" smtClean="0">
              <a:latin typeface="Arial Narrow" panose="020B0606020202030204" pitchFamily="34" charset="0"/>
            </a:endParaRPr>
          </a:p>
          <a:p>
            <a:endParaRPr lang="uk-UA" dirty="0">
              <a:latin typeface="Arial Narrow" panose="020B0606020202030204" pitchFamily="34" charset="0"/>
            </a:endParaRPr>
          </a:p>
          <a:p>
            <a:r>
              <a:rPr lang="uk-UA" dirty="0" smtClean="0">
                <a:latin typeface="Arial Narrow" panose="020B0606020202030204" pitchFamily="34" charset="0"/>
              </a:rPr>
              <a:t>Суми </a:t>
            </a:r>
            <a:r>
              <a:rPr lang="uk-UA" dirty="0" smtClean="0">
                <a:latin typeface="Arial Narrow" panose="020B0606020202030204" pitchFamily="34" charset="0"/>
              </a:rPr>
              <a:t>20</a:t>
            </a:r>
            <a:r>
              <a:rPr lang="en-US" dirty="0" smtClean="0">
                <a:latin typeface="Arial Narrow" panose="020B0606020202030204" pitchFamily="34" charset="0"/>
              </a:rPr>
              <a:t>20</a:t>
            </a:r>
            <a:endParaRPr lang="ru-RU" dirty="0">
              <a:latin typeface="Arial Narrow" panose="020B0606020202030204" pitchFamily="34" charset="0"/>
            </a:endParaRPr>
          </a:p>
        </p:txBody>
      </p:sp>
    </p:spTree>
    <p:extLst>
      <p:ext uri="{BB962C8B-B14F-4D97-AF65-F5344CB8AC3E}">
        <p14:creationId xmlns:p14="http://schemas.microsoft.com/office/powerpoint/2010/main" val="3134409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425" y="141668"/>
            <a:ext cx="11874321" cy="6542467"/>
          </a:xfrm>
        </p:spPr>
        <p:txBody>
          <a:bodyPr>
            <a:normAutofit fontScale="92500" lnSpcReduction="10000"/>
          </a:bodyPr>
          <a:lstStyle/>
          <a:p>
            <a:pPr marL="0" indent="0" algn="just" fontAlgn="base">
              <a:buNone/>
            </a:pPr>
            <a:r>
              <a:rPr lang="uk-UA" b="1" dirty="0" smtClean="0">
                <a:latin typeface="Arial Narrow" panose="020B0606020202030204" pitchFamily="34" charset="0"/>
              </a:rPr>
              <a:t>Дозування </a:t>
            </a:r>
            <a:r>
              <a:rPr lang="ru-RU" b="1" dirty="0" err="1" smtClean="0">
                <a:latin typeface="Arial Narrow" panose="020B0606020202030204" pitchFamily="34" charset="0"/>
              </a:rPr>
              <a:t>ліків</a:t>
            </a:r>
            <a:r>
              <a:rPr lang="ru-RU" b="1" dirty="0">
                <a:latin typeface="Arial Narrow" panose="020B0606020202030204" pitchFamily="34" charset="0"/>
              </a:rPr>
              <a:t> </a:t>
            </a:r>
            <a:r>
              <a:rPr lang="ru-RU" dirty="0">
                <a:latin typeface="Arial Narrow" panose="020B0606020202030204" pitchFamily="34" charset="0"/>
              </a:rPr>
              <a:t>— </a:t>
            </a:r>
            <a:r>
              <a:rPr lang="uk-UA" dirty="0" smtClean="0">
                <a:latin typeface="Arial Narrow" panose="020B0606020202030204" pitchFamily="34" charset="0"/>
              </a:rPr>
              <a:t>термін, який означає дозу, частоту і тривалість введення лікарського препарату. Вибір оптимальної дози є необхідною умовою ефективного та максимально безпечного застосування ЛП. Залежно від дози можуть змінюватися швидкість досягнення лікувального ефекту, його тривалість, </a:t>
            </a:r>
            <a:r>
              <a:rPr lang="uk-UA" dirty="0" err="1" smtClean="0">
                <a:latin typeface="Arial Narrow" panose="020B0606020202030204" pitchFamily="34" charset="0"/>
              </a:rPr>
              <a:t>вираженість</a:t>
            </a:r>
            <a:r>
              <a:rPr lang="uk-UA" dirty="0" smtClean="0">
                <a:latin typeface="Arial Narrow" panose="020B0606020202030204" pitchFamily="34" charset="0"/>
              </a:rPr>
              <a:t>, іноді напрямок дії. Напр., 25% розчин магнію сульфату при внутрішньовенному введенні залежно від дози спричиняє гіпотензивну, </a:t>
            </a:r>
            <a:r>
              <a:rPr lang="uk-UA" dirty="0" err="1" smtClean="0">
                <a:latin typeface="Arial Narrow" panose="020B0606020202030204" pitchFamily="34" charset="0"/>
              </a:rPr>
              <a:t>протисудомну</a:t>
            </a:r>
            <a:r>
              <a:rPr lang="uk-UA" dirty="0" smtClean="0">
                <a:latin typeface="Arial Narrow" panose="020B0606020202030204" pitchFamily="34" charset="0"/>
              </a:rPr>
              <a:t> і навіть анестезувальну дію, а при прийомі внутрішньо викликає проносний ефект. </a:t>
            </a:r>
          </a:p>
          <a:p>
            <a:pPr marL="0" indent="0" algn="just" fontAlgn="base">
              <a:buNone/>
            </a:pPr>
            <a:r>
              <a:rPr lang="uk-UA" dirty="0" smtClean="0">
                <a:latin typeface="Arial Narrow" panose="020B0606020202030204" pitchFamily="34" charset="0"/>
              </a:rPr>
              <a:t>Для правильного визначення дози необхідно враховувати індивідуальні особливості організму хворого. Індивідуальна чутливість до лікарського препарату залежить від віку, статі, маси тіла, швидкості метаболізму, стану шлунково кишкового тракту, кровообігу печінки і нирок, лікарської форми і шляху введення препарату, одночасного застосування інших препаратів та прийому їжі тощо. Якщо виникає необхідність швидко досягти високої концентрації ЛП в організмі, перша доза (ударна) перевищує наступні або ліки приймають натщесерце.</a:t>
            </a:r>
          </a:p>
          <a:p>
            <a:pPr marL="0" indent="0" algn="just" fontAlgn="base">
              <a:buNone/>
            </a:pPr>
            <a:r>
              <a:rPr lang="uk-UA" dirty="0" smtClean="0">
                <a:latin typeface="Arial Narrow" panose="020B0606020202030204" pitchFamily="34" charset="0"/>
              </a:rPr>
              <a:t>При призначенні ліків дітям, пацієнтам похилого та старечого віку їх дози знижують. Дози для дітей визначають різними способом: на 1 кг маси тіла, на одиницю поверхні тіла або на рік життя або розраховують дозу залежно від шляху введення. Якщо дозу ЛП, який приймають внутрішньо, вважати за 100%, тоді </a:t>
            </a:r>
            <a:r>
              <a:rPr lang="uk-UA" dirty="0" err="1" smtClean="0">
                <a:latin typeface="Arial Narrow" panose="020B0606020202030204" pitchFamily="34" charset="0"/>
              </a:rPr>
              <a:t>ректально</a:t>
            </a:r>
            <a:r>
              <a:rPr lang="uk-UA" dirty="0" smtClean="0">
                <a:latin typeface="Arial Narrow" panose="020B0606020202030204" pitchFamily="34" charset="0"/>
              </a:rPr>
              <a:t> та підшкірно вводять</a:t>
            </a:r>
            <a:r>
              <a:rPr lang="ru-RU" dirty="0" smtClean="0">
                <a:latin typeface="Arial Narrow" panose="020B0606020202030204" pitchFamily="34" charset="0"/>
              </a:rPr>
              <a:t> </a:t>
            </a:r>
            <a:r>
              <a:rPr lang="ru-RU" dirty="0">
                <a:latin typeface="Arial Narrow" panose="020B0606020202030204" pitchFamily="34" charset="0"/>
              </a:rPr>
              <a:t>50%, в/м та в/в — 33%.</a:t>
            </a:r>
          </a:p>
          <a:p>
            <a:pPr marL="0" indent="0">
              <a:buNone/>
            </a:pPr>
            <a:endParaRPr lang="ru-RU" dirty="0">
              <a:latin typeface="Arial Narrow" panose="020B0606020202030204" pitchFamily="34" charset="0"/>
            </a:endParaRPr>
          </a:p>
        </p:txBody>
      </p:sp>
    </p:spTree>
    <p:extLst>
      <p:ext uri="{BB962C8B-B14F-4D97-AF65-F5344CB8AC3E}">
        <p14:creationId xmlns:p14="http://schemas.microsoft.com/office/powerpoint/2010/main" val="3076311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152" y="135228"/>
            <a:ext cx="11887200" cy="6722772"/>
          </a:xfrm>
        </p:spPr>
        <p:txBody>
          <a:bodyPr>
            <a:normAutofit fontScale="92500" lnSpcReduction="10000"/>
          </a:bodyPr>
          <a:lstStyle/>
          <a:p>
            <a:pPr marL="0" indent="0" algn="just">
              <a:buNone/>
            </a:pPr>
            <a:r>
              <a:rPr lang="ru-RU" dirty="0">
                <a:latin typeface="Arial Narrow" panose="020B0606020202030204" pitchFamily="34" charset="0"/>
              </a:rPr>
              <a:t>Доза (</a:t>
            </a:r>
            <a:r>
              <a:rPr lang="ru-RU" dirty="0" err="1">
                <a:latin typeface="Arial Narrow" panose="020B0606020202030204" pitchFamily="34" charset="0"/>
              </a:rPr>
              <a:t>грец</a:t>
            </a:r>
            <a:r>
              <a:rPr lang="ru-RU" dirty="0">
                <a:latin typeface="Arial Narrow" panose="020B0606020202030204" pitchFamily="34" charset="0"/>
              </a:rPr>
              <a:t>. </a:t>
            </a:r>
            <a:r>
              <a:rPr lang="en-US" dirty="0" err="1">
                <a:latin typeface="Arial Narrow" panose="020B0606020202030204" pitchFamily="34" charset="0"/>
              </a:rPr>
              <a:t>dosis</a:t>
            </a:r>
            <a:r>
              <a:rPr lang="en-US" dirty="0">
                <a:latin typeface="Arial Narrow" panose="020B0606020202030204" pitchFamily="34" charset="0"/>
              </a:rPr>
              <a:t> — </a:t>
            </a:r>
            <a:r>
              <a:rPr lang="ru-RU" dirty="0" err="1">
                <a:latin typeface="Arial Narrow" panose="020B0606020202030204" pitchFamily="34" charset="0"/>
              </a:rPr>
              <a:t>порція</a:t>
            </a:r>
            <a:r>
              <a:rPr lang="ru-RU" dirty="0">
                <a:latin typeface="Arial Narrow" panose="020B0606020202030204" pitchFamily="34" charset="0"/>
              </a:rPr>
              <a:t>, доза) — </a:t>
            </a:r>
            <a:r>
              <a:rPr lang="uk-UA" dirty="0" smtClean="0">
                <a:latin typeface="Arial Narrow" panose="020B0606020202030204" pitchFamily="34" charset="0"/>
              </a:rPr>
              <a:t>кількість лікарської речовини, введеної в організм і вираженої в одиницях маси, об’єму, радіоактивності або біологічної активності. Доза для препаратів, які проходять біологічну стандартизацію, виражається в одиницях дії і визначається шляхом </a:t>
            </a:r>
            <a:r>
              <a:rPr lang="uk-UA" dirty="0" err="1" smtClean="0">
                <a:latin typeface="Arial Narrow" panose="020B0606020202030204" pitchFamily="34" charset="0"/>
              </a:rPr>
              <a:t>порів</a:t>
            </a:r>
            <a:r>
              <a:rPr lang="ru-RU" dirty="0" err="1" smtClean="0">
                <a:latin typeface="Arial Narrow" panose="020B0606020202030204" pitchFamily="34" charset="0"/>
              </a:rPr>
              <a:t>няння</a:t>
            </a:r>
            <a:r>
              <a:rPr lang="ru-RU" dirty="0" smtClean="0">
                <a:latin typeface="Arial Narrow" panose="020B0606020202030204" pitchFamily="34" charset="0"/>
              </a:rPr>
              <a:t> </a:t>
            </a:r>
            <a:r>
              <a:rPr lang="ru-RU" dirty="0" err="1">
                <a:latin typeface="Arial Narrow" panose="020B0606020202030204" pitchFamily="34" charset="0"/>
              </a:rPr>
              <a:t>зі</a:t>
            </a:r>
            <a:r>
              <a:rPr lang="ru-RU" dirty="0">
                <a:latin typeface="Arial Narrow" panose="020B0606020202030204" pitchFamily="34" charset="0"/>
              </a:rPr>
              <a:t> </a:t>
            </a:r>
            <a:r>
              <a:rPr lang="ru-RU" dirty="0" smtClean="0">
                <a:latin typeface="Arial Narrow" panose="020B0606020202030204" pitchFamily="34" charset="0"/>
              </a:rPr>
              <a:t>стандартом.</a:t>
            </a:r>
          </a:p>
          <a:p>
            <a:pPr marL="0" indent="0" algn="ctr">
              <a:buNone/>
            </a:pPr>
            <a:r>
              <a:rPr lang="uk-UA" dirty="0" smtClean="0">
                <a:latin typeface="Arial Narrow" panose="020B0606020202030204" pitchFamily="34" charset="0"/>
              </a:rPr>
              <a:t>Види доз: </a:t>
            </a:r>
          </a:p>
          <a:p>
            <a:pPr marL="514350" indent="-514350" algn="just">
              <a:buAutoNum type="arabicParenR"/>
            </a:pPr>
            <a:r>
              <a:rPr lang="ru-RU" dirty="0" err="1" smtClean="0">
                <a:latin typeface="Arial Narrow" panose="020B0606020202030204" pitchFamily="34" charset="0"/>
              </a:rPr>
              <a:t>Терапевтична</a:t>
            </a:r>
            <a:r>
              <a:rPr lang="en-US" dirty="0" smtClean="0">
                <a:latin typeface="Arial Narrow" panose="020B0606020202030204" pitchFamily="34" charset="0"/>
              </a:rPr>
              <a:t> </a:t>
            </a:r>
            <a:r>
              <a:rPr lang="en-US" dirty="0">
                <a:latin typeface="Arial Narrow" panose="020B0606020202030204" pitchFamily="34" charset="0"/>
              </a:rPr>
              <a:t>— </a:t>
            </a:r>
            <a:r>
              <a:rPr lang="uk-UA" dirty="0" smtClean="0">
                <a:latin typeface="Arial Narrow" panose="020B0606020202030204" pitchFamily="34" charset="0"/>
              </a:rPr>
              <a:t>кількість речовини, що вводиться в організм з лікувальною метою, яка, у свою чергу, поділяється на мінімальну (порогову), середню та максимальну дози. </a:t>
            </a:r>
          </a:p>
          <a:p>
            <a:pPr marL="514350" indent="-514350" algn="just">
              <a:buAutoNum type="arabicParenR"/>
            </a:pPr>
            <a:r>
              <a:rPr lang="ru-RU" dirty="0" err="1" smtClean="0">
                <a:latin typeface="Arial Narrow" panose="020B0606020202030204" pitchFamily="34" charset="0"/>
              </a:rPr>
              <a:t>Мінімальна</a:t>
            </a:r>
            <a:r>
              <a:rPr lang="ru-RU" dirty="0" smtClean="0">
                <a:latin typeface="Arial Narrow" panose="020B0606020202030204" pitchFamily="34" charset="0"/>
              </a:rPr>
              <a:t> </a:t>
            </a:r>
            <a:r>
              <a:rPr lang="uk-UA" dirty="0" smtClean="0">
                <a:latin typeface="Arial Narrow" panose="020B0606020202030204" pitchFamily="34" charset="0"/>
              </a:rPr>
              <a:t>викликає фармакологічний </a:t>
            </a:r>
            <a:r>
              <a:rPr lang="ru-RU" dirty="0" err="1" smtClean="0">
                <a:latin typeface="Arial Narrow" panose="020B0606020202030204" pitchFamily="34" charset="0"/>
              </a:rPr>
              <a:t>ефект</a:t>
            </a:r>
            <a:r>
              <a:rPr lang="ru-RU" dirty="0" smtClean="0">
                <a:latin typeface="Arial Narrow" panose="020B0606020202030204" pitchFamily="34" charset="0"/>
              </a:rPr>
              <a:t> </a:t>
            </a:r>
            <a:r>
              <a:rPr lang="ru-RU" dirty="0">
                <a:latin typeface="Arial Narrow" panose="020B0606020202030204" pitchFamily="34" charset="0"/>
              </a:rPr>
              <a:t>невеликого </a:t>
            </a:r>
            <a:r>
              <a:rPr lang="ru-RU" dirty="0" err="1">
                <a:latin typeface="Arial Narrow" panose="020B0606020202030204" pitchFamily="34" charset="0"/>
              </a:rPr>
              <a:t>ступеня</a:t>
            </a:r>
            <a:r>
              <a:rPr lang="ru-RU" dirty="0">
                <a:latin typeface="Arial Narrow" panose="020B0606020202030204" pitchFamily="34" charset="0"/>
              </a:rPr>
              <a:t> і в 2–3 рази </a:t>
            </a:r>
            <a:r>
              <a:rPr lang="ru-RU" dirty="0" err="1">
                <a:latin typeface="Arial Narrow" panose="020B0606020202030204" pitchFamily="34" charset="0"/>
              </a:rPr>
              <a:t>нижча</a:t>
            </a:r>
            <a:r>
              <a:rPr lang="ru-RU" dirty="0">
                <a:latin typeface="Arial Narrow" panose="020B0606020202030204" pitchFamily="34" charset="0"/>
              </a:rPr>
              <a:t>, </a:t>
            </a:r>
            <a:r>
              <a:rPr lang="ru-RU" dirty="0" err="1">
                <a:latin typeface="Arial Narrow" panose="020B0606020202030204" pitchFamily="34" charset="0"/>
              </a:rPr>
              <a:t>ніж</a:t>
            </a:r>
            <a:r>
              <a:rPr lang="ru-RU" dirty="0">
                <a:latin typeface="Arial Narrow" panose="020B0606020202030204" pitchFamily="34" charset="0"/>
              </a:rPr>
              <a:t> </a:t>
            </a:r>
            <a:r>
              <a:rPr lang="ru-RU" dirty="0" err="1">
                <a:latin typeface="Arial Narrow" panose="020B0606020202030204" pitchFamily="34" charset="0"/>
              </a:rPr>
              <a:t>середня</a:t>
            </a:r>
            <a:r>
              <a:rPr lang="ru-RU" dirty="0">
                <a:latin typeface="Arial Narrow" panose="020B0606020202030204" pitchFamily="34" charset="0"/>
              </a:rPr>
              <a:t> </a:t>
            </a:r>
            <a:r>
              <a:rPr lang="ru-RU" dirty="0" err="1" smtClean="0">
                <a:latin typeface="Arial Narrow" panose="020B0606020202030204" pitchFamily="34" charset="0"/>
              </a:rPr>
              <a:t>терапевтична</a:t>
            </a:r>
            <a:r>
              <a:rPr lang="ru-RU" dirty="0" smtClean="0">
                <a:latin typeface="Arial Narrow" panose="020B0606020202030204" pitchFamily="34" charset="0"/>
              </a:rPr>
              <a:t>. </a:t>
            </a:r>
          </a:p>
          <a:p>
            <a:pPr marL="514350" indent="-514350" algn="just">
              <a:buAutoNum type="arabicParenR"/>
            </a:pPr>
            <a:r>
              <a:rPr lang="uk-UA" dirty="0" smtClean="0">
                <a:latin typeface="Arial Narrow" panose="020B0606020202030204" pitchFamily="34" charset="0"/>
              </a:rPr>
              <a:t>Середня викликає фармакологічний ефект середнього ступеня у більшості пацієнтів. </a:t>
            </a:r>
          </a:p>
          <a:p>
            <a:pPr marL="0" indent="0" algn="just">
              <a:buNone/>
            </a:pPr>
            <a:r>
              <a:rPr lang="uk-UA" dirty="0" smtClean="0">
                <a:latin typeface="Arial Narrow" panose="020B0606020202030204" pitchFamily="34" charset="0"/>
              </a:rPr>
              <a:t>Середня терапевтична становить ½–⅓ вищої або максимальної Д. і міститься в одиниці лікарського препарату</a:t>
            </a:r>
            <a:r>
              <a:rPr lang="ru-RU" dirty="0" smtClean="0">
                <a:latin typeface="Arial Narrow" panose="020B0606020202030204" pitchFamily="34" charset="0"/>
              </a:rPr>
              <a:t>. </a:t>
            </a:r>
            <a:r>
              <a:rPr lang="uk-UA" dirty="0" smtClean="0">
                <a:latin typeface="Arial Narrow" panose="020B0606020202030204" pitchFamily="34" charset="0"/>
              </a:rPr>
              <a:t>Вона найчастіше використовується у клінічній практиці. </a:t>
            </a:r>
          </a:p>
          <a:p>
            <a:pPr marL="0" indent="0" algn="just">
              <a:buNone/>
            </a:pPr>
            <a:r>
              <a:rPr lang="uk-UA" dirty="0" smtClean="0">
                <a:latin typeface="Arial Narrow" panose="020B0606020202030204" pitchFamily="34" charset="0"/>
              </a:rPr>
              <a:t>4) Максимальна або вища терапевтична, спричиняє найвищу терапевтичну </a:t>
            </a:r>
            <a:r>
              <a:rPr lang="ru-RU" dirty="0" err="1" smtClean="0">
                <a:latin typeface="Arial Narrow" panose="020B0606020202030204" pitchFamily="34" charset="0"/>
              </a:rPr>
              <a:t>дію</a:t>
            </a:r>
            <a:r>
              <a:rPr lang="ru-RU" dirty="0" smtClean="0">
                <a:latin typeface="Arial Narrow" panose="020B0606020202030204" pitchFamily="34" charset="0"/>
              </a:rPr>
              <a:t>.</a:t>
            </a:r>
          </a:p>
          <a:p>
            <a:pPr marL="0" indent="0" algn="just">
              <a:buNone/>
            </a:pPr>
            <a:r>
              <a:rPr lang="uk-UA" i="1" dirty="0" smtClean="0">
                <a:latin typeface="Arial Narrow" panose="020B0606020202030204" pitchFamily="34" charset="0"/>
              </a:rPr>
              <a:t>5) У</a:t>
            </a:r>
            <a:r>
              <a:rPr lang="uk-UA" dirty="0" smtClean="0">
                <a:latin typeface="Arial Narrow" panose="020B0606020202030204" pitchFamily="34" charset="0"/>
              </a:rPr>
              <a:t>дарна — така, що дозволяє після застосування лікарського препарату відразу досягти високої терапевтичної концентрації у плазмі крові, тобто приводить до швидкого досягнення повноцінного терапевтичного ефекту. Її застосовують, якщо виникає необхідність швидко створити високу концентрацію антибактеріальних препаратів</a:t>
            </a:r>
          </a:p>
          <a:p>
            <a:pPr marL="0" indent="0" algn="just">
              <a:buNone/>
            </a:pPr>
            <a:endParaRPr lang="ru-RU" dirty="0">
              <a:latin typeface="Arial Narrow" panose="020B0606020202030204" pitchFamily="34" charset="0"/>
            </a:endParaRPr>
          </a:p>
        </p:txBody>
      </p:sp>
    </p:spTree>
    <p:extLst>
      <p:ext uri="{BB962C8B-B14F-4D97-AF65-F5344CB8AC3E}">
        <p14:creationId xmlns:p14="http://schemas.microsoft.com/office/powerpoint/2010/main" val="3034091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3031" y="103031"/>
            <a:ext cx="11951594" cy="6516710"/>
          </a:xfrm>
        </p:spPr>
        <p:txBody>
          <a:bodyPr>
            <a:normAutofit/>
          </a:bodyPr>
          <a:lstStyle/>
          <a:p>
            <a:pPr marL="0" indent="0" algn="just">
              <a:buNone/>
            </a:pPr>
            <a:r>
              <a:rPr lang="uk-UA" dirty="0" smtClean="0">
                <a:latin typeface="Arial Narrow" panose="020B0606020202030204" pitchFamily="34" charset="0"/>
              </a:rPr>
              <a:t>6) Допустима </a:t>
            </a:r>
            <a:r>
              <a:rPr lang="uk-UA" b="1" dirty="0" smtClean="0">
                <a:latin typeface="Arial Narrow" panose="020B0606020202030204" pitchFamily="34" charset="0"/>
              </a:rPr>
              <a:t> </a:t>
            </a:r>
            <a:r>
              <a:rPr lang="uk-UA" dirty="0" smtClean="0">
                <a:latin typeface="Arial Narrow" panose="020B0606020202030204" pitchFamily="34" charset="0"/>
              </a:rPr>
              <a:t>— максимальна, гранична доза, яка ще не викликає токсичних проявів в організмі людини чи тварини.</a:t>
            </a:r>
          </a:p>
          <a:p>
            <a:pPr marL="0" indent="0" algn="just">
              <a:buNone/>
            </a:pPr>
            <a:r>
              <a:rPr lang="ru-RU" dirty="0" smtClean="0">
                <a:latin typeface="Arial Narrow" panose="020B0606020202030204" pitchFamily="34" charset="0"/>
              </a:rPr>
              <a:t>7) </a:t>
            </a:r>
            <a:r>
              <a:rPr lang="uk-UA" dirty="0" smtClean="0">
                <a:latin typeface="Arial Narrow" panose="020B0606020202030204" pitchFamily="34" charset="0"/>
              </a:rPr>
              <a:t>Разова</a:t>
            </a:r>
            <a:r>
              <a:rPr lang="ru-RU" dirty="0" smtClean="0">
                <a:latin typeface="Arial Narrow" panose="020B0606020202030204" pitchFamily="34" charset="0"/>
              </a:rPr>
              <a:t> </a:t>
            </a:r>
            <a:r>
              <a:rPr lang="en-US" dirty="0" smtClean="0">
                <a:latin typeface="Arial Narrow" panose="020B0606020202030204" pitchFamily="34" charset="0"/>
              </a:rPr>
              <a:t> — </a:t>
            </a:r>
            <a:r>
              <a:rPr lang="ru-RU" dirty="0" err="1" smtClean="0">
                <a:latin typeface="Arial Narrow" panose="020B0606020202030204" pitchFamily="34" charset="0"/>
              </a:rPr>
              <a:t>це</a:t>
            </a:r>
            <a:r>
              <a:rPr lang="ru-RU" dirty="0" smtClean="0">
                <a:latin typeface="Arial Narrow" panose="020B0606020202030204" pitchFamily="34" charset="0"/>
              </a:rPr>
              <a:t> доза препарату на 1 </a:t>
            </a:r>
            <a:r>
              <a:rPr lang="uk-UA" dirty="0" smtClean="0">
                <a:latin typeface="Arial Narrow" panose="020B0606020202030204" pitchFamily="34" charset="0"/>
              </a:rPr>
              <a:t>прийом або </a:t>
            </a:r>
            <a:r>
              <a:rPr lang="ru-RU" dirty="0" smtClean="0">
                <a:latin typeface="Arial Narrow" panose="020B0606020202030204" pitchFamily="34" charset="0"/>
              </a:rPr>
              <a:t>доза, яка </a:t>
            </a:r>
            <a:r>
              <a:rPr lang="uk-UA" dirty="0" smtClean="0">
                <a:latin typeface="Arial Narrow" panose="020B0606020202030204" pitchFamily="34" charset="0"/>
              </a:rPr>
              <a:t>дозволяє підтримувати концентрацію Л</a:t>
            </a:r>
            <a:r>
              <a:rPr lang="ru-RU" dirty="0" smtClean="0">
                <a:latin typeface="Arial Narrow" panose="020B0606020202030204" pitchFamily="34" charset="0"/>
              </a:rPr>
              <a:t>П на </a:t>
            </a:r>
            <a:r>
              <a:rPr lang="uk-UA" dirty="0" smtClean="0">
                <a:latin typeface="Arial Narrow" panose="020B0606020202030204" pitchFamily="34" charset="0"/>
              </a:rPr>
              <a:t>постійному рівні у межах терапевтичного діапазону між 2 прийомами чи </a:t>
            </a:r>
            <a:r>
              <a:rPr lang="uk-UA" dirty="0" err="1" smtClean="0">
                <a:latin typeface="Arial Narrow" panose="020B0606020202030204" pitchFamily="34" charset="0"/>
              </a:rPr>
              <a:t>введеннями</a:t>
            </a:r>
            <a:r>
              <a:rPr lang="uk-UA" dirty="0" smtClean="0">
                <a:latin typeface="Arial Narrow" panose="020B0606020202030204" pitchFamily="34" charset="0"/>
              </a:rPr>
              <a:t>, що йдуть одне</a:t>
            </a:r>
            <a:r>
              <a:rPr lang="ru-RU" dirty="0" smtClean="0">
                <a:latin typeface="Arial Narrow" panose="020B0606020202030204" pitchFamily="34" charset="0"/>
              </a:rPr>
              <a:t> за одним. </a:t>
            </a:r>
          </a:p>
          <a:p>
            <a:pPr marL="0" indent="0" algn="just">
              <a:buNone/>
            </a:pPr>
            <a:r>
              <a:rPr lang="ru-RU" dirty="0" smtClean="0">
                <a:latin typeface="Arial Narrow" panose="020B0606020202030204" pitchFamily="34" charset="0"/>
              </a:rPr>
              <a:t>8) </a:t>
            </a:r>
            <a:r>
              <a:rPr lang="uk-UA" dirty="0" smtClean="0">
                <a:latin typeface="Arial Narrow" panose="020B0606020202030204" pitchFamily="34" charset="0"/>
              </a:rPr>
              <a:t>Подрібнена </a:t>
            </a:r>
            <a:r>
              <a:rPr lang="uk-UA" b="1" dirty="0" smtClean="0">
                <a:latin typeface="Arial Narrow" panose="020B0606020202030204" pitchFamily="34" charset="0"/>
              </a:rPr>
              <a:t> </a:t>
            </a:r>
            <a:r>
              <a:rPr lang="uk-UA" dirty="0" smtClean="0">
                <a:latin typeface="Arial Narrow" panose="020B0606020202030204" pitchFamily="34" charset="0"/>
              </a:rPr>
              <a:t>— це разова доза, поділена на декілька доз, з яких кожна наступна доза є вищою за попередню. Використовується найчастіше для проведення </a:t>
            </a:r>
            <a:r>
              <a:rPr lang="uk-UA" dirty="0" err="1" smtClean="0">
                <a:latin typeface="Arial Narrow" panose="020B0606020202030204" pitchFamily="34" charset="0"/>
              </a:rPr>
              <a:t>гіпосенсибілізаційної</a:t>
            </a:r>
            <a:r>
              <a:rPr lang="uk-UA" dirty="0" smtClean="0">
                <a:latin typeface="Arial Narrow" panose="020B0606020202030204" pitchFamily="34" charset="0"/>
              </a:rPr>
              <a:t> терапії при алергічних захворюваннях шляхом введення хворому можливих алергенів</a:t>
            </a:r>
            <a:r>
              <a:rPr lang="ru-RU" dirty="0" smtClean="0">
                <a:latin typeface="Arial Narrow" panose="020B0606020202030204" pitchFamily="34" charset="0"/>
              </a:rPr>
              <a:t>.</a:t>
            </a:r>
          </a:p>
          <a:p>
            <a:pPr marL="0" indent="0" algn="just">
              <a:buNone/>
            </a:pPr>
            <a:r>
              <a:rPr lang="ru-RU" i="1" dirty="0" smtClean="0">
                <a:latin typeface="Arial Narrow" panose="020B0606020202030204" pitchFamily="34" charset="0"/>
              </a:rPr>
              <a:t>9) </a:t>
            </a:r>
            <a:r>
              <a:rPr lang="uk-UA" i="1" dirty="0" smtClean="0">
                <a:latin typeface="Arial Narrow" panose="020B0606020202030204" pitchFamily="34" charset="0"/>
              </a:rPr>
              <a:t>Добова</a:t>
            </a:r>
            <a:r>
              <a:rPr lang="ru-RU" i="1" dirty="0" smtClean="0">
                <a:latin typeface="Arial Narrow" panose="020B0606020202030204" pitchFamily="34" charset="0"/>
              </a:rPr>
              <a:t> – </a:t>
            </a:r>
            <a:r>
              <a:rPr lang="en-US" dirty="0" smtClean="0">
                <a:latin typeface="Arial Narrow" panose="020B0606020202030204" pitchFamily="34" charset="0"/>
              </a:rPr>
              <a:t> </a:t>
            </a:r>
            <a:r>
              <a:rPr lang="uk-UA" dirty="0" smtClean="0">
                <a:latin typeface="Arial Narrow" panose="020B0606020202030204" pitchFamily="34" charset="0"/>
              </a:rPr>
              <a:t>кількість</a:t>
            </a:r>
            <a:r>
              <a:rPr lang="ru-RU" dirty="0" smtClean="0">
                <a:latin typeface="Arial Narrow" panose="020B0606020202030204" pitchFamily="34" charset="0"/>
              </a:rPr>
              <a:t> препарату, </a:t>
            </a:r>
            <a:r>
              <a:rPr lang="uk-UA" dirty="0" smtClean="0">
                <a:latin typeface="Arial Narrow" panose="020B0606020202030204" pitchFamily="34" charset="0"/>
              </a:rPr>
              <a:t>що призначається протягом доби (разова доха множиться на кількість прийомів). Найчастіше вищі добові дози у 3 рази перевищують разові (напр., вища разова доза </a:t>
            </a:r>
            <a:r>
              <a:rPr lang="uk-UA" dirty="0" err="1" smtClean="0">
                <a:latin typeface="Arial Narrow" panose="020B0606020202030204" pitchFamily="34" charset="0"/>
              </a:rPr>
              <a:t>метамізолу</a:t>
            </a:r>
            <a:r>
              <a:rPr lang="uk-UA" dirty="0" smtClean="0">
                <a:latin typeface="Arial Narrow" panose="020B0606020202030204" pitchFamily="34" charset="0"/>
              </a:rPr>
              <a:t> натрію </a:t>
            </a:r>
            <a:r>
              <a:rPr lang="ru-RU" dirty="0" smtClean="0">
                <a:latin typeface="Arial Narrow" panose="020B0606020202030204" pitchFamily="34" charset="0"/>
              </a:rPr>
              <a:t>для </a:t>
            </a:r>
            <a:r>
              <a:rPr lang="uk-UA" dirty="0" smtClean="0">
                <a:latin typeface="Arial Narrow" panose="020B0606020202030204" pitchFamily="34" charset="0"/>
              </a:rPr>
              <a:t>дорослої людини </a:t>
            </a:r>
            <a:r>
              <a:rPr lang="ru-RU" dirty="0" smtClean="0">
                <a:latin typeface="Arial Narrow" panose="020B0606020202030204" pitchFamily="34" charset="0"/>
              </a:rPr>
              <a:t>становить 1,0 г, </a:t>
            </a:r>
            <a:r>
              <a:rPr lang="uk-UA" dirty="0" smtClean="0">
                <a:latin typeface="Arial Narrow" panose="020B0606020202030204" pitchFamily="34" charset="0"/>
              </a:rPr>
              <a:t>вища добова </a:t>
            </a:r>
            <a:r>
              <a:rPr lang="ru-RU" dirty="0" smtClean="0">
                <a:latin typeface="Arial Narrow" panose="020B0606020202030204" pitchFamily="34" charset="0"/>
              </a:rPr>
              <a:t>— 3,0 г). </a:t>
            </a:r>
          </a:p>
          <a:p>
            <a:pPr marL="0" indent="0" algn="just">
              <a:buNone/>
            </a:pPr>
            <a:r>
              <a:rPr lang="ru-RU" i="1" dirty="0" smtClean="0">
                <a:latin typeface="Arial Narrow" panose="020B0606020202030204" pitchFamily="34" charset="0"/>
              </a:rPr>
              <a:t>10) </a:t>
            </a:r>
            <a:r>
              <a:rPr lang="uk-UA" i="1" dirty="0" smtClean="0">
                <a:latin typeface="Arial Narrow" panose="020B0606020202030204" pitchFamily="34" charset="0"/>
              </a:rPr>
              <a:t>Курсова</a:t>
            </a:r>
            <a:r>
              <a:rPr lang="ru-RU" i="1" dirty="0" smtClean="0">
                <a:latin typeface="Arial Narrow" panose="020B0606020202030204" pitchFamily="34" charset="0"/>
              </a:rPr>
              <a:t> </a:t>
            </a:r>
            <a:r>
              <a:rPr lang="en-US" dirty="0" smtClean="0">
                <a:latin typeface="Arial Narrow" panose="020B0606020202030204" pitchFamily="34" charset="0"/>
              </a:rPr>
              <a:t>— </a:t>
            </a:r>
            <a:r>
              <a:rPr lang="uk-UA" dirty="0" smtClean="0">
                <a:latin typeface="Arial Narrow" panose="020B0606020202030204" pitchFamily="34" charset="0"/>
              </a:rPr>
              <a:t>кількість препарату, що призначається на курс лікування. Вона розраховується шляхом помноження добової д. на </a:t>
            </a:r>
            <a:r>
              <a:rPr lang="ru-RU" dirty="0" err="1" smtClean="0">
                <a:latin typeface="Arial Narrow" panose="020B0606020202030204" pitchFamily="34" charset="0"/>
              </a:rPr>
              <a:t>кількість</a:t>
            </a:r>
            <a:r>
              <a:rPr lang="ru-RU" dirty="0" smtClean="0">
                <a:latin typeface="Arial Narrow" panose="020B0606020202030204" pitchFamily="34" charset="0"/>
              </a:rPr>
              <a:t> </a:t>
            </a:r>
            <a:r>
              <a:rPr lang="ru-RU" dirty="0" err="1" smtClean="0">
                <a:latin typeface="Arial Narrow" panose="020B0606020202030204" pitchFamily="34" charset="0"/>
              </a:rPr>
              <a:t>днів</a:t>
            </a:r>
            <a:r>
              <a:rPr lang="ru-RU" dirty="0" smtClean="0">
                <a:latin typeface="Arial Narrow" panose="020B0606020202030204" pitchFamily="34" charset="0"/>
              </a:rPr>
              <a:t> </a:t>
            </a:r>
            <a:r>
              <a:rPr lang="ru-RU" dirty="0" err="1" smtClean="0">
                <a:latin typeface="Arial Narrow" panose="020B0606020202030204" pitchFamily="34" charset="0"/>
              </a:rPr>
              <a:t>лікування</a:t>
            </a:r>
            <a:r>
              <a:rPr lang="ru-RU" dirty="0" smtClean="0">
                <a:latin typeface="Arial Narrow" panose="020B0606020202030204" pitchFamily="34" charset="0"/>
              </a:rPr>
              <a:t>. </a:t>
            </a:r>
          </a:p>
          <a:p>
            <a:pPr marL="0" indent="0" algn="just">
              <a:buNone/>
            </a:pPr>
            <a:endParaRPr lang="ru-RU" dirty="0">
              <a:latin typeface="Arial Narrow" panose="020B0606020202030204" pitchFamily="34" charset="0"/>
            </a:endParaRPr>
          </a:p>
        </p:txBody>
      </p:sp>
    </p:spTree>
    <p:extLst>
      <p:ext uri="{BB962C8B-B14F-4D97-AF65-F5344CB8AC3E}">
        <p14:creationId xmlns:p14="http://schemas.microsoft.com/office/powerpoint/2010/main" val="3493199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183" y="141668"/>
            <a:ext cx="11874321" cy="6503831"/>
          </a:xfrm>
        </p:spPr>
        <p:txBody>
          <a:bodyPr>
            <a:normAutofit/>
          </a:bodyPr>
          <a:lstStyle/>
          <a:p>
            <a:pPr marL="0" indent="0" algn="just">
              <a:buNone/>
            </a:pPr>
            <a:r>
              <a:rPr lang="ru-RU" i="1" dirty="0" smtClean="0">
                <a:latin typeface="Arial Narrow" panose="020B0606020202030204" pitchFamily="34" charset="0"/>
              </a:rPr>
              <a:t>11) </a:t>
            </a:r>
            <a:r>
              <a:rPr lang="uk-UA" i="1" dirty="0" err="1" smtClean="0">
                <a:latin typeface="Arial Narrow" panose="020B0606020202030204" pitchFamily="34" charset="0"/>
              </a:rPr>
              <a:t>Насичувальна</a:t>
            </a:r>
            <a:r>
              <a:rPr lang="uk-UA" i="1" dirty="0" smtClean="0">
                <a:latin typeface="Arial Narrow" panose="020B0606020202030204" pitchFamily="34" charset="0"/>
              </a:rPr>
              <a:t> </a:t>
            </a:r>
            <a:r>
              <a:rPr lang="uk-UA" b="1" dirty="0" smtClean="0">
                <a:latin typeface="Arial Narrow" panose="020B0606020202030204" pitchFamily="34" charset="0"/>
              </a:rPr>
              <a:t> </a:t>
            </a:r>
            <a:r>
              <a:rPr lang="uk-UA" dirty="0" smtClean="0">
                <a:latin typeface="Arial Narrow" panose="020B0606020202030204" pitchFamily="34" charset="0"/>
              </a:rPr>
              <a:t>— це кількість лікарської речовини, яка буде наявна в організмі, якщо доцільна підтримувальна доза буде вводитися протягом часу, достатнього для досягнення її стійкої концентрації у плазмі крові. Якщо певну дозу препарату приймають з однаковими інтервалами (підтримувальна доза), необхідний певний час, щоб субстанція акумулювалася </a:t>
            </a:r>
            <a:r>
              <a:rPr lang="ru-RU" dirty="0" smtClean="0">
                <a:latin typeface="Arial Narrow" panose="020B0606020202030204" pitchFamily="34" charset="0"/>
              </a:rPr>
              <a:t>в </a:t>
            </a:r>
            <a:r>
              <a:rPr lang="uk-UA" dirty="0" smtClean="0">
                <a:latin typeface="Arial Narrow" panose="020B0606020202030204" pitchFamily="34" charset="0"/>
              </a:rPr>
              <a:t>організмі, а її концентрація досягла відповідного рівня.</a:t>
            </a:r>
          </a:p>
          <a:p>
            <a:pPr marL="0" indent="0" algn="just">
              <a:buNone/>
            </a:pPr>
            <a:r>
              <a:rPr lang="uk-UA" i="1" dirty="0" smtClean="0">
                <a:latin typeface="Arial Narrow" panose="020B0606020202030204" pitchFamily="34" charset="0"/>
              </a:rPr>
              <a:t>12) Підтримувальна</a:t>
            </a:r>
            <a:r>
              <a:rPr lang="uk-UA" dirty="0" smtClean="0">
                <a:latin typeface="Arial Narrow" panose="020B0606020202030204" pitchFamily="34" charset="0"/>
              </a:rPr>
              <a:t> — доза ЛП, яка сприяє підтриманню в організмі обраного середнього стаціонарного рівня препарату. Для підтримки на стаціонарному рівні концентрацій препаратів, які вводять в організм, з кожною дозою необхідне введення кількості препарату, достатньої для поповнення елімінованого ЛП після попередньої.</a:t>
            </a:r>
          </a:p>
          <a:p>
            <a:pPr marL="0" indent="0" algn="just">
              <a:buNone/>
            </a:pPr>
            <a:r>
              <a:rPr lang="ru-RU" i="1" dirty="0" smtClean="0">
                <a:latin typeface="Arial Narrow" panose="020B0606020202030204" pitchFamily="34" charset="0"/>
              </a:rPr>
              <a:t>13) Токсична</a:t>
            </a:r>
            <a:r>
              <a:rPr lang="en-US" dirty="0" smtClean="0">
                <a:latin typeface="Arial Narrow" panose="020B0606020202030204" pitchFamily="34" charset="0"/>
              </a:rPr>
              <a:t> — </a:t>
            </a:r>
            <a:r>
              <a:rPr lang="uk-UA" dirty="0" smtClean="0">
                <a:latin typeface="Arial Narrow" panose="020B0606020202030204" pitchFamily="34" charset="0"/>
              </a:rPr>
              <a:t>кількість препарату, при введенні якої в організм завжди розвиваються токсичні </a:t>
            </a:r>
            <a:r>
              <a:rPr lang="ru-RU" dirty="0" smtClean="0">
                <a:latin typeface="Arial Narrow" panose="020B0606020202030204" pitchFamily="34" charset="0"/>
              </a:rPr>
              <a:t>прояви.</a:t>
            </a:r>
          </a:p>
          <a:p>
            <a:pPr marL="0" indent="0" algn="just">
              <a:buNone/>
            </a:pPr>
            <a:r>
              <a:rPr lang="ru-RU" i="1" dirty="0" smtClean="0">
                <a:latin typeface="Arial Narrow" panose="020B0606020202030204" pitchFamily="34" charset="0"/>
              </a:rPr>
              <a:t>14) Смертельна (летальна)</a:t>
            </a:r>
            <a:r>
              <a:rPr lang="ru-RU" dirty="0" smtClean="0">
                <a:latin typeface="Arial Narrow" panose="020B0606020202030204" pitchFamily="34" charset="0"/>
              </a:rPr>
              <a:t> </a:t>
            </a:r>
            <a:r>
              <a:rPr lang="en-US" smtClean="0">
                <a:latin typeface="Arial Narrow" panose="020B0606020202030204" pitchFamily="34" charset="0"/>
              </a:rPr>
              <a:t>— </a:t>
            </a:r>
            <a:r>
              <a:rPr lang="uk-UA" dirty="0" smtClean="0">
                <a:latin typeface="Arial Narrow" panose="020B0606020202030204" pitchFamily="34" charset="0"/>
              </a:rPr>
              <a:t>кількість речовини, що викликає загибель біологічного об’єкта. </a:t>
            </a:r>
          </a:p>
          <a:p>
            <a:pPr marL="0" indent="0" algn="just">
              <a:buNone/>
            </a:pPr>
            <a:endParaRPr lang="ru-RU" dirty="0"/>
          </a:p>
        </p:txBody>
      </p:sp>
    </p:spTree>
    <p:extLst>
      <p:ext uri="{BB962C8B-B14F-4D97-AF65-F5344CB8AC3E}">
        <p14:creationId xmlns:p14="http://schemas.microsoft.com/office/powerpoint/2010/main" val="170138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152" y="128788"/>
            <a:ext cx="11977352" cy="6619741"/>
          </a:xfrm>
        </p:spPr>
        <p:txBody>
          <a:bodyPr>
            <a:normAutofit/>
          </a:bodyPr>
          <a:lstStyle/>
          <a:p>
            <a:pPr marL="0" indent="0" algn="just">
              <a:buNone/>
            </a:pPr>
            <a:r>
              <a:rPr lang="ru-RU" b="1" dirty="0">
                <a:latin typeface="Arial Narrow" panose="020B0606020202030204" pitchFamily="34" charset="0"/>
              </a:rPr>
              <a:t>ФАРМАКОЕКОНОМІКА </a:t>
            </a:r>
            <a:r>
              <a:rPr lang="ru-RU" dirty="0">
                <a:latin typeface="Arial Narrow" panose="020B0606020202030204" pitchFamily="34" charset="0"/>
              </a:rPr>
              <a:t>— </a:t>
            </a:r>
            <a:r>
              <a:rPr lang="uk-UA" dirty="0" smtClean="0">
                <a:latin typeface="Arial Narrow" panose="020B0606020202030204" pitchFamily="34" charset="0"/>
              </a:rPr>
              <a:t>прикладна наука, яка є методологією порівняльної оцінки медичних технологій (методів профілактики, діагностики та лікування, в </a:t>
            </a:r>
            <a:r>
              <a:rPr lang="uk-UA" dirty="0" err="1" smtClean="0">
                <a:latin typeface="Arial Narrow" panose="020B0606020202030204" pitchFamily="34" charset="0"/>
              </a:rPr>
              <a:t>т.ч</a:t>
            </a:r>
            <a:r>
              <a:rPr lang="uk-UA" dirty="0" smtClean="0">
                <a:latin typeface="Arial Narrow" panose="020B0606020202030204" pitchFamily="34" charset="0"/>
              </a:rPr>
              <a:t>. з використанням ЛП), на основі всебічного комплексного аналізу результатів їх застосування та економічних витрат. </a:t>
            </a:r>
          </a:p>
          <a:p>
            <a:pPr marL="0" indent="0" algn="just">
              <a:buNone/>
            </a:pPr>
            <a:endParaRPr lang="uk-UA" dirty="0">
              <a:latin typeface="Arial Narrow" panose="020B0606020202030204" pitchFamily="34" charset="0"/>
            </a:endParaRPr>
          </a:p>
          <a:p>
            <a:pPr marL="0" indent="0" algn="just">
              <a:buNone/>
            </a:pPr>
            <a:r>
              <a:rPr lang="uk-UA" dirty="0" smtClean="0">
                <a:latin typeface="Arial Narrow" panose="020B0606020202030204" pitchFamily="34" charset="0"/>
              </a:rPr>
              <a:t>За своєю суттю фармакоекономіка є інтегральною наукою, що використовує терміни та поняття, які належать до трьох наукових категорій: </a:t>
            </a:r>
          </a:p>
          <a:p>
            <a:pPr marL="0" indent="0" algn="just">
              <a:buNone/>
            </a:pPr>
            <a:endParaRPr lang="uk-UA" dirty="0" smtClean="0">
              <a:latin typeface="Arial Narrow" panose="020B0606020202030204" pitchFamily="34" charset="0"/>
            </a:endParaRPr>
          </a:p>
          <a:p>
            <a:pPr algn="just">
              <a:buFontTx/>
              <a:buChar char="-"/>
            </a:pPr>
            <a:r>
              <a:rPr lang="uk-UA" dirty="0" smtClean="0">
                <a:latin typeface="Arial Narrow" panose="020B0606020202030204" pitchFamily="34" charset="0"/>
              </a:rPr>
              <a:t>медичних (характеризують клінічні результати медичних технологій (</a:t>
            </a:r>
            <a:r>
              <a:rPr lang="uk-UA" i="1" dirty="0" smtClean="0">
                <a:latin typeface="Arial Narrow" panose="020B0606020202030204" pitchFamily="34" charset="0"/>
              </a:rPr>
              <a:t>дієвість, ефективність, безпека</a:t>
            </a:r>
            <a:r>
              <a:rPr lang="uk-UA" dirty="0" smtClean="0">
                <a:latin typeface="Arial Narrow" panose="020B0606020202030204" pitchFamily="34" charset="0"/>
              </a:rPr>
              <a:t>)), </a:t>
            </a:r>
          </a:p>
          <a:p>
            <a:pPr algn="just">
              <a:buFontTx/>
              <a:buChar char="-"/>
            </a:pPr>
            <a:r>
              <a:rPr lang="uk-UA" dirty="0" smtClean="0">
                <a:latin typeface="Arial Narrow" panose="020B0606020202030204" pitchFamily="34" charset="0"/>
              </a:rPr>
              <a:t>гуманістичних (відбивають клінічні результати медичних технологій через сприйняття їх пацієнтом і суспільством (поліпшення </a:t>
            </a:r>
            <a:r>
              <a:rPr lang="uk-UA" i="1" dirty="0" smtClean="0">
                <a:latin typeface="Arial Narrow" panose="020B0606020202030204" pitchFamily="34" charset="0"/>
              </a:rPr>
              <a:t>якості життя пацієнта</a:t>
            </a:r>
            <a:r>
              <a:rPr lang="uk-UA" dirty="0" smtClean="0">
                <a:latin typeface="Arial Narrow" panose="020B0606020202030204" pitchFamily="34" charset="0"/>
              </a:rPr>
              <a:t>),</a:t>
            </a:r>
          </a:p>
          <a:p>
            <a:pPr algn="just">
              <a:buFontTx/>
              <a:buChar char="-"/>
            </a:pPr>
            <a:r>
              <a:rPr lang="uk-UA" dirty="0" smtClean="0">
                <a:latin typeface="Arial Narrow" panose="020B0606020202030204" pitchFamily="34" charset="0"/>
              </a:rPr>
              <a:t>економічних (описують фінансову складову медичних технологій (</a:t>
            </a:r>
            <a:r>
              <a:rPr lang="uk-UA" i="1" dirty="0" smtClean="0">
                <a:latin typeface="Arial Narrow" panose="020B0606020202030204" pitchFamily="34" charset="0"/>
              </a:rPr>
              <a:t>витрати, економічна ефективність</a:t>
            </a:r>
            <a:r>
              <a:rPr lang="ru-RU" dirty="0" smtClean="0">
                <a:latin typeface="Arial Narrow" panose="020B0606020202030204" pitchFamily="34" charset="0"/>
              </a:rPr>
              <a:t>)). </a:t>
            </a:r>
            <a:endParaRPr lang="ru-RU" dirty="0">
              <a:latin typeface="Arial Narrow" panose="020B0606020202030204" pitchFamily="34" charset="0"/>
            </a:endParaRPr>
          </a:p>
        </p:txBody>
      </p:sp>
    </p:spTree>
    <p:extLst>
      <p:ext uri="{BB962C8B-B14F-4D97-AF65-F5344CB8AC3E}">
        <p14:creationId xmlns:p14="http://schemas.microsoft.com/office/powerpoint/2010/main" val="1448778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910" y="128789"/>
            <a:ext cx="11925836" cy="6581104"/>
          </a:xfrm>
        </p:spPr>
        <p:txBody>
          <a:bodyPr>
            <a:normAutofit/>
          </a:bodyPr>
          <a:lstStyle/>
          <a:p>
            <a:pPr marL="0" indent="0" algn="just">
              <a:buNone/>
            </a:pPr>
            <a:r>
              <a:rPr lang="uk-UA" dirty="0" smtClean="0">
                <a:latin typeface="Arial Narrow" panose="020B0606020202030204" pitchFamily="34" charset="0"/>
              </a:rPr>
              <a:t>Заснування фармакоекономіки як науки в межах охорони здоров’я зумовлене: </a:t>
            </a:r>
          </a:p>
          <a:p>
            <a:pPr marL="0" indent="0" algn="just">
              <a:buNone/>
            </a:pPr>
            <a:r>
              <a:rPr lang="uk-UA" dirty="0" smtClean="0">
                <a:latin typeface="Arial Narrow" panose="020B0606020202030204" pitchFamily="34" charset="0"/>
              </a:rPr>
              <a:t>	по-перше, загальною світовою диспропорцією між обмеженими фінансовими 	ресурсами держав та постійно зростаючими обсягами фінансування галузі 	охорони здоров’я; </a:t>
            </a:r>
          </a:p>
          <a:p>
            <a:pPr marL="0" indent="0" algn="just">
              <a:buNone/>
            </a:pPr>
            <a:r>
              <a:rPr lang="uk-UA" dirty="0" smtClean="0">
                <a:latin typeface="Arial Narrow" panose="020B0606020202030204" pitchFamily="34" charset="0"/>
              </a:rPr>
              <a:t>	по-друге, значним збільшенням кількості ЛП на світовому фармацевтичному 	ринку та пошуками підходів, які б сприяли їх раціональному використанню та 	дозволили знизити і оптимізувати, перш за все, бюджетні витрати на охорону 	здоров’я, а також витрати страхових компаній та пацієнтів на основі 	аргументованого вибору. </a:t>
            </a:r>
          </a:p>
          <a:p>
            <a:pPr marL="0" indent="0" algn="just">
              <a:buNone/>
            </a:pPr>
            <a:r>
              <a:rPr lang="uk-UA" i="1" dirty="0" smtClean="0">
                <a:latin typeface="Arial Narrow" panose="020B0606020202030204" pitchFamily="34" charset="0"/>
              </a:rPr>
              <a:t>Об’єктом</a:t>
            </a:r>
            <a:r>
              <a:rPr lang="uk-UA" dirty="0" smtClean="0">
                <a:latin typeface="Arial Narrow" panose="020B0606020202030204" pitchFamily="34" charset="0"/>
              </a:rPr>
              <a:t>  фармакоекономіки є оцінка показника ефективності витрат (співвідношення витрат і ефективності медичних технологій) або вартості одиниці ефективності. </a:t>
            </a:r>
          </a:p>
          <a:p>
            <a:pPr marL="0" indent="0" algn="just">
              <a:buNone/>
            </a:pPr>
            <a:r>
              <a:rPr lang="uk-UA" i="1" dirty="0" smtClean="0">
                <a:latin typeface="Arial Narrow" panose="020B0606020202030204" pitchFamily="34" charset="0"/>
              </a:rPr>
              <a:t>Предметом</a:t>
            </a:r>
            <a:r>
              <a:rPr lang="ru-RU" dirty="0">
                <a:latin typeface="Arial Narrow" panose="020B0606020202030204" pitchFamily="34" charset="0"/>
              </a:rPr>
              <a:t> </a:t>
            </a:r>
            <a:r>
              <a:rPr lang="uk-UA" dirty="0" smtClean="0">
                <a:latin typeface="Arial Narrow" panose="020B0606020202030204" pitchFamily="34" charset="0"/>
              </a:rPr>
              <a:t> фармакоекономіки</a:t>
            </a:r>
            <a:r>
              <a:rPr lang="ru-RU" dirty="0" smtClean="0">
                <a:latin typeface="Arial Narrow" panose="020B0606020202030204" pitchFamily="34" charset="0"/>
              </a:rPr>
              <a:t> </a:t>
            </a:r>
            <a:r>
              <a:rPr lang="ru-RU" dirty="0">
                <a:latin typeface="Arial Narrow" panose="020B0606020202030204" pitchFamily="34" charset="0"/>
              </a:rPr>
              <a:t>є </a:t>
            </a:r>
            <a:r>
              <a:rPr lang="uk-UA" dirty="0" smtClean="0">
                <a:latin typeface="Arial Narrow" panose="020B0606020202030204" pitchFamily="34" charset="0"/>
              </a:rPr>
              <a:t>результати (наслідки) медичних технологій та фінансові витрати на їх використання</a:t>
            </a:r>
            <a:endParaRPr lang="uk-UA" dirty="0">
              <a:latin typeface="Arial Narrow" panose="020B0606020202030204" pitchFamily="34" charset="0"/>
            </a:endParaRPr>
          </a:p>
        </p:txBody>
      </p:sp>
    </p:spTree>
    <p:extLst>
      <p:ext uri="{BB962C8B-B14F-4D97-AF65-F5344CB8AC3E}">
        <p14:creationId xmlns:p14="http://schemas.microsoft.com/office/powerpoint/2010/main" val="1150873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545" y="128789"/>
            <a:ext cx="11771291" cy="6555346"/>
          </a:xfrm>
        </p:spPr>
        <p:txBody>
          <a:bodyPr>
            <a:normAutofit lnSpcReduction="10000"/>
          </a:bodyPr>
          <a:lstStyle/>
          <a:p>
            <a:pPr marL="0" indent="0" algn="just" fontAlgn="base">
              <a:buNone/>
            </a:pPr>
            <a:r>
              <a:rPr lang="uk-UA" i="1" dirty="0" smtClean="0">
                <a:latin typeface="Arial Narrow" panose="020B0606020202030204" pitchFamily="34" charset="0"/>
              </a:rPr>
              <a:t>Основне завданням</a:t>
            </a:r>
            <a:r>
              <a:rPr lang="uk-UA" dirty="0" smtClean="0">
                <a:latin typeface="Arial Narrow" panose="020B0606020202030204" pitchFamily="34" charset="0"/>
              </a:rPr>
              <a:t>  фармакоекономіки є сприяння раціональному використанню лікарських препаратів, тобто досягнення максимального клінічного ефекту шляхом застосування дешевших і більш ефективних ЛП.</a:t>
            </a:r>
          </a:p>
          <a:p>
            <a:pPr marL="0" indent="0" algn="just" fontAlgn="base">
              <a:buNone/>
            </a:pPr>
            <a:endParaRPr lang="uk-UA" dirty="0" smtClean="0">
              <a:latin typeface="Arial Narrow" panose="020B0606020202030204" pitchFamily="34" charset="0"/>
            </a:endParaRPr>
          </a:p>
          <a:p>
            <a:pPr marL="0" indent="0" algn="just" fontAlgn="base">
              <a:buNone/>
            </a:pPr>
            <a:r>
              <a:rPr lang="uk-UA" dirty="0" smtClean="0">
                <a:latin typeface="Arial Narrow" panose="020B0606020202030204" pitchFamily="34" charset="0"/>
              </a:rPr>
              <a:t>У розвинених країнах введена так звана формулярна система та стандарти медичної допомоги, тобто така система використання ліків з доведеною ефективністю їх дії при певному патологічному процесі. </a:t>
            </a:r>
          </a:p>
          <a:p>
            <a:pPr marL="0" indent="0" algn="just" fontAlgn="base">
              <a:buNone/>
            </a:pPr>
            <a:endParaRPr lang="uk-UA" dirty="0" smtClean="0">
              <a:latin typeface="Arial Narrow" panose="020B0606020202030204" pitchFamily="34" charset="0"/>
            </a:endParaRPr>
          </a:p>
          <a:p>
            <a:pPr marL="0" indent="0" algn="ctr" fontAlgn="base">
              <a:buNone/>
            </a:pPr>
            <a:r>
              <a:rPr lang="uk-UA" dirty="0" smtClean="0">
                <a:latin typeface="Arial Narrow" panose="020B0606020202030204" pitchFamily="34" charset="0"/>
              </a:rPr>
              <a:t>До основних фармаекономічних показників відносяться: </a:t>
            </a:r>
          </a:p>
          <a:p>
            <a:pPr lvl="1" indent="0" algn="just" fontAlgn="base">
              <a:buFontTx/>
              <a:buChar char="-"/>
            </a:pPr>
            <a:r>
              <a:rPr lang="uk-UA" sz="2800" dirty="0">
                <a:latin typeface="Arial Narrow" panose="020B0606020202030204" pitchFamily="34" charset="0"/>
              </a:rPr>
              <a:t>Д</a:t>
            </a:r>
            <a:r>
              <a:rPr lang="uk-UA" sz="2800" dirty="0">
                <a:latin typeface="Arial Narrow" panose="020B0606020202030204" pitchFamily="34" charset="0"/>
              </a:rPr>
              <a:t>ієвість;</a:t>
            </a:r>
          </a:p>
          <a:p>
            <a:pPr lvl="1" indent="0" algn="just" fontAlgn="base">
              <a:buFontTx/>
              <a:buChar char="-"/>
            </a:pPr>
            <a:r>
              <a:rPr lang="uk-UA" sz="2800" dirty="0">
                <a:latin typeface="Arial Narrow" panose="020B0606020202030204" pitchFamily="34" charset="0"/>
              </a:rPr>
              <a:t>Терапевтична ефективність;</a:t>
            </a:r>
          </a:p>
          <a:p>
            <a:pPr lvl="1" indent="0" algn="just" fontAlgn="base">
              <a:buFontTx/>
              <a:buChar char="-"/>
            </a:pPr>
            <a:r>
              <a:rPr lang="uk-UA" sz="2800" dirty="0">
                <a:latin typeface="Arial Narrow" panose="020B0606020202030204" pitchFamily="34" charset="0"/>
              </a:rPr>
              <a:t>Безпека;</a:t>
            </a:r>
          </a:p>
          <a:p>
            <a:pPr lvl="1" indent="0" algn="just" fontAlgn="base">
              <a:lnSpc>
                <a:spcPct val="100000"/>
              </a:lnSpc>
              <a:buFontTx/>
              <a:buChar char="-"/>
            </a:pPr>
            <a:r>
              <a:rPr lang="uk-UA" sz="2800" dirty="0">
                <a:latin typeface="Arial Narrow" panose="020B0606020202030204" pitchFamily="34" charset="0"/>
              </a:rPr>
              <a:t>Корисність;</a:t>
            </a:r>
          </a:p>
          <a:p>
            <a:pPr lvl="1" indent="0" algn="just" fontAlgn="base">
              <a:lnSpc>
                <a:spcPct val="100000"/>
              </a:lnSpc>
              <a:buFontTx/>
              <a:buChar char="-"/>
            </a:pPr>
            <a:r>
              <a:rPr lang="uk-UA" sz="2800" dirty="0" err="1">
                <a:latin typeface="Arial Narrow" panose="020B0606020202030204" pitchFamily="34" charset="0"/>
              </a:rPr>
              <a:t>Комплаєнс</a:t>
            </a:r>
            <a:r>
              <a:rPr lang="uk-UA" sz="2800" dirty="0">
                <a:latin typeface="Arial Narrow" panose="020B0606020202030204" pitchFamily="34" charset="0"/>
              </a:rPr>
              <a:t>;</a:t>
            </a:r>
            <a:endParaRPr lang="en-US" sz="2800" dirty="0">
              <a:latin typeface="Arial Narrow" panose="020B0606020202030204" pitchFamily="34" charset="0"/>
            </a:endParaRPr>
          </a:p>
          <a:p>
            <a:pPr lvl="1" indent="0" algn="just" fontAlgn="base">
              <a:lnSpc>
                <a:spcPct val="100000"/>
              </a:lnSpc>
              <a:buFontTx/>
              <a:buChar char="-"/>
            </a:pPr>
            <a:r>
              <a:rPr lang="uk-UA" sz="2800" dirty="0">
                <a:latin typeface="Arial Narrow" panose="020B0606020202030204" pitchFamily="34" charset="0"/>
              </a:rPr>
              <a:t>Економічна </a:t>
            </a:r>
            <a:r>
              <a:rPr lang="uk-UA" sz="2800" dirty="0">
                <a:latin typeface="Arial Narrow" panose="020B0606020202030204" pitchFamily="34" charset="0"/>
              </a:rPr>
              <a:t>ефективність</a:t>
            </a:r>
            <a:r>
              <a:rPr lang="ru-RU" sz="2800" dirty="0">
                <a:latin typeface="Arial Narrow" panose="020B0606020202030204" pitchFamily="34" charset="0"/>
              </a:rPr>
              <a:t>.</a:t>
            </a:r>
          </a:p>
          <a:p>
            <a:pPr lvl="1" indent="0" algn="just" fontAlgn="base">
              <a:lnSpc>
                <a:spcPct val="100000"/>
              </a:lnSpc>
              <a:buFontTx/>
              <a:buChar char="-"/>
            </a:pPr>
            <a:endParaRPr lang="uk-UA" sz="2800" dirty="0">
              <a:latin typeface="Arial Narrow" panose="020B0606020202030204" pitchFamily="34" charset="0"/>
            </a:endParaRPr>
          </a:p>
          <a:p>
            <a:pPr algn="just" fontAlgn="base">
              <a:buFontTx/>
              <a:buChar char="-"/>
            </a:pPr>
            <a:endParaRPr lang="uk-UA" dirty="0" smtClean="0">
              <a:latin typeface="Arial Narrow" panose="020B0606020202030204" pitchFamily="34" charset="0"/>
            </a:endParaRPr>
          </a:p>
          <a:p>
            <a:pPr algn="just" fontAlgn="base">
              <a:buFontTx/>
              <a:buChar char="-"/>
            </a:pPr>
            <a:endParaRPr lang="ru-RU" dirty="0">
              <a:latin typeface="Arial Narrow" panose="020B0606020202030204" pitchFamily="34" charset="0"/>
            </a:endParaRPr>
          </a:p>
        </p:txBody>
      </p:sp>
    </p:spTree>
    <p:extLst>
      <p:ext uri="{BB962C8B-B14F-4D97-AF65-F5344CB8AC3E}">
        <p14:creationId xmlns:p14="http://schemas.microsoft.com/office/powerpoint/2010/main" val="1861284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910" y="0"/>
            <a:ext cx="11925836" cy="6658377"/>
          </a:xfrm>
        </p:spPr>
        <p:txBody>
          <a:bodyPr>
            <a:normAutofit fontScale="92500" lnSpcReduction="10000"/>
          </a:bodyPr>
          <a:lstStyle/>
          <a:p>
            <a:pPr marL="514350" indent="-514350" algn="just" fontAlgn="base">
              <a:buAutoNum type="arabicParenR"/>
            </a:pPr>
            <a:r>
              <a:rPr lang="ru-RU" dirty="0" smtClean="0">
                <a:latin typeface="Arial Narrow" panose="020B0606020202030204" pitchFamily="34" charset="0"/>
              </a:rPr>
              <a:t>Дієвість</a:t>
            </a:r>
            <a:r>
              <a:rPr lang="en-US" dirty="0">
                <a:latin typeface="Arial Narrow" panose="020B0606020202030204" pitchFamily="34" charset="0"/>
              </a:rPr>
              <a:t> — </a:t>
            </a:r>
            <a:r>
              <a:rPr lang="uk-UA" dirty="0" smtClean="0">
                <a:latin typeface="Arial Narrow" panose="020B0606020202030204" pitchFamily="34" charset="0"/>
              </a:rPr>
              <a:t>це доведена дія ЛП, встановлена в контрольованих умовах (клінічних дослідженнях </a:t>
            </a:r>
            <a:r>
              <a:rPr lang="en-US" dirty="0" smtClean="0">
                <a:latin typeface="Arial Narrow" panose="020B0606020202030204" pitchFamily="34" charset="0"/>
              </a:rPr>
              <a:t>I </a:t>
            </a:r>
            <a:r>
              <a:rPr lang="ru-RU" dirty="0">
                <a:latin typeface="Arial Narrow" panose="020B0606020202030204" pitchFamily="34" charset="0"/>
              </a:rPr>
              <a:t>і </a:t>
            </a:r>
            <a:r>
              <a:rPr lang="en-US" dirty="0">
                <a:latin typeface="Arial Narrow" panose="020B0606020202030204" pitchFamily="34" charset="0"/>
              </a:rPr>
              <a:t>II </a:t>
            </a:r>
            <a:r>
              <a:rPr lang="uk-UA" dirty="0" smtClean="0">
                <a:latin typeface="Arial Narrow" panose="020B0606020202030204" pitchFamily="34" charset="0"/>
              </a:rPr>
              <a:t>фази) до його реєстрації. Зазвичай дієвість — це прямі клінічні ефекти ЛП:</a:t>
            </a:r>
          </a:p>
          <a:p>
            <a:pPr marL="0" indent="0" algn="just" fontAlgn="base">
              <a:buNone/>
            </a:pPr>
            <a:endParaRPr lang="uk-UA" dirty="0" smtClean="0">
              <a:latin typeface="Arial Narrow" panose="020B0606020202030204" pitchFamily="34" charset="0"/>
            </a:endParaRPr>
          </a:p>
          <a:p>
            <a:pPr algn="just" fontAlgn="base">
              <a:buFontTx/>
              <a:buChar char="-"/>
            </a:pPr>
            <a:r>
              <a:rPr lang="uk-UA" dirty="0" smtClean="0">
                <a:latin typeface="Arial Narrow" panose="020B0606020202030204" pitchFamily="34" charset="0"/>
              </a:rPr>
              <a:t>зміни фізіологічних, біохімічних та фізичних показників організму хворого (зниження АТ при артеріальній гіпертензії, підвищення рівня гемоглобіну при анемії); </a:t>
            </a:r>
          </a:p>
          <a:p>
            <a:pPr algn="just" fontAlgn="base">
              <a:buFontTx/>
              <a:buChar char="-"/>
            </a:pPr>
            <a:r>
              <a:rPr lang="uk-UA" dirty="0" smtClean="0">
                <a:latin typeface="Arial Narrow" panose="020B0606020202030204" pitchFamily="34" charset="0"/>
              </a:rPr>
              <a:t>усунення симптомів захворювання (зниження інтенсивності болю в суглобах та ін.); </a:t>
            </a:r>
          </a:p>
          <a:p>
            <a:pPr algn="just" fontAlgn="base">
              <a:buFontTx/>
              <a:buChar char="-"/>
            </a:pPr>
            <a:r>
              <a:rPr lang="uk-UA" dirty="0" smtClean="0">
                <a:latin typeface="Arial Narrow" panose="020B0606020202030204" pitchFamily="34" charset="0"/>
              </a:rPr>
              <a:t>зниження частоти ускладнень або кількості повторних госпіталізацій.</a:t>
            </a:r>
          </a:p>
          <a:p>
            <a:pPr marL="0" indent="0" algn="just" fontAlgn="base">
              <a:buNone/>
            </a:pPr>
            <a:endParaRPr lang="uk-UA" dirty="0" smtClean="0">
              <a:latin typeface="Arial Narrow" panose="020B0606020202030204" pitchFamily="34" charset="0"/>
            </a:endParaRPr>
          </a:p>
          <a:p>
            <a:pPr marL="0" indent="0" algn="just" fontAlgn="base">
              <a:buNone/>
            </a:pPr>
            <a:r>
              <a:rPr lang="uk-UA" dirty="0" smtClean="0">
                <a:latin typeface="Arial Narrow" panose="020B0606020202030204" pitchFamily="34" charset="0"/>
              </a:rPr>
              <a:t>2) Терапевтична ефективність</a:t>
            </a:r>
            <a:r>
              <a:rPr lang="en-US" dirty="0" smtClean="0">
                <a:latin typeface="Arial Narrow" panose="020B0606020202030204" pitchFamily="34" charset="0"/>
              </a:rPr>
              <a:t> </a:t>
            </a:r>
            <a:r>
              <a:rPr lang="en-US" dirty="0">
                <a:latin typeface="Arial Narrow" panose="020B0606020202030204" pitchFamily="34" charset="0"/>
              </a:rPr>
              <a:t>— </a:t>
            </a:r>
            <a:r>
              <a:rPr lang="uk-UA" dirty="0" smtClean="0">
                <a:latin typeface="Arial Narrow" panose="020B0606020202030204" pitchFamily="34" charset="0"/>
              </a:rPr>
              <a:t>це ефективність ЛП після його реєстрації та виведення на фармацевтичний ринок, що встановлена на великій (понад 10 000 осіб) кількості хворих в умовах реальної клінічної практики при проведенні фармакоепідеміологічних досліджень. Найчастіше показниками терапевтичної ефективності є : </a:t>
            </a:r>
          </a:p>
          <a:p>
            <a:pPr algn="just" fontAlgn="base">
              <a:buFontTx/>
              <a:buChar char="-"/>
            </a:pPr>
            <a:r>
              <a:rPr lang="uk-UA" dirty="0" smtClean="0">
                <a:latin typeface="Arial Narrow" panose="020B0606020202030204" pitchFamily="34" charset="0"/>
              </a:rPr>
              <a:t>зниження смертності (напр. загальної або серцево-судинної при гіпертонічній хворобі),</a:t>
            </a:r>
          </a:p>
          <a:p>
            <a:pPr algn="just" fontAlgn="base">
              <a:buFontTx/>
              <a:buChar char="-"/>
            </a:pPr>
            <a:r>
              <a:rPr lang="uk-UA" dirty="0" smtClean="0">
                <a:latin typeface="Arial Narrow" panose="020B0606020202030204" pitchFamily="34" charset="0"/>
              </a:rPr>
              <a:t> підвищення виживаності,</a:t>
            </a:r>
          </a:p>
          <a:p>
            <a:pPr algn="just" fontAlgn="base">
              <a:buFontTx/>
              <a:buChar char="-"/>
            </a:pPr>
            <a:r>
              <a:rPr lang="uk-UA" dirty="0" smtClean="0">
                <a:latin typeface="Arial Narrow" panose="020B0606020202030204" pitchFamily="34" charset="0"/>
              </a:rPr>
              <a:t> збільшення тривалості життя (напр. після хіміотерапії), тобто опосередковані клінічні ефекти</a:t>
            </a:r>
            <a:r>
              <a:rPr lang="ru-RU" dirty="0" smtClean="0">
                <a:latin typeface="Arial Narrow" panose="020B0606020202030204" pitchFamily="34" charset="0"/>
              </a:rPr>
              <a:t>.</a:t>
            </a:r>
            <a:endParaRPr lang="ru-RU" dirty="0">
              <a:latin typeface="Arial Narrow" panose="020B0606020202030204" pitchFamily="34" charset="0"/>
            </a:endParaRPr>
          </a:p>
          <a:p>
            <a:pPr marL="0" indent="0" algn="just">
              <a:buNone/>
            </a:pPr>
            <a:endParaRPr lang="ru-RU" dirty="0">
              <a:latin typeface="Arial Narrow" panose="020B0606020202030204" pitchFamily="34" charset="0"/>
            </a:endParaRPr>
          </a:p>
        </p:txBody>
      </p:sp>
    </p:spTree>
    <p:extLst>
      <p:ext uri="{BB962C8B-B14F-4D97-AF65-F5344CB8AC3E}">
        <p14:creationId xmlns:p14="http://schemas.microsoft.com/office/powerpoint/2010/main" val="157887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1" y="206062"/>
            <a:ext cx="11848563" cy="6478073"/>
          </a:xfrm>
        </p:spPr>
        <p:txBody>
          <a:bodyPr>
            <a:normAutofit/>
          </a:bodyPr>
          <a:lstStyle/>
          <a:p>
            <a:pPr marL="0" indent="0" algn="just" fontAlgn="base">
              <a:buNone/>
            </a:pPr>
            <a:r>
              <a:rPr lang="ru-RU" i="1" dirty="0" smtClean="0">
                <a:latin typeface="Arial Narrow" panose="020B0606020202030204" pitchFamily="34" charset="0"/>
              </a:rPr>
              <a:t>3) </a:t>
            </a:r>
            <a:r>
              <a:rPr lang="uk-UA" i="1" dirty="0" smtClean="0">
                <a:latin typeface="Arial Narrow" panose="020B0606020202030204" pitchFamily="34" charset="0"/>
              </a:rPr>
              <a:t>Безпека </a:t>
            </a:r>
            <a:r>
              <a:rPr lang="en-US" i="1" dirty="0" smtClean="0">
                <a:latin typeface="Arial Narrow" panose="020B0606020202030204" pitchFamily="34" charset="0"/>
              </a:rPr>
              <a:t> </a:t>
            </a:r>
            <a:r>
              <a:rPr lang="en-US" dirty="0" smtClean="0">
                <a:latin typeface="Arial Narrow" panose="020B0606020202030204" pitchFamily="34" charset="0"/>
              </a:rPr>
              <a:t>— </a:t>
            </a:r>
            <a:r>
              <a:rPr lang="uk-UA" dirty="0" smtClean="0">
                <a:latin typeface="Arial Narrow" panose="020B0606020202030204" pitchFamily="34" charset="0"/>
              </a:rPr>
              <a:t>це частота, кількість і тяжкість побічних ефектів при застосуванні ЛП (напр., при застосуванні натрію </a:t>
            </a:r>
            <a:r>
              <a:rPr lang="uk-UA" dirty="0" err="1" smtClean="0">
                <a:latin typeface="Arial Narrow" panose="020B0606020202030204" pitchFamily="34" charset="0"/>
              </a:rPr>
              <a:t>диклофенаку</a:t>
            </a:r>
            <a:r>
              <a:rPr lang="uk-UA" dirty="0" smtClean="0">
                <a:latin typeface="Arial Narrow" panose="020B0606020202030204" pitchFamily="34" charset="0"/>
              </a:rPr>
              <a:t> виникають порушення з боку ШКТ у близько 30% хворих). Безпеку ЛП необхідно враховувати, оскільки частота, кількість і тяжкість побічних ефектів впливає на вартість фармакотерапії</a:t>
            </a:r>
            <a:r>
              <a:rPr lang="ru-RU" dirty="0" smtClean="0">
                <a:latin typeface="Arial Narrow" panose="020B0606020202030204" pitchFamily="34" charset="0"/>
              </a:rPr>
              <a:t>.</a:t>
            </a:r>
          </a:p>
          <a:p>
            <a:pPr marL="0" indent="0" algn="just" fontAlgn="base">
              <a:buNone/>
            </a:pPr>
            <a:endParaRPr lang="ru-RU" dirty="0" smtClean="0">
              <a:latin typeface="Arial Narrow" panose="020B0606020202030204" pitchFamily="34" charset="0"/>
            </a:endParaRPr>
          </a:p>
          <a:p>
            <a:pPr marL="0" indent="0" algn="just" fontAlgn="base">
              <a:buNone/>
            </a:pPr>
            <a:r>
              <a:rPr lang="ru-RU" i="1" dirty="0" smtClean="0">
                <a:latin typeface="Arial Narrow" panose="020B0606020202030204" pitchFamily="34" charset="0"/>
              </a:rPr>
              <a:t>4) Корисність</a:t>
            </a:r>
            <a:r>
              <a:rPr lang="en-US" dirty="0">
                <a:latin typeface="Arial Narrow" panose="020B0606020202030204" pitchFamily="34" charset="0"/>
              </a:rPr>
              <a:t> − </a:t>
            </a:r>
            <a:r>
              <a:rPr lang="uk-UA" dirty="0" smtClean="0">
                <a:latin typeface="Arial Narrow" panose="020B0606020202030204" pitchFamily="34" charset="0"/>
              </a:rPr>
              <a:t>показник ефективності медичних технологій, встановлений за поліпшенням якості життя пацієнтів після проведеного лікування</a:t>
            </a:r>
            <a:r>
              <a:rPr lang="ru-RU" dirty="0" smtClean="0">
                <a:latin typeface="Arial Narrow" panose="020B0606020202030204" pitchFamily="34" charset="0"/>
              </a:rPr>
              <a:t>.</a:t>
            </a:r>
          </a:p>
          <a:p>
            <a:pPr marL="0" indent="0" algn="just" fontAlgn="base">
              <a:buNone/>
            </a:pPr>
            <a:endParaRPr lang="ru-RU" dirty="0">
              <a:latin typeface="Arial Narrow" panose="020B0606020202030204" pitchFamily="34" charset="0"/>
            </a:endParaRPr>
          </a:p>
          <a:p>
            <a:pPr marL="0" indent="0" algn="just" fontAlgn="base">
              <a:buNone/>
            </a:pPr>
            <a:r>
              <a:rPr lang="ru-RU" i="1" dirty="0" smtClean="0">
                <a:latin typeface="Arial Narrow" panose="020B0606020202030204" pitchFamily="34" charset="0"/>
              </a:rPr>
              <a:t>5) Комплаєнс</a:t>
            </a:r>
            <a:r>
              <a:rPr lang="en-US" b="1" i="1" dirty="0">
                <a:latin typeface="Arial Narrow" panose="020B0606020202030204" pitchFamily="34" charset="0"/>
              </a:rPr>
              <a:t> — </a:t>
            </a:r>
            <a:r>
              <a:rPr lang="uk-UA" dirty="0" smtClean="0">
                <a:latin typeface="Arial Narrow" panose="020B0606020202030204" pitchFamily="34" charset="0"/>
              </a:rPr>
              <a:t>готовність пацієнта</a:t>
            </a:r>
            <a:r>
              <a:rPr lang="uk-UA" b="1" dirty="0" smtClean="0">
                <a:latin typeface="Arial Narrow" panose="020B0606020202030204" pitchFamily="34" charset="0"/>
              </a:rPr>
              <a:t> </a:t>
            </a:r>
            <a:r>
              <a:rPr lang="uk-UA" dirty="0" smtClean="0">
                <a:latin typeface="Arial Narrow" panose="020B0606020202030204" pitchFamily="34" charset="0"/>
              </a:rPr>
              <a:t>дотримуватися режиму лікування й умов раціонального застосування призначених </a:t>
            </a:r>
            <a:r>
              <a:rPr lang="ru-RU" dirty="0" smtClean="0">
                <a:latin typeface="Arial Narrow" panose="020B0606020202030204" pitchFamily="34" charset="0"/>
              </a:rPr>
              <a:t>ЛП</a:t>
            </a:r>
            <a:r>
              <a:rPr lang="ru-RU" b="1" i="1" dirty="0" smtClean="0">
                <a:latin typeface="Arial Narrow" panose="020B0606020202030204" pitchFamily="34" charset="0"/>
              </a:rPr>
              <a:t>.</a:t>
            </a:r>
          </a:p>
          <a:p>
            <a:pPr marL="0" indent="0" algn="just" fontAlgn="base">
              <a:buNone/>
            </a:pPr>
            <a:endParaRPr lang="ru-RU" dirty="0" smtClean="0">
              <a:latin typeface="Arial Narrow" panose="020B0606020202030204" pitchFamily="34" charset="0"/>
            </a:endParaRPr>
          </a:p>
          <a:p>
            <a:pPr marL="0" indent="0" algn="just" fontAlgn="base">
              <a:buNone/>
            </a:pPr>
            <a:r>
              <a:rPr lang="ru-RU" i="1" dirty="0" smtClean="0">
                <a:latin typeface="Arial Narrow" panose="020B0606020202030204" pitchFamily="34" charset="0"/>
              </a:rPr>
              <a:t>6) Економічна ефективність </a:t>
            </a:r>
            <a:r>
              <a:rPr lang="en-US" b="1" i="1" dirty="0" smtClean="0">
                <a:latin typeface="Arial Narrow" panose="020B0606020202030204" pitchFamily="34" charset="0"/>
              </a:rPr>
              <a:t> — </a:t>
            </a:r>
            <a:r>
              <a:rPr lang="uk-UA" dirty="0" smtClean="0">
                <a:latin typeface="Arial Narrow" panose="020B0606020202030204" pitchFamily="34" charset="0"/>
              </a:rPr>
              <a:t>показник ефективності витрат фінансових ресурсів (прибуток на одну вкладену грошову одиницю, </a:t>
            </a:r>
            <a:r>
              <a:rPr lang="uk-UA" i="1" dirty="0" smtClean="0">
                <a:latin typeface="Arial Narrow" panose="020B0606020202030204" pitchFamily="34" charset="0"/>
              </a:rPr>
              <a:t>«витрати–вигода (користь)»</a:t>
            </a:r>
            <a:r>
              <a:rPr lang="uk-UA" dirty="0" smtClean="0">
                <a:latin typeface="Arial Narrow" panose="020B0606020202030204" pitchFamily="34" charset="0"/>
              </a:rPr>
              <a:t>) при застосуванні ЛП або медичних технологій</a:t>
            </a:r>
            <a:r>
              <a:rPr lang="ru-RU" dirty="0" smtClean="0"/>
              <a:t>.</a:t>
            </a:r>
          </a:p>
          <a:p>
            <a:pPr algn="just"/>
            <a:endParaRPr lang="ru-RU" dirty="0"/>
          </a:p>
        </p:txBody>
      </p:sp>
    </p:spTree>
    <p:extLst>
      <p:ext uri="{BB962C8B-B14F-4D97-AF65-F5344CB8AC3E}">
        <p14:creationId xmlns:p14="http://schemas.microsoft.com/office/powerpoint/2010/main" val="380042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151" y="180304"/>
            <a:ext cx="11990231" cy="6581104"/>
          </a:xfrm>
        </p:spPr>
        <p:txBody>
          <a:bodyPr>
            <a:normAutofit/>
          </a:bodyPr>
          <a:lstStyle/>
          <a:p>
            <a:pPr marL="0" indent="0" algn="just">
              <a:buNone/>
            </a:pPr>
            <a:r>
              <a:rPr lang="uk-UA" dirty="0" smtClean="0">
                <a:latin typeface="Arial Narrow" panose="020B0606020202030204" pitchFamily="34" charset="0"/>
              </a:rPr>
              <a:t>Актуальність </a:t>
            </a:r>
            <a:r>
              <a:rPr lang="uk-UA" dirty="0" err="1" smtClean="0">
                <a:latin typeface="Arial Narrow" panose="020B0606020202030204" pitchFamily="34" charset="0"/>
              </a:rPr>
              <a:t>фармаекономіки</a:t>
            </a:r>
            <a:r>
              <a:rPr lang="uk-UA" dirty="0" smtClean="0">
                <a:latin typeface="Arial Narrow" panose="020B0606020202030204" pitchFamily="34" charset="0"/>
              </a:rPr>
              <a:t> підтверджується можливістю використання результатів фармакоекономічного аналізу </a:t>
            </a:r>
            <a:r>
              <a:rPr lang="uk-UA" i="1" dirty="0" smtClean="0">
                <a:latin typeface="Arial Narrow" panose="020B0606020202030204" pitchFamily="34" charset="0"/>
              </a:rPr>
              <a:t>різними учасниками фармацевтичного </a:t>
            </a:r>
            <a:r>
              <a:rPr lang="uk-UA" dirty="0" smtClean="0">
                <a:latin typeface="Arial Narrow" panose="020B0606020202030204" pitchFamily="34" charset="0"/>
              </a:rPr>
              <a:t>ринку. А саме: </a:t>
            </a:r>
          </a:p>
          <a:p>
            <a:pPr marL="0" indent="0" algn="just">
              <a:buNone/>
            </a:pPr>
            <a:r>
              <a:rPr lang="uk-UA" u="sng" dirty="0" smtClean="0">
                <a:latin typeface="Arial Narrow" panose="020B0606020202030204" pitchFamily="34" charset="0"/>
              </a:rPr>
              <a:t>Керівники системи охорони здоров’я та члени формулярного комітету </a:t>
            </a:r>
            <a:r>
              <a:rPr lang="uk-UA" dirty="0" smtClean="0">
                <a:latin typeface="Arial Narrow" panose="020B0606020202030204" pitchFamily="34" charset="0"/>
              </a:rPr>
              <a:t>використовують результати фармакоекономічного аналізу для формування оптимального списку ЛП, що дозволяє оптимізувати та знижувати витрати держави на їх використання.</a:t>
            </a:r>
          </a:p>
          <a:p>
            <a:pPr marL="0" indent="0" algn="just">
              <a:buNone/>
            </a:pPr>
            <a:r>
              <a:rPr lang="uk-UA" u="sng" dirty="0" smtClean="0">
                <a:latin typeface="Arial Narrow" panose="020B0606020202030204" pitchFamily="34" charset="0"/>
              </a:rPr>
              <a:t>Виробники ЛП </a:t>
            </a:r>
            <a:r>
              <a:rPr lang="uk-UA" dirty="0" smtClean="0">
                <a:latin typeface="Arial Narrow" panose="020B0606020202030204" pitchFamily="34" charset="0"/>
              </a:rPr>
              <a:t>використовують результати фармакоекономічного аналізу для обґрунтування цінової політики, відбору ЛП у державні переліки ліків і формуляри, витрати на які відшкодовуються державою або закладами соціальної допомоги.</a:t>
            </a:r>
          </a:p>
          <a:p>
            <a:pPr marL="0" indent="0" algn="just">
              <a:buNone/>
            </a:pPr>
            <a:r>
              <a:rPr lang="uk-UA" u="sng" dirty="0" smtClean="0">
                <a:latin typeface="Arial Narrow" panose="020B0606020202030204" pitchFamily="34" charset="0"/>
              </a:rPr>
              <a:t>Керівники аптечних закладів, фармацевтичних фірм </a:t>
            </a:r>
            <a:r>
              <a:rPr lang="uk-UA" dirty="0" smtClean="0">
                <a:latin typeface="Arial Narrow" panose="020B0606020202030204" pitchFamily="34" charset="0"/>
              </a:rPr>
              <a:t>— для формування оптимального асортименту та просування ЛП на фармацевтичному ринку.</a:t>
            </a:r>
          </a:p>
          <a:p>
            <a:pPr marL="0" indent="0" algn="just">
              <a:buNone/>
            </a:pPr>
            <a:r>
              <a:rPr lang="uk-UA" u="sng" dirty="0" smtClean="0">
                <a:latin typeface="Arial Narrow" panose="020B0606020202030204" pitchFamily="34" charset="0"/>
              </a:rPr>
              <a:t>Провізори, лікарі </a:t>
            </a:r>
            <a:r>
              <a:rPr lang="uk-UA" dirty="0" smtClean="0">
                <a:latin typeface="Arial Narrow" panose="020B0606020202030204" pitchFamily="34" charset="0"/>
              </a:rPr>
              <a:t>— для більш повного використання асортименту зареєстрованих ЛП і призначення їх з урахуванням прогнозованого результату та економічного статусу пацієнта. </a:t>
            </a:r>
          </a:p>
          <a:p>
            <a:pPr marL="0" indent="0" algn="just">
              <a:buNone/>
            </a:pPr>
            <a:r>
              <a:rPr lang="uk-UA" u="sng" dirty="0" smtClean="0">
                <a:latin typeface="Arial Narrow" panose="020B0606020202030204" pitchFamily="34" charset="0"/>
              </a:rPr>
              <a:t>Співробітники науково-дослідних лабораторій </a:t>
            </a:r>
            <a:r>
              <a:rPr lang="uk-UA" dirty="0" smtClean="0">
                <a:latin typeface="Arial Narrow" panose="020B0606020202030204" pitchFamily="34" charset="0"/>
              </a:rPr>
              <a:t>— для обґрунтування перспективності та економічної доцільності розроблення і впровадження нових </a:t>
            </a:r>
            <a:r>
              <a:rPr lang="ru-RU" dirty="0" smtClean="0">
                <a:latin typeface="Arial Narrow" panose="020B0606020202030204" pitchFamily="34" charset="0"/>
              </a:rPr>
              <a:t>ЛП</a:t>
            </a:r>
            <a:r>
              <a:rPr lang="ru-RU" dirty="0">
                <a:latin typeface="Arial Narrow" panose="020B0606020202030204" pitchFamily="34" charset="0"/>
              </a:rPr>
              <a:t>.</a:t>
            </a:r>
          </a:p>
        </p:txBody>
      </p:sp>
    </p:spTree>
    <p:extLst>
      <p:ext uri="{BB962C8B-B14F-4D97-AF65-F5344CB8AC3E}">
        <p14:creationId xmlns:p14="http://schemas.microsoft.com/office/powerpoint/2010/main" val="2190472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910" y="257578"/>
            <a:ext cx="11758411" cy="6709893"/>
          </a:xfrm>
        </p:spPr>
        <p:txBody>
          <a:bodyPr>
            <a:normAutofit fontScale="85000" lnSpcReduction="20000"/>
          </a:bodyPr>
          <a:lstStyle/>
          <a:p>
            <a:pPr marL="0" indent="0" algn="just" fontAlgn="base">
              <a:buNone/>
            </a:pPr>
            <a:r>
              <a:rPr lang="ru-RU" b="1" dirty="0" smtClean="0">
                <a:latin typeface="Arial Narrow" panose="020B0606020202030204" pitchFamily="34" charset="0"/>
              </a:rPr>
              <a:t>Фармакоепідеміологія </a:t>
            </a:r>
            <a:r>
              <a:rPr lang="ru-RU" dirty="0" smtClean="0">
                <a:latin typeface="Arial Narrow" panose="020B0606020202030204" pitchFamily="34" charset="0"/>
              </a:rPr>
              <a:t>(</a:t>
            </a:r>
            <a:r>
              <a:rPr lang="ru-RU" dirty="0" err="1">
                <a:latin typeface="Arial Narrow" panose="020B0606020202030204" pitchFamily="34" charset="0"/>
              </a:rPr>
              <a:t>грец</a:t>
            </a:r>
            <a:r>
              <a:rPr lang="ru-RU" dirty="0">
                <a:latin typeface="Arial Narrow" panose="020B0606020202030204" pitchFamily="34" charset="0"/>
              </a:rPr>
              <a:t>. </a:t>
            </a:r>
            <a:r>
              <a:rPr lang="en-US" i="1" dirty="0" err="1">
                <a:latin typeface="Arial Narrow" panose="020B0606020202030204" pitchFamily="34" charset="0"/>
              </a:rPr>
              <a:t>pharmaco</a:t>
            </a:r>
            <a:r>
              <a:rPr lang="en-US" dirty="0">
                <a:latin typeface="Arial Narrow" panose="020B0606020202030204" pitchFamily="34" charset="0"/>
              </a:rPr>
              <a:t> — </a:t>
            </a:r>
            <a:r>
              <a:rPr lang="uk-UA" dirty="0" smtClean="0">
                <a:latin typeface="Arial Narrow" panose="020B0606020202030204" pitchFamily="34" charset="0"/>
              </a:rPr>
              <a:t>ліки + </a:t>
            </a:r>
            <a:r>
              <a:rPr lang="uk-UA" i="1" dirty="0" smtClean="0">
                <a:latin typeface="Arial Narrow" panose="020B0606020202030204" pitchFamily="34" charset="0"/>
              </a:rPr>
              <a:t>ері</a:t>
            </a:r>
            <a:r>
              <a:rPr lang="uk-UA" dirty="0" smtClean="0">
                <a:latin typeface="Arial Narrow" panose="020B0606020202030204" pitchFamily="34" charset="0"/>
              </a:rPr>
              <a:t> — серед </a:t>
            </a:r>
            <a:r>
              <a:rPr lang="ru-RU" dirty="0" smtClean="0">
                <a:latin typeface="Arial Narrow" panose="020B0606020202030204" pitchFamily="34" charset="0"/>
              </a:rPr>
              <a:t>+</a:t>
            </a:r>
            <a:r>
              <a:rPr lang="ru-RU" dirty="0">
                <a:latin typeface="Arial Narrow" panose="020B0606020202030204" pitchFamily="34" charset="0"/>
              </a:rPr>
              <a:t> </a:t>
            </a:r>
            <a:r>
              <a:rPr lang="en-US" i="1" dirty="0">
                <a:latin typeface="Arial Narrow" panose="020B0606020202030204" pitchFamily="34" charset="0"/>
              </a:rPr>
              <a:t>demos</a:t>
            </a:r>
            <a:r>
              <a:rPr lang="en-US" dirty="0">
                <a:latin typeface="Arial Narrow" panose="020B0606020202030204" pitchFamily="34" charset="0"/>
              </a:rPr>
              <a:t> — </a:t>
            </a:r>
            <a:r>
              <a:rPr lang="ru-RU" dirty="0">
                <a:latin typeface="Arial Narrow" panose="020B0606020202030204" pitchFamily="34" charset="0"/>
              </a:rPr>
              <a:t>народ + </a:t>
            </a:r>
            <a:r>
              <a:rPr lang="en-US" i="1" dirty="0">
                <a:latin typeface="Arial Narrow" panose="020B0606020202030204" pitchFamily="34" charset="0"/>
              </a:rPr>
              <a:t>logos</a:t>
            </a:r>
            <a:r>
              <a:rPr lang="en-US" dirty="0">
                <a:latin typeface="Arial Narrow" panose="020B0606020202030204" pitchFamily="34" charset="0"/>
              </a:rPr>
              <a:t> — </a:t>
            </a:r>
            <a:r>
              <a:rPr lang="ru-RU" dirty="0">
                <a:latin typeface="Arial Narrow" panose="020B0606020202030204" pitchFamily="34" charset="0"/>
              </a:rPr>
              <a:t>наука) </a:t>
            </a:r>
            <a:r>
              <a:rPr lang="ru-RU" i="1" dirty="0" smtClean="0">
                <a:latin typeface="Arial Narrow" panose="020B0606020202030204" pitchFamily="34" charset="0"/>
              </a:rPr>
              <a:t>—</a:t>
            </a:r>
            <a:r>
              <a:rPr lang="uk-UA" dirty="0" smtClean="0">
                <a:latin typeface="Arial Narrow" panose="020B0606020202030204" pitchFamily="34" charset="0"/>
              </a:rPr>
              <a:t> це наука про вивчення фармакологічних ефектів (бажаних, небажаних) та обсягів споживання ЛП з використанням епідеміологічних методів та підходів.</a:t>
            </a:r>
          </a:p>
          <a:p>
            <a:pPr marL="0" indent="0" algn="just" fontAlgn="base">
              <a:buNone/>
            </a:pPr>
            <a:r>
              <a:rPr lang="uk-UA" dirty="0" smtClean="0">
                <a:latin typeface="Arial Narrow" panose="020B0606020202030204" pitchFamily="34" charset="0"/>
              </a:rPr>
              <a:t>Об’єктивною передумовою виникнення та розвитку цієї науки є те, що умови проведення клінічних випробувань ЛП до їхньої реєстрації і виходу на фармацевтичний ринок мають низку істотних відмінностей від умов реальної клінічної практики. </a:t>
            </a:r>
          </a:p>
          <a:p>
            <a:pPr marL="0" indent="0" algn="just" fontAlgn="base">
              <a:buNone/>
            </a:pPr>
            <a:r>
              <a:rPr lang="uk-UA" dirty="0" smtClean="0">
                <a:latin typeface="Arial Narrow" panose="020B0606020202030204" pitchFamily="34" charset="0"/>
              </a:rPr>
              <a:t>Завданнями фармакоепідеміологічних досліджень є: </a:t>
            </a:r>
          </a:p>
          <a:p>
            <a:pPr algn="just" fontAlgn="base">
              <a:buFontTx/>
              <a:buChar char="-"/>
            </a:pPr>
            <a:r>
              <a:rPr lang="uk-UA" dirty="0" smtClean="0">
                <a:latin typeface="Arial Narrow" panose="020B0606020202030204" pitchFamily="34" charset="0"/>
              </a:rPr>
              <a:t>контроль якості лікарської терапії; </a:t>
            </a:r>
          </a:p>
          <a:p>
            <a:pPr algn="just" fontAlgn="base">
              <a:buFontTx/>
              <a:buChar char="-"/>
            </a:pPr>
            <a:r>
              <a:rPr lang="uk-UA" dirty="0" smtClean="0">
                <a:latin typeface="Arial Narrow" panose="020B0606020202030204" pitchFamily="34" charset="0"/>
              </a:rPr>
              <a:t>виявлення нових, раніше невідомих ефектів ЛП (як сприятливих, так і небажаних); </a:t>
            </a:r>
          </a:p>
          <a:p>
            <a:pPr algn="just" fontAlgn="base">
              <a:buFontTx/>
              <a:buChar char="-"/>
            </a:pPr>
            <a:r>
              <a:rPr lang="uk-UA" dirty="0" smtClean="0">
                <a:latin typeface="Arial Narrow" panose="020B0606020202030204" pitchFamily="34" charset="0"/>
              </a:rPr>
              <a:t>визначення взаємозв’язку цих ефектів із вживанням ЛП; </a:t>
            </a:r>
          </a:p>
          <a:p>
            <a:pPr algn="just" fontAlgn="base">
              <a:buFontTx/>
              <a:buChar char="-"/>
            </a:pPr>
            <a:r>
              <a:rPr lang="uk-UA" dirty="0" smtClean="0">
                <a:latin typeface="Arial Narrow" panose="020B0606020202030204" pitchFamily="34" charset="0"/>
              </a:rPr>
              <a:t>оцінка ризику — частоти розвитку відомих і нових (невідомих) побічних ефектів у популяції; </a:t>
            </a:r>
          </a:p>
          <a:p>
            <a:pPr algn="just" fontAlgn="base">
              <a:buFontTx/>
              <a:buChar char="-"/>
            </a:pPr>
            <a:r>
              <a:rPr lang="uk-UA" dirty="0" smtClean="0">
                <a:latin typeface="Arial Narrow" panose="020B0606020202030204" pitchFamily="34" charset="0"/>
              </a:rPr>
              <a:t>вивчення використання різних терапевтичних режимів ЛП; </a:t>
            </a:r>
          </a:p>
          <a:p>
            <a:pPr algn="just" fontAlgn="base">
              <a:buFontTx/>
              <a:buChar char="-"/>
            </a:pPr>
            <a:r>
              <a:rPr lang="uk-UA" dirty="0" smtClean="0">
                <a:latin typeface="Arial Narrow" panose="020B0606020202030204" pitchFamily="34" charset="0"/>
              </a:rPr>
              <a:t>вивчення потенційної вартості використання ЛП з урахуванням їх можливої побічної дії; </a:t>
            </a:r>
          </a:p>
          <a:p>
            <a:pPr algn="just" fontAlgn="base">
              <a:buFontTx/>
              <a:buChar char="-"/>
            </a:pPr>
            <a:r>
              <a:rPr lang="uk-UA" dirty="0" smtClean="0">
                <a:latin typeface="Arial Narrow" panose="020B0606020202030204" pitchFamily="34" charset="0"/>
              </a:rPr>
              <a:t>визначення економічного значення застосування певних ЛП.</a:t>
            </a:r>
          </a:p>
          <a:p>
            <a:pPr marL="0" indent="0" algn="just" fontAlgn="base">
              <a:buNone/>
            </a:pPr>
            <a:r>
              <a:rPr lang="uk-UA" dirty="0" smtClean="0">
                <a:latin typeface="Arial Narrow" panose="020B0606020202030204" pitchFamily="34" charset="0"/>
              </a:rPr>
              <a:t> Фармакоепідеміологічні дослідження залежно від завдань, які вони повинні вирішувати, можуть бути якісними і кількісними. Якісні фармакоепідеміологічні дослідження (ЯФД) вивчають терапевтичну ефективність та безпеку ЛП та порівнюють різні схеми лікування, серед яких на основі доведених результатів визначають найбільш ефективні, які впроваджують у подальшому; кількісні фармакоепідеміологічні дослідження − обсяги і структура споживання </a:t>
            </a:r>
            <a:r>
              <a:rPr lang="ru-RU" dirty="0" smtClean="0">
                <a:latin typeface="Arial Narrow" panose="020B0606020202030204" pitchFamily="34" charset="0"/>
              </a:rPr>
              <a:t>ЛП</a:t>
            </a:r>
            <a:r>
              <a:rPr lang="ru-RU" dirty="0">
                <a:latin typeface="Arial Narrow" panose="020B0606020202030204" pitchFamily="34" charset="0"/>
              </a:rPr>
              <a:t>.</a:t>
            </a:r>
          </a:p>
          <a:p>
            <a:pPr marL="0" indent="0" algn="just">
              <a:buNone/>
            </a:pPr>
            <a:endParaRPr lang="ru-RU" dirty="0">
              <a:latin typeface="Arial Narrow" panose="020B0606020202030204" pitchFamily="34" charset="0"/>
            </a:endParaRPr>
          </a:p>
        </p:txBody>
      </p:sp>
    </p:spTree>
    <p:extLst>
      <p:ext uri="{BB962C8B-B14F-4D97-AF65-F5344CB8AC3E}">
        <p14:creationId xmlns:p14="http://schemas.microsoft.com/office/powerpoint/2010/main" val="3911147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910" y="103031"/>
            <a:ext cx="11887200" cy="6555346"/>
          </a:xfrm>
        </p:spPr>
        <p:txBody>
          <a:bodyPr>
            <a:normAutofit/>
          </a:bodyPr>
          <a:lstStyle/>
          <a:p>
            <a:pPr marL="0" indent="0" algn="just" fontAlgn="base">
              <a:buNone/>
            </a:pPr>
            <a:r>
              <a:rPr lang="uk-UA" dirty="0" smtClean="0">
                <a:latin typeface="Arial Narrow" panose="020B0606020202030204" pitchFamily="34" charset="0"/>
              </a:rPr>
              <a:t>При проведенні фармакоепідеміологічних досліджень установлюється вплив ЛП на популяцію або велику групу людей (до 50 000 осіб) протягом досить тривалого часу, тому критеріями клінічної (терапевтичної) ефективності ЛП при проведенні фармакоепідеміологічних досліджень є кінцеві клінічні результати: зменшення захворюваності, смертності, кількості ускладнень, підвищення тривалості та якості життя.</a:t>
            </a:r>
          </a:p>
          <a:p>
            <a:pPr marL="0" indent="0" algn="just" fontAlgn="base">
              <a:buNone/>
            </a:pPr>
            <a:endParaRPr lang="uk-UA" dirty="0" smtClean="0">
              <a:latin typeface="Arial Narrow" panose="020B0606020202030204" pitchFamily="34" charset="0"/>
            </a:endParaRPr>
          </a:p>
          <a:p>
            <a:pPr marL="0" indent="0" algn="just" fontAlgn="base">
              <a:buNone/>
            </a:pPr>
            <a:r>
              <a:rPr lang="uk-UA" dirty="0" smtClean="0">
                <a:latin typeface="Arial Narrow" panose="020B0606020202030204" pitchFamily="34" charset="0"/>
              </a:rPr>
              <a:t>Основним завданням фармакоепідеміологічних досліджень є встановлення причинно-наслідкового зв’язку чи його відсутності між фактом вживання ЛП і різними явищами, що виникають під час його вживання та після закінчення</a:t>
            </a:r>
            <a:r>
              <a:rPr lang="ru-RU" dirty="0" smtClean="0"/>
              <a:t>. </a:t>
            </a:r>
            <a:endParaRPr lang="ru-RU" dirty="0"/>
          </a:p>
          <a:p>
            <a:pPr marL="0" indent="0" algn="just">
              <a:buNone/>
            </a:pPr>
            <a:endParaRPr lang="ru-RU" dirty="0"/>
          </a:p>
        </p:txBody>
      </p:sp>
    </p:spTree>
    <p:extLst>
      <p:ext uri="{BB962C8B-B14F-4D97-AF65-F5344CB8AC3E}">
        <p14:creationId xmlns:p14="http://schemas.microsoft.com/office/powerpoint/2010/main" val="3190848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12604</TotalTime>
  <Words>409</Words>
  <Application>Microsoft Office PowerPoint</Application>
  <PresentationFormat>Широкоэкранный</PresentationFormat>
  <Paragraphs>88</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Arial Narrow</vt:lpstr>
      <vt:lpstr>Calibri</vt:lpstr>
      <vt:lpstr>Calibri Light</vt:lpstr>
      <vt:lpstr>Тема Office</vt:lpstr>
      <vt:lpstr>Основні фармакоекономічні категорії. Поняття та сутність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Фармоекономічні категорії. Поняття та сутність</dc:title>
  <dc:creator>1</dc:creator>
  <cp:lastModifiedBy>1</cp:lastModifiedBy>
  <cp:revision>20</cp:revision>
  <dcterms:created xsi:type="dcterms:W3CDTF">2019-09-18T09:09:48Z</dcterms:created>
  <dcterms:modified xsi:type="dcterms:W3CDTF">2020-09-23T09:49:52Z</dcterms:modified>
</cp:coreProperties>
</file>