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F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5167" y="2163650"/>
            <a:ext cx="9289445" cy="282047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	</a:t>
            </a:r>
            <a:r>
              <a:rPr lang="ru-RU" sz="3200" b="1" dirty="0" err="1" smtClean="0"/>
              <a:t>Профілактичні</a:t>
            </a:r>
            <a:r>
              <a:rPr lang="ru-RU" sz="3200" b="1" dirty="0" smtClean="0"/>
              <a:t> </a:t>
            </a:r>
            <a:r>
              <a:rPr lang="ru-RU" sz="3200" b="1" dirty="0" err="1"/>
              <a:t>програми</a:t>
            </a:r>
            <a:r>
              <a:rPr lang="ru-RU" sz="3200" b="1" dirty="0"/>
              <a:t>.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err="1" smtClean="0"/>
              <a:t>Організація</a:t>
            </a:r>
            <a:r>
              <a:rPr lang="ru-RU" sz="3200" b="1" dirty="0" smtClean="0"/>
              <a:t> </a:t>
            </a:r>
            <a:r>
              <a:rPr lang="ru-RU" sz="3200" b="1" dirty="0" err="1"/>
              <a:t>профілактичних</a:t>
            </a:r>
            <a:r>
              <a:rPr lang="ru-RU" sz="3200" b="1" dirty="0"/>
              <a:t> </a:t>
            </a:r>
            <a:r>
              <a:rPr lang="ru-RU" sz="3200" b="1" dirty="0" err="1"/>
              <a:t>програм</a:t>
            </a:r>
            <a:r>
              <a:rPr lang="ru-RU" sz="3200" b="1" dirty="0"/>
              <a:t> у </a:t>
            </a:r>
            <a:r>
              <a:rPr lang="ru-RU" sz="3200" b="1" dirty="0" err="1"/>
              <a:t>навчально-виховних</a:t>
            </a:r>
            <a:r>
              <a:rPr lang="ru-RU" sz="3200" b="1" dirty="0"/>
              <a:t> та </a:t>
            </a:r>
            <a:r>
              <a:rPr lang="ru-RU" sz="3200" b="1" dirty="0" err="1"/>
              <a:t>лікувально-профілактичних</a:t>
            </a:r>
            <a:r>
              <a:rPr lang="ru-RU" sz="3200" b="1" dirty="0"/>
              <a:t> закладах.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err="1" smtClean="0"/>
              <a:t>Якість</a:t>
            </a:r>
            <a:r>
              <a:rPr lang="ru-RU" sz="3200" b="1" dirty="0" smtClean="0"/>
              <a:t> </a:t>
            </a:r>
            <a:r>
              <a:rPr lang="ru-RU" sz="3200" b="1" dirty="0" err="1"/>
              <a:t>життя</a:t>
            </a:r>
            <a:r>
              <a:rPr lang="ru-RU" sz="3200" b="1" dirty="0"/>
              <a:t>.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+mj-lt"/>
              </a:rPr>
              <a:t>к. мед. н., доцент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кафедри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громадського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здоров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’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я </a:t>
            </a:r>
          </a:p>
          <a:p>
            <a:pPr algn="r"/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Ясенок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Віктор</a:t>
            </a:r>
            <a:r>
              <a:rPr lang="uk-UA" b="1" dirty="0" err="1" smtClean="0">
                <a:solidFill>
                  <a:srgbClr val="002060"/>
                </a:solidFill>
                <a:latin typeface="+mj-lt"/>
              </a:rPr>
              <a:t>ія</a:t>
            </a:r>
            <a:r>
              <a:rPr lang="uk-UA" b="1" dirty="0" smtClean="0">
                <a:solidFill>
                  <a:srgbClr val="002060"/>
                </a:solidFill>
                <a:latin typeface="+mj-lt"/>
              </a:rPr>
              <a:t> Олександрівна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310" y="1"/>
            <a:ext cx="2017690" cy="2017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302" y="332484"/>
            <a:ext cx="4999153" cy="1048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008" y="354018"/>
            <a:ext cx="71329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04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14312"/>
            <a:ext cx="97536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5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3072" y="502276"/>
            <a:ext cx="9616247" cy="877582"/>
          </a:xfrm>
        </p:spPr>
        <p:txBody>
          <a:bodyPr>
            <a:normAutofit/>
          </a:bodyPr>
          <a:lstStyle/>
          <a:p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Якість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життя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98502" y="2588299"/>
            <a:ext cx="9066726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+mj-lt"/>
              </a:rPr>
              <a:t>Якість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життя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– </a:t>
            </a:r>
            <a:r>
              <a:rPr lang="ru-RU" dirty="0" err="1">
                <a:latin typeface="+mj-lt"/>
              </a:rPr>
              <a:t>це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сприйняття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індивідуумом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його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позиції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житті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контексті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культури</a:t>
            </a:r>
            <a:r>
              <a:rPr lang="ru-RU" dirty="0">
                <a:latin typeface="+mj-lt"/>
              </a:rPr>
              <a:t> і </a:t>
            </a:r>
            <a:r>
              <a:rPr lang="ru-RU" dirty="0" err="1">
                <a:latin typeface="+mj-lt"/>
              </a:rPr>
              <a:t>системи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цінностей</a:t>
            </a:r>
            <a:r>
              <a:rPr lang="ru-RU" dirty="0">
                <a:latin typeface="+mj-lt"/>
              </a:rPr>
              <a:t>, в </a:t>
            </a:r>
            <a:r>
              <a:rPr lang="ru-RU" dirty="0" err="1">
                <a:latin typeface="+mj-lt"/>
              </a:rPr>
              <a:t>яких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він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живе</a:t>
            </a:r>
            <a:r>
              <a:rPr lang="ru-RU" dirty="0">
                <a:latin typeface="+mj-lt"/>
              </a:rPr>
              <a:t>, у </a:t>
            </a:r>
            <a:r>
              <a:rPr lang="ru-RU" dirty="0" err="1">
                <a:latin typeface="+mj-lt"/>
              </a:rPr>
              <a:t>зв'язку</a:t>
            </a:r>
            <a:r>
              <a:rPr lang="ru-RU" dirty="0">
                <a:latin typeface="+mj-lt"/>
              </a:rPr>
              <a:t> з </a:t>
            </a:r>
            <a:r>
              <a:rPr lang="ru-RU" dirty="0" err="1">
                <a:latin typeface="+mj-lt"/>
              </a:rPr>
              <a:t>цілями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очікуваннями</a:t>
            </a:r>
            <a:r>
              <a:rPr lang="ru-RU" dirty="0">
                <a:latin typeface="+mj-lt"/>
              </a:rPr>
              <a:t>, стандартами та </a:t>
            </a:r>
            <a:r>
              <a:rPr lang="ru-RU" dirty="0" err="1">
                <a:latin typeface="+mj-lt"/>
              </a:rPr>
              <a:t>інтересами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цього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індивидума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Вивчення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якості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життя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сприяє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підвищенню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ефективності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реалізації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програм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спрямованих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формування</a:t>
            </a:r>
            <a:r>
              <a:rPr lang="ru-RU" dirty="0">
                <a:latin typeface="+mj-lt"/>
              </a:rPr>
              <a:t> здорового способу </a:t>
            </a:r>
            <a:r>
              <a:rPr lang="ru-RU" dirty="0" err="1">
                <a:latin typeface="+mj-lt"/>
              </a:rPr>
              <a:t>життя</a:t>
            </a:r>
            <a:r>
              <a:rPr lang="ru-RU" dirty="0" smtClean="0">
                <a:latin typeface="+mj-lt"/>
              </a:rPr>
              <a:t>.</a:t>
            </a:r>
          </a:p>
          <a:p>
            <a:r>
              <a:rPr lang="ru-RU" dirty="0" err="1">
                <a:latin typeface="+mj-lt"/>
              </a:rPr>
              <a:t>Термін</a:t>
            </a:r>
            <a:r>
              <a:rPr lang="ru-RU" dirty="0">
                <a:latin typeface="+mj-lt"/>
              </a:rPr>
              <a:t> «</a:t>
            </a:r>
            <a:r>
              <a:rPr lang="ru-RU" dirty="0" err="1">
                <a:latin typeface="+mj-lt"/>
              </a:rPr>
              <a:t>якість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життя</a:t>
            </a:r>
            <a:r>
              <a:rPr lang="ru-RU" dirty="0">
                <a:latin typeface="+mj-lt"/>
              </a:rPr>
              <a:t>» </a:t>
            </a:r>
            <a:r>
              <a:rPr lang="ru-RU" dirty="0" err="1">
                <a:latin typeface="+mj-lt"/>
              </a:rPr>
              <a:t>прийшло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зміну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поняттю</a:t>
            </a:r>
            <a:r>
              <a:rPr lang="ru-RU" dirty="0">
                <a:latin typeface="+mj-lt"/>
              </a:rPr>
              <a:t> «</a:t>
            </a:r>
            <a:r>
              <a:rPr lang="ru-RU" dirty="0" err="1">
                <a:latin typeface="+mj-lt"/>
              </a:rPr>
              <a:t>рівень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життя</a:t>
            </a:r>
            <a:r>
              <a:rPr lang="ru-RU" dirty="0">
                <a:latin typeface="+mj-lt"/>
              </a:rPr>
              <a:t>», </a:t>
            </a:r>
            <a:r>
              <a:rPr lang="ru-RU" dirty="0" err="1">
                <a:latin typeface="+mj-lt"/>
              </a:rPr>
              <a:t>який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визначає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тільки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доступність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матеріальних</a:t>
            </a:r>
            <a:r>
              <a:rPr lang="ru-RU" dirty="0">
                <a:latin typeface="+mj-lt"/>
              </a:rPr>
              <a:t> благ для </a:t>
            </a:r>
            <a:r>
              <a:rPr lang="ru-RU" dirty="0" err="1">
                <a:latin typeface="+mj-lt"/>
              </a:rPr>
              <a:t>індивіда</a:t>
            </a:r>
            <a:r>
              <a:rPr lang="ru-RU" dirty="0">
                <a:latin typeface="+mj-lt"/>
              </a:rPr>
              <a:t>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37138" y="4846078"/>
            <a:ext cx="902809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37138" y="5215410"/>
            <a:ext cx="8783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Особливістю</a:t>
            </a:r>
            <a:r>
              <a:rPr lang="ru-RU" sz="2000" b="1" dirty="0"/>
              <a:t> </a:t>
            </a:r>
            <a:r>
              <a:rPr lang="ru-RU" sz="2000" b="1" dirty="0" err="1"/>
              <a:t>якості</a:t>
            </a:r>
            <a:r>
              <a:rPr lang="ru-RU" sz="2000" b="1" dirty="0"/>
              <a:t> </a:t>
            </a:r>
            <a:r>
              <a:rPr lang="ru-RU" sz="2000" b="1" dirty="0" err="1"/>
              <a:t>життя</a:t>
            </a:r>
            <a:r>
              <a:rPr lang="ru-RU" sz="2000" b="1" dirty="0"/>
              <a:t> є те,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її</a:t>
            </a:r>
            <a:r>
              <a:rPr lang="ru-RU" sz="2000" b="1" dirty="0"/>
              <a:t> не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визначити</a:t>
            </a:r>
            <a:r>
              <a:rPr lang="ru-RU" sz="2000" b="1" dirty="0"/>
              <a:t> </a:t>
            </a:r>
            <a:r>
              <a:rPr lang="ru-RU" sz="2000" b="1" dirty="0" err="1"/>
              <a:t>тільки</a:t>
            </a:r>
            <a:r>
              <a:rPr lang="ru-RU" sz="2000" b="1" dirty="0"/>
              <a:t> на </a:t>
            </a:r>
            <a:r>
              <a:rPr lang="ru-RU" sz="2000" b="1" dirty="0" err="1"/>
              <a:t>підставі</a:t>
            </a:r>
            <a:r>
              <a:rPr lang="ru-RU" sz="2000" b="1" dirty="0"/>
              <a:t> </a:t>
            </a:r>
            <a:r>
              <a:rPr lang="ru-RU" sz="2000" b="1" dirty="0" err="1"/>
              <a:t>даних</a:t>
            </a:r>
            <a:r>
              <a:rPr lang="ru-RU" sz="2000" b="1" dirty="0"/>
              <a:t> </a:t>
            </a:r>
            <a:r>
              <a:rPr lang="ru-RU" sz="2000" b="1" dirty="0" err="1"/>
              <a:t>лікарського</a:t>
            </a:r>
            <a:r>
              <a:rPr lang="ru-RU" sz="2000" b="1" dirty="0"/>
              <a:t> </a:t>
            </a:r>
            <a:r>
              <a:rPr lang="ru-RU" sz="2000" b="1" dirty="0" err="1"/>
              <a:t>огляду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клініко-інструментальних</a:t>
            </a:r>
            <a:r>
              <a:rPr lang="ru-RU" sz="2000" b="1" dirty="0"/>
              <a:t> </a:t>
            </a:r>
            <a:r>
              <a:rPr lang="ru-RU" sz="2000" b="1" dirty="0" err="1"/>
              <a:t>методів</a:t>
            </a:r>
            <a:r>
              <a:rPr lang="ru-RU" sz="2000" b="1" dirty="0"/>
              <a:t> </a:t>
            </a:r>
            <a:r>
              <a:rPr lang="ru-RU" sz="2000" b="1" dirty="0" err="1"/>
              <a:t>досліджень</a:t>
            </a:r>
            <a:r>
              <a:rPr lang="ru-RU" sz="2000" b="1" dirty="0"/>
              <a:t>, так як вона </a:t>
            </a:r>
            <a:r>
              <a:rPr lang="ru-RU" sz="2000" b="1" dirty="0" err="1"/>
              <a:t>враховує</a:t>
            </a:r>
            <a:r>
              <a:rPr lang="ru-RU" sz="2000" b="1" dirty="0"/>
              <a:t> і </a:t>
            </a:r>
            <a:r>
              <a:rPr lang="ru-RU" sz="2000" b="1" dirty="0" err="1"/>
              <a:t>суб'єктивну</a:t>
            </a:r>
            <a:r>
              <a:rPr lang="ru-RU" sz="2000" b="1" dirty="0"/>
              <a:t> думку </a:t>
            </a:r>
            <a:r>
              <a:rPr lang="ru-RU" sz="2000" b="1" dirty="0" err="1"/>
              <a:t>людини</a:t>
            </a:r>
            <a:r>
              <a:rPr lang="ru-RU" sz="2000" b="1" dirty="0"/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480" y="175272"/>
            <a:ext cx="2897748" cy="229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507" y="453634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6638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043" y="360608"/>
            <a:ext cx="9701570" cy="901522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Критерїі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для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оцінки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якості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життя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3043" y="1262129"/>
            <a:ext cx="7959143" cy="5357611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/>
              <a:t>1. </a:t>
            </a:r>
            <a:r>
              <a:rPr lang="ru-RU" sz="2000" b="1" dirty="0" err="1"/>
              <a:t>Фізичні</a:t>
            </a:r>
            <a:r>
              <a:rPr lang="ru-RU" sz="2000" b="1" dirty="0"/>
              <a:t> – </a:t>
            </a:r>
            <a:r>
              <a:rPr lang="ru-RU" sz="2000" dirty="0"/>
              <a:t>сила, </a:t>
            </a:r>
            <a:r>
              <a:rPr lang="ru-RU" sz="2000" dirty="0" err="1"/>
              <a:t>енергія</a:t>
            </a:r>
            <a:r>
              <a:rPr lang="ru-RU" sz="2000" dirty="0"/>
              <a:t>, </a:t>
            </a:r>
            <a:r>
              <a:rPr lang="ru-RU" sz="2000" dirty="0" err="1"/>
              <a:t>втома</a:t>
            </a:r>
            <a:r>
              <a:rPr lang="ru-RU" sz="2000" dirty="0"/>
              <a:t>, </a:t>
            </a:r>
            <a:r>
              <a:rPr lang="ru-RU" sz="2000" dirty="0" err="1"/>
              <a:t>біль</a:t>
            </a:r>
            <a:r>
              <a:rPr lang="ru-RU" sz="2000" dirty="0"/>
              <a:t>, дискомфорт, сон, </a:t>
            </a:r>
            <a:r>
              <a:rPr lang="ru-RU" sz="2000" dirty="0" err="1"/>
              <a:t>відпочинок</a:t>
            </a:r>
            <a:r>
              <a:rPr lang="ru-RU" sz="2000" dirty="0"/>
              <a:t>.</a:t>
            </a:r>
          </a:p>
          <a:p>
            <a:r>
              <a:rPr lang="ru-RU" sz="2000" b="1" dirty="0"/>
              <a:t>2. </a:t>
            </a:r>
            <a:r>
              <a:rPr lang="ru-RU" sz="2000" b="1" dirty="0" err="1"/>
              <a:t>Психологічні</a:t>
            </a:r>
            <a:r>
              <a:rPr lang="ru-RU" sz="2000" b="1" dirty="0"/>
              <a:t> – </a:t>
            </a:r>
            <a:r>
              <a:rPr lang="ru-RU" sz="2000" dirty="0" err="1"/>
              <a:t>позитивні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негативні</a:t>
            </a:r>
            <a:r>
              <a:rPr lang="ru-RU" sz="2000" dirty="0"/>
              <a:t> </a:t>
            </a:r>
            <a:r>
              <a:rPr lang="ru-RU" sz="2000" dirty="0" err="1"/>
              <a:t>емоції</a:t>
            </a:r>
            <a:r>
              <a:rPr lang="ru-RU" sz="2000" dirty="0"/>
              <a:t>, </a:t>
            </a:r>
            <a:r>
              <a:rPr lang="ru-RU" sz="2000" dirty="0" err="1"/>
              <a:t>мислення</a:t>
            </a:r>
            <a:r>
              <a:rPr lang="ru-RU" sz="2000" dirty="0"/>
              <a:t>, </a:t>
            </a:r>
            <a:r>
              <a:rPr lang="ru-RU" sz="2000" dirty="0" err="1"/>
              <a:t>засвоєння</a:t>
            </a:r>
            <a:r>
              <a:rPr lang="ru-RU" sz="2000" dirty="0"/>
              <a:t>, </a:t>
            </a:r>
            <a:r>
              <a:rPr lang="ru-RU" sz="2000" dirty="0" err="1"/>
              <a:t>запам'ятовування</a:t>
            </a:r>
            <a:r>
              <a:rPr lang="ru-RU" sz="2000" dirty="0"/>
              <a:t>, </a:t>
            </a:r>
            <a:r>
              <a:rPr lang="ru-RU" sz="2000" dirty="0" err="1"/>
              <a:t>концентрація</a:t>
            </a:r>
            <a:r>
              <a:rPr lang="ru-RU" sz="2000" dirty="0"/>
              <a:t>, </a:t>
            </a:r>
            <a:r>
              <a:rPr lang="ru-RU" sz="2000" dirty="0" err="1"/>
              <a:t>самооцінка</a:t>
            </a:r>
            <a:r>
              <a:rPr lang="ru-RU" sz="2000" dirty="0"/>
              <a:t>, </a:t>
            </a:r>
            <a:r>
              <a:rPr lang="ru-RU" sz="2000" dirty="0" err="1"/>
              <a:t>зовнішній</a:t>
            </a:r>
            <a:r>
              <a:rPr lang="ru-RU" sz="2000" dirty="0"/>
              <a:t> </a:t>
            </a:r>
            <a:r>
              <a:rPr lang="ru-RU" sz="2000" dirty="0" err="1"/>
              <a:t>вигляд</a:t>
            </a:r>
            <a:r>
              <a:rPr lang="ru-RU" sz="2000" dirty="0"/>
              <a:t>, </a:t>
            </a:r>
            <a:r>
              <a:rPr lang="ru-RU" sz="2000" dirty="0" err="1"/>
              <a:t>переживання</a:t>
            </a:r>
            <a:r>
              <a:rPr lang="ru-RU" sz="2000" dirty="0"/>
              <a:t>.</a:t>
            </a:r>
          </a:p>
          <a:p>
            <a:r>
              <a:rPr lang="ru-RU" sz="2000" b="1" dirty="0"/>
              <a:t>3. </a:t>
            </a:r>
            <a:r>
              <a:rPr lang="ru-RU" sz="2000" b="1" dirty="0" err="1"/>
              <a:t>Рівень</a:t>
            </a:r>
            <a:r>
              <a:rPr lang="ru-RU" sz="2000" b="1" dirty="0"/>
              <a:t> </a:t>
            </a:r>
            <a:r>
              <a:rPr lang="ru-RU" sz="2000" b="1" dirty="0" err="1"/>
              <a:t>незалежності</a:t>
            </a:r>
            <a:r>
              <a:rPr lang="ru-RU" sz="2000" b="1" dirty="0"/>
              <a:t> – </a:t>
            </a:r>
            <a:r>
              <a:rPr lang="ru-RU" sz="2000" dirty="0" err="1"/>
              <a:t>повсякденна</a:t>
            </a:r>
            <a:r>
              <a:rPr lang="ru-RU" sz="2000" dirty="0"/>
              <a:t> </a:t>
            </a:r>
            <a:r>
              <a:rPr lang="ru-RU" sz="2000" dirty="0" err="1"/>
              <a:t>активність</a:t>
            </a:r>
            <a:r>
              <a:rPr lang="ru-RU" sz="2000" dirty="0"/>
              <a:t>, </a:t>
            </a:r>
            <a:r>
              <a:rPr lang="ru-RU" sz="2000" dirty="0" err="1"/>
              <a:t>здатність</a:t>
            </a:r>
            <a:r>
              <a:rPr lang="ru-RU" sz="2000" dirty="0"/>
              <a:t> </a:t>
            </a:r>
            <a:r>
              <a:rPr lang="ru-RU" sz="2000" dirty="0" err="1"/>
              <a:t>працювати</a:t>
            </a:r>
            <a:r>
              <a:rPr lang="ru-RU" sz="2000" dirty="0"/>
              <a:t>, </a:t>
            </a:r>
            <a:r>
              <a:rPr lang="ru-RU" sz="2000" dirty="0" err="1"/>
              <a:t>залежність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ліків</a:t>
            </a:r>
            <a:r>
              <a:rPr lang="ru-RU" sz="2000" dirty="0"/>
              <a:t>, </a:t>
            </a:r>
            <a:r>
              <a:rPr lang="ru-RU" sz="2000" dirty="0" err="1"/>
              <a:t>лікування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опіки</a:t>
            </a:r>
            <a:r>
              <a:rPr lang="ru-RU" sz="2000" dirty="0"/>
              <a:t>.</a:t>
            </a:r>
          </a:p>
          <a:p>
            <a:r>
              <a:rPr lang="ru-RU" sz="2000" b="1" dirty="0"/>
              <a:t>4. </a:t>
            </a:r>
            <a:r>
              <a:rPr lang="ru-RU" sz="2000" b="1" dirty="0" err="1"/>
              <a:t>Життя</a:t>
            </a:r>
            <a:r>
              <a:rPr lang="ru-RU" sz="2000" b="1" dirty="0"/>
              <a:t> в </a:t>
            </a:r>
            <a:r>
              <a:rPr lang="ru-RU" sz="2000" b="1" dirty="0" err="1"/>
              <a:t>суспільстві</a:t>
            </a:r>
            <a:r>
              <a:rPr lang="ru-RU" sz="2000" b="1" dirty="0"/>
              <a:t> – </a:t>
            </a:r>
            <a:r>
              <a:rPr lang="ru-RU" sz="2000" dirty="0" err="1"/>
              <a:t>особисті</a:t>
            </a:r>
            <a:r>
              <a:rPr lang="ru-RU" sz="2000" dirty="0"/>
              <a:t> </a:t>
            </a:r>
            <a:r>
              <a:rPr lang="ru-RU" sz="2000" dirty="0" err="1"/>
              <a:t>взаємини</a:t>
            </a:r>
            <a:r>
              <a:rPr lang="ru-RU" sz="2000" dirty="0"/>
              <a:t>, </a:t>
            </a:r>
            <a:r>
              <a:rPr lang="ru-RU" sz="2000" dirty="0" err="1"/>
              <a:t>суспільна</a:t>
            </a:r>
            <a:r>
              <a:rPr lang="ru-RU" sz="2000" dirty="0"/>
              <a:t> </a:t>
            </a:r>
            <a:r>
              <a:rPr lang="ru-RU" sz="2000" dirty="0" err="1"/>
              <a:t>цінність</a:t>
            </a:r>
            <a:r>
              <a:rPr lang="ru-RU" sz="2000" dirty="0"/>
              <a:t> </a:t>
            </a:r>
            <a:r>
              <a:rPr lang="ru-RU" sz="2000" dirty="0" err="1"/>
              <a:t>суб'єкта</a:t>
            </a:r>
            <a:r>
              <a:rPr lang="ru-RU" sz="2000" dirty="0"/>
              <a:t>, сексуальна </a:t>
            </a:r>
            <a:r>
              <a:rPr lang="ru-RU" sz="2000" dirty="0" err="1"/>
              <a:t>активність</a:t>
            </a:r>
            <a:r>
              <a:rPr lang="ru-RU" sz="2000" dirty="0"/>
              <a:t>.</a:t>
            </a:r>
          </a:p>
          <a:p>
            <a:r>
              <a:rPr lang="ru-RU" sz="2000" b="1" dirty="0"/>
              <a:t>5. </a:t>
            </a:r>
            <a:r>
              <a:rPr lang="ru-RU" sz="2000" b="1" dirty="0" err="1"/>
              <a:t>Навколишнє</a:t>
            </a:r>
            <a:r>
              <a:rPr lang="ru-RU" sz="2000" b="1" dirty="0"/>
              <a:t> </a:t>
            </a:r>
            <a:r>
              <a:rPr lang="ru-RU" sz="2000" b="1" dirty="0" err="1"/>
              <a:t>середовище</a:t>
            </a:r>
            <a:r>
              <a:rPr lang="ru-RU" sz="2000" b="1" dirty="0"/>
              <a:t> – </a:t>
            </a:r>
            <a:r>
              <a:rPr lang="ru-RU" sz="2000" dirty="0" err="1"/>
              <a:t>благополуччя</a:t>
            </a:r>
            <a:r>
              <a:rPr lang="ru-RU" sz="2000" dirty="0"/>
              <a:t>, </a:t>
            </a:r>
            <a:r>
              <a:rPr lang="ru-RU" sz="2000" dirty="0" err="1"/>
              <a:t>безпека</a:t>
            </a:r>
            <a:r>
              <a:rPr lang="ru-RU" sz="2000" dirty="0"/>
              <a:t>, </a:t>
            </a:r>
            <a:r>
              <a:rPr lang="ru-RU" sz="2000" dirty="0" err="1"/>
              <a:t>побут</a:t>
            </a:r>
            <a:r>
              <a:rPr lang="ru-RU" sz="2000" dirty="0"/>
              <a:t>, </a:t>
            </a:r>
            <a:r>
              <a:rPr lang="ru-RU" sz="2000" dirty="0" err="1"/>
              <a:t>забезпеченість</a:t>
            </a:r>
            <a:r>
              <a:rPr lang="ru-RU" sz="2000" dirty="0"/>
              <a:t>, </a:t>
            </a:r>
            <a:r>
              <a:rPr lang="ru-RU" sz="2000" dirty="0" err="1"/>
              <a:t>доступність</a:t>
            </a:r>
            <a:r>
              <a:rPr lang="ru-RU" sz="2000" dirty="0"/>
              <a:t> і </a:t>
            </a:r>
            <a:r>
              <a:rPr lang="ru-RU" sz="2000" dirty="0" err="1"/>
              <a:t>якість</a:t>
            </a:r>
            <a:r>
              <a:rPr lang="ru-RU" sz="2000" dirty="0"/>
              <a:t> </a:t>
            </a:r>
            <a:r>
              <a:rPr lang="ru-RU" sz="2000" dirty="0" err="1"/>
              <a:t>медичного</a:t>
            </a:r>
            <a:r>
              <a:rPr lang="ru-RU" sz="2000" dirty="0"/>
              <a:t> та </a:t>
            </a:r>
            <a:r>
              <a:rPr lang="ru-RU" sz="2000" dirty="0" err="1"/>
              <a:t>соціального</a:t>
            </a:r>
            <a:r>
              <a:rPr lang="ru-RU" sz="2000" dirty="0"/>
              <a:t> </a:t>
            </a:r>
            <a:r>
              <a:rPr lang="ru-RU" sz="2000" dirty="0" err="1"/>
              <a:t>забезпечення</a:t>
            </a:r>
            <a:r>
              <a:rPr lang="ru-RU" sz="2000" dirty="0"/>
              <a:t>, </a:t>
            </a:r>
            <a:r>
              <a:rPr lang="ru-RU" sz="2000" dirty="0" err="1"/>
              <a:t>доступність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,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отримання</a:t>
            </a:r>
            <a:r>
              <a:rPr lang="ru-RU" sz="2000" dirty="0"/>
              <a:t> </a:t>
            </a:r>
            <a:r>
              <a:rPr lang="ru-RU" sz="2000" dirty="0" err="1"/>
              <a:t>знань</a:t>
            </a:r>
            <a:r>
              <a:rPr lang="ru-RU" sz="2000" dirty="0"/>
              <a:t> і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кваліфікації</a:t>
            </a:r>
            <a:r>
              <a:rPr lang="ru-RU" sz="2000" dirty="0"/>
              <a:t>, </a:t>
            </a:r>
            <a:r>
              <a:rPr lang="ru-RU" sz="2000" dirty="0" err="1"/>
              <a:t>дозвілля</a:t>
            </a:r>
            <a:r>
              <a:rPr lang="ru-RU" sz="2000" dirty="0"/>
              <a:t>, </a:t>
            </a:r>
            <a:r>
              <a:rPr lang="ru-RU" sz="2000" dirty="0" err="1"/>
              <a:t>екологія</a:t>
            </a:r>
            <a:r>
              <a:rPr lang="ru-RU" sz="2000" dirty="0"/>
              <a:t>.</a:t>
            </a:r>
          </a:p>
          <a:p>
            <a:r>
              <a:rPr lang="ru-RU" sz="2000" b="1" dirty="0"/>
              <a:t>6. </a:t>
            </a:r>
            <a:r>
              <a:rPr lang="ru-RU" sz="2000" b="1" dirty="0" err="1"/>
              <a:t>Духовність</a:t>
            </a:r>
            <a:r>
              <a:rPr lang="ru-RU" sz="2000" b="1" dirty="0"/>
              <a:t> – </a:t>
            </a:r>
            <a:r>
              <a:rPr lang="ru-RU" sz="2000" dirty="0" err="1"/>
              <a:t>особисті</a:t>
            </a:r>
            <a:r>
              <a:rPr lang="ru-RU" sz="2000" dirty="0"/>
              <a:t> та </a:t>
            </a:r>
            <a:r>
              <a:rPr lang="ru-RU" sz="2000" dirty="0" err="1"/>
              <a:t>релігійні</a:t>
            </a:r>
            <a:r>
              <a:rPr lang="ru-RU" sz="2000" dirty="0"/>
              <a:t> </a:t>
            </a:r>
            <a:r>
              <a:rPr lang="ru-RU" sz="2000" dirty="0" err="1"/>
              <a:t>переконання</a:t>
            </a:r>
            <a:r>
              <a:rPr lang="ru-RU" sz="2000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257" y="467396"/>
            <a:ext cx="2066925" cy="2209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6842" r="7459"/>
          <a:stretch/>
        </p:blipFill>
        <p:spPr>
          <a:xfrm>
            <a:off x="9975985" y="2933968"/>
            <a:ext cx="2047741" cy="1685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2302"/>
          <a:stretch/>
        </p:blipFill>
        <p:spPr>
          <a:xfrm>
            <a:off x="9975985" y="4876665"/>
            <a:ext cx="2035197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67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9623" y="477077"/>
            <a:ext cx="7225048" cy="609954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медицині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поняття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«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якість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життя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використовується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наступних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випадках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b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для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планування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клінічної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допомоги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пацієнтам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або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проведення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профілактичних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заходів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</a:t>
            </a:r>
            <a:b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для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кількісної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оцінки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результатів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клінічних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досліджень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та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дослідження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ефективності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роботи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служб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системи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охорони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здоров'я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</a:t>
            </a:r>
            <a:b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для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оцінки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потреби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населення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службах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охорони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здоров’я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</a:t>
            </a:r>
            <a:b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при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розподілі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ресурсів</a:t>
            </a:r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19" y="477077"/>
            <a:ext cx="4027004" cy="402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61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680" y="624109"/>
            <a:ext cx="9662932" cy="1204691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На </a:t>
            </a:r>
            <a:r>
              <a:rPr lang="ru-RU" sz="2400" dirty="0" err="1"/>
              <a:t>якість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впливає</a:t>
            </a:r>
            <a:r>
              <a:rPr lang="ru-RU" sz="2400" dirty="0"/>
              <a:t> </a:t>
            </a:r>
            <a:r>
              <a:rPr lang="ru-RU" sz="2400" dirty="0" err="1"/>
              <a:t>суб'єктивна</a:t>
            </a:r>
            <a:r>
              <a:rPr lang="ru-RU" sz="2400" dirty="0"/>
              <a:t> </a:t>
            </a:r>
            <a:r>
              <a:rPr lang="ru-RU" sz="2400" dirty="0" err="1"/>
              <a:t>інформація</a:t>
            </a:r>
            <a:r>
              <a:rPr lang="ru-RU" sz="2400" dirty="0"/>
              <a:t>: тип темпераменту </a:t>
            </a:r>
            <a:r>
              <a:rPr lang="ru-RU" sz="2400" dirty="0" err="1"/>
              <a:t>пацієнта</a:t>
            </a:r>
            <a:r>
              <a:rPr lang="ru-RU" sz="2400" dirty="0"/>
              <a:t>, </a:t>
            </a:r>
            <a:r>
              <a:rPr lang="ru-RU" sz="2400" dirty="0" err="1"/>
              <a:t>ступінь</a:t>
            </a:r>
            <a:r>
              <a:rPr lang="ru-RU" sz="2400" dirty="0"/>
              <a:t> </a:t>
            </a:r>
            <a:r>
              <a:rPr lang="ru-RU" sz="2400" dirty="0" err="1"/>
              <a:t>довіри</a:t>
            </a:r>
            <a:r>
              <a:rPr lang="ru-RU" sz="2400" dirty="0"/>
              <a:t> </a:t>
            </a:r>
            <a:r>
              <a:rPr lang="ru-RU" sz="2400" dirty="0" err="1"/>
              <a:t>лікарю</a:t>
            </a:r>
            <a:r>
              <a:rPr lang="ru-RU" sz="2400" dirty="0"/>
              <a:t>, </a:t>
            </a:r>
            <a:r>
              <a:rPr lang="ru-RU" sz="2400" dirty="0" err="1"/>
              <a:t>ступінь</a:t>
            </a:r>
            <a:r>
              <a:rPr lang="ru-RU" sz="2400" dirty="0"/>
              <a:t> </a:t>
            </a:r>
            <a:r>
              <a:rPr lang="ru-RU" sz="2400" dirty="0" err="1"/>
              <a:t>медичної</a:t>
            </a:r>
            <a:r>
              <a:rPr lang="ru-RU" sz="2400" dirty="0"/>
              <a:t> </a:t>
            </a:r>
            <a:r>
              <a:rPr lang="ru-RU" sz="2400" dirty="0" err="1"/>
              <a:t>інформованості</a:t>
            </a:r>
            <a:r>
              <a:rPr lang="ru-RU" sz="2400" dirty="0"/>
              <a:t> та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фактори</a:t>
            </a:r>
            <a:r>
              <a:rPr lang="ru-RU" sz="2400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899" y="2125014"/>
            <a:ext cx="868036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критеріїв</a:t>
            </a:r>
            <a:r>
              <a:rPr lang="ru-RU" b="1" dirty="0"/>
              <a:t> </a:t>
            </a:r>
            <a:r>
              <a:rPr lang="ru-RU" b="1" dirty="0" err="1"/>
              <a:t>якості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 у </a:t>
            </a:r>
            <a:r>
              <a:rPr lang="ru-RU" b="1" dirty="0" err="1"/>
              <a:t>сучасній</a:t>
            </a:r>
            <a:r>
              <a:rPr lang="ru-RU" b="1" dirty="0"/>
              <a:t> </a:t>
            </a:r>
            <a:r>
              <a:rPr lang="ru-RU" b="1" dirty="0" err="1"/>
              <a:t>медицині</a:t>
            </a:r>
            <a:r>
              <a:rPr lang="ru-RU" b="1" dirty="0"/>
              <a:t>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спробувати</a:t>
            </a:r>
            <a:r>
              <a:rPr lang="ru-RU" b="1" dirty="0"/>
              <a:t> </a:t>
            </a:r>
            <a:r>
              <a:rPr lang="ru-RU" b="1" dirty="0" err="1"/>
              <a:t>пояснити</a:t>
            </a:r>
            <a:r>
              <a:rPr lang="ru-RU" b="1" dirty="0"/>
              <a:t> за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r>
              <a:rPr lang="ru-RU" b="1" dirty="0" err="1"/>
              <a:t>піраміди</a:t>
            </a:r>
            <a:r>
              <a:rPr lang="ru-RU" b="1" dirty="0"/>
              <a:t> А. </a:t>
            </a:r>
            <a:r>
              <a:rPr lang="ru-RU" b="1" dirty="0" err="1"/>
              <a:t>Маслоу</a:t>
            </a:r>
            <a:r>
              <a:rPr lang="ru-RU" b="1" dirty="0"/>
              <a:t> (рис.2.5). </a:t>
            </a:r>
            <a:r>
              <a:rPr lang="ru-RU" b="1" dirty="0" err="1"/>
              <a:t>Згідно</a:t>
            </a:r>
            <a:r>
              <a:rPr lang="ru-RU" b="1" dirty="0"/>
              <a:t> А. </a:t>
            </a:r>
            <a:r>
              <a:rPr lang="ru-RU" b="1" dirty="0" err="1"/>
              <a:t>Маслоу</a:t>
            </a:r>
            <a:r>
              <a:rPr lang="ru-RU" b="1" dirty="0"/>
              <a:t>, </a:t>
            </a:r>
            <a:r>
              <a:rPr lang="ru-RU" b="1" dirty="0" err="1"/>
              <a:t>існує</a:t>
            </a:r>
            <a:r>
              <a:rPr lang="ru-RU" b="1" dirty="0"/>
              <a:t> </a:t>
            </a:r>
            <a:r>
              <a:rPr lang="ru-RU" b="1" dirty="0" err="1"/>
              <a:t>ієрархія</a:t>
            </a:r>
            <a:r>
              <a:rPr lang="ru-RU" b="1" dirty="0"/>
              <a:t> </a:t>
            </a:r>
            <a:r>
              <a:rPr lang="ru-RU" b="1" dirty="0" err="1"/>
              <a:t>людських</a:t>
            </a:r>
            <a:r>
              <a:rPr lang="ru-RU" b="1" dirty="0"/>
              <a:t> </a:t>
            </a:r>
            <a:r>
              <a:rPr lang="ru-RU" b="1" dirty="0" err="1"/>
              <a:t>цінностей</a:t>
            </a:r>
            <a:r>
              <a:rPr lang="ru-RU" b="1" dirty="0"/>
              <a:t>: без </a:t>
            </a:r>
            <a:r>
              <a:rPr lang="ru-RU" b="1" dirty="0" err="1"/>
              <a:t>задоволення</a:t>
            </a:r>
            <a:r>
              <a:rPr lang="ru-RU" b="1" dirty="0"/>
              <a:t> </a:t>
            </a:r>
            <a:r>
              <a:rPr lang="ru-RU" b="1" dirty="0" err="1"/>
              <a:t>нижчої</a:t>
            </a:r>
            <a:r>
              <a:rPr lang="ru-RU" b="1" dirty="0"/>
              <a:t>  </a:t>
            </a:r>
            <a:r>
              <a:rPr lang="ru-RU" b="1" dirty="0" err="1"/>
              <a:t>сходинки</a:t>
            </a:r>
            <a:r>
              <a:rPr lang="ru-RU" b="1" dirty="0"/>
              <a:t>  </a:t>
            </a:r>
            <a:r>
              <a:rPr lang="ru-RU" b="1" dirty="0" err="1"/>
              <a:t>неможливо</a:t>
            </a:r>
            <a:r>
              <a:rPr lang="ru-RU" b="1" dirty="0"/>
              <a:t> </a:t>
            </a:r>
            <a:r>
              <a:rPr lang="ru-RU" b="1" dirty="0" err="1"/>
              <a:t>задоволення</a:t>
            </a:r>
            <a:r>
              <a:rPr lang="ru-RU" b="1" dirty="0"/>
              <a:t> </a:t>
            </a:r>
            <a:r>
              <a:rPr lang="ru-RU" b="1" dirty="0" err="1"/>
              <a:t>наступної</a:t>
            </a:r>
            <a:r>
              <a:rPr lang="ru-RU" b="1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702" y="3621557"/>
            <a:ext cx="4813858" cy="243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4899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7312" y="546837"/>
            <a:ext cx="5108643" cy="62514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Анкета якості життя 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3758" y="1276416"/>
            <a:ext cx="86846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анкета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стандартним</a:t>
            </a:r>
            <a:r>
              <a:rPr lang="ru-RU" dirty="0"/>
              <a:t> набором </a:t>
            </a:r>
            <a:r>
              <a:rPr lang="ru-RU" dirty="0" err="1"/>
              <a:t>відповідей</a:t>
            </a:r>
            <a:r>
              <a:rPr lang="ru-RU" dirty="0"/>
              <a:t> для </a:t>
            </a:r>
            <a:r>
              <a:rPr lang="ru-RU" dirty="0" err="1"/>
              <a:t>множинного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.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цифрова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візуальна</a:t>
            </a:r>
            <a:r>
              <a:rPr lang="ru-RU" dirty="0"/>
              <a:t> шкала .</a:t>
            </a:r>
            <a:endParaRPr lang="ru-RU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</a:t>
            </a:r>
            <a:r>
              <a:rPr lang="ru-RU" dirty="0" err="1"/>
              <a:t>присвоюється</a:t>
            </a:r>
            <a:r>
              <a:rPr lang="ru-RU" dirty="0"/>
              <a:t> та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балів</a:t>
            </a:r>
            <a:r>
              <a:rPr lang="ru-RU" dirty="0"/>
              <a:t>.  Шкала </a:t>
            </a:r>
            <a:r>
              <a:rPr lang="ru-RU" dirty="0" err="1"/>
              <a:t>може</a:t>
            </a:r>
            <a:r>
              <a:rPr lang="ru-RU" dirty="0"/>
              <a:t> бути:</a:t>
            </a:r>
          </a:p>
          <a:p>
            <a:r>
              <a:rPr lang="ru-RU" dirty="0"/>
              <a:t> • позитивна –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найбільшій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балів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найкращий</a:t>
            </a:r>
            <a:r>
              <a:rPr lang="ru-RU" dirty="0"/>
              <a:t> стан </a:t>
            </a:r>
            <a:r>
              <a:rPr lang="ru-RU" dirty="0" err="1"/>
              <a:t>пацієнта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найкращій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стан, коли </a:t>
            </a:r>
            <a:r>
              <a:rPr lang="ru-RU" dirty="0" err="1"/>
              <a:t>людина</a:t>
            </a:r>
            <a:r>
              <a:rPr lang="ru-RU" dirty="0"/>
              <a:t> не </a:t>
            </a:r>
            <a:r>
              <a:rPr lang="ru-RU" dirty="0" err="1"/>
              <a:t>відчуває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 • негативна –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найбільшій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балів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найгірший</a:t>
            </a:r>
            <a:r>
              <a:rPr lang="ru-RU" dirty="0"/>
              <a:t> стан </a:t>
            </a:r>
            <a:r>
              <a:rPr lang="ru-RU" dirty="0" err="1"/>
              <a:t>пацієнта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найгірша</a:t>
            </a:r>
            <a:r>
              <a:rPr lang="ru-RU" dirty="0"/>
              <a:t> 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стан, коли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відчуває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867" y="2282188"/>
            <a:ext cx="7687297" cy="11468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7000" t="38160" r="51617" b="23636"/>
          <a:stretch/>
        </p:blipFill>
        <p:spPr>
          <a:xfrm>
            <a:off x="281165" y="1458236"/>
            <a:ext cx="1481071" cy="2794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7000" t="43090" r="50924" b="21699"/>
          <a:stretch/>
        </p:blipFill>
        <p:spPr>
          <a:xfrm>
            <a:off x="1502536" y="4040952"/>
            <a:ext cx="1571222" cy="257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33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7312" y="546837"/>
            <a:ext cx="5108643" cy="62514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Анкета якості життя 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3611" y="1262129"/>
            <a:ext cx="10384688" cy="53245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тієї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застосовується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опитувальник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підрозділяють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на:</a:t>
            </a:r>
          </a:p>
          <a:p>
            <a:r>
              <a:rPr lang="ru-RU" sz="2000" b="1" dirty="0"/>
              <a:t>1. </a:t>
            </a:r>
            <a:r>
              <a:rPr lang="ru-RU" sz="2000" b="1" dirty="0" err="1"/>
              <a:t>Загальні</a:t>
            </a:r>
            <a:r>
              <a:rPr lang="ru-RU" sz="2000" b="1" dirty="0"/>
              <a:t> </a:t>
            </a:r>
            <a:r>
              <a:rPr lang="ru-RU" sz="2000" dirty="0"/>
              <a:t>– </a:t>
            </a:r>
            <a:r>
              <a:rPr lang="ru-RU" sz="2000" dirty="0" err="1"/>
              <a:t>розраховані</a:t>
            </a:r>
            <a:r>
              <a:rPr lang="ru-RU" sz="2000" dirty="0"/>
              <a:t> на </a:t>
            </a:r>
            <a:r>
              <a:rPr lang="ru-RU" sz="2000" dirty="0" err="1"/>
              <a:t>оцінку</a:t>
            </a:r>
            <a:r>
              <a:rPr lang="ru-RU" sz="2000" dirty="0"/>
              <a:t> стану </a:t>
            </a:r>
            <a:r>
              <a:rPr lang="ru-RU" sz="2000" dirty="0" err="1"/>
              <a:t>індивіда</a:t>
            </a:r>
            <a:r>
              <a:rPr lang="ru-RU" sz="2000" dirty="0"/>
              <a:t> в </a:t>
            </a:r>
            <a:r>
              <a:rPr lang="ru-RU" sz="2000" dirty="0" err="1"/>
              <a:t>цілому</a:t>
            </a:r>
            <a:r>
              <a:rPr lang="ru-RU" sz="2000" dirty="0"/>
              <a:t>;</a:t>
            </a:r>
          </a:p>
          <a:p>
            <a:r>
              <a:rPr lang="ru-RU" sz="2000" b="1" dirty="0"/>
              <a:t>2. </a:t>
            </a:r>
            <a:r>
              <a:rPr lang="ru-RU" sz="2000" b="1" dirty="0" err="1"/>
              <a:t>Спеціальні</a:t>
            </a:r>
            <a:r>
              <a:rPr lang="ru-RU" sz="2000" b="1" dirty="0"/>
              <a:t> </a:t>
            </a:r>
            <a:r>
              <a:rPr lang="ru-RU" sz="2000" dirty="0"/>
              <a:t>– </a:t>
            </a:r>
            <a:r>
              <a:rPr lang="ru-RU" sz="2000" dirty="0" err="1"/>
              <a:t>створені</a:t>
            </a:r>
            <a:r>
              <a:rPr lang="ru-RU" sz="2000" dirty="0"/>
              <a:t> для </a:t>
            </a:r>
            <a:r>
              <a:rPr lang="ru-RU" sz="2000" dirty="0" err="1"/>
              <a:t>оцінки</a:t>
            </a:r>
            <a:r>
              <a:rPr lang="ru-RU" sz="2000" dirty="0"/>
              <a:t> стану </a:t>
            </a:r>
            <a:r>
              <a:rPr lang="ru-RU" sz="2000" dirty="0" err="1"/>
              <a:t>індивіда</a:t>
            </a:r>
            <a:r>
              <a:rPr lang="ru-RU" sz="2000" dirty="0"/>
              <a:t> при </a:t>
            </a:r>
            <a:r>
              <a:rPr lang="ru-RU" sz="2000" dirty="0" err="1"/>
              <a:t>певній</a:t>
            </a:r>
            <a:r>
              <a:rPr lang="ru-RU" sz="2000" dirty="0"/>
              <a:t> </a:t>
            </a:r>
            <a:r>
              <a:rPr lang="ru-RU" sz="2000" dirty="0" err="1"/>
              <a:t>хворобі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err="1"/>
              <a:t>Спеціальні</a:t>
            </a:r>
            <a:r>
              <a:rPr lang="ru-RU" sz="2000" dirty="0"/>
              <a:t> </a:t>
            </a:r>
            <a:r>
              <a:rPr lang="ru-RU" sz="2000" dirty="0" err="1"/>
              <a:t>опитувальники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поділити</a:t>
            </a:r>
            <a:r>
              <a:rPr lang="ru-RU" sz="2000" dirty="0"/>
              <a:t> </a:t>
            </a:r>
            <a:r>
              <a:rPr lang="ru-RU" sz="2000" dirty="0" err="1"/>
              <a:t>наступним</a:t>
            </a:r>
            <a:r>
              <a:rPr lang="ru-RU" sz="2000" dirty="0"/>
              <a:t> чином:</a:t>
            </a:r>
          </a:p>
          <a:p>
            <a:r>
              <a:rPr lang="ru-RU" sz="2000" dirty="0"/>
              <a:t> • </a:t>
            </a:r>
            <a:r>
              <a:rPr lang="ru-RU" sz="2000" u="sng" dirty="0"/>
              <a:t>по </a:t>
            </a:r>
            <a:r>
              <a:rPr lang="ru-RU" sz="2000" u="sng" dirty="0" err="1"/>
              <a:t>галузі</a:t>
            </a:r>
            <a:r>
              <a:rPr lang="ru-RU" sz="2000" u="sng" dirty="0"/>
              <a:t> </a:t>
            </a:r>
            <a:r>
              <a:rPr lang="ru-RU" sz="2000" u="sng" dirty="0" err="1"/>
              <a:t>медицини</a:t>
            </a:r>
            <a:r>
              <a:rPr lang="ru-RU" sz="2000" u="sng" dirty="0"/>
              <a:t>, в </a:t>
            </a:r>
            <a:r>
              <a:rPr lang="ru-RU" sz="2000" u="sng" dirty="0" err="1"/>
              <a:t>якій</a:t>
            </a:r>
            <a:r>
              <a:rPr lang="ru-RU" sz="2000" u="sng" dirty="0"/>
              <a:t> вони </a:t>
            </a:r>
            <a:r>
              <a:rPr lang="ru-RU" sz="2000" u="sng" dirty="0" err="1"/>
              <a:t>використовуються</a:t>
            </a:r>
            <a:r>
              <a:rPr lang="ru-RU" sz="2000" u="sng" dirty="0"/>
              <a:t> (</a:t>
            </a:r>
            <a:r>
              <a:rPr lang="ru-RU" sz="2000" u="sng" dirty="0" err="1"/>
              <a:t>кардіологія</a:t>
            </a:r>
            <a:r>
              <a:rPr lang="ru-RU" sz="2000" u="sng" dirty="0"/>
              <a:t>, </a:t>
            </a:r>
            <a:r>
              <a:rPr lang="ru-RU" sz="2000" u="sng" dirty="0" err="1"/>
              <a:t>онкологія</a:t>
            </a:r>
            <a:r>
              <a:rPr lang="ru-RU" sz="2000" u="sng" dirty="0"/>
              <a:t>, </a:t>
            </a:r>
            <a:r>
              <a:rPr lang="ru-RU" sz="2000" u="sng" dirty="0" err="1"/>
              <a:t>стоматологія</a:t>
            </a:r>
            <a:r>
              <a:rPr lang="ru-RU" sz="2000" u="sng" dirty="0"/>
              <a:t> </a:t>
            </a:r>
            <a:r>
              <a:rPr lang="ru-RU" sz="2000" u="sng" dirty="0" err="1"/>
              <a:t>тощо</a:t>
            </a:r>
            <a:r>
              <a:rPr lang="ru-RU" sz="2000" u="sng" dirty="0"/>
              <a:t>),</a:t>
            </a:r>
          </a:p>
          <a:p>
            <a:r>
              <a:rPr lang="ru-RU" sz="2000" u="sng" dirty="0"/>
              <a:t> • по </a:t>
            </a:r>
            <a:r>
              <a:rPr lang="ru-RU" sz="2000" u="sng" dirty="0" err="1"/>
              <a:t>нозологічної</a:t>
            </a:r>
            <a:r>
              <a:rPr lang="ru-RU" sz="2000" u="sng" dirty="0"/>
              <a:t> </a:t>
            </a:r>
            <a:r>
              <a:rPr lang="ru-RU" sz="2000" u="sng" dirty="0" err="1"/>
              <a:t>формі</a:t>
            </a:r>
            <a:r>
              <a:rPr lang="ru-RU" sz="2000" u="sng" dirty="0"/>
              <a:t>, для </a:t>
            </a:r>
            <a:r>
              <a:rPr lang="ru-RU" sz="2000" u="sng" dirty="0" err="1"/>
              <a:t>якої</a:t>
            </a:r>
            <a:r>
              <a:rPr lang="ru-RU" sz="2000" u="sng" dirty="0"/>
              <a:t> вони </a:t>
            </a:r>
            <a:r>
              <a:rPr lang="ru-RU" sz="2000" u="sng" dirty="0" err="1"/>
              <a:t>застосовуються</a:t>
            </a:r>
            <a:r>
              <a:rPr lang="ru-RU" sz="2000" u="sng" dirty="0"/>
              <a:t> (рак  </a:t>
            </a:r>
            <a:r>
              <a:rPr lang="ru-RU" sz="2000" u="sng" dirty="0" err="1"/>
              <a:t>молочної</a:t>
            </a:r>
            <a:r>
              <a:rPr lang="ru-RU" sz="2000" u="sng" dirty="0"/>
              <a:t> </a:t>
            </a:r>
            <a:r>
              <a:rPr lang="ru-RU" sz="2000" u="sng" dirty="0" err="1"/>
              <a:t>залози</a:t>
            </a:r>
            <a:r>
              <a:rPr lang="ru-RU" sz="2000" u="sng" dirty="0"/>
              <a:t>, </a:t>
            </a:r>
            <a:r>
              <a:rPr lang="ru-RU" sz="2000" u="sng" dirty="0" err="1"/>
              <a:t>ішемічна</a:t>
            </a:r>
            <a:r>
              <a:rPr lang="ru-RU" sz="2000" u="sng" dirty="0"/>
              <a:t> хвороба </a:t>
            </a:r>
            <a:r>
              <a:rPr lang="ru-RU" sz="2000" u="sng" dirty="0" err="1"/>
              <a:t>серця</a:t>
            </a:r>
            <a:r>
              <a:rPr lang="ru-RU" sz="2000" u="sng" dirty="0"/>
              <a:t>, артрит </a:t>
            </a:r>
            <a:r>
              <a:rPr lang="ru-RU" sz="2000" u="sng" dirty="0" err="1"/>
              <a:t>тощо</a:t>
            </a:r>
            <a:r>
              <a:rPr lang="ru-RU" sz="2000" u="sng" dirty="0"/>
              <a:t>),</a:t>
            </a:r>
          </a:p>
          <a:p>
            <a:r>
              <a:rPr lang="ru-RU" sz="2000" u="sng" dirty="0"/>
              <a:t> • за станом </a:t>
            </a:r>
            <a:r>
              <a:rPr lang="ru-RU" sz="2000" u="sng" dirty="0" err="1"/>
              <a:t>пацієнта</a:t>
            </a:r>
            <a:r>
              <a:rPr lang="ru-RU" sz="2000" u="sng" dirty="0"/>
              <a:t> (</a:t>
            </a:r>
            <a:r>
              <a:rPr lang="ru-RU" sz="2000" u="sng" dirty="0" err="1"/>
              <a:t>наприклад</a:t>
            </a:r>
            <a:r>
              <a:rPr lang="ru-RU" sz="2000" u="sng" dirty="0"/>
              <a:t>, для </a:t>
            </a:r>
            <a:r>
              <a:rPr lang="ru-RU" sz="2000" u="sng" dirty="0" err="1"/>
              <a:t>інкурабельних</a:t>
            </a:r>
            <a:r>
              <a:rPr lang="ru-RU" sz="2000" u="sng" dirty="0"/>
              <a:t> </a:t>
            </a:r>
            <a:r>
              <a:rPr lang="ru-RU" sz="2000" u="sng" dirty="0" err="1"/>
              <a:t>хворих</a:t>
            </a:r>
            <a:r>
              <a:rPr lang="ru-RU" sz="2000" u="sng" dirty="0"/>
              <a:t>),</a:t>
            </a:r>
          </a:p>
          <a:p>
            <a:r>
              <a:rPr lang="ru-RU" sz="2000" u="sng" dirty="0"/>
              <a:t> • за </a:t>
            </a:r>
            <a:r>
              <a:rPr lang="ru-RU" sz="2000" u="sng" dirty="0" err="1"/>
              <a:t>віком</a:t>
            </a:r>
            <a:r>
              <a:rPr lang="ru-RU" sz="2000" u="sng" dirty="0"/>
              <a:t> (для </a:t>
            </a:r>
            <a:r>
              <a:rPr lang="ru-RU" sz="2000" u="sng" dirty="0" err="1"/>
              <a:t>дітей</a:t>
            </a:r>
            <a:r>
              <a:rPr lang="ru-RU" sz="2000" u="sng" dirty="0"/>
              <a:t>, </a:t>
            </a:r>
            <a:r>
              <a:rPr lang="ru-RU" sz="2000" u="sng" dirty="0" err="1"/>
              <a:t>підлітків</a:t>
            </a:r>
            <a:r>
              <a:rPr lang="ru-RU" sz="2000" u="sng" dirty="0"/>
              <a:t> і т.д.).</a:t>
            </a:r>
          </a:p>
          <a:p>
            <a:r>
              <a:rPr lang="ru-RU" sz="2000" dirty="0" err="1"/>
              <a:t>Загальні</a:t>
            </a:r>
            <a:r>
              <a:rPr lang="ru-RU" sz="2000" dirty="0"/>
              <a:t> </a:t>
            </a:r>
            <a:r>
              <a:rPr lang="ru-RU" sz="2000" dirty="0" err="1"/>
              <a:t>опитувальники</a:t>
            </a:r>
            <a:r>
              <a:rPr lang="ru-RU" sz="2000" dirty="0"/>
              <a:t> </a:t>
            </a:r>
            <a:r>
              <a:rPr lang="ru-RU" sz="2000" dirty="0" err="1"/>
              <a:t>дозволяють</a:t>
            </a:r>
            <a:r>
              <a:rPr lang="ru-RU" sz="2000" dirty="0"/>
              <a:t> </a:t>
            </a:r>
            <a:r>
              <a:rPr lang="ru-RU" sz="2000" dirty="0" err="1"/>
              <a:t>визначати</a:t>
            </a:r>
            <a:r>
              <a:rPr lang="ru-RU" sz="2000" dirty="0"/>
              <a:t> </a:t>
            </a:r>
            <a:r>
              <a:rPr lang="ru-RU" sz="2000" dirty="0" err="1"/>
              <a:t>якість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в </a:t>
            </a:r>
            <a:r>
              <a:rPr lang="ru-RU" sz="2000" dirty="0" err="1"/>
              <a:t>незалежності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наявності</a:t>
            </a:r>
            <a:r>
              <a:rPr lang="ru-RU" sz="2000" dirty="0"/>
              <a:t> </a:t>
            </a:r>
            <a:r>
              <a:rPr lang="ru-RU" sz="2000" dirty="0" err="1"/>
              <a:t>хвороби</a:t>
            </a:r>
            <a:r>
              <a:rPr lang="ru-RU" sz="2000" dirty="0"/>
              <a:t>, </a:t>
            </a:r>
            <a:r>
              <a:rPr lang="ru-RU" sz="2000" dirty="0" err="1"/>
              <a:t>однак</a:t>
            </a:r>
            <a:r>
              <a:rPr lang="ru-RU" sz="2000" dirty="0"/>
              <a:t> вони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нечутливими</a:t>
            </a:r>
            <a:r>
              <a:rPr lang="ru-RU" sz="2000" dirty="0"/>
              <a:t>  до </a:t>
            </a:r>
            <a:r>
              <a:rPr lang="ru-RU" sz="2000" dirty="0" err="1"/>
              <a:t>змін</a:t>
            </a:r>
            <a:r>
              <a:rPr lang="ru-RU" sz="2000" dirty="0"/>
              <a:t> </a:t>
            </a:r>
            <a:r>
              <a:rPr lang="ru-RU" sz="2000" dirty="0" err="1"/>
              <a:t>якості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при </a:t>
            </a:r>
            <a:r>
              <a:rPr lang="ru-RU" sz="2000" dirty="0" err="1"/>
              <a:t>певній</a:t>
            </a:r>
            <a:r>
              <a:rPr lang="ru-RU" sz="2000" dirty="0"/>
              <a:t> </a:t>
            </a:r>
            <a:r>
              <a:rPr lang="ru-RU" sz="2000" dirty="0" err="1"/>
              <a:t>патології</a:t>
            </a:r>
            <a:r>
              <a:rPr lang="ru-RU" sz="2000" dirty="0"/>
              <a:t>.  </a:t>
            </a:r>
            <a:r>
              <a:rPr lang="ru-RU" sz="2000" dirty="0" err="1"/>
              <a:t>Спеціальні</a:t>
            </a:r>
            <a:r>
              <a:rPr lang="ru-RU" sz="2000" dirty="0"/>
              <a:t> </a:t>
            </a:r>
            <a:r>
              <a:rPr lang="ru-RU" sz="2000" dirty="0" err="1"/>
              <a:t>опитувальники</a:t>
            </a:r>
            <a:r>
              <a:rPr lang="ru-RU" sz="2000" dirty="0"/>
              <a:t> </a:t>
            </a:r>
            <a:r>
              <a:rPr lang="ru-RU" sz="2000" dirty="0" err="1"/>
              <a:t>відображають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 конкретного </a:t>
            </a:r>
            <a:r>
              <a:rPr lang="ru-RU" sz="2000" dirty="0" err="1"/>
              <a:t>захворювання</a:t>
            </a:r>
            <a:r>
              <a:rPr lang="ru-RU" sz="2000" dirty="0"/>
              <a:t> і не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використані</a:t>
            </a:r>
            <a:r>
              <a:rPr lang="ru-RU" sz="2000" dirty="0"/>
              <a:t> для </a:t>
            </a:r>
            <a:r>
              <a:rPr lang="ru-RU" sz="2000" dirty="0" err="1"/>
              <a:t>оцінки</a:t>
            </a:r>
            <a:r>
              <a:rPr lang="ru-RU" sz="2000" dirty="0"/>
              <a:t> </a:t>
            </a:r>
            <a:r>
              <a:rPr lang="ru-RU" sz="2000" dirty="0" err="1"/>
              <a:t>якості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у </a:t>
            </a:r>
            <a:r>
              <a:rPr lang="ru-RU" sz="2000" dirty="0" err="1"/>
              <a:t>здорових</a:t>
            </a:r>
            <a:r>
              <a:rPr lang="ru-RU" sz="2000" dirty="0"/>
              <a:t> людей.  </a:t>
            </a:r>
          </a:p>
        </p:txBody>
      </p:sp>
    </p:spTree>
    <p:extLst>
      <p:ext uri="{BB962C8B-B14F-4D97-AF65-F5344CB8AC3E}">
        <p14:creationId xmlns:p14="http://schemas.microsoft.com/office/powerpoint/2010/main" val="1851308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285" y="257578"/>
            <a:ext cx="10212945" cy="11204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Організація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профілактичних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програм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в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учбових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закладах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1780" y="1498938"/>
            <a:ext cx="9315718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err="1"/>
              <a:t>Профілактика</a:t>
            </a:r>
            <a:r>
              <a:rPr lang="ru-RU" b="1" dirty="0"/>
              <a:t> в </a:t>
            </a:r>
            <a:r>
              <a:rPr lang="ru-RU" b="1" dirty="0" err="1"/>
              <a:t>освітніх</a:t>
            </a:r>
            <a:r>
              <a:rPr lang="ru-RU" b="1" dirty="0"/>
              <a:t> </a:t>
            </a:r>
            <a:r>
              <a:rPr lang="ru-RU" b="1" dirty="0" err="1"/>
              <a:t>установах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складний</a:t>
            </a:r>
            <a:r>
              <a:rPr lang="ru-RU" dirty="0"/>
              <a:t> </a:t>
            </a:r>
            <a:r>
              <a:rPr lang="ru-RU" dirty="0" err="1"/>
              <a:t>багатофакторний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особливу</a:t>
            </a:r>
            <a:r>
              <a:rPr lang="ru-RU" dirty="0"/>
              <a:t> роль </a:t>
            </a:r>
            <a:r>
              <a:rPr lang="ru-RU" dirty="0" err="1"/>
              <a:t>грають</a:t>
            </a:r>
            <a:r>
              <a:rPr lang="ru-RU" dirty="0"/>
              <a:t> </a:t>
            </a:r>
            <a:r>
              <a:rPr lang="ru-RU" dirty="0" err="1"/>
              <a:t>загальнопрофілактичні</a:t>
            </a:r>
            <a:r>
              <a:rPr lang="ru-RU" dirty="0"/>
              <a:t> заходи, </a:t>
            </a:r>
            <a:r>
              <a:rPr lang="ru-RU" dirty="0" err="1"/>
              <a:t>що</a:t>
            </a:r>
            <a:r>
              <a:rPr lang="ru-RU" dirty="0"/>
              <a:t> є комплексом </a:t>
            </a:r>
            <a:r>
              <a:rPr lang="ru-RU" dirty="0" err="1"/>
              <a:t>соціальних</a:t>
            </a:r>
            <a:r>
              <a:rPr lang="ru-RU" dirty="0"/>
              <a:t> і </a:t>
            </a:r>
            <a:r>
              <a:rPr lang="ru-RU" dirty="0" err="1"/>
              <a:t>санітарно-гігієнічних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здорового способу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оптимізацію</a:t>
            </a:r>
            <a:r>
              <a:rPr lang="ru-RU" dirty="0"/>
              <a:t> умов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охорону</a:t>
            </a:r>
            <a:r>
              <a:rPr lang="ru-RU" dirty="0"/>
              <a:t> і </a:t>
            </a:r>
            <a:r>
              <a:rPr lang="ru-RU" dirty="0" err="1"/>
              <a:t>оздоровлення</a:t>
            </a:r>
            <a:r>
              <a:rPr lang="ru-RU" dirty="0"/>
              <a:t> </a:t>
            </a:r>
            <a:r>
              <a:rPr lang="ru-RU" dirty="0" err="1"/>
              <a:t>оточуючого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8135" y="3097164"/>
            <a:ext cx="11603865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1" u="sng" dirty="0" err="1"/>
              <a:t>Н</a:t>
            </a:r>
            <a:r>
              <a:rPr lang="ru-RU" sz="2000" b="1" i="1" u="sng" dirty="0" err="1" smtClean="0"/>
              <a:t>апрями</a:t>
            </a:r>
            <a:r>
              <a:rPr lang="ru-RU" sz="2000" b="1" i="1" u="sng" dirty="0" smtClean="0"/>
              <a:t> </a:t>
            </a:r>
            <a:r>
              <a:rPr lang="ru-RU" sz="2000" b="1" i="1" u="sng" dirty="0" err="1"/>
              <a:t>профілактичної</a:t>
            </a:r>
            <a:r>
              <a:rPr lang="ru-RU" sz="2000" b="1" i="1" u="sng" dirty="0"/>
              <a:t> </a:t>
            </a:r>
            <a:r>
              <a:rPr lang="ru-RU" sz="2000" b="1" i="1" u="sng" dirty="0" err="1"/>
              <a:t>роботи</a:t>
            </a:r>
            <a:r>
              <a:rPr lang="ru-RU" sz="2000" b="1" i="1" u="sng" dirty="0"/>
              <a:t> в </a:t>
            </a:r>
            <a:r>
              <a:rPr lang="ru-RU" sz="2000" b="1" i="1" u="sng" dirty="0" err="1"/>
              <a:t>освітніх</a:t>
            </a:r>
            <a:r>
              <a:rPr lang="ru-RU" sz="2000" b="1" i="1" u="sng" dirty="0"/>
              <a:t> </a:t>
            </a:r>
            <a:r>
              <a:rPr lang="ru-RU" sz="2000" b="1" i="1" u="sng" dirty="0" err="1"/>
              <a:t>установах</a:t>
            </a:r>
            <a:r>
              <a:rPr lang="ru-RU" sz="2000" b="1" i="1" u="sng" dirty="0" smtClean="0"/>
              <a:t>:</a:t>
            </a:r>
          </a:p>
          <a:p>
            <a:endParaRPr lang="ru-RU" b="1" dirty="0"/>
          </a:p>
          <a:p>
            <a:r>
              <a:rPr lang="ru-RU" dirty="0"/>
              <a:t>1. </a:t>
            </a:r>
            <a:r>
              <a:rPr lang="ru-RU" b="1" dirty="0" err="1"/>
              <a:t>Створення</a:t>
            </a:r>
            <a:r>
              <a:rPr lang="ru-RU" b="1" dirty="0"/>
              <a:t> </a:t>
            </a:r>
            <a:r>
              <a:rPr lang="ru-RU" b="1" dirty="0" err="1" smtClean="0"/>
              <a:t>здоров'я</a:t>
            </a:r>
            <a:r>
              <a:rPr lang="ru-RU" b="1" dirty="0" smtClean="0"/>
              <a:t> </a:t>
            </a:r>
            <a:r>
              <a:rPr lang="ru-RU" b="1" dirty="0" err="1" smtClean="0"/>
              <a:t>зберігаючої</a:t>
            </a:r>
            <a:r>
              <a:rPr lang="ru-RU" b="1" dirty="0" smtClean="0"/>
              <a:t> </a:t>
            </a:r>
            <a:r>
              <a:rPr lang="ru-RU" b="1" dirty="0" err="1"/>
              <a:t>структури</a:t>
            </a:r>
            <a:r>
              <a:rPr lang="ru-RU" b="1" dirty="0"/>
              <a:t> </a:t>
            </a:r>
            <a:r>
              <a:rPr lang="ru-RU" b="1" dirty="0" err="1"/>
              <a:t>загальноосвітньої</a:t>
            </a:r>
            <a:r>
              <a:rPr lang="ru-RU" b="1" dirty="0"/>
              <a:t> установи</a:t>
            </a:r>
            <a:r>
              <a:rPr lang="ru-RU" dirty="0"/>
              <a:t>. </a:t>
            </a:r>
            <a:r>
              <a:rPr lang="ru-RU" dirty="0" smtClean="0"/>
              <a:t>(на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 smtClean="0"/>
              <a:t>будівлі</a:t>
            </a:r>
            <a:r>
              <a:rPr lang="ru-RU" dirty="0" smtClean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відповідало</a:t>
            </a:r>
            <a:r>
              <a:rPr lang="ru-RU" dirty="0"/>
              <a:t> </a:t>
            </a:r>
            <a:r>
              <a:rPr lang="ru-RU" dirty="0" err="1"/>
              <a:t>санітарним</a:t>
            </a:r>
            <a:r>
              <a:rPr lang="ru-RU" dirty="0"/>
              <a:t> нормам і </a:t>
            </a:r>
            <a:r>
              <a:rPr lang="ru-RU" dirty="0" smtClean="0"/>
              <a:t>правилам)</a:t>
            </a:r>
            <a:endParaRPr lang="ru-RU" dirty="0"/>
          </a:p>
          <a:p>
            <a:r>
              <a:rPr lang="ru-RU" dirty="0"/>
              <a:t>2. </a:t>
            </a:r>
            <a:r>
              <a:rPr lang="ru-RU" b="1" dirty="0" err="1"/>
              <a:t>Раціональна</a:t>
            </a:r>
            <a:r>
              <a:rPr lang="ru-RU" b="1" dirty="0"/>
              <a:t> </a:t>
            </a:r>
            <a:r>
              <a:rPr lang="ru-RU" b="1" dirty="0" err="1"/>
              <a:t>організація</a:t>
            </a:r>
            <a:r>
              <a:rPr lang="ru-RU" b="1" dirty="0"/>
              <a:t> </a:t>
            </a:r>
            <a:r>
              <a:rPr lang="ru-RU" b="1" dirty="0" err="1"/>
              <a:t>учбового</a:t>
            </a:r>
            <a:r>
              <a:rPr lang="ru-RU" b="1" dirty="0"/>
              <a:t> </a:t>
            </a:r>
            <a:r>
              <a:rPr lang="ru-RU" b="1" dirty="0" err="1"/>
              <a:t>процесу</a:t>
            </a:r>
            <a:r>
              <a:rPr lang="ru-RU" b="1" dirty="0"/>
              <a:t>. </a:t>
            </a:r>
            <a:r>
              <a:rPr lang="ru-RU" dirty="0" smtClean="0"/>
              <a:t>(</a:t>
            </a:r>
            <a:r>
              <a:rPr lang="ru-RU" dirty="0" err="1" smtClean="0"/>
              <a:t>дотримані</a:t>
            </a:r>
            <a:r>
              <a:rPr lang="ru-RU" dirty="0" smtClean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об'єму</a:t>
            </a:r>
            <a:r>
              <a:rPr lang="ru-RU" dirty="0"/>
              <a:t> </a:t>
            </a:r>
            <a:r>
              <a:rPr lang="ru-RU" dirty="0" err="1"/>
              <a:t>учбового</a:t>
            </a:r>
            <a:r>
              <a:rPr lang="ru-RU" dirty="0"/>
              <a:t> та </a:t>
            </a:r>
            <a:r>
              <a:rPr lang="ru-RU" dirty="0" err="1"/>
              <a:t>позаучбового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, </a:t>
            </a:r>
            <a:r>
              <a:rPr lang="ru-RU" dirty="0" err="1"/>
              <a:t>використовуватиметься</a:t>
            </a:r>
            <a:r>
              <a:rPr lang="ru-RU" dirty="0"/>
              <a:t> </a:t>
            </a:r>
            <a:r>
              <a:rPr lang="ru-RU" dirty="0" err="1"/>
              <a:t>індивідуальний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 smtClean="0"/>
              <a:t>навчання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3. </a:t>
            </a:r>
            <a:r>
              <a:rPr lang="ru-RU" b="1" dirty="0" err="1"/>
              <a:t>Раціональна</a:t>
            </a:r>
            <a:r>
              <a:rPr lang="ru-RU" b="1" dirty="0"/>
              <a:t> </a:t>
            </a:r>
            <a:r>
              <a:rPr lang="ru-RU" b="1" dirty="0" err="1"/>
              <a:t>організація</a:t>
            </a:r>
            <a:r>
              <a:rPr lang="ru-RU" b="1" dirty="0"/>
              <a:t> </a:t>
            </a:r>
            <a:r>
              <a:rPr lang="ru-RU" b="1" dirty="0" err="1"/>
              <a:t>фізкультурно</a:t>
            </a:r>
            <a:r>
              <a:rPr lang="ru-RU" b="1" dirty="0"/>
              <a:t> - </a:t>
            </a:r>
            <a:r>
              <a:rPr lang="ru-RU" b="1" dirty="0" err="1"/>
              <a:t>оздоровчої</a:t>
            </a:r>
            <a:r>
              <a:rPr lang="ru-RU" b="1" dirty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(</a:t>
            </a:r>
            <a:r>
              <a:rPr lang="ru-RU" b="1" dirty="0" err="1" smtClean="0"/>
              <a:t>зайняття</a:t>
            </a:r>
            <a:r>
              <a:rPr lang="ru-RU" b="1" dirty="0" smtClean="0"/>
              <a:t> </a:t>
            </a:r>
            <a:r>
              <a:rPr lang="ru-RU" dirty="0" err="1"/>
              <a:t>фізичною</a:t>
            </a:r>
            <a:r>
              <a:rPr lang="ru-RU" dirty="0"/>
              <a:t> </a:t>
            </a:r>
            <a:r>
              <a:rPr lang="ru-RU" dirty="0" smtClean="0"/>
              <a:t>культурою)</a:t>
            </a:r>
            <a:endParaRPr lang="ru-RU" dirty="0"/>
          </a:p>
          <a:p>
            <a:r>
              <a:rPr lang="ru-RU" dirty="0"/>
              <a:t>4. </a:t>
            </a:r>
            <a:r>
              <a:rPr lang="ru-RU" b="1" dirty="0" err="1"/>
              <a:t>Просвітницька</a:t>
            </a:r>
            <a:r>
              <a:rPr lang="ru-RU" b="1" dirty="0"/>
              <a:t> та </a:t>
            </a:r>
            <a:r>
              <a:rPr lang="ru-RU" b="1" dirty="0" err="1"/>
              <a:t>виховна</a:t>
            </a:r>
            <a:r>
              <a:rPr lang="ru-RU" b="1" dirty="0"/>
              <a:t> робота </a:t>
            </a:r>
            <a:r>
              <a:rPr lang="ru-RU" dirty="0" smtClean="0"/>
              <a:t>(</a:t>
            </a:r>
            <a:r>
              <a:rPr lang="ru-RU" dirty="0" err="1" smtClean="0"/>
              <a:t>розробку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здорового способу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5</a:t>
            </a:r>
            <a:r>
              <a:rPr lang="ru-RU" b="1" dirty="0"/>
              <a:t>. </a:t>
            </a:r>
            <a:r>
              <a:rPr lang="ru-RU" b="1" dirty="0" err="1"/>
              <a:t>Просвітницька</a:t>
            </a:r>
            <a:r>
              <a:rPr lang="ru-RU" b="1" dirty="0"/>
              <a:t> робота з </a:t>
            </a:r>
            <a:r>
              <a:rPr lang="ru-RU" b="1" dirty="0" err="1"/>
              <a:t>викладацьким</a:t>
            </a:r>
            <a:r>
              <a:rPr lang="ru-RU" b="1" dirty="0"/>
              <a:t> складом і батьками </a:t>
            </a:r>
            <a:r>
              <a:rPr lang="ru-RU" dirty="0" smtClean="0"/>
              <a:t>(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педагогів</a:t>
            </a:r>
            <a:r>
              <a:rPr lang="ru-RU" dirty="0"/>
              <a:t> і </a:t>
            </a:r>
            <a:r>
              <a:rPr lang="ru-RU" dirty="0" err="1"/>
              <a:t>мотивацію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в </a:t>
            </a:r>
            <a:r>
              <a:rPr lang="ru-RU" dirty="0" err="1"/>
              <a:t>питаннях</a:t>
            </a:r>
            <a:r>
              <a:rPr lang="ru-RU" dirty="0"/>
              <a:t> здорового способу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6. </a:t>
            </a:r>
            <a:r>
              <a:rPr lang="ru-RU" b="1" dirty="0" err="1"/>
              <a:t>Медичні</a:t>
            </a:r>
            <a:r>
              <a:rPr lang="ru-RU" b="1" dirty="0"/>
              <a:t> заходи </a:t>
            </a:r>
            <a:r>
              <a:rPr lang="ru-RU" dirty="0" smtClean="0"/>
              <a:t>(</a:t>
            </a:r>
            <a:r>
              <a:rPr lang="ru-RU" dirty="0" err="1" smtClean="0"/>
              <a:t>динамічне</a:t>
            </a:r>
            <a:r>
              <a:rPr lang="ru-RU" dirty="0" smtClean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за станом </a:t>
            </a:r>
            <a:r>
              <a:rPr lang="ru-RU" dirty="0" err="1" smtClean="0"/>
              <a:t>здоров’я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191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285" y="257578"/>
            <a:ext cx="10212945" cy="11204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Освітні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установи як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оптимальне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місце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для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здійснення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профілактичної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роботи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4512" y="1502688"/>
            <a:ext cx="9315718" cy="5355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 err="1"/>
              <a:t>освітній</a:t>
            </a:r>
            <a:r>
              <a:rPr lang="ru-RU" dirty="0"/>
              <a:t> </a:t>
            </a:r>
            <a:r>
              <a:rPr lang="ru-RU" dirty="0" err="1"/>
              <a:t>установі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і </a:t>
            </a:r>
            <a:r>
              <a:rPr lang="ru-RU" dirty="0" err="1"/>
              <a:t>підлітки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часу, і </a:t>
            </a:r>
            <a:r>
              <a:rPr lang="ru-RU" dirty="0" err="1"/>
              <a:t>освітня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заповнити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значимим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 з </a:t>
            </a:r>
            <a:r>
              <a:rPr lang="ru-RU" dirty="0" err="1"/>
              <a:t>найбільшою</a:t>
            </a:r>
            <a:r>
              <a:rPr lang="ru-RU" dirty="0"/>
              <a:t> </a:t>
            </a:r>
            <a:r>
              <a:rPr lang="ru-RU" dirty="0" err="1"/>
              <a:t>користю</a:t>
            </a:r>
            <a:r>
              <a:rPr lang="ru-RU" dirty="0"/>
              <a:t> для </a:t>
            </a:r>
            <a:r>
              <a:rPr lang="ru-RU" dirty="0" err="1"/>
              <a:t>гармонійного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і </a:t>
            </a:r>
            <a:r>
              <a:rPr lang="ru-RU" dirty="0" err="1" smtClean="0"/>
              <a:t>студентів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сам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величезне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 smtClean="0"/>
              <a:t>вихованні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/>
              <a:t>освітня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 є </a:t>
            </a:r>
            <a:r>
              <a:rPr lang="ru-RU" dirty="0" err="1"/>
              <a:t>мікромоделлю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де </a:t>
            </a:r>
            <a:r>
              <a:rPr lang="ru-RU" dirty="0" err="1"/>
              <a:t>неповнолітні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і </a:t>
            </a:r>
            <a:r>
              <a:rPr lang="ru-RU" dirty="0" err="1"/>
              <a:t>міжособистісної</a:t>
            </a:r>
            <a:r>
              <a:rPr lang="ru-RU" dirty="0"/>
              <a:t> </a:t>
            </a:r>
            <a:r>
              <a:rPr lang="ru-RU" dirty="0" err="1" smtClean="0"/>
              <a:t>взаємодії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/>
              <a:t>освітні</a:t>
            </a:r>
            <a:r>
              <a:rPr lang="ru-RU" dirty="0" smtClean="0"/>
              <a:t> </a:t>
            </a:r>
            <a:r>
              <a:rPr lang="ru-RU" dirty="0"/>
              <a:t>установи як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інститути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ряд </a:t>
            </a:r>
            <a:r>
              <a:rPr lang="ru-RU" dirty="0" err="1"/>
              <a:t>унікальних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для </a:t>
            </a:r>
            <a:r>
              <a:rPr lang="ru-RU" dirty="0" err="1"/>
              <a:t>успішної</a:t>
            </a:r>
            <a:r>
              <a:rPr lang="ru-RU" dirty="0"/>
              <a:t> </a:t>
            </a:r>
            <a:r>
              <a:rPr lang="ru-RU" dirty="0" err="1"/>
              <a:t>профілактики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 і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психоактивних</a:t>
            </a:r>
            <a:r>
              <a:rPr lang="ru-RU" dirty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фізкультурно-оздоровчих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реалізуються</a:t>
            </a:r>
            <a:r>
              <a:rPr lang="ru-RU" dirty="0"/>
              <a:t> через систему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дозвілля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. Велика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приділяється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динамічних</a:t>
            </a:r>
            <a:r>
              <a:rPr lang="ru-RU" dirty="0"/>
              <a:t> пауз, як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уроків</a:t>
            </a:r>
            <a:r>
              <a:rPr lang="ru-RU" dirty="0"/>
              <a:t>, так і поза ними. Школа є </a:t>
            </a:r>
            <a:r>
              <a:rPr lang="ru-RU" dirty="0" err="1"/>
              <a:t>активним</a:t>
            </a:r>
            <a:r>
              <a:rPr lang="ru-RU" dirty="0"/>
              <a:t> </a:t>
            </a:r>
            <a:r>
              <a:rPr lang="ru-RU" dirty="0" err="1"/>
              <a:t>учасником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спортивно-</a:t>
            </a:r>
            <a:r>
              <a:rPr lang="ru-RU" dirty="0" err="1"/>
              <a:t>оздоровчих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задіяні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. У </a:t>
            </a:r>
            <a:r>
              <a:rPr lang="ru-RU" dirty="0" err="1"/>
              <a:t>школі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спортивні</a:t>
            </a:r>
            <a:r>
              <a:rPr lang="ru-RU" dirty="0"/>
              <a:t> </a:t>
            </a:r>
            <a:r>
              <a:rPr lang="ru-RU" dirty="0" err="1"/>
              <a:t>секції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.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фізичному</a:t>
            </a:r>
            <a:r>
              <a:rPr lang="ru-RU" dirty="0"/>
              <a:t>, але і духовному </a:t>
            </a:r>
            <a:r>
              <a:rPr lang="ru-RU" dirty="0" err="1"/>
              <a:t>вихованню</a:t>
            </a:r>
            <a:r>
              <a:rPr lang="ru-RU" dirty="0"/>
              <a:t>, як одному з </a:t>
            </a:r>
            <a:r>
              <a:rPr lang="ru-RU" dirty="0" err="1"/>
              <a:t>дієвих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оздоровлення</a:t>
            </a:r>
            <a:r>
              <a:rPr lang="ru-RU" dirty="0"/>
              <a:t>, </a:t>
            </a:r>
            <a:r>
              <a:rPr lang="ru-RU" dirty="0" err="1"/>
              <a:t>приділяється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12" y="1732879"/>
            <a:ext cx="2371725" cy="2298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71" y="4180344"/>
            <a:ext cx="2134606" cy="237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24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285" y="257578"/>
            <a:ext cx="10212945" cy="11204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Організація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профілактичних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програм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в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учбових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закладах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1780" y="1498938"/>
            <a:ext cx="931571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Формуванню</a:t>
            </a:r>
            <a:r>
              <a:rPr lang="ru-RU" b="1" dirty="0" smtClean="0"/>
              <a:t> </a:t>
            </a:r>
            <a:r>
              <a:rPr lang="ru-RU" b="1" dirty="0"/>
              <a:t>здорового способу </a:t>
            </a:r>
            <a:r>
              <a:rPr lang="ru-RU" b="1" dirty="0" err="1"/>
              <a:t>життя</a:t>
            </a:r>
            <a:r>
              <a:rPr lang="ru-RU" b="1" dirty="0"/>
              <a:t>. </a:t>
            </a:r>
            <a:r>
              <a:rPr lang="ru-RU" b="1" dirty="0" err="1"/>
              <a:t>Ця</a:t>
            </a:r>
            <a:r>
              <a:rPr lang="ru-RU" b="1" dirty="0"/>
              <a:t> робота </a:t>
            </a:r>
            <a:r>
              <a:rPr lang="ru-RU" b="1" dirty="0" err="1"/>
              <a:t>здійснюється</a:t>
            </a:r>
            <a:r>
              <a:rPr lang="ru-RU" b="1" dirty="0"/>
              <a:t> по </a:t>
            </a:r>
            <a:r>
              <a:rPr lang="ru-RU" b="1" dirty="0" err="1"/>
              <a:t>різних</a:t>
            </a:r>
            <a:r>
              <a:rPr lang="ru-RU" b="1" dirty="0"/>
              <a:t> </a:t>
            </a:r>
            <a:r>
              <a:rPr lang="ru-RU" b="1" dirty="0" err="1"/>
              <a:t>напрямах</a:t>
            </a:r>
            <a:r>
              <a:rPr lang="ru-RU" b="1" dirty="0"/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1780" y="2145269"/>
            <a:ext cx="9315718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/>
              <a:t>ціннісного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до проблем </a:t>
            </a:r>
            <a:r>
              <a:rPr lang="ru-RU" dirty="0" err="1"/>
              <a:t>здоров'я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err="1" smtClean="0"/>
              <a:t>реалізація</a:t>
            </a:r>
            <a:r>
              <a:rPr lang="ru-RU" dirty="0" smtClean="0"/>
              <a:t> </a:t>
            </a:r>
            <a:r>
              <a:rPr lang="ru-RU" dirty="0"/>
              <a:t>систем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і </a:t>
            </a:r>
            <a:r>
              <a:rPr lang="ru-RU" dirty="0" err="1"/>
              <a:t>рухової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як компонента </a:t>
            </a:r>
            <a:r>
              <a:rPr lang="ru-RU" dirty="0" err="1"/>
              <a:t>виховної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матеріально-технічного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здорового способу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учнів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424115"/>
            <a:ext cx="5137262" cy="1912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447" y="4424115"/>
            <a:ext cx="3610378" cy="200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600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4025" y="6092855"/>
            <a:ext cx="7882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2.1Потенційні </a:t>
            </a:r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на </a:t>
            </a:r>
            <a:r>
              <a:rPr lang="ru-RU" dirty="0" err="1"/>
              <a:t>схемі</a:t>
            </a:r>
            <a:r>
              <a:rPr lang="ru-RU" dirty="0"/>
              <a:t> патогенеза </a:t>
            </a:r>
            <a:r>
              <a:rPr lang="ru-RU" dirty="0" err="1"/>
              <a:t>захворювання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25" y="3476802"/>
            <a:ext cx="7882522" cy="24217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31536" y="3640553"/>
            <a:ext cx="1674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Етіологічний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фактор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64324" y="3917552"/>
            <a:ext cx="1486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Патогенез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6247" y="4727634"/>
            <a:ext cx="6001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 smtClean="0"/>
              <a:t>захворювання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49590" y="5325811"/>
            <a:ext cx="6971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перешкоджають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938833" y="3671137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Захворювання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64025" y="773009"/>
            <a:ext cx="7468250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/>
              <a:t>Виділення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 </a:t>
            </a:r>
            <a:r>
              <a:rPr lang="ru-RU" sz="2000" dirty="0" err="1"/>
              <a:t>ризику</a:t>
            </a:r>
            <a:r>
              <a:rPr lang="ru-RU" sz="2000" dirty="0"/>
              <a:t> особливо </a:t>
            </a:r>
            <a:r>
              <a:rPr lang="ru-RU" sz="2000" dirty="0" err="1"/>
              <a:t>важливо</a:t>
            </a:r>
            <a:r>
              <a:rPr lang="ru-RU" sz="2000" dirty="0"/>
              <a:t> для </a:t>
            </a:r>
            <a:r>
              <a:rPr lang="ru-RU" sz="2000" dirty="0" err="1"/>
              <a:t>побудови</a:t>
            </a:r>
            <a:r>
              <a:rPr lang="ru-RU" sz="2000" dirty="0"/>
              <a:t> </a:t>
            </a:r>
            <a:r>
              <a:rPr lang="ru-RU" sz="2000" dirty="0" err="1"/>
              <a:t>програм</a:t>
            </a:r>
            <a:r>
              <a:rPr lang="ru-RU" sz="2000" dirty="0"/>
              <a:t> </a:t>
            </a:r>
            <a:r>
              <a:rPr lang="ru-RU" sz="2000" dirty="0" err="1"/>
              <a:t>профілактики</a:t>
            </a:r>
            <a:r>
              <a:rPr lang="ru-RU" sz="2000" dirty="0"/>
              <a:t> </a:t>
            </a:r>
            <a:r>
              <a:rPr lang="ru-RU" sz="2000" dirty="0" err="1"/>
              <a:t>хронічних</a:t>
            </a:r>
            <a:r>
              <a:rPr lang="ru-RU" sz="2000" dirty="0"/>
              <a:t> </a:t>
            </a:r>
            <a:r>
              <a:rPr lang="ru-RU" sz="2000" dirty="0" err="1"/>
              <a:t>неінфекційних</a:t>
            </a:r>
            <a:r>
              <a:rPr lang="ru-RU" sz="2000" dirty="0"/>
              <a:t> </a:t>
            </a:r>
            <a:r>
              <a:rPr lang="ru-RU" sz="2000" dirty="0" err="1"/>
              <a:t>захворювань</a:t>
            </a:r>
            <a:r>
              <a:rPr lang="ru-RU" sz="2000" dirty="0"/>
              <a:t>. </a:t>
            </a:r>
            <a:r>
              <a:rPr lang="ru-RU" sz="2000" dirty="0" err="1"/>
              <a:t>Дані</a:t>
            </a:r>
            <a:r>
              <a:rPr lang="ru-RU" sz="2000" dirty="0"/>
              <a:t> </a:t>
            </a:r>
            <a:r>
              <a:rPr lang="ru-RU" sz="2000" dirty="0" err="1"/>
              <a:t>захворювання</a:t>
            </a:r>
            <a:r>
              <a:rPr lang="ru-RU" sz="2000" dirty="0"/>
              <a:t> </a:t>
            </a:r>
            <a:r>
              <a:rPr lang="ru-RU" sz="2000" dirty="0" err="1"/>
              <a:t>формуються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тривалого</a:t>
            </a:r>
            <a:r>
              <a:rPr lang="ru-RU" sz="2000" dirty="0"/>
              <a:t> часу і погано </a:t>
            </a:r>
            <a:r>
              <a:rPr lang="ru-RU" sz="2000" dirty="0" err="1"/>
              <a:t>піддаються</a:t>
            </a:r>
            <a:r>
              <a:rPr lang="ru-RU" sz="2000" dirty="0"/>
              <a:t> </a:t>
            </a:r>
            <a:r>
              <a:rPr lang="ru-RU" sz="2000" dirty="0" err="1"/>
              <a:t>діагностиці</a:t>
            </a:r>
            <a:r>
              <a:rPr lang="ru-RU" sz="2000" dirty="0"/>
              <a:t> на </a:t>
            </a:r>
            <a:r>
              <a:rPr lang="ru-RU" sz="2000" dirty="0" err="1"/>
              <a:t>початкових</a:t>
            </a:r>
            <a:r>
              <a:rPr lang="ru-RU" sz="2000" dirty="0"/>
              <a:t> </a:t>
            </a:r>
            <a:r>
              <a:rPr lang="ru-RU" sz="2000" dirty="0" err="1"/>
              <a:t>етапах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.  </a:t>
            </a:r>
            <a:r>
              <a:rPr lang="ru-RU" sz="2000" dirty="0" err="1"/>
              <a:t>Зазвичай</a:t>
            </a:r>
            <a:r>
              <a:rPr lang="ru-RU" sz="2000" dirty="0"/>
              <a:t> фактором </a:t>
            </a:r>
            <a:r>
              <a:rPr lang="ru-RU" sz="2000" dirty="0" err="1"/>
              <a:t>ризику</a:t>
            </a:r>
            <a:r>
              <a:rPr lang="ru-RU" sz="2000" dirty="0"/>
              <a:t>  є </a:t>
            </a:r>
            <a:r>
              <a:rPr lang="ru-RU" sz="2000" dirty="0" err="1"/>
              <a:t>етіологічний</a:t>
            </a:r>
            <a:r>
              <a:rPr lang="ru-RU" sz="2000" dirty="0"/>
              <a:t> фактор, одна з ланок патогенезу </a:t>
            </a:r>
            <a:r>
              <a:rPr lang="ru-RU" sz="2000" dirty="0" err="1"/>
              <a:t>або</a:t>
            </a:r>
            <a:r>
              <a:rPr lang="ru-RU" sz="2000" dirty="0"/>
              <a:t> ж фактор,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сприяє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захворювання</a:t>
            </a:r>
            <a:r>
              <a:rPr lang="ru-RU" sz="2000" dirty="0"/>
              <a:t> (рис. 2.1).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89" y="0"/>
            <a:ext cx="4075855" cy="68760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62164" y="174832"/>
            <a:ext cx="4108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ВИДІЛЕННЯ ФАКТОР</a:t>
            </a:r>
            <a:r>
              <a:rPr lang="uk-UA" dirty="0" smtClean="0"/>
              <a:t>І</a:t>
            </a:r>
            <a:r>
              <a:rPr lang="ru-RU" dirty="0" smtClean="0"/>
              <a:t>В РИЗИКУ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63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406" y="624110"/>
            <a:ext cx="10200067" cy="23509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700" dirty="0">
                <a:solidFill>
                  <a:srgbClr val="002060"/>
                </a:solidFill>
              </a:rPr>
              <a:t>Ф</a:t>
            </a:r>
            <a:r>
              <a:rPr lang="ru-RU" sz="2700" dirty="0" smtClean="0">
                <a:solidFill>
                  <a:srgbClr val="002060"/>
                </a:solidFill>
              </a:rPr>
              <a:t>актор </a:t>
            </a:r>
            <a:r>
              <a:rPr lang="ru-RU" sz="2700" dirty="0" err="1">
                <a:solidFill>
                  <a:srgbClr val="002060"/>
                </a:solidFill>
              </a:rPr>
              <a:t>ризику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  <a:r>
              <a:rPr lang="ru-RU" sz="2700" dirty="0" smtClean="0">
                <a:solidFill>
                  <a:srgbClr val="002060"/>
                </a:solidFill>
              </a:rPr>
              <a:t>повинен </a:t>
            </a:r>
            <a:r>
              <a:rPr lang="ru-RU" sz="2700" dirty="0" err="1">
                <a:solidFill>
                  <a:srgbClr val="002060"/>
                </a:solidFill>
              </a:rPr>
              <a:t>відповідати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  <a:r>
              <a:rPr lang="ru-RU" sz="2700" dirty="0" err="1">
                <a:solidFill>
                  <a:srgbClr val="002060"/>
                </a:solidFill>
              </a:rPr>
              <a:t>наступним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  <a:r>
              <a:rPr lang="ru-RU" sz="2700" dirty="0" err="1">
                <a:solidFill>
                  <a:srgbClr val="002060"/>
                </a:solidFill>
              </a:rPr>
              <a:t>критеріям</a:t>
            </a:r>
            <a:r>
              <a:rPr lang="ru-RU" sz="2700" dirty="0" smtClean="0">
                <a:solidFill>
                  <a:srgbClr val="002060"/>
                </a:solidFill>
              </a:rPr>
              <a:t>: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• </a:t>
            </a:r>
            <a:r>
              <a:rPr lang="ru-RU" sz="2200" dirty="0" err="1">
                <a:solidFill>
                  <a:srgbClr val="002060"/>
                </a:solidFill>
              </a:rPr>
              <a:t>мати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відносно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велику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тривалість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дії</a:t>
            </a:r>
            <a:r>
              <a:rPr lang="ru-RU" sz="2200" dirty="0">
                <a:solidFill>
                  <a:srgbClr val="002060"/>
                </a:solidFill>
              </a:rPr>
              <a:t>. </a:t>
            </a:r>
            <a:r>
              <a:rPr lang="ru-RU" sz="2200" dirty="0" err="1">
                <a:solidFill>
                  <a:srgbClr val="002060"/>
                </a:solidFill>
              </a:rPr>
              <a:t>Короткочасні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чинники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зазвичай</a:t>
            </a:r>
            <a:r>
              <a:rPr lang="ru-RU" sz="2200" dirty="0">
                <a:solidFill>
                  <a:srgbClr val="002060"/>
                </a:solidFill>
              </a:rPr>
              <a:t> не </a:t>
            </a:r>
            <a:r>
              <a:rPr lang="ru-RU" sz="2200" dirty="0" err="1">
                <a:solidFill>
                  <a:srgbClr val="002060"/>
                </a:solidFill>
              </a:rPr>
              <a:t>піддаються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впливу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систематичних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профілактичних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програм</a:t>
            </a:r>
            <a:r>
              <a:rPr lang="ru-RU" sz="2200" dirty="0" smtClean="0">
                <a:solidFill>
                  <a:srgbClr val="002060"/>
                </a:solidFill>
              </a:rPr>
              <a:t>;</a:t>
            </a:r>
            <a:r>
              <a:rPr lang="ru-RU" sz="2200" dirty="0">
                <a:solidFill>
                  <a:srgbClr val="002060"/>
                </a:solidFill>
              </a:rPr>
              <a:t/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>• бути </a:t>
            </a:r>
            <a:r>
              <a:rPr lang="ru-RU" sz="2200" dirty="0" err="1">
                <a:solidFill>
                  <a:srgbClr val="002060"/>
                </a:solidFill>
              </a:rPr>
              <a:t>здатним</a:t>
            </a:r>
            <a:r>
              <a:rPr lang="ru-RU" sz="2200" dirty="0">
                <a:solidFill>
                  <a:srgbClr val="002060"/>
                </a:solidFill>
              </a:rPr>
              <a:t> до </a:t>
            </a:r>
            <a:r>
              <a:rPr lang="ru-RU" sz="2200" dirty="0" err="1">
                <a:solidFill>
                  <a:srgbClr val="002060"/>
                </a:solidFill>
              </a:rPr>
              <a:t>об'єктивної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реєстрації</a:t>
            </a:r>
            <a:r>
              <a:rPr lang="ru-RU" sz="2200" dirty="0">
                <a:solidFill>
                  <a:srgbClr val="002060"/>
                </a:solidFill>
              </a:rPr>
              <a:t>.  В </a:t>
            </a:r>
            <a:r>
              <a:rPr lang="ru-RU" sz="2200" dirty="0" err="1">
                <a:solidFill>
                  <a:srgbClr val="002060"/>
                </a:solidFill>
              </a:rPr>
              <a:t>протилежному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випадку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неможлива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оцінка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ефективності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профілактичного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втручання</a:t>
            </a:r>
            <a:r>
              <a:rPr lang="ru-RU" sz="2200" dirty="0">
                <a:solidFill>
                  <a:srgbClr val="002060"/>
                </a:solidFill>
              </a:rPr>
              <a:t> як на </a:t>
            </a:r>
            <a:r>
              <a:rPr lang="ru-RU" sz="2200" dirty="0" err="1">
                <a:solidFill>
                  <a:srgbClr val="002060"/>
                </a:solidFill>
              </a:rPr>
              <a:t>рівні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індивідуума</a:t>
            </a:r>
            <a:r>
              <a:rPr lang="ru-RU" sz="2200" dirty="0">
                <a:solidFill>
                  <a:srgbClr val="002060"/>
                </a:solidFill>
              </a:rPr>
              <a:t>, так і на </a:t>
            </a:r>
            <a:r>
              <a:rPr lang="ru-RU" sz="2200" dirty="0" err="1">
                <a:solidFill>
                  <a:srgbClr val="002060"/>
                </a:solidFill>
              </a:rPr>
              <a:t>рівні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всієї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профілактичної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програми</a:t>
            </a:r>
            <a:r>
              <a:rPr lang="ru-RU" sz="22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7062" y="3228616"/>
            <a:ext cx="30164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Часто </a:t>
            </a:r>
            <a:r>
              <a:rPr lang="ru-RU" sz="2000" dirty="0" err="1">
                <a:solidFill>
                  <a:srgbClr val="002060"/>
                </a:solidFill>
              </a:rPr>
              <a:t>фактори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ризику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поділяють</a:t>
            </a:r>
            <a:r>
              <a:rPr lang="ru-RU" sz="2000" dirty="0">
                <a:solidFill>
                  <a:srgbClr val="002060"/>
                </a:solidFill>
              </a:rPr>
              <a:t> на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• </a:t>
            </a:r>
            <a:r>
              <a:rPr lang="ru-RU" sz="2000" dirty="0" err="1">
                <a:solidFill>
                  <a:srgbClr val="002060"/>
                </a:solidFill>
              </a:rPr>
              <a:t>керовані</a:t>
            </a:r>
            <a:r>
              <a:rPr lang="ru-RU" sz="2000" dirty="0">
                <a:solidFill>
                  <a:srgbClr val="002060"/>
                </a:solidFill>
              </a:rPr>
              <a:t> – </a:t>
            </a:r>
            <a:r>
              <a:rPr lang="ru-RU" sz="2000" dirty="0" err="1">
                <a:solidFill>
                  <a:srgbClr val="002060"/>
                </a:solidFill>
              </a:rPr>
              <a:t>ті</a:t>
            </a:r>
            <a:r>
              <a:rPr lang="ru-RU" sz="2000" dirty="0">
                <a:solidFill>
                  <a:srgbClr val="002060"/>
                </a:solidFill>
              </a:rPr>
              <a:t>, на </a:t>
            </a:r>
            <a:r>
              <a:rPr lang="ru-RU" sz="2000" dirty="0" err="1">
                <a:solidFill>
                  <a:srgbClr val="002060"/>
                </a:solidFill>
              </a:rPr>
              <a:t>які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можливо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вплинути</a:t>
            </a:r>
            <a:r>
              <a:rPr lang="ru-RU" sz="2000" dirty="0">
                <a:solidFill>
                  <a:srgbClr val="002060"/>
                </a:solidFill>
              </a:rPr>
              <a:t> в </a:t>
            </a:r>
            <a:r>
              <a:rPr lang="ru-RU" sz="2000" dirty="0" err="1">
                <a:solidFill>
                  <a:srgbClr val="002060"/>
                </a:solidFill>
              </a:rPr>
              <a:t>результаті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проведення</a:t>
            </a:r>
            <a:r>
              <a:rPr lang="ru-RU" sz="2000" dirty="0">
                <a:solidFill>
                  <a:srgbClr val="002060"/>
                </a:solidFill>
              </a:rPr>
              <a:t> тих </a:t>
            </a:r>
            <a:r>
              <a:rPr lang="ru-RU" sz="2000" dirty="0" err="1">
                <a:solidFill>
                  <a:srgbClr val="002060"/>
                </a:solidFill>
              </a:rPr>
              <a:t>чи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інших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профілактичних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програм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 • </a:t>
            </a:r>
            <a:r>
              <a:rPr lang="ru-RU" sz="2000" dirty="0" err="1">
                <a:solidFill>
                  <a:srgbClr val="002060"/>
                </a:solidFill>
              </a:rPr>
              <a:t>некеровані</a:t>
            </a:r>
            <a:r>
              <a:rPr lang="ru-RU" sz="2000" dirty="0">
                <a:solidFill>
                  <a:srgbClr val="002060"/>
                </a:solidFill>
              </a:rPr>
              <a:t> -  </a:t>
            </a:r>
            <a:r>
              <a:rPr lang="ru-RU" sz="2000" dirty="0" err="1">
                <a:solidFill>
                  <a:srgbClr val="002060"/>
                </a:solidFill>
              </a:rPr>
              <a:t>вплив</a:t>
            </a:r>
            <a:r>
              <a:rPr lang="ru-RU" sz="2000" dirty="0">
                <a:solidFill>
                  <a:srgbClr val="002060"/>
                </a:solidFill>
              </a:rPr>
              <a:t> на </a:t>
            </a:r>
            <a:r>
              <a:rPr lang="ru-RU" sz="2000" dirty="0" err="1">
                <a:solidFill>
                  <a:srgbClr val="002060"/>
                </a:solidFill>
              </a:rPr>
              <a:t>які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неможливий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43470" y="3228616"/>
            <a:ext cx="6521003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Як </a:t>
            </a:r>
            <a:r>
              <a:rPr lang="ru-RU" b="1" dirty="0"/>
              <a:t>в </a:t>
            </a:r>
            <a:r>
              <a:rPr lang="ru-RU" b="1" dirty="0" err="1"/>
              <a:t>Україні</a:t>
            </a:r>
            <a:r>
              <a:rPr lang="ru-RU" b="1" dirty="0"/>
              <a:t>, так і в </a:t>
            </a:r>
            <a:r>
              <a:rPr lang="ru-RU" b="1" dirty="0" err="1"/>
              <a:t>Європі</a:t>
            </a:r>
            <a:r>
              <a:rPr lang="ru-RU" b="1" dirty="0"/>
              <a:t> </a:t>
            </a:r>
            <a:r>
              <a:rPr lang="ru-RU" b="1" dirty="0" err="1"/>
              <a:t>більшість</a:t>
            </a:r>
            <a:r>
              <a:rPr lang="ru-RU" b="1" dirty="0"/>
              <a:t> </a:t>
            </a:r>
            <a:r>
              <a:rPr lang="ru-RU" b="1" dirty="0" err="1"/>
              <a:t>випадків</a:t>
            </a:r>
            <a:r>
              <a:rPr lang="ru-RU" b="1" dirty="0"/>
              <a:t> </a:t>
            </a:r>
            <a:r>
              <a:rPr lang="ru-RU" b="1" dirty="0" err="1"/>
              <a:t>передчасних</a:t>
            </a:r>
            <a:r>
              <a:rPr lang="ru-RU" b="1" dirty="0"/>
              <a:t> смертей </a:t>
            </a:r>
            <a:r>
              <a:rPr lang="ru-RU" b="1" dirty="0" err="1"/>
              <a:t>пов'язані</a:t>
            </a:r>
            <a:r>
              <a:rPr lang="ru-RU" b="1" dirty="0"/>
              <a:t> з </a:t>
            </a:r>
            <a:r>
              <a:rPr lang="ru-RU" b="1" dirty="0" smtClean="0"/>
              <a:t>одними і </a:t>
            </a:r>
            <a:r>
              <a:rPr lang="ru-RU" b="1" dirty="0" err="1" smtClean="0"/>
              <a:t>тими</a:t>
            </a:r>
            <a:r>
              <a:rPr lang="ru-RU" b="1" dirty="0" smtClean="0"/>
              <a:t> ж причинами: </a:t>
            </a:r>
            <a:r>
              <a:rPr lang="ru-RU" b="1" dirty="0" err="1"/>
              <a:t>серцево-судинні</a:t>
            </a:r>
            <a:r>
              <a:rPr lang="ru-RU" b="1" dirty="0"/>
              <a:t> </a:t>
            </a:r>
            <a:r>
              <a:rPr lang="ru-RU" b="1" dirty="0" err="1"/>
              <a:t>захворювання</a:t>
            </a:r>
            <a:r>
              <a:rPr lang="ru-RU" b="1" dirty="0"/>
              <a:t>, </a:t>
            </a:r>
            <a:r>
              <a:rPr lang="ru-RU" b="1" dirty="0" err="1"/>
              <a:t>зовнішні</a:t>
            </a:r>
            <a:r>
              <a:rPr lang="ru-RU" b="1" dirty="0"/>
              <a:t> причини </a:t>
            </a:r>
            <a:r>
              <a:rPr lang="ru-RU" b="1" dirty="0" err="1"/>
              <a:t>смерті</a:t>
            </a:r>
            <a:r>
              <a:rPr lang="ru-RU" b="1" dirty="0"/>
              <a:t>, </a:t>
            </a:r>
            <a:r>
              <a:rPr lang="ru-RU" b="1" dirty="0" err="1"/>
              <a:t>злоякісні</a:t>
            </a:r>
            <a:r>
              <a:rPr lang="ru-RU" b="1" dirty="0"/>
              <a:t> </a:t>
            </a:r>
            <a:r>
              <a:rPr lang="ru-RU" b="1" dirty="0" err="1"/>
              <a:t>новоутворення</a:t>
            </a:r>
            <a:r>
              <a:rPr lang="ru-RU" b="1" dirty="0"/>
              <a:t>, </a:t>
            </a:r>
            <a:r>
              <a:rPr lang="ru-RU" b="1" dirty="0" err="1"/>
              <a:t>хвороби</a:t>
            </a:r>
            <a:r>
              <a:rPr lang="ru-RU" b="1" dirty="0"/>
              <a:t> </a:t>
            </a:r>
            <a:r>
              <a:rPr lang="ru-RU" b="1" dirty="0" err="1"/>
              <a:t>органів</a:t>
            </a:r>
            <a:r>
              <a:rPr lang="ru-RU" b="1" dirty="0"/>
              <a:t> </a:t>
            </a:r>
            <a:r>
              <a:rPr lang="ru-RU" b="1" dirty="0" err="1"/>
              <a:t>дихання</a:t>
            </a:r>
            <a:r>
              <a:rPr lang="ru-RU" b="1" dirty="0"/>
              <a:t>, </a:t>
            </a:r>
            <a:r>
              <a:rPr lang="ru-RU" b="1" dirty="0" err="1"/>
              <a:t>хвороби</a:t>
            </a:r>
            <a:r>
              <a:rPr lang="ru-RU" b="1" dirty="0"/>
              <a:t> </a:t>
            </a:r>
            <a:r>
              <a:rPr lang="ru-RU" b="1" dirty="0" err="1"/>
              <a:t>органів</a:t>
            </a:r>
            <a:r>
              <a:rPr lang="ru-RU" b="1" dirty="0"/>
              <a:t> </a:t>
            </a:r>
            <a:r>
              <a:rPr lang="ru-RU" b="1" dirty="0" err="1"/>
              <a:t>травлення</a:t>
            </a:r>
            <a:r>
              <a:rPr lang="ru-RU" b="1" dirty="0"/>
              <a:t>.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Вони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доведені</a:t>
            </a:r>
            <a:r>
              <a:rPr lang="ru-RU" b="1" dirty="0"/>
              <a:t> </a:t>
            </a:r>
            <a:r>
              <a:rPr lang="ru-RU" b="1" dirty="0" err="1"/>
              <a:t>медичні</a:t>
            </a:r>
            <a:r>
              <a:rPr lang="ru-RU" b="1" dirty="0"/>
              <a:t> </a:t>
            </a:r>
            <a:r>
              <a:rPr lang="ru-RU" b="1" dirty="0" err="1"/>
              <a:t>фактори</a:t>
            </a:r>
            <a:r>
              <a:rPr lang="ru-RU" b="1" dirty="0"/>
              <a:t> </a:t>
            </a:r>
            <a:r>
              <a:rPr lang="ru-RU" b="1" dirty="0" err="1" smtClean="0"/>
              <a:t>ризику</a:t>
            </a:r>
            <a:r>
              <a:rPr lang="ru-RU" b="1" dirty="0" smtClean="0"/>
              <a:t>: </a:t>
            </a:r>
            <a:r>
              <a:rPr lang="ru-RU" b="1" dirty="0" err="1" smtClean="0"/>
              <a:t>підвищений</a:t>
            </a:r>
            <a:r>
              <a:rPr lang="ru-RU" b="1" dirty="0" smtClean="0"/>
              <a:t> </a:t>
            </a:r>
            <a:r>
              <a:rPr lang="ru-RU" b="1" dirty="0" err="1"/>
              <a:t>артеріальний</a:t>
            </a:r>
            <a:r>
              <a:rPr lang="ru-RU" b="1" dirty="0"/>
              <a:t> </a:t>
            </a:r>
            <a:r>
              <a:rPr lang="ru-RU" b="1" dirty="0" err="1" smtClean="0"/>
              <a:t>тиск</a:t>
            </a:r>
            <a:r>
              <a:rPr lang="ru-RU" b="1" dirty="0" smtClean="0"/>
              <a:t>; </a:t>
            </a:r>
            <a:r>
              <a:rPr lang="ru-RU" b="1" dirty="0" err="1" smtClean="0"/>
              <a:t>куріння</a:t>
            </a:r>
            <a:r>
              <a:rPr lang="ru-RU" b="1" dirty="0" smtClean="0"/>
              <a:t> тютюну; </a:t>
            </a:r>
            <a:r>
              <a:rPr lang="ru-RU" b="1" dirty="0" err="1" smtClean="0"/>
              <a:t>зловживання</a:t>
            </a:r>
            <a:r>
              <a:rPr lang="ru-RU" b="1" dirty="0" smtClean="0"/>
              <a:t> </a:t>
            </a:r>
            <a:r>
              <a:rPr lang="ru-RU" b="1" dirty="0" err="1" smtClean="0"/>
              <a:t>алкоголем;підвищення</a:t>
            </a:r>
            <a:r>
              <a:rPr lang="ru-RU" b="1" dirty="0" smtClean="0"/>
              <a:t> </a:t>
            </a:r>
            <a:r>
              <a:rPr lang="ru-RU" b="1" dirty="0" err="1"/>
              <a:t>рівня</a:t>
            </a:r>
            <a:r>
              <a:rPr lang="ru-RU" b="1" dirty="0"/>
              <a:t> холестерину </a:t>
            </a:r>
            <a:r>
              <a:rPr lang="ru-RU" b="1" dirty="0" err="1" smtClean="0"/>
              <a:t>крові</a:t>
            </a:r>
            <a:r>
              <a:rPr lang="ru-RU" b="1" dirty="0" smtClean="0"/>
              <a:t>; </a:t>
            </a:r>
            <a:r>
              <a:rPr lang="ru-RU" b="1" dirty="0" err="1" smtClean="0"/>
              <a:t>надлишкова</a:t>
            </a:r>
            <a:r>
              <a:rPr lang="ru-RU" b="1" dirty="0" smtClean="0"/>
              <a:t> </a:t>
            </a:r>
            <a:r>
              <a:rPr lang="ru-RU" b="1" dirty="0" err="1"/>
              <a:t>маса</a:t>
            </a:r>
            <a:r>
              <a:rPr lang="ru-RU" b="1" dirty="0"/>
              <a:t> </a:t>
            </a:r>
            <a:r>
              <a:rPr lang="ru-RU" b="1" dirty="0" err="1"/>
              <a:t>тіла</a:t>
            </a:r>
            <a:r>
              <a:rPr lang="ru-RU" b="1" dirty="0" smtClean="0"/>
              <a:t>; </a:t>
            </a:r>
            <a:r>
              <a:rPr lang="ru-RU" b="1" dirty="0" err="1"/>
              <a:t>низький</a:t>
            </a:r>
            <a:r>
              <a:rPr lang="ru-RU" b="1" dirty="0"/>
              <a:t> </a:t>
            </a:r>
            <a:r>
              <a:rPr lang="ru-RU" b="1" dirty="0" err="1"/>
              <a:t>рівень</a:t>
            </a:r>
            <a:r>
              <a:rPr lang="ru-RU" b="1" dirty="0"/>
              <a:t> </a:t>
            </a:r>
            <a:r>
              <a:rPr lang="ru-RU" b="1" dirty="0" err="1"/>
              <a:t>споживання</a:t>
            </a:r>
            <a:r>
              <a:rPr lang="ru-RU" b="1" dirty="0"/>
              <a:t> </a:t>
            </a:r>
            <a:r>
              <a:rPr lang="ru-RU" b="1" dirty="0" err="1"/>
              <a:t>фруктів</a:t>
            </a:r>
            <a:r>
              <a:rPr lang="ru-RU" b="1" dirty="0"/>
              <a:t> і </a:t>
            </a:r>
            <a:r>
              <a:rPr lang="ru-RU" b="1" dirty="0" err="1"/>
              <a:t>овочів</a:t>
            </a:r>
            <a:r>
              <a:rPr lang="ru-RU" b="1" dirty="0"/>
              <a:t>;</a:t>
            </a:r>
          </a:p>
          <a:p>
            <a:r>
              <a:rPr lang="ru-RU" b="1" dirty="0" err="1" smtClean="0"/>
              <a:t>малорухливий</a:t>
            </a:r>
            <a:r>
              <a:rPr lang="ru-RU" b="1" dirty="0" smtClean="0"/>
              <a:t> </a:t>
            </a:r>
            <a:r>
              <a:rPr lang="ru-RU" b="1" dirty="0" err="1"/>
              <a:t>спосіб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 (</a:t>
            </a:r>
            <a:r>
              <a:rPr lang="ru-RU" b="1" dirty="0" err="1"/>
              <a:t>гіподинамія</a:t>
            </a:r>
            <a:r>
              <a:rPr lang="ru-RU" b="1" dirty="0"/>
              <a:t>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69" y="4867275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8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316" y="624110"/>
            <a:ext cx="10311684" cy="62514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ПОШИРЕНІСТЬ НЕІНФЕКЦІЙНИХ ЗАХВОРЮВАНЬ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0316" y="1365161"/>
            <a:ext cx="10006884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За </a:t>
            </a:r>
            <a:r>
              <a:rPr lang="ru-RU" dirty="0" err="1"/>
              <a:t>даними</a:t>
            </a:r>
            <a:r>
              <a:rPr lang="ru-RU" dirty="0"/>
              <a:t> ВООЗ, </a:t>
            </a:r>
            <a:r>
              <a:rPr lang="ru-RU" dirty="0" err="1"/>
              <a:t>поширеність</a:t>
            </a:r>
            <a:r>
              <a:rPr lang="ru-RU" dirty="0"/>
              <a:t> </a:t>
            </a:r>
            <a:r>
              <a:rPr lang="ru-RU" dirty="0" err="1"/>
              <a:t>неінфекційних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носить </a:t>
            </a:r>
            <a:r>
              <a:rPr lang="ru-RU" dirty="0" err="1"/>
              <a:t>нерівномірний</a:t>
            </a:r>
            <a:r>
              <a:rPr lang="ru-RU" dirty="0"/>
              <a:t> характер.  </a:t>
            </a:r>
            <a:r>
              <a:rPr lang="ru-RU" dirty="0" err="1"/>
              <a:t>Найбільша</a:t>
            </a:r>
            <a:r>
              <a:rPr lang="ru-RU" dirty="0"/>
              <a:t> частота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неінфекційної</a:t>
            </a:r>
            <a:r>
              <a:rPr lang="ru-RU" dirty="0"/>
              <a:t> </a:t>
            </a:r>
            <a:r>
              <a:rPr lang="ru-RU" dirty="0" err="1"/>
              <a:t>патології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найбідніших</a:t>
            </a:r>
            <a:r>
              <a:rPr lang="ru-RU" dirty="0"/>
              <a:t> </a:t>
            </a:r>
            <a:r>
              <a:rPr lang="ru-RU" dirty="0" err="1"/>
              <a:t>верств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80316" y="2404401"/>
            <a:ext cx="1000688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/>
              <a:t>Фактор ризику - будь-яка властивість чи особливість людини або будь-який вплив на нього, що підвищує ймовірність розвитку хвороби або травми.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87133" y="3443642"/>
            <a:ext cx="1007127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 smtClean="0"/>
              <a:t>Профілактика</a:t>
            </a:r>
            <a:r>
              <a:rPr lang="ru-RU" dirty="0"/>
              <a:t>,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, є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ефективною</a:t>
            </a:r>
            <a:r>
              <a:rPr lang="ru-RU" dirty="0"/>
              <a:t> в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 smtClean="0"/>
              <a:t>здоров'я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секторальна</a:t>
            </a:r>
            <a:r>
              <a:rPr lang="ru-RU" dirty="0"/>
              <a:t> </a:t>
            </a:r>
            <a:r>
              <a:rPr lang="ru-RU" dirty="0" err="1"/>
              <a:t>взаємодія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істотний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25770" y="4598793"/>
            <a:ext cx="6684134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профілактики</a:t>
            </a:r>
            <a:r>
              <a:rPr lang="ru-RU" dirty="0"/>
              <a:t> </a:t>
            </a:r>
            <a:r>
              <a:rPr lang="ru-RU" dirty="0" err="1"/>
              <a:t>паління</a:t>
            </a:r>
            <a:r>
              <a:rPr lang="ru-RU" dirty="0"/>
              <a:t> тютюну </a:t>
            </a:r>
            <a:r>
              <a:rPr lang="ru-RU" dirty="0" err="1"/>
              <a:t>виявляться</a:t>
            </a:r>
            <a:r>
              <a:rPr lang="ru-RU" dirty="0"/>
              <a:t> </a:t>
            </a:r>
            <a:r>
              <a:rPr lang="ru-RU" dirty="0" err="1"/>
              <a:t>неефективними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 ЗМІ буде </a:t>
            </a:r>
            <a:r>
              <a:rPr lang="ru-RU" dirty="0" err="1"/>
              <a:t>проводитися</a:t>
            </a:r>
            <a:r>
              <a:rPr lang="ru-RU" dirty="0"/>
              <a:t> активна реклама </a:t>
            </a:r>
            <a:r>
              <a:rPr lang="ru-RU" dirty="0" err="1"/>
              <a:t>тютюнових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. 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палінням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на державному </a:t>
            </a:r>
            <a:r>
              <a:rPr lang="ru-RU" dirty="0" err="1"/>
              <a:t>рівні</a:t>
            </a:r>
            <a:r>
              <a:rPr lang="ru-RU" dirty="0"/>
              <a:t> заборонено </a:t>
            </a:r>
            <a:r>
              <a:rPr lang="ru-RU" dirty="0" err="1"/>
              <a:t>курити</a:t>
            </a:r>
            <a:r>
              <a:rPr lang="ru-RU" dirty="0"/>
              <a:t> в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,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страховки для </a:t>
            </a:r>
            <a:r>
              <a:rPr lang="ru-RU" dirty="0" err="1"/>
              <a:t>курців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941" y="4540526"/>
            <a:ext cx="3752433" cy="2147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8208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3072" y="649868"/>
            <a:ext cx="6345014" cy="625141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Моніторинг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факторів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ризику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3072" y="1379859"/>
            <a:ext cx="9955369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 smtClean="0"/>
              <a:t>Моніторинг</a:t>
            </a:r>
            <a:r>
              <a:rPr lang="ru-RU" dirty="0" smtClean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 smtClean="0"/>
              <a:t>ризику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значущі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значимості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профілактичних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 Принцип </a:t>
            </a:r>
            <a:r>
              <a:rPr lang="ru-RU" dirty="0" err="1"/>
              <a:t>поетапного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і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захворюваності</a:t>
            </a:r>
            <a:r>
              <a:rPr lang="ru-RU" dirty="0"/>
              <a:t> та </a:t>
            </a:r>
            <a:r>
              <a:rPr lang="ru-RU" dirty="0" err="1"/>
              <a:t>смертності</a:t>
            </a:r>
            <a:r>
              <a:rPr lang="ru-RU" dirty="0"/>
              <a:t> наведено в </a:t>
            </a:r>
            <a:r>
              <a:rPr lang="ru-RU" dirty="0" err="1"/>
              <a:t>таблиці</a:t>
            </a:r>
            <a:r>
              <a:rPr lang="ru-RU" dirty="0"/>
              <a:t> 2.2.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6681" y="6377069"/>
            <a:ext cx="9680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Рисунок 2.2.Схематичне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поетапного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81" y="4737103"/>
            <a:ext cx="8564451" cy="16399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04474" y="5071890"/>
            <a:ext cx="1591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I </a:t>
            </a:r>
            <a:r>
              <a:rPr lang="ru-RU" sz="1600" b="1" dirty="0" err="1"/>
              <a:t>етап</a:t>
            </a:r>
            <a:r>
              <a:rPr lang="ru-RU" sz="1600" b="1" dirty="0"/>
              <a:t>–</a:t>
            </a:r>
            <a:r>
              <a:rPr lang="ru-RU" sz="1600" b="1" dirty="0" err="1"/>
              <a:t>анкетування</a:t>
            </a:r>
            <a:endParaRPr lang="ru-RU" sz="1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027" y="4978843"/>
            <a:ext cx="1749758" cy="13338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02331" y="4978843"/>
            <a:ext cx="18459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III </a:t>
            </a:r>
            <a:r>
              <a:rPr lang="ru-RU" sz="1600" b="1" dirty="0" err="1"/>
              <a:t>етап</a:t>
            </a:r>
            <a:r>
              <a:rPr lang="ru-RU" sz="1600" b="1" dirty="0"/>
              <a:t> – </a:t>
            </a:r>
          </a:p>
          <a:p>
            <a:r>
              <a:rPr lang="ru-RU" sz="1600" b="1" dirty="0" err="1"/>
              <a:t>клініко</a:t>
            </a:r>
            <a:r>
              <a:rPr lang="ru-RU" sz="1600" b="1" dirty="0"/>
              <a:t>- </a:t>
            </a:r>
            <a:r>
              <a:rPr lang="ru-RU" sz="1600" b="1" dirty="0" err="1"/>
              <a:t>лабораторні</a:t>
            </a:r>
            <a:r>
              <a:rPr lang="ru-RU" sz="1600" b="1" dirty="0"/>
              <a:t> </a:t>
            </a:r>
            <a:r>
              <a:rPr lang="ru-RU" sz="1600" b="1" dirty="0" err="1"/>
              <a:t>дані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31741" y="4818422"/>
            <a:ext cx="22053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Недостатність</a:t>
            </a:r>
            <a:r>
              <a:rPr lang="ru-RU" sz="1400" dirty="0"/>
              <a:t> </a:t>
            </a:r>
            <a:r>
              <a:rPr lang="ru-RU" sz="1400" dirty="0" err="1"/>
              <a:t>інформації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31741" y="5705467"/>
            <a:ext cx="1896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Недостатність</a:t>
            </a:r>
            <a:r>
              <a:rPr lang="ru-RU" sz="1400" dirty="0"/>
              <a:t> </a:t>
            </a:r>
            <a:r>
              <a:rPr lang="ru-RU" sz="1400" dirty="0" err="1"/>
              <a:t>ресурсів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03437" y="5624436"/>
            <a:ext cx="1793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Недостатність</a:t>
            </a:r>
            <a:r>
              <a:rPr lang="ru-RU" sz="1400" dirty="0"/>
              <a:t> </a:t>
            </a:r>
            <a:r>
              <a:rPr lang="ru-RU" sz="1400" dirty="0" err="1"/>
              <a:t>ресурсів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03437" y="4811438"/>
            <a:ext cx="22838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Недостатність</a:t>
            </a:r>
            <a:r>
              <a:rPr lang="ru-RU" sz="1400" dirty="0"/>
              <a:t> </a:t>
            </a:r>
            <a:r>
              <a:rPr lang="ru-RU" sz="1400" dirty="0" err="1"/>
              <a:t>інформації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331" y="2752072"/>
            <a:ext cx="2619375" cy="17430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75" y="2947613"/>
            <a:ext cx="3133725" cy="14573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603" y="2830646"/>
            <a:ext cx="2552700" cy="163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2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3072" y="649868"/>
            <a:ext cx="6345014" cy="625141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Моніторинг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факторів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ризику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3072" y="1379859"/>
            <a:ext cx="9955369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Принцип </a:t>
            </a:r>
            <a:r>
              <a:rPr lang="ru-RU" b="1" dirty="0" err="1"/>
              <a:t>поетапного</a:t>
            </a:r>
            <a:r>
              <a:rPr lang="ru-RU" b="1" dirty="0"/>
              <a:t> </a:t>
            </a:r>
            <a:r>
              <a:rPr lang="ru-RU" b="1" dirty="0" err="1"/>
              <a:t>здійснення</a:t>
            </a:r>
            <a:r>
              <a:rPr lang="ru-RU" b="1" dirty="0"/>
              <a:t> </a:t>
            </a:r>
            <a:r>
              <a:rPr lang="ru-RU" b="1" dirty="0" err="1"/>
              <a:t>моніторингу</a:t>
            </a:r>
            <a:r>
              <a:rPr lang="ru-RU" b="1" dirty="0"/>
              <a:t> </a:t>
            </a:r>
            <a:r>
              <a:rPr lang="ru-RU" b="1" dirty="0" err="1"/>
              <a:t>базується</a:t>
            </a:r>
            <a:r>
              <a:rPr lang="ru-RU" b="1" dirty="0"/>
              <a:t> на </a:t>
            </a:r>
            <a:r>
              <a:rPr lang="ru-RU" dirty="0" err="1"/>
              <a:t>стандартизації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відстежувати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 по </a:t>
            </a:r>
            <a:r>
              <a:rPr lang="ru-RU" dirty="0" err="1"/>
              <a:t>регіонах</a:t>
            </a:r>
            <a:r>
              <a:rPr lang="ru-RU" dirty="0"/>
              <a:t> і </a:t>
            </a:r>
            <a:r>
              <a:rPr lang="ru-RU" dirty="0" err="1"/>
              <a:t>країнах</a:t>
            </a:r>
            <a:r>
              <a:rPr lang="ru-RU" dirty="0"/>
              <a:t>. При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проводитися</a:t>
            </a:r>
            <a:r>
              <a:rPr lang="ru-RU" dirty="0"/>
              <a:t> </a:t>
            </a:r>
            <a:r>
              <a:rPr lang="ru-RU" dirty="0" err="1"/>
              <a:t>порівняння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дана система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відстежувати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в </a:t>
            </a:r>
            <a:r>
              <a:rPr lang="ru-RU" dirty="0" err="1"/>
              <a:t>динаміці</a:t>
            </a:r>
            <a:r>
              <a:rPr lang="ru-RU" dirty="0"/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33072" y="2685038"/>
            <a:ext cx="1009276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Поетапне</a:t>
            </a:r>
            <a:r>
              <a:rPr lang="ru-RU" dirty="0"/>
              <a:t> </a:t>
            </a:r>
            <a:r>
              <a:rPr lang="ru-RU" dirty="0" err="1"/>
              <a:t>відстеження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. </a:t>
            </a:r>
            <a:r>
              <a:rPr lang="ru-RU" u="sng" dirty="0" err="1" smtClean="0"/>
              <a:t>Фактори</a:t>
            </a:r>
            <a:r>
              <a:rPr lang="ru-RU" u="sng" dirty="0" smtClean="0"/>
              <a:t> </a:t>
            </a:r>
            <a:r>
              <a:rPr lang="ru-RU" u="sng" dirty="0" err="1"/>
              <a:t>ризику</a:t>
            </a:r>
            <a:r>
              <a:rPr lang="ru-RU" u="sng" dirty="0"/>
              <a:t>, </a:t>
            </a:r>
            <a:r>
              <a:rPr lang="ru-RU" u="sng" dirty="0" err="1"/>
              <a:t>що</a:t>
            </a:r>
            <a:r>
              <a:rPr lang="ru-RU" u="sng" dirty="0"/>
              <a:t> </a:t>
            </a:r>
            <a:r>
              <a:rPr lang="ru-RU" u="sng" dirty="0" err="1"/>
              <a:t>відбираються</a:t>
            </a:r>
            <a:r>
              <a:rPr lang="ru-RU" u="sng" dirty="0"/>
              <a:t> для </a:t>
            </a:r>
            <a:r>
              <a:rPr lang="ru-RU" u="sng" dirty="0" err="1"/>
              <a:t>моніторингу</a:t>
            </a:r>
            <a:r>
              <a:rPr lang="ru-RU" u="sng" dirty="0"/>
              <a:t>, </a:t>
            </a:r>
            <a:r>
              <a:rPr lang="ru-RU" u="sng" dirty="0" err="1"/>
              <a:t>повинні</a:t>
            </a:r>
            <a:r>
              <a:rPr lang="ru-RU" u="sng" dirty="0"/>
              <a:t> </a:t>
            </a:r>
            <a:r>
              <a:rPr lang="ru-RU" u="sng" dirty="0" err="1"/>
              <a:t>відповідати</a:t>
            </a:r>
            <a:r>
              <a:rPr lang="ru-RU" u="sng" dirty="0"/>
              <a:t> таким </a:t>
            </a:r>
            <a:r>
              <a:rPr lang="ru-RU" u="sng" dirty="0" err="1"/>
              <a:t>вимогам</a:t>
            </a:r>
            <a:r>
              <a:rPr lang="ru-RU" u="sng" dirty="0"/>
              <a:t>:</a:t>
            </a:r>
          </a:p>
          <a:p>
            <a:r>
              <a:rPr lang="ru-RU" dirty="0"/>
              <a:t>• </a:t>
            </a:r>
            <a:r>
              <a:rPr lang="ru-RU" b="1" dirty="0" err="1"/>
              <a:t>мати</a:t>
            </a:r>
            <a:r>
              <a:rPr lang="ru-RU" b="1" dirty="0"/>
              <a:t> </a:t>
            </a:r>
            <a:r>
              <a:rPr lang="ru-RU" b="1" dirty="0" err="1"/>
              <a:t>найбільший</a:t>
            </a:r>
            <a:r>
              <a:rPr lang="ru-RU" b="1" dirty="0"/>
              <a:t> </a:t>
            </a:r>
            <a:r>
              <a:rPr lang="ru-RU" b="1" dirty="0" err="1"/>
              <a:t>вплив</a:t>
            </a:r>
            <a:r>
              <a:rPr lang="ru-RU" b="1" dirty="0"/>
              <a:t> на </a:t>
            </a:r>
            <a:r>
              <a:rPr lang="ru-RU" b="1" dirty="0" err="1"/>
              <a:t>захворюваність</a:t>
            </a:r>
            <a:r>
              <a:rPr lang="ru-RU" b="1" dirty="0"/>
              <a:t>, </a:t>
            </a:r>
            <a:r>
              <a:rPr lang="ru-RU" b="1" dirty="0" err="1"/>
              <a:t>інвалідність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смертність</a:t>
            </a:r>
            <a:r>
              <a:rPr lang="ru-RU" b="1" dirty="0"/>
              <a:t>;</a:t>
            </a:r>
          </a:p>
          <a:p>
            <a:r>
              <a:rPr lang="ru-RU" b="1" dirty="0" smtClean="0"/>
              <a:t>• </a:t>
            </a:r>
            <a:r>
              <a:rPr lang="ru-RU" b="1" dirty="0" err="1"/>
              <a:t>піддаватися</a:t>
            </a:r>
            <a:r>
              <a:rPr lang="ru-RU" b="1" dirty="0"/>
              <a:t> </a:t>
            </a:r>
            <a:r>
              <a:rPr lang="ru-RU" b="1" dirty="0" err="1"/>
              <a:t>впливу</a:t>
            </a:r>
            <a:r>
              <a:rPr lang="ru-RU" b="1" dirty="0"/>
              <a:t> </a:t>
            </a:r>
            <a:r>
              <a:rPr lang="ru-RU" b="1" dirty="0" err="1"/>
              <a:t>програм</a:t>
            </a:r>
            <a:r>
              <a:rPr lang="ru-RU" b="1" dirty="0"/>
              <a:t> </a:t>
            </a:r>
            <a:r>
              <a:rPr lang="ru-RU" b="1" dirty="0" err="1"/>
              <a:t>зміцнення</a:t>
            </a:r>
            <a:r>
              <a:rPr lang="ru-RU" b="1" dirty="0"/>
              <a:t> </a:t>
            </a:r>
            <a:r>
              <a:rPr lang="ru-RU" b="1" dirty="0" err="1"/>
              <a:t>здоров'я</a:t>
            </a:r>
            <a:r>
              <a:rPr lang="ru-RU" b="1" dirty="0"/>
              <a:t>;</a:t>
            </a:r>
          </a:p>
          <a:p>
            <a:r>
              <a:rPr lang="ru-RU" b="1" dirty="0" smtClean="0"/>
              <a:t>• </a:t>
            </a:r>
            <a:r>
              <a:rPr lang="ru-RU" b="1" dirty="0" err="1"/>
              <a:t>можуть</a:t>
            </a:r>
            <a:r>
              <a:rPr lang="ru-RU" b="1" dirty="0"/>
              <a:t> </a:t>
            </a:r>
            <a:r>
              <a:rPr lang="ru-RU" b="1" dirty="0" err="1"/>
              <a:t>вивчатися</a:t>
            </a:r>
            <a:r>
              <a:rPr lang="ru-RU" b="1" dirty="0"/>
              <a:t> з </a:t>
            </a:r>
            <a:r>
              <a:rPr lang="ru-RU" b="1" dirty="0" err="1"/>
              <a:t>дотриманням</a:t>
            </a:r>
            <a:r>
              <a:rPr lang="ru-RU" b="1" dirty="0"/>
              <a:t> </a:t>
            </a:r>
            <a:r>
              <a:rPr lang="ru-RU" b="1" dirty="0" err="1"/>
              <a:t>відповідних</a:t>
            </a:r>
            <a:r>
              <a:rPr lang="ru-RU" b="1" dirty="0"/>
              <a:t> </a:t>
            </a:r>
            <a:r>
              <a:rPr lang="ru-RU" b="1" dirty="0" err="1"/>
              <a:t>етичних</a:t>
            </a:r>
            <a:r>
              <a:rPr lang="ru-RU" b="1" dirty="0"/>
              <a:t> норм.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33072" y="4267216"/>
            <a:ext cx="5778342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На </a:t>
            </a:r>
            <a:r>
              <a:rPr lang="en-US" dirty="0" smtClean="0"/>
              <a:t>I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збираються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анкетування</a:t>
            </a:r>
            <a:r>
              <a:rPr lang="ru-RU" dirty="0"/>
              <a:t>. Даний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обмежена</a:t>
            </a:r>
            <a:r>
              <a:rPr lang="ru-RU" dirty="0"/>
              <a:t> команда </a:t>
            </a:r>
            <a:r>
              <a:rPr lang="ru-RU" dirty="0" err="1"/>
              <a:t>фахівців</a:t>
            </a:r>
            <a:r>
              <a:rPr lang="ru-RU" dirty="0"/>
              <a:t>, в </a:t>
            </a:r>
            <a:r>
              <a:rPr lang="ru-RU" dirty="0" err="1"/>
              <a:t>т.ч</a:t>
            </a:r>
            <a:r>
              <a:rPr lang="ru-RU" dirty="0"/>
              <a:t>.  і з </a:t>
            </a:r>
            <a:r>
              <a:rPr lang="ru-RU" dirty="0" err="1"/>
              <a:t>середньою</a:t>
            </a:r>
            <a:r>
              <a:rPr lang="ru-RU" dirty="0"/>
              <a:t> </a:t>
            </a:r>
            <a:r>
              <a:rPr lang="ru-RU" dirty="0" err="1"/>
              <a:t>медичною</a:t>
            </a:r>
            <a:r>
              <a:rPr lang="ru-RU" dirty="0"/>
              <a:t> </a:t>
            </a:r>
            <a:r>
              <a:rPr lang="ru-RU" dirty="0" err="1"/>
              <a:t>освітою</a:t>
            </a:r>
            <a:r>
              <a:rPr lang="ru-RU" dirty="0"/>
              <a:t>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На </a:t>
            </a:r>
            <a:r>
              <a:rPr lang="en-US" dirty="0"/>
              <a:t>II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додаються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фізикальних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III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доповнюється</a:t>
            </a:r>
            <a:r>
              <a:rPr lang="ru-RU" dirty="0"/>
              <a:t> </a:t>
            </a:r>
            <a:r>
              <a:rPr lang="ru-RU" dirty="0" err="1"/>
              <a:t>клініко-інструментальними</a:t>
            </a:r>
            <a:r>
              <a:rPr lang="ru-RU" dirty="0"/>
              <a:t> і </a:t>
            </a:r>
            <a:r>
              <a:rPr lang="ru-RU" dirty="0" err="1"/>
              <a:t>лабораторними</a:t>
            </a:r>
            <a:r>
              <a:rPr lang="ru-RU" dirty="0"/>
              <a:t> методами </a:t>
            </a:r>
            <a:r>
              <a:rPr lang="ru-RU" dirty="0" err="1"/>
              <a:t>досліджень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929072" y="4162366"/>
            <a:ext cx="3996766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</a:t>
            </a:r>
            <a:r>
              <a:rPr lang="ru-RU" dirty="0" err="1"/>
              <a:t>обмежений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достовірних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При </a:t>
            </a:r>
            <a:r>
              <a:rPr lang="ru-RU" dirty="0" err="1"/>
              <a:t>необхідності</a:t>
            </a:r>
            <a:r>
              <a:rPr lang="ru-RU" dirty="0"/>
              <a:t> на кожному з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використовуватися</a:t>
            </a:r>
            <a:r>
              <a:rPr lang="ru-RU" dirty="0"/>
              <a:t> три модуля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: </a:t>
            </a:r>
            <a:r>
              <a:rPr lang="ru-RU" dirty="0" err="1"/>
              <a:t>основний</a:t>
            </a:r>
            <a:r>
              <a:rPr lang="ru-RU" dirty="0"/>
              <a:t>, </a:t>
            </a:r>
            <a:r>
              <a:rPr lang="ru-RU" dirty="0" err="1"/>
              <a:t>розширений</a:t>
            </a:r>
            <a:r>
              <a:rPr lang="ru-RU" dirty="0"/>
              <a:t> і </a:t>
            </a:r>
            <a:r>
              <a:rPr lang="ru-RU" dirty="0" err="1"/>
              <a:t>додатковий</a:t>
            </a:r>
            <a:r>
              <a:rPr lang="ru-RU" dirty="0"/>
              <a:t> (рис. 2.3)</a:t>
            </a:r>
          </a:p>
        </p:txBody>
      </p:sp>
    </p:spTree>
    <p:extLst>
      <p:ext uri="{BB962C8B-B14F-4D97-AF65-F5344CB8AC3E}">
        <p14:creationId xmlns:p14="http://schemas.microsoft.com/office/powerpoint/2010/main" val="57010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3071" y="649868"/>
            <a:ext cx="7826083" cy="625141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Модульний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аналіз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факторів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ризику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3072" y="1379858"/>
            <a:ext cx="3946303" cy="42473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Модульний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розширити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, не </a:t>
            </a:r>
            <a:r>
              <a:rPr lang="ru-RU" dirty="0" err="1"/>
              <a:t>застосовуючи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етапу</a:t>
            </a:r>
            <a:r>
              <a:rPr lang="ru-RU" dirty="0"/>
              <a:t>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Так</a:t>
            </a:r>
            <a:r>
              <a:rPr lang="ru-RU" dirty="0"/>
              <a:t>, </a:t>
            </a:r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en-US" dirty="0"/>
              <a:t>I </a:t>
            </a:r>
            <a:r>
              <a:rPr lang="ru-RU" dirty="0" err="1"/>
              <a:t>етапу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анкет.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 </a:t>
            </a:r>
            <a:r>
              <a:rPr lang="ru-RU" dirty="0" err="1"/>
              <a:t>використанні</a:t>
            </a:r>
            <a:r>
              <a:rPr lang="ru-RU" dirty="0"/>
              <a:t> модульного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анкети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доповнюються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 </a:t>
            </a:r>
            <a:r>
              <a:rPr lang="ru-RU" dirty="0" err="1"/>
              <a:t>існуючі</a:t>
            </a:r>
            <a:r>
              <a:rPr lang="ru-RU" dirty="0"/>
              <a:t> </a:t>
            </a:r>
            <a:r>
              <a:rPr lang="ru-RU" dirty="0" err="1"/>
              <a:t>анкети</a:t>
            </a:r>
            <a:r>
              <a:rPr lang="ru-RU" dirty="0"/>
              <a:t>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49113" y="6451573"/>
            <a:ext cx="577834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929072" y="4162366"/>
            <a:ext cx="399676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6488668"/>
            <a:ext cx="5844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Малюнок</a:t>
            </a:r>
            <a:r>
              <a:rPr lang="ru-RU" dirty="0"/>
              <a:t> 2.3. </a:t>
            </a:r>
            <a:r>
              <a:rPr lang="ru-RU" dirty="0" err="1"/>
              <a:t>Модульний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72691"/>
            <a:ext cx="5844870" cy="50400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48782" y="2184638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основний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94270" y="4027443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розширений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76023" y="5382227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додатковий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13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3072" y="265540"/>
            <a:ext cx="9616247" cy="1114318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Створення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систем контролю,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поширення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неінфекційних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захворювань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3072" y="1379858"/>
            <a:ext cx="9925339" cy="52937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Можливість</a:t>
            </a:r>
            <a:r>
              <a:rPr lang="ru-RU" sz="2000" dirty="0"/>
              <a:t> для </a:t>
            </a:r>
            <a:r>
              <a:rPr lang="ru-RU" sz="2000" dirty="0" err="1"/>
              <a:t>проведення</a:t>
            </a:r>
            <a:r>
              <a:rPr lang="ru-RU" sz="2000" dirty="0"/>
              <a:t> I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err="1"/>
              <a:t>моніторингу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 </a:t>
            </a:r>
            <a:r>
              <a:rPr lang="ru-RU" sz="2000" dirty="0" err="1"/>
              <a:t>ризику</a:t>
            </a:r>
            <a:r>
              <a:rPr lang="ru-RU" sz="2000" dirty="0"/>
              <a:t> є у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країнах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, у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суб'єктів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, у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медичних</a:t>
            </a:r>
            <a:r>
              <a:rPr lang="ru-RU" sz="2000" dirty="0"/>
              <a:t> </a:t>
            </a:r>
            <a:r>
              <a:rPr lang="ru-RU" sz="2000" dirty="0" err="1"/>
              <a:t>установах</a:t>
            </a:r>
            <a:r>
              <a:rPr lang="ru-RU" sz="2000" dirty="0"/>
              <a:t>. </a:t>
            </a:r>
            <a:r>
              <a:rPr lang="ru-RU" sz="2000" dirty="0" err="1" smtClean="0"/>
              <a:t>Відповіді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питання</a:t>
            </a:r>
            <a:r>
              <a:rPr lang="ru-RU" sz="2000" dirty="0"/>
              <a:t> </a:t>
            </a:r>
            <a:r>
              <a:rPr lang="ru-RU" sz="2000" dirty="0" err="1"/>
              <a:t>анкети</a:t>
            </a:r>
            <a:r>
              <a:rPr lang="ru-RU" sz="2000" dirty="0"/>
              <a:t>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формувати</a:t>
            </a:r>
            <a:r>
              <a:rPr lang="ru-RU" sz="2000" dirty="0"/>
              <a:t> </a:t>
            </a:r>
            <a:r>
              <a:rPr lang="ru-RU" sz="2000" dirty="0" err="1"/>
              <a:t>уявлення</a:t>
            </a:r>
            <a:r>
              <a:rPr lang="ru-RU" sz="2000" dirty="0"/>
              <a:t> про </a:t>
            </a:r>
            <a:r>
              <a:rPr lang="ru-RU" sz="2000" dirty="0" err="1"/>
              <a:t>соціально-економічний</a:t>
            </a:r>
            <a:r>
              <a:rPr lang="ru-RU" sz="2000" dirty="0"/>
              <a:t> стан </a:t>
            </a:r>
            <a:r>
              <a:rPr lang="ru-RU" sz="2000" dirty="0" err="1"/>
              <a:t>окремих</a:t>
            </a:r>
            <a:r>
              <a:rPr lang="ru-RU" sz="2000" dirty="0"/>
              <a:t> людей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груп</a:t>
            </a:r>
            <a:r>
              <a:rPr lang="ru-RU" sz="2000" dirty="0"/>
              <a:t> </a:t>
            </a:r>
            <a:r>
              <a:rPr lang="ru-RU" sz="2000" dirty="0" err="1"/>
              <a:t>індивідуумів</a:t>
            </a:r>
            <a:r>
              <a:rPr lang="ru-RU" sz="2000" dirty="0"/>
              <a:t>, </a:t>
            </a:r>
            <a:r>
              <a:rPr lang="ru-RU" sz="2000" dirty="0" err="1"/>
              <a:t>містити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про </a:t>
            </a:r>
            <a:r>
              <a:rPr lang="ru-RU" sz="2000" dirty="0" err="1"/>
              <a:t>вживання</a:t>
            </a:r>
            <a:r>
              <a:rPr lang="ru-RU" sz="2000" dirty="0"/>
              <a:t> тютюну та алкоголю, характер </a:t>
            </a:r>
            <a:r>
              <a:rPr lang="ru-RU" sz="2000" dirty="0" err="1"/>
              <a:t>харчування</a:t>
            </a:r>
            <a:r>
              <a:rPr lang="ru-RU" sz="2000" dirty="0"/>
              <a:t> і </a:t>
            </a:r>
            <a:r>
              <a:rPr lang="ru-RU" sz="2000" dirty="0" err="1"/>
              <a:t>фізичної</a:t>
            </a:r>
            <a:r>
              <a:rPr lang="ru-RU" sz="2000" dirty="0"/>
              <a:t> </a:t>
            </a:r>
            <a:r>
              <a:rPr lang="ru-RU" sz="2000" dirty="0" err="1"/>
              <a:t>активності</a:t>
            </a:r>
            <a:r>
              <a:rPr lang="ru-RU" sz="2000" dirty="0"/>
              <a:t>.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Дані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отримуються</a:t>
            </a:r>
            <a:r>
              <a:rPr lang="ru-RU" sz="2000" dirty="0"/>
              <a:t> на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подібних</a:t>
            </a:r>
            <a:r>
              <a:rPr lang="ru-RU" sz="2000" dirty="0"/>
              <a:t> анкет </a:t>
            </a:r>
            <a:r>
              <a:rPr lang="ru-RU" sz="2000" dirty="0" err="1"/>
              <a:t>дозволяють</a:t>
            </a:r>
            <a:r>
              <a:rPr lang="ru-RU" sz="2000" dirty="0"/>
              <a:t> </a:t>
            </a:r>
            <a:r>
              <a:rPr lang="ru-RU" sz="2000" dirty="0" err="1"/>
              <a:t>оцінити</a:t>
            </a:r>
            <a:r>
              <a:rPr lang="ru-RU" sz="2000" dirty="0"/>
              <a:t> стан </a:t>
            </a:r>
            <a:r>
              <a:rPr lang="ru-RU" sz="2000" dirty="0" err="1"/>
              <a:t>здоров'я</a:t>
            </a:r>
            <a:r>
              <a:rPr lang="ru-RU" sz="2000" dirty="0"/>
              <a:t> на </a:t>
            </a:r>
            <a:r>
              <a:rPr lang="ru-RU" sz="2000" dirty="0" err="1"/>
              <a:t>теперішній</a:t>
            </a:r>
            <a:r>
              <a:rPr lang="ru-RU" sz="2000" dirty="0"/>
              <a:t> момент і </a:t>
            </a:r>
            <a:r>
              <a:rPr lang="ru-RU" sz="2000" dirty="0" err="1"/>
              <a:t>зробити</a:t>
            </a:r>
            <a:r>
              <a:rPr lang="ru-RU" sz="2000" dirty="0"/>
              <a:t> прогноз на </a:t>
            </a:r>
            <a:r>
              <a:rPr lang="ru-RU" sz="2000" dirty="0" err="1"/>
              <a:t>майбутнє</a:t>
            </a:r>
            <a:r>
              <a:rPr lang="ru-RU" sz="2000" dirty="0"/>
              <a:t>. </a:t>
            </a:r>
            <a:r>
              <a:rPr lang="ru-RU" sz="2000" dirty="0" smtClean="0"/>
              <a:t>Система </a:t>
            </a:r>
            <a:r>
              <a:rPr lang="ru-RU" sz="2000" dirty="0" err="1"/>
              <a:t>безперервної</a:t>
            </a:r>
            <a:r>
              <a:rPr lang="ru-RU" sz="2000" dirty="0"/>
              <a:t> </a:t>
            </a:r>
            <a:r>
              <a:rPr lang="ru-RU" sz="2000" dirty="0" err="1"/>
              <a:t>реєстрації</a:t>
            </a:r>
            <a:r>
              <a:rPr lang="ru-RU" sz="2000" dirty="0"/>
              <a:t> </a:t>
            </a:r>
            <a:r>
              <a:rPr lang="ru-RU" sz="2000" dirty="0" err="1"/>
              <a:t>захворюваності</a:t>
            </a:r>
            <a:r>
              <a:rPr lang="ru-RU" sz="2000" dirty="0"/>
              <a:t> та </a:t>
            </a:r>
            <a:r>
              <a:rPr lang="ru-RU" sz="2000" dirty="0" err="1"/>
              <a:t>смертності</a:t>
            </a:r>
            <a:r>
              <a:rPr lang="ru-RU" sz="2000" dirty="0"/>
              <a:t> не </a:t>
            </a:r>
            <a:r>
              <a:rPr lang="ru-RU" sz="2000" dirty="0" err="1"/>
              <a:t>дає</a:t>
            </a:r>
            <a:r>
              <a:rPr lang="ru-RU" sz="2000" dirty="0"/>
              <a:t> </a:t>
            </a:r>
            <a:r>
              <a:rPr lang="ru-RU" sz="2000" dirty="0" err="1"/>
              <a:t>відповіді</a:t>
            </a:r>
            <a:r>
              <a:rPr lang="ru-RU" sz="2000" dirty="0"/>
              <a:t> на </a:t>
            </a:r>
            <a:r>
              <a:rPr lang="ru-RU" sz="2000" dirty="0" err="1"/>
              <a:t>питання</a:t>
            </a:r>
            <a:r>
              <a:rPr lang="ru-RU" sz="2000" dirty="0"/>
              <a:t> </a:t>
            </a:r>
            <a:r>
              <a:rPr lang="ru-RU" sz="2000" dirty="0" err="1"/>
              <a:t>ефективності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профілактичних</a:t>
            </a:r>
            <a:r>
              <a:rPr lang="ru-RU" sz="2000" dirty="0"/>
              <a:t> </a:t>
            </a:r>
            <a:r>
              <a:rPr lang="ru-RU" sz="2000" dirty="0" err="1"/>
              <a:t>програм</a:t>
            </a:r>
            <a:r>
              <a:rPr lang="ru-RU" sz="2000" dirty="0"/>
              <a:t>. </a:t>
            </a:r>
            <a:r>
              <a:rPr lang="ru-RU" sz="2000" dirty="0" err="1"/>
              <a:t>Однак</a:t>
            </a:r>
            <a:r>
              <a:rPr lang="ru-RU" sz="2000" dirty="0"/>
              <a:t> </a:t>
            </a:r>
            <a:r>
              <a:rPr lang="ru-RU" sz="2000" dirty="0" err="1"/>
              <a:t>статистичні</a:t>
            </a:r>
            <a:r>
              <a:rPr lang="ru-RU" sz="2000" dirty="0"/>
              <a:t> </a:t>
            </a:r>
            <a:r>
              <a:rPr lang="ru-RU" sz="2000" dirty="0" err="1"/>
              <a:t>дані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корисні</a:t>
            </a:r>
            <a:r>
              <a:rPr lang="ru-RU" sz="2000" dirty="0"/>
              <a:t> для </a:t>
            </a:r>
            <a:r>
              <a:rPr lang="ru-RU" sz="2000" dirty="0" err="1"/>
              <a:t>пошуку</a:t>
            </a:r>
            <a:r>
              <a:rPr lang="ru-RU" sz="2000" dirty="0"/>
              <a:t>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проблемних</a:t>
            </a:r>
            <a:r>
              <a:rPr lang="ru-RU" sz="2000" dirty="0"/>
              <a:t> </a:t>
            </a:r>
            <a:r>
              <a:rPr lang="ru-RU" sz="2000" dirty="0" err="1"/>
              <a:t>точок</a:t>
            </a:r>
            <a:r>
              <a:rPr lang="ru-RU" sz="2000" dirty="0"/>
              <a:t> для </a:t>
            </a:r>
            <a:r>
              <a:rPr lang="ru-RU" sz="2000" dirty="0" err="1"/>
              <a:t>реалізації</a:t>
            </a:r>
            <a:r>
              <a:rPr lang="ru-RU" sz="2000" dirty="0"/>
              <a:t> </a:t>
            </a:r>
            <a:r>
              <a:rPr lang="ru-RU" sz="2000" dirty="0" err="1"/>
              <a:t>програм</a:t>
            </a:r>
            <a:r>
              <a:rPr lang="ru-RU" sz="2000" dirty="0"/>
              <a:t> </a:t>
            </a:r>
            <a:r>
              <a:rPr lang="ru-RU" sz="2000" dirty="0" err="1"/>
              <a:t>зміцнення</a:t>
            </a:r>
            <a:r>
              <a:rPr lang="ru-RU" sz="2000" dirty="0"/>
              <a:t> </a:t>
            </a:r>
            <a:r>
              <a:rPr lang="ru-RU" sz="2000" dirty="0" err="1"/>
              <a:t>здоров'я</a:t>
            </a:r>
            <a:r>
              <a:rPr lang="ru-RU" sz="2000" dirty="0"/>
              <a:t>.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Періодичні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 </a:t>
            </a:r>
            <a:r>
              <a:rPr lang="ru-RU" sz="2000" dirty="0" err="1"/>
              <a:t>легше</a:t>
            </a:r>
            <a:r>
              <a:rPr lang="ru-RU" sz="2000" dirty="0"/>
              <a:t> </a:t>
            </a:r>
            <a:r>
              <a:rPr lang="ru-RU" sz="2000" dirty="0" err="1"/>
              <a:t>організовувати</a:t>
            </a:r>
            <a:r>
              <a:rPr lang="ru-RU" sz="2000" dirty="0"/>
              <a:t> і вони </a:t>
            </a:r>
            <a:r>
              <a:rPr lang="ru-RU" sz="2000" dirty="0" err="1"/>
              <a:t>вимагають</a:t>
            </a:r>
            <a:r>
              <a:rPr lang="ru-RU" sz="2000" dirty="0"/>
              <a:t> </a:t>
            </a:r>
            <a:r>
              <a:rPr lang="ru-RU" sz="2000" dirty="0" err="1"/>
              <a:t>менше</a:t>
            </a:r>
            <a:r>
              <a:rPr lang="ru-RU" sz="2000" dirty="0"/>
              <a:t> </a:t>
            </a:r>
            <a:r>
              <a:rPr lang="ru-RU" sz="2000" dirty="0" err="1"/>
              <a:t>матеріальних</a:t>
            </a:r>
            <a:r>
              <a:rPr lang="ru-RU" sz="2000" dirty="0"/>
              <a:t> </a:t>
            </a:r>
            <a:r>
              <a:rPr lang="ru-RU" sz="2000" dirty="0" err="1"/>
              <a:t>витрат</a:t>
            </a:r>
            <a:r>
              <a:rPr lang="ru-RU" sz="2000" dirty="0"/>
              <a:t> для </a:t>
            </a:r>
            <a:r>
              <a:rPr lang="ru-RU" sz="2000" dirty="0" err="1"/>
              <a:t>організації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/>
              <a:t>безперервні</a:t>
            </a:r>
            <a:r>
              <a:rPr lang="ru-RU" sz="2000" dirty="0" smtClean="0"/>
              <a:t>.</a:t>
            </a:r>
          </a:p>
          <a:p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149113" y="6451573"/>
            <a:ext cx="577834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46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3072" y="265540"/>
            <a:ext cx="9616247" cy="1114318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Створення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систем контролю,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поширення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неінфекційних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захворювань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9175" y="1887258"/>
            <a:ext cx="873181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Створена </a:t>
            </a:r>
            <a:r>
              <a:rPr lang="ru-RU" dirty="0"/>
              <a:t>система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ефективна</a:t>
            </a:r>
            <a:r>
              <a:rPr lang="ru-RU" dirty="0"/>
              <a:t>, коли вона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політику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(мал.2.4).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04563" y="5628069"/>
            <a:ext cx="87447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Малюнок</a:t>
            </a:r>
            <a:r>
              <a:rPr lang="ru-RU" dirty="0"/>
              <a:t>. 2.4. Характеристики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586" y="2902921"/>
            <a:ext cx="6413548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7754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108</TotalTime>
  <Words>1744</Words>
  <Application>Microsoft Office PowerPoint</Application>
  <PresentationFormat>Широкоэкранный</PresentationFormat>
  <Paragraphs>124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Wingdings</vt:lpstr>
      <vt:lpstr>Wingdings 3</vt:lpstr>
      <vt:lpstr>Легкий дым</vt:lpstr>
      <vt:lpstr> Профілактичні програми.  Організація профілактичних програм у навчально-виховних та лікувально-профілактичних закладах.  Якість життя. </vt:lpstr>
      <vt:lpstr>Презентация PowerPoint</vt:lpstr>
      <vt:lpstr>Фактор ризику повинен відповідати наступним критеріям: • мати відносно велику тривалість дії. Короткочасні чинники зазвичай не піддаються впливу систематичних профілактичних програм; • бути здатним до об'єктивної реєстрації.  В протилежному випадку неможлива оцінка ефективності профілактичного втручання як на рівні індивідуума, так і на рівні всієї профілактичної програми.</vt:lpstr>
      <vt:lpstr>ПОШИРЕНІСТЬ НЕІНФЕКЦІЙНИХ ЗАХВОРЮВАНЬ</vt:lpstr>
      <vt:lpstr>Моніторинг факторів ризику</vt:lpstr>
      <vt:lpstr>Моніторинг факторів ризику</vt:lpstr>
      <vt:lpstr>Модульний аналіз факторів ризику</vt:lpstr>
      <vt:lpstr>Створення систем контролю, поширення неінфекційних захворювань</vt:lpstr>
      <vt:lpstr>Створення систем контролю, поширення неінфекційних захворювань</vt:lpstr>
      <vt:lpstr>Презентация PowerPoint</vt:lpstr>
      <vt:lpstr>Якість життя </vt:lpstr>
      <vt:lpstr>Критерїі для оцінки якості життя:</vt:lpstr>
      <vt:lpstr>В медицині поняття «якість життя» використовується в наступних випадках: • для планування клінічної допомоги пацієнтам або проведення профілактичних заходів; • для кількісної оцінки результатів клінічних досліджень та дослідження ефективності роботи служб системи охорони здоров'я; • для оцінки потреби населення в службах охорони здоров’я; • при розподілі ресурсів. </vt:lpstr>
      <vt:lpstr>На якість життя впливає суб'єктивна інформація: тип темпераменту пацієнта, ступінь довіри лікарю, ступінь медичної інформованості та інші фактори. </vt:lpstr>
      <vt:lpstr>Анкета якості життя </vt:lpstr>
      <vt:lpstr>Анкета якості життя </vt:lpstr>
      <vt:lpstr>Організація профілактичних програм в учбових закладах</vt:lpstr>
      <vt:lpstr>Освітні установи як оптимальне місце для здійснення профілактичної роботи</vt:lpstr>
      <vt:lpstr>Організація профілактичних програм в учбових закладах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2 Загальні принципи побудови профілактичних програм .Фактори ризику</dc:title>
  <dc:creator>Boss</dc:creator>
  <cp:lastModifiedBy>Курганська Вікторія Олександрівна</cp:lastModifiedBy>
  <cp:revision>15</cp:revision>
  <dcterms:created xsi:type="dcterms:W3CDTF">2020-08-29T20:19:51Z</dcterms:created>
  <dcterms:modified xsi:type="dcterms:W3CDTF">2021-02-11T09:04:55Z</dcterms:modified>
</cp:coreProperties>
</file>