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0" r:id="rId3"/>
    <p:sldId id="258" r:id="rId4"/>
    <p:sldId id="296" r:id="rId5"/>
    <p:sldId id="260" r:id="rId6"/>
    <p:sldId id="264" r:id="rId7"/>
    <p:sldId id="265" r:id="rId8"/>
    <p:sldId id="266" r:id="rId9"/>
    <p:sldId id="268" r:id="rId10"/>
    <p:sldId id="269" r:id="rId11"/>
    <p:sldId id="270" r:id="rId12"/>
    <p:sldId id="309" r:id="rId13"/>
    <p:sldId id="271" r:id="rId14"/>
    <p:sldId id="295"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273" r:id="rId28"/>
    <p:sldId id="274" r:id="rId29"/>
    <p:sldId id="275" r:id="rId30"/>
    <p:sldId id="276" r:id="rId31"/>
    <p:sldId id="277"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2" r:id="rId45"/>
    <p:sldId id="291" r:id="rId46"/>
    <p:sldId id="293" r:id="rId47"/>
    <p:sldId id="294" r:id="rId48"/>
    <p:sldId id="278" r:id="rId49"/>
    <p:sldId id="261" r:id="rId50"/>
    <p:sldId id="262" r:id="rId51"/>
    <p:sldId id="263"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0121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3761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25548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772538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18771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80890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44471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69884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290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9069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09793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4664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22.09.2020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7041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0696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8792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8957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5909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C71EC6-210F-42DE-9C53-41977AD35B3D}" type="datetimeFigureOut">
              <a:rPr lang="ru-RU" smtClean="0"/>
              <a:t>22.09.2020</a:t>
            </a:fld>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1691614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4"/>
            <a:ext cx="7772400" cy="4248472"/>
          </a:xfrm>
        </p:spPr>
        <p:txBody>
          <a:bodyPr>
            <a:normAutofit/>
          </a:bodyPr>
          <a:lstStyle/>
          <a:p>
            <a:r>
              <a:rPr lang="ru-RU" sz="3200" dirty="0" err="1">
                <a:latin typeface="Times New Roman"/>
                <a:ea typeface="Times New Roman"/>
              </a:rPr>
              <a:t>Лекція</a:t>
            </a:r>
            <a:r>
              <a:rPr lang="ru-RU" sz="3200" dirty="0">
                <a:latin typeface="Times New Roman"/>
                <a:ea typeface="Times New Roman"/>
              </a:rPr>
              <a:t> 2</a:t>
            </a:r>
            <a:br>
              <a:rPr lang="ru-RU" dirty="0">
                <a:latin typeface="Times New Roman"/>
                <a:ea typeface="Times New Roman"/>
              </a:rPr>
            </a:br>
            <a:r>
              <a:rPr lang="ru-RU" sz="3600" dirty="0" err="1">
                <a:latin typeface="Times New Roman"/>
                <a:ea typeface="Times New Roman"/>
              </a:rPr>
              <a:t>Аналитичні</a:t>
            </a:r>
            <a:r>
              <a:rPr lang="ru-RU" sz="3600" dirty="0">
                <a:latin typeface="Times New Roman"/>
                <a:ea typeface="Times New Roman"/>
              </a:rPr>
              <a:t> </a:t>
            </a:r>
            <a:r>
              <a:rPr lang="ru-RU" sz="3600" dirty="0" err="1">
                <a:latin typeface="Times New Roman"/>
                <a:ea typeface="Times New Roman"/>
              </a:rPr>
              <a:t>методи</a:t>
            </a:r>
            <a:r>
              <a:rPr lang="ru-RU" sz="3600" dirty="0">
                <a:latin typeface="Times New Roman"/>
                <a:ea typeface="Times New Roman"/>
              </a:rPr>
              <a:t> </a:t>
            </a:r>
            <a:r>
              <a:rPr lang="ru-RU" sz="3600" dirty="0" err="1">
                <a:latin typeface="Times New Roman"/>
                <a:ea typeface="Times New Roman"/>
              </a:rPr>
              <a:t>роботи</a:t>
            </a:r>
            <a:r>
              <a:rPr lang="ru-RU" sz="3600" dirty="0">
                <a:latin typeface="Times New Roman"/>
                <a:ea typeface="Times New Roman"/>
              </a:rPr>
              <a:t> в </a:t>
            </a:r>
            <a:r>
              <a:rPr lang="ru-RU" sz="3600" dirty="0" err="1">
                <a:latin typeface="Times New Roman"/>
                <a:ea typeface="Times New Roman"/>
              </a:rPr>
              <a:t>структурі</a:t>
            </a:r>
            <a:r>
              <a:rPr lang="ru-RU" sz="3600" dirty="0">
                <a:latin typeface="Times New Roman"/>
                <a:ea typeface="Times New Roman"/>
              </a:rPr>
              <a:t> </a:t>
            </a:r>
            <a:r>
              <a:rPr lang="ru-RU" sz="3600" dirty="0" err="1">
                <a:latin typeface="Times New Roman"/>
                <a:ea typeface="Times New Roman"/>
              </a:rPr>
              <a:t>санітарно-епідеміологічного</a:t>
            </a:r>
            <a:r>
              <a:rPr lang="ru-RU" sz="3600" dirty="0">
                <a:latin typeface="Times New Roman"/>
                <a:ea typeface="Times New Roman"/>
              </a:rPr>
              <a:t> </a:t>
            </a:r>
            <a:r>
              <a:rPr lang="ru-RU" sz="3600" dirty="0" err="1">
                <a:latin typeface="Times New Roman"/>
                <a:ea typeface="Times New Roman"/>
              </a:rPr>
              <a:t>нагляду</a:t>
            </a:r>
            <a:r>
              <a:rPr lang="ru-RU" sz="3600" dirty="0">
                <a:latin typeface="Times New Roman"/>
                <a:ea typeface="Times New Roman"/>
              </a:rPr>
              <a:t>. </a:t>
            </a:r>
            <a:endParaRPr lang="ru-RU" sz="3600" dirty="0"/>
          </a:p>
        </p:txBody>
      </p:sp>
      <p:sp>
        <p:nvSpPr>
          <p:cNvPr id="3" name="Подзаголовок 2"/>
          <p:cNvSpPr>
            <a:spLocks noGrp="1"/>
          </p:cNvSpPr>
          <p:nvPr>
            <p:ph type="subTitle" idx="1"/>
          </p:nvPr>
        </p:nvSpPr>
        <p:spPr>
          <a:xfrm>
            <a:off x="1371600" y="4941168"/>
            <a:ext cx="6400800" cy="697632"/>
          </a:xfrm>
        </p:spPr>
        <p:txBody>
          <a:bodyPr>
            <a:normAutofit/>
          </a:bodyPr>
          <a:lstStyle/>
          <a:p>
            <a:r>
              <a:rPr lang="ru-RU" i="1" dirty="0">
                <a:solidFill>
                  <a:schemeClr val="tx1">
                    <a:lumMod val="85000"/>
                    <a:lumOff val="15000"/>
                  </a:schemeClr>
                </a:solidFill>
              </a:rPr>
              <a:t>Кафедра </a:t>
            </a:r>
            <a:r>
              <a:rPr lang="ru-RU" i="1" dirty="0" err="1">
                <a:solidFill>
                  <a:schemeClr val="tx1">
                    <a:lumMod val="85000"/>
                    <a:lumOff val="15000"/>
                  </a:schemeClr>
                </a:solidFill>
              </a:rPr>
              <a:t>громадського</a:t>
            </a:r>
            <a:r>
              <a:rPr lang="ru-RU" i="1" dirty="0">
                <a:solidFill>
                  <a:schemeClr val="tx1">
                    <a:lumMod val="85000"/>
                    <a:lumOff val="15000"/>
                  </a:schemeClr>
                </a:solidFill>
              </a:rPr>
              <a:t> здоров</a:t>
            </a:r>
            <a:r>
              <a:rPr lang="en-US" i="1" dirty="0">
                <a:solidFill>
                  <a:schemeClr val="tx1">
                    <a:lumMod val="85000"/>
                    <a:lumOff val="15000"/>
                  </a:schemeClr>
                </a:solidFill>
              </a:rPr>
              <a:t>’</a:t>
            </a:r>
            <a:r>
              <a:rPr lang="ru-RU" i="1" dirty="0">
                <a:solidFill>
                  <a:schemeClr val="tx1">
                    <a:lumMod val="85000"/>
                    <a:lumOff val="15000"/>
                  </a:schemeClr>
                </a:solidFill>
              </a:rPr>
              <a:t>я</a:t>
            </a:r>
          </a:p>
          <a:p>
            <a:endParaRPr lang="ru-RU" i="1" dirty="0">
              <a:solidFill>
                <a:schemeClr val="tx1">
                  <a:lumMod val="85000"/>
                  <a:lumOff val="15000"/>
                </a:schemeClr>
              </a:solidFill>
            </a:endParaRPr>
          </a:p>
        </p:txBody>
      </p:sp>
    </p:spTree>
    <p:extLst>
      <p:ext uri="{BB962C8B-B14F-4D97-AF65-F5344CB8AC3E}">
        <p14:creationId xmlns:p14="http://schemas.microsoft.com/office/powerpoint/2010/main" val="410288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Гігієнічне нормування</a:t>
            </a:r>
            <a:endParaRPr lang="ru-RU" dirty="0"/>
          </a:p>
        </p:txBody>
      </p:sp>
      <p:sp>
        <p:nvSpPr>
          <p:cNvPr id="3" name="Объект 2"/>
          <p:cNvSpPr>
            <a:spLocks noGrp="1"/>
          </p:cNvSpPr>
          <p:nvPr>
            <p:ph idx="1"/>
          </p:nvPr>
        </p:nvSpPr>
        <p:spPr>
          <a:xfrm>
            <a:off x="3491880" y="1600200"/>
            <a:ext cx="5194920" cy="4525963"/>
          </a:xfrm>
        </p:spPr>
        <p:txBody>
          <a:bodyPr/>
          <a:lstStyle/>
          <a:p>
            <a:r>
              <a:rPr lang="ru-RU" dirty="0" err="1"/>
              <a:t>Ідея</a:t>
            </a:r>
            <a:r>
              <a:rPr lang="ru-RU" dirty="0"/>
              <a:t> принципу </a:t>
            </a:r>
            <a:r>
              <a:rPr lang="ru-RU" dirty="0" err="1"/>
              <a:t>соціально-гігієнічної</a:t>
            </a:r>
            <a:r>
              <a:rPr lang="ru-RU" dirty="0"/>
              <a:t> </a:t>
            </a:r>
            <a:r>
              <a:rPr lang="ru-RU" dirty="0" err="1"/>
              <a:t>збалансованості</a:t>
            </a:r>
            <a:r>
              <a:rPr lang="ru-RU" dirty="0"/>
              <a:t>  </a:t>
            </a:r>
            <a:r>
              <a:rPr lang="ru-RU" dirty="0" err="1"/>
              <a:t>була</a:t>
            </a:r>
            <a:r>
              <a:rPr lang="ru-RU" dirty="0"/>
              <a:t> </a:t>
            </a:r>
            <a:r>
              <a:rPr lang="ru-RU" dirty="0" err="1"/>
              <a:t>закладена</a:t>
            </a:r>
            <a:r>
              <a:rPr lang="ru-RU" dirty="0"/>
              <a:t> А. П. </a:t>
            </a:r>
            <a:r>
              <a:rPr lang="ru-RU" dirty="0" err="1"/>
              <a:t>Доброславіним</a:t>
            </a:r>
            <a:r>
              <a:rPr lang="ru-RU" dirty="0"/>
              <a:t>  (1871), </a:t>
            </a:r>
            <a:r>
              <a:rPr lang="ru-RU" dirty="0" err="1"/>
              <a:t>який</a:t>
            </a:r>
            <a:r>
              <a:rPr lang="ru-RU" dirty="0"/>
              <a:t> писав: «</a:t>
            </a:r>
            <a:r>
              <a:rPr lang="ru-RU" dirty="0" err="1"/>
              <a:t>Жодна</a:t>
            </a:r>
            <a:r>
              <a:rPr lang="ru-RU" dirty="0"/>
              <a:t> </a:t>
            </a:r>
            <a:r>
              <a:rPr lang="ru-RU" dirty="0" err="1"/>
              <a:t>гігієнічна</a:t>
            </a:r>
            <a:r>
              <a:rPr lang="ru-RU" dirty="0"/>
              <a:t> </a:t>
            </a:r>
            <a:r>
              <a:rPr lang="ru-RU" dirty="0" err="1"/>
              <a:t>міра</a:t>
            </a:r>
            <a:r>
              <a:rPr lang="ru-RU" dirty="0"/>
              <a:t> не </a:t>
            </a:r>
            <a:r>
              <a:rPr lang="ru-RU" dirty="0" err="1"/>
              <a:t>приноситиме</a:t>
            </a:r>
            <a:r>
              <a:rPr lang="ru-RU" dirty="0"/>
              <a:t> </a:t>
            </a:r>
            <a:r>
              <a:rPr lang="ru-RU" dirty="0" err="1"/>
              <a:t>користі</a:t>
            </a:r>
            <a:r>
              <a:rPr lang="ru-RU" dirty="0"/>
              <a:t>, </a:t>
            </a:r>
            <a:r>
              <a:rPr lang="ru-RU" dirty="0" err="1"/>
              <a:t>якщо</a:t>
            </a:r>
            <a:r>
              <a:rPr lang="ru-RU" dirty="0"/>
              <a:t> вона </a:t>
            </a:r>
            <a:r>
              <a:rPr lang="ru-RU" dirty="0" err="1"/>
              <a:t>встане</a:t>
            </a:r>
            <a:r>
              <a:rPr lang="ru-RU" dirty="0"/>
              <a:t> в </a:t>
            </a:r>
            <a:r>
              <a:rPr lang="ru-RU" dirty="0" err="1"/>
              <a:t>суперечність</a:t>
            </a:r>
            <a:r>
              <a:rPr lang="ru-RU" dirty="0"/>
              <a:t> </a:t>
            </a:r>
            <a:r>
              <a:rPr lang="ru-RU" dirty="0" err="1"/>
              <a:t>із</a:t>
            </a:r>
            <a:r>
              <a:rPr lang="ru-RU" dirty="0"/>
              <a:t> законами </a:t>
            </a:r>
            <a:r>
              <a:rPr lang="ru-RU" dirty="0" err="1"/>
              <a:t>політичної</a:t>
            </a:r>
            <a:r>
              <a:rPr lang="ru-RU" dirty="0"/>
              <a:t> </a:t>
            </a:r>
            <a:r>
              <a:rPr lang="ru-RU" dirty="0" err="1"/>
              <a:t>економії</a:t>
            </a:r>
            <a:r>
              <a:rPr lang="ru-RU"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30670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23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Теорія гігієнічного нормування</a:t>
            </a:r>
            <a:endParaRPr lang="ru-RU" dirty="0"/>
          </a:p>
        </p:txBody>
      </p:sp>
      <p:sp>
        <p:nvSpPr>
          <p:cNvPr id="3" name="Объект 2"/>
          <p:cNvSpPr>
            <a:spLocks noGrp="1"/>
          </p:cNvSpPr>
          <p:nvPr>
            <p:ph idx="1"/>
          </p:nvPr>
        </p:nvSpPr>
        <p:spPr/>
        <p:txBody>
          <a:bodyPr>
            <a:normAutofit/>
          </a:bodyPr>
          <a:lstStyle/>
          <a:p>
            <a:r>
              <a:rPr lang="ru-RU" b="1" dirty="0"/>
              <a:t>Принцип </a:t>
            </a:r>
            <a:r>
              <a:rPr lang="ru-RU" b="1" dirty="0" err="1"/>
              <a:t>комплексності</a:t>
            </a:r>
            <a:r>
              <a:rPr lang="ru-RU" b="1" dirty="0"/>
              <a:t>: </a:t>
            </a:r>
            <a:r>
              <a:rPr lang="ru-RU" b="1" dirty="0" err="1"/>
              <a:t>г</a:t>
            </a:r>
            <a:r>
              <a:rPr lang="ru-RU" dirty="0" err="1"/>
              <a:t>ігієнічне</a:t>
            </a:r>
            <a:r>
              <a:rPr lang="ru-RU" dirty="0"/>
              <a:t> </a:t>
            </a:r>
            <a:r>
              <a:rPr lang="ru-RU" dirty="0" err="1"/>
              <a:t>нормування</a:t>
            </a:r>
            <a:r>
              <a:rPr lang="ru-RU" dirty="0"/>
              <a:t> і </a:t>
            </a:r>
            <a:r>
              <a:rPr lang="ru-RU" dirty="0" err="1"/>
              <a:t>гігієнічні</a:t>
            </a:r>
            <a:r>
              <a:rPr lang="ru-RU" dirty="0"/>
              <a:t> </a:t>
            </a:r>
            <a:r>
              <a:rPr lang="ru-RU" dirty="0" err="1"/>
              <a:t>нормативи</a:t>
            </a:r>
            <a:r>
              <a:rPr lang="ru-RU" dirty="0"/>
              <a:t> </a:t>
            </a:r>
            <a:r>
              <a:rPr lang="ru-RU" dirty="0" err="1"/>
              <a:t>повинні</a:t>
            </a:r>
            <a:r>
              <a:rPr lang="ru-RU" dirty="0"/>
              <a:t> </a:t>
            </a:r>
            <a:r>
              <a:rPr lang="ru-RU" dirty="0" err="1"/>
              <a:t>встановлюватися</a:t>
            </a:r>
            <a:r>
              <a:rPr lang="ru-RU" dirty="0"/>
              <a:t> з </a:t>
            </a:r>
            <a:r>
              <a:rPr lang="ru-RU" dirty="0" err="1"/>
              <a:t>урахуванням</a:t>
            </a:r>
            <a:r>
              <a:rPr lang="ru-RU" dirty="0"/>
              <a:t> </a:t>
            </a:r>
            <a:r>
              <a:rPr lang="ru-RU" dirty="0" err="1"/>
              <a:t>можливості</a:t>
            </a:r>
            <a:r>
              <a:rPr lang="ru-RU" dirty="0"/>
              <a:t> </a:t>
            </a:r>
            <a:r>
              <a:rPr lang="ru-RU" dirty="0" err="1"/>
              <a:t>одночасної</a:t>
            </a:r>
            <a:r>
              <a:rPr lang="ru-RU" dirty="0"/>
              <a:t> </a:t>
            </a:r>
            <a:r>
              <a:rPr lang="ru-RU" dirty="0" err="1"/>
              <a:t>дії</a:t>
            </a:r>
            <a:r>
              <a:rPr lang="ru-RU" dirty="0"/>
              <a:t> </a:t>
            </a:r>
            <a:r>
              <a:rPr lang="ru-RU" dirty="0" err="1"/>
              <a:t>декількох</a:t>
            </a:r>
            <a:r>
              <a:rPr lang="ru-RU" dirty="0"/>
              <a:t> </a:t>
            </a:r>
            <a:r>
              <a:rPr lang="ru-RU" dirty="0" err="1"/>
              <a:t>чинників</a:t>
            </a:r>
            <a:r>
              <a:rPr lang="ru-RU" dirty="0"/>
              <a:t> </a:t>
            </a:r>
            <a:r>
              <a:rPr lang="ru-RU" dirty="0" err="1"/>
              <a:t>середовища</a:t>
            </a:r>
            <a:r>
              <a:rPr lang="ru-RU" dirty="0"/>
              <a:t>, як </a:t>
            </a:r>
            <a:r>
              <a:rPr lang="ru-RU" dirty="0" err="1"/>
              <a:t>позитивних</a:t>
            </a:r>
            <a:r>
              <a:rPr lang="ru-RU" dirty="0"/>
              <a:t>, так і </a:t>
            </a:r>
            <a:r>
              <a:rPr lang="ru-RU" dirty="0" err="1"/>
              <a:t>негативних</a:t>
            </a:r>
            <a:r>
              <a:rPr lang="ru-RU" dirty="0"/>
              <a:t>. Величина нормативу кожного з </a:t>
            </a:r>
            <a:r>
              <a:rPr lang="ru-RU" dirty="0" err="1"/>
              <a:t>чинників</a:t>
            </a:r>
            <a:r>
              <a:rPr lang="ru-RU" dirty="0"/>
              <a:t>, </a:t>
            </a:r>
            <a:r>
              <a:rPr lang="ru-RU" dirty="0" err="1"/>
              <a:t>що</a:t>
            </a:r>
            <a:r>
              <a:rPr lang="ru-RU" dirty="0"/>
              <a:t> </a:t>
            </a:r>
            <a:r>
              <a:rPr lang="ru-RU" dirty="0" err="1"/>
              <a:t>беруть</a:t>
            </a:r>
            <a:r>
              <a:rPr lang="ru-RU" dirty="0"/>
              <a:t> участь у </a:t>
            </a:r>
            <a:r>
              <a:rPr lang="ru-RU" dirty="0" err="1"/>
              <a:t>цій</a:t>
            </a:r>
            <a:r>
              <a:rPr lang="ru-RU" dirty="0"/>
              <a:t> </a:t>
            </a:r>
            <a:r>
              <a:rPr lang="ru-RU" dirty="0" err="1"/>
              <a:t>дії</a:t>
            </a:r>
            <a:r>
              <a:rPr lang="ru-RU" dirty="0"/>
              <a:t>, повинна </a:t>
            </a:r>
            <a:r>
              <a:rPr lang="ru-RU" dirty="0" err="1"/>
              <a:t>встановлюватися</a:t>
            </a:r>
            <a:r>
              <a:rPr lang="ru-RU" dirty="0"/>
              <a:t> </a:t>
            </a:r>
            <a:r>
              <a:rPr lang="ru-RU" dirty="0" err="1"/>
              <a:t>залежно</a:t>
            </a:r>
            <a:r>
              <a:rPr lang="ru-RU" dirty="0"/>
              <a:t> </a:t>
            </a:r>
            <a:r>
              <a:rPr lang="ru-RU" dirty="0" err="1"/>
              <a:t>від</a:t>
            </a:r>
            <a:r>
              <a:rPr lang="ru-RU" dirty="0"/>
              <a:t> характеру </a:t>
            </a:r>
            <a:r>
              <a:rPr lang="ru-RU" dirty="0" err="1"/>
              <a:t>їх</a:t>
            </a:r>
            <a:r>
              <a:rPr lang="ru-RU" dirty="0"/>
              <a:t> </a:t>
            </a:r>
            <a:r>
              <a:rPr lang="ru-RU" dirty="0" err="1"/>
              <a:t>взаємного</a:t>
            </a:r>
            <a:r>
              <a:rPr lang="ru-RU" dirty="0"/>
              <a:t> </a:t>
            </a:r>
            <a:r>
              <a:rPr lang="ru-RU" dirty="0" err="1"/>
              <a:t>впливу</a:t>
            </a:r>
            <a:r>
              <a:rPr lang="ru-RU" dirty="0"/>
              <a:t> один на одного і на </a:t>
            </a:r>
            <a:r>
              <a:rPr lang="ru-RU" dirty="0" err="1"/>
              <a:t>організм</a:t>
            </a:r>
            <a:r>
              <a:rPr lang="ru-RU" dirty="0"/>
              <a:t> в </a:t>
            </a:r>
            <a:r>
              <a:rPr lang="ru-RU" dirty="0" err="1"/>
              <a:t>цілому</a:t>
            </a:r>
            <a:r>
              <a:rPr lang="ru-RU" dirty="0"/>
              <a:t>.</a:t>
            </a:r>
          </a:p>
        </p:txBody>
      </p:sp>
    </p:spTree>
    <p:extLst>
      <p:ext uri="{BB962C8B-B14F-4D97-AF65-F5344CB8AC3E}">
        <p14:creationId xmlns:p14="http://schemas.microsoft.com/office/powerpoint/2010/main" val="3585776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t>Предельно допустимые концентрации загрязняющих веществ (ПДК) </a:t>
            </a:r>
          </a:p>
        </p:txBody>
      </p:sp>
      <p:sp>
        <p:nvSpPr>
          <p:cNvPr id="3" name="Объект 2"/>
          <p:cNvSpPr>
            <a:spLocks noGrp="1"/>
          </p:cNvSpPr>
          <p:nvPr>
            <p:ph idx="1"/>
          </p:nvPr>
        </p:nvSpPr>
        <p:spPr/>
        <p:txBody>
          <a:bodyPr/>
          <a:lstStyle/>
          <a:p>
            <a:r>
              <a:rPr lang="ru-RU" dirty="0"/>
              <a:t>Определение степени летальности (LD50) </a:t>
            </a:r>
          </a:p>
          <a:p>
            <a:r>
              <a:rPr lang="ru-RU" dirty="0"/>
              <a:t> Определение функциональных изменений</a:t>
            </a:r>
          </a:p>
          <a:p>
            <a:r>
              <a:rPr lang="ru-RU" dirty="0"/>
              <a:t>Определение </a:t>
            </a:r>
            <a:r>
              <a:rPr lang="ru-RU"/>
              <a:t>эмбриологических изменений</a:t>
            </a:r>
          </a:p>
          <a:p>
            <a:r>
              <a:rPr lang="ru-RU"/>
              <a:t>Определение </a:t>
            </a:r>
            <a:r>
              <a:rPr lang="ru-RU" dirty="0"/>
              <a:t>генетических последствий</a:t>
            </a:r>
          </a:p>
        </p:txBody>
      </p:sp>
    </p:spTree>
    <p:extLst>
      <p:ext uri="{BB962C8B-B14F-4D97-AF65-F5344CB8AC3E}">
        <p14:creationId xmlns:p14="http://schemas.microsoft.com/office/powerpoint/2010/main" val="161091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Теорія гігієнічного нормування</a:t>
            </a:r>
            <a:endParaRPr lang="ru-RU" dirty="0"/>
          </a:p>
        </p:txBody>
      </p:sp>
      <p:sp>
        <p:nvSpPr>
          <p:cNvPr id="3" name="Объект 2"/>
          <p:cNvSpPr>
            <a:spLocks noGrp="1"/>
          </p:cNvSpPr>
          <p:nvPr>
            <p:ph idx="1"/>
          </p:nvPr>
        </p:nvSpPr>
        <p:spPr/>
        <p:txBody>
          <a:bodyPr/>
          <a:lstStyle/>
          <a:p>
            <a:r>
              <a:rPr lang="ru-RU" b="1" dirty="0"/>
              <a:t>Принцип </a:t>
            </a:r>
            <a:r>
              <a:rPr lang="ru-RU" b="1" dirty="0" err="1"/>
              <a:t>динамічності</a:t>
            </a:r>
            <a:r>
              <a:rPr lang="ru-RU" dirty="0"/>
              <a:t>: </a:t>
            </a:r>
            <a:r>
              <a:rPr lang="ru-RU" dirty="0" err="1"/>
              <a:t>гігієнічне</a:t>
            </a:r>
            <a:r>
              <a:rPr lang="ru-RU" dirty="0"/>
              <a:t> </a:t>
            </a:r>
            <a:r>
              <a:rPr lang="ru-RU" dirty="0" err="1"/>
              <a:t>нормування</a:t>
            </a:r>
            <a:r>
              <a:rPr lang="ru-RU" dirty="0"/>
              <a:t> </a:t>
            </a:r>
            <a:r>
              <a:rPr lang="ru-RU" dirty="0" err="1"/>
              <a:t>повинне</a:t>
            </a:r>
            <a:r>
              <a:rPr lang="ru-RU" dirty="0"/>
              <a:t> </a:t>
            </a:r>
            <a:r>
              <a:rPr lang="ru-RU" dirty="0" err="1"/>
              <a:t>передбачати</a:t>
            </a:r>
            <a:r>
              <a:rPr lang="ru-RU" dirty="0"/>
              <a:t> </a:t>
            </a:r>
            <a:r>
              <a:rPr lang="ru-RU" dirty="0" err="1"/>
              <a:t>періодичний</a:t>
            </a:r>
            <a:r>
              <a:rPr lang="ru-RU" dirty="0"/>
              <a:t> перегляд </a:t>
            </a:r>
            <a:r>
              <a:rPr lang="ru-RU" dirty="0" err="1"/>
              <a:t>нормативів</a:t>
            </a:r>
            <a:r>
              <a:rPr lang="ru-RU" dirty="0"/>
              <a:t> з метою </a:t>
            </a:r>
            <a:r>
              <a:rPr lang="ru-RU" dirty="0" err="1"/>
              <a:t>їх</a:t>
            </a:r>
            <a:r>
              <a:rPr lang="ru-RU" dirty="0"/>
              <a:t> </a:t>
            </a:r>
            <a:r>
              <a:rPr lang="ru-RU" dirty="0" err="1"/>
              <a:t>уточнення</a:t>
            </a:r>
            <a:r>
              <a:rPr lang="ru-RU" dirty="0"/>
              <a:t> і </a:t>
            </a:r>
            <a:r>
              <a:rPr lang="ru-RU" dirty="0" err="1"/>
              <a:t>підвищення</a:t>
            </a:r>
            <a:r>
              <a:rPr lang="ru-RU" dirty="0"/>
              <a:t> </a:t>
            </a:r>
            <a:r>
              <a:rPr lang="ru-RU" dirty="0" err="1"/>
              <a:t>здібності</a:t>
            </a:r>
            <a:r>
              <a:rPr lang="ru-RU" dirty="0"/>
              <a:t> до </a:t>
            </a:r>
            <a:r>
              <a:rPr lang="ru-RU" dirty="0" err="1"/>
              <a:t>забезпечення</a:t>
            </a:r>
            <a:r>
              <a:rPr lang="ru-RU" dirty="0"/>
              <a:t> </a:t>
            </a:r>
            <a:r>
              <a:rPr lang="ru-RU" dirty="0" err="1"/>
              <a:t>заданого</a:t>
            </a:r>
            <a:r>
              <a:rPr lang="ru-RU" dirty="0"/>
              <a:t> </a:t>
            </a:r>
            <a:r>
              <a:rPr lang="ru-RU" dirty="0" err="1"/>
              <a:t>рівня</a:t>
            </a:r>
            <a:r>
              <a:rPr lang="ru-RU" dirty="0"/>
              <a:t> </a:t>
            </a:r>
            <a:r>
              <a:rPr lang="ru-RU" dirty="0" err="1"/>
              <a:t>здоров'я</a:t>
            </a:r>
            <a:r>
              <a:rPr lang="ru-RU" dirty="0"/>
              <a:t>.</a:t>
            </a:r>
          </a:p>
        </p:txBody>
      </p:sp>
    </p:spTree>
    <p:extLst>
      <p:ext uri="{BB962C8B-B14F-4D97-AF65-F5344CB8AC3E}">
        <p14:creationId xmlns:p14="http://schemas.microsoft.com/office/powerpoint/2010/main" val="2238524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650306"/>
          </a:xfrm>
        </p:spPr>
        <p:txBody>
          <a:bodyPr>
            <a:normAutofit fontScale="90000"/>
          </a:bodyPr>
          <a:lstStyle/>
          <a:p>
            <a:r>
              <a:rPr lang="ru-RU" dirty="0" err="1"/>
              <a:t>Методи</a:t>
            </a:r>
            <a:r>
              <a:rPr lang="ru-RU" dirty="0"/>
              <a:t> </a:t>
            </a:r>
            <a:r>
              <a:rPr lang="ru-RU" dirty="0" err="1"/>
              <a:t>гігієнічної</a:t>
            </a:r>
            <a:r>
              <a:rPr lang="ru-RU" dirty="0"/>
              <a:t> </a:t>
            </a:r>
            <a:r>
              <a:rPr lang="ru-RU" dirty="0" err="1"/>
              <a:t>діагностики</a:t>
            </a:r>
            <a:r>
              <a:rPr lang="ru-RU" dirty="0"/>
              <a:t> стану </a:t>
            </a:r>
            <a:r>
              <a:rPr lang="ru-RU" dirty="0" err="1"/>
              <a:t>навколишнього</a:t>
            </a:r>
            <a:r>
              <a:rPr lang="ru-RU" dirty="0"/>
              <a:t> </a:t>
            </a:r>
            <a:r>
              <a:rPr lang="ru-RU" dirty="0" err="1"/>
              <a:t>середовища</a:t>
            </a:r>
            <a:br>
              <a:rPr lang="ru-RU" dirty="0"/>
            </a:br>
            <a:endParaRPr lang="ru-RU" dirty="0"/>
          </a:p>
        </p:txBody>
      </p:sp>
      <p:sp>
        <p:nvSpPr>
          <p:cNvPr id="3" name="Объект 2"/>
          <p:cNvSpPr>
            <a:spLocks noGrp="1"/>
          </p:cNvSpPr>
          <p:nvPr>
            <p:ph idx="1"/>
          </p:nvPr>
        </p:nvSpPr>
        <p:spPr>
          <a:xfrm>
            <a:off x="457200" y="2564904"/>
            <a:ext cx="8229600" cy="3561259"/>
          </a:xfrm>
        </p:spPr>
        <p:txBody>
          <a:bodyPr>
            <a:normAutofit/>
          </a:bodyPr>
          <a:lstStyle/>
          <a:p>
            <a:pPr marL="0" indent="0">
              <a:buNone/>
            </a:pPr>
            <a:r>
              <a:rPr lang="uk-UA" sz="4400" dirty="0"/>
              <a:t>1. Метод санітарного обстеження</a:t>
            </a:r>
          </a:p>
          <a:p>
            <a:pPr marL="0" indent="0">
              <a:buNone/>
            </a:pPr>
            <a:r>
              <a:rPr lang="uk-UA" sz="4400" dirty="0"/>
              <a:t>2.Метод санітарної експертизи</a:t>
            </a:r>
            <a:endParaRPr lang="ru-RU" sz="4400" dirty="0"/>
          </a:p>
        </p:txBody>
      </p:sp>
    </p:spTree>
    <p:extLst>
      <p:ext uri="{BB962C8B-B14F-4D97-AF65-F5344CB8AC3E}">
        <p14:creationId xmlns:p14="http://schemas.microsoft.com/office/powerpoint/2010/main" val="1856503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санітарного обстеження</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uk-UA" dirty="0"/>
              <a:t>1. Фахівець з громадського здоров'я </a:t>
            </a:r>
            <a:r>
              <a:rPr lang="ru-RU" dirty="0"/>
              <a:t>н</a:t>
            </a:r>
            <a:r>
              <a:rPr lang="uk-UA" dirty="0"/>
              <a:t>а підставі власних спостережень, опитування населення чи обслуговуючого персоналу за спеціально розробленою картою здійснює санітарний опис досліджуваного чинника і складає висновок про санітарний стан  обстежуваного об'єкту (промислового підприємства, дитячого садка, школи, підприємства громадського харчування, джерела водопостачання, житлового будинку, населеного пункту тощо).</a:t>
            </a:r>
          </a:p>
          <a:p>
            <a:pPr marL="0" indent="0">
              <a:buNone/>
            </a:pPr>
            <a:r>
              <a:rPr lang="uk-UA" dirty="0"/>
              <a:t>2. Завершується санітарне обстеження  складанням акта санітарного обстеження  за установленою формою з конкретним викладанням виявлених порушень, недоліків і пропозицій щодо негайного усунення їх.</a:t>
            </a:r>
          </a:p>
          <a:p>
            <a:endParaRPr lang="ru-RU" dirty="0"/>
          </a:p>
        </p:txBody>
      </p:sp>
    </p:spTree>
    <p:extLst>
      <p:ext uri="{BB962C8B-B14F-4D97-AF65-F5344CB8AC3E}">
        <p14:creationId xmlns:p14="http://schemas.microsoft.com/office/powerpoint/2010/main" val="1279569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 санітарного обстеження</a:t>
            </a:r>
            <a:endParaRPr lang="ru-RU" dirty="0"/>
          </a:p>
        </p:txBody>
      </p:sp>
      <p:sp>
        <p:nvSpPr>
          <p:cNvPr id="3" name="Объект 2"/>
          <p:cNvSpPr>
            <a:spLocks noGrp="1"/>
          </p:cNvSpPr>
          <p:nvPr>
            <p:ph idx="1"/>
          </p:nvPr>
        </p:nvSpPr>
        <p:spPr/>
        <p:txBody>
          <a:bodyPr/>
          <a:lstStyle/>
          <a:p>
            <a:pPr marL="0" indent="0">
              <a:buNone/>
            </a:pPr>
            <a:r>
              <a:rPr lang="uk-UA" dirty="0"/>
              <a:t>3. За матеріалами санітарного обстеження  розробляють заходи щодо зменшення негативного впливу виявлених чинників на санітарні умови життєдіяльності людини. Ці заходи у вигляді </a:t>
            </a:r>
            <a:r>
              <a:rPr lang="uk-UA" b="1" i="1" dirty="0"/>
              <a:t>санітарного припису надсилають </a:t>
            </a:r>
            <a:r>
              <a:rPr lang="uk-UA" dirty="0"/>
              <a:t>керівнику об'єкта для внесення до комплексного плану соціально-економічного розвитку підприємства, району, міста. </a:t>
            </a:r>
            <a:endParaRPr lang="ru-RU" dirty="0"/>
          </a:p>
        </p:txBody>
      </p:sp>
    </p:spTree>
    <p:extLst>
      <p:ext uri="{BB962C8B-B14F-4D97-AF65-F5344CB8AC3E}">
        <p14:creationId xmlns:p14="http://schemas.microsoft.com/office/powerpoint/2010/main" val="156581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Види санітарного  обстеження. </a:t>
            </a:r>
            <a:r>
              <a:rPr lang="uk-UA" i="1" dirty="0"/>
              <a:t>Санітарний опис об'єкту</a:t>
            </a:r>
            <a:endParaRPr lang="ru-RU" i="1" dirty="0"/>
          </a:p>
        </p:txBody>
      </p:sp>
      <p:sp>
        <p:nvSpPr>
          <p:cNvPr id="3" name="Объект 2"/>
          <p:cNvSpPr>
            <a:spLocks noGrp="1"/>
          </p:cNvSpPr>
          <p:nvPr>
            <p:ph idx="1"/>
          </p:nvPr>
        </p:nvSpPr>
        <p:spPr>
          <a:xfrm>
            <a:off x="827700" y="2636912"/>
            <a:ext cx="6711654" cy="3611494"/>
          </a:xfrm>
        </p:spPr>
        <p:txBody>
          <a:bodyPr/>
          <a:lstStyle/>
          <a:p>
            <a:r>
              <a:rPr lang="uk-UA" b="1" dirty="0"/>
              <a:t>1. Санітарний опис об'єкту </a:t>
            </a:r>
            <a:r>
              <a:rPr lang="uk-UA" dirty="0"/>
              <a:t> - це оцінка стану об'єкта навколишнього середовища  за зовнішніми ознаками.</a:t>
            </a:r>
          </a:p>
          <a:p>
            <a:pPr marL="0" indent="0">
              <a:buNone/>
            </a:pPr>
            <a:r>
              <a:rPr lang="uk-UA" dirty="0"/>
              <a:t>     Дозволяє виявити шкідливий вплив  на організм чинника навколишнього середовища, встановити характер впливу.</a:t>
            </a:r>
          </a:p>
          <a:p>
            <a:pPr marL="0" indent="0">
              <a:buNone/>
            </a:pPr>
            <a:r>
              <a:rPr lang="uk-UA" dirty="0"/>
              <a:t>    Достоїнства: доступність та простота.</a:t>
            </a:r>
          </a:p>
          <a:p>
            <a:pPr marL="0" indent="0">
              <a:buNone/>
            </a:pPr>
            <a:r>
              <a:rPr lang="uk-UA" dirty="0"/>
              <a:t>    Недоліки: суб'єктивність дослідження </a:t>
            </a:r>
            <a:endParaRPr lang="ru-RU" dirty="0"/>
          </a:p>
        </p:txBody>
      </p:sp>
    </p:spTree>
    <p:extLst>
      <p:ext uri="{BB962C8B-B14F-4D97-AF65-F5344CB8AC3E}">
        <p14:creationId xmlns:p14="http://schemas.microsoft.com/office/powerpoint/2010/main" val="2968508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Види санітарного обстеження. </a:t>
            </a:r>
            <a:r>
              <a:rPr lang="uk-UA" i="1" dirty="0"/>
              <a:t>Анкетування</a:t>
            </a:r>
            <a:endParaRPr lang="ru-RU" i="1" dirty="0"/>
          </a:p>
        </p:txBody>
      </p:sp>
      <p:sp>
        <p:nvSpPr>
          <p:cNvPr id="3" name="Объект 2"/>
          <p:cNvSpPr>
            <a:spLocks noGrp="1"/>
          </p:cNvSpPr>
          <p:nvPr>
            <p:ph idx="1"/>
          </p:nvPr>
        </p:nvSpPr>
        <p:spPr/>
        <p:txBody>
          <a:bodyPr>
            <a:normAutofit lnSpcReduction="10000"/>
          </a:bodyPr>
          <a:lstStyle/>
          <a:p>
            <a:r>
              <a:rPr lang="uk-UA" dirty="0"/>
              <a:t>За допомогою спеціально поставлених запитань (усно чи письмово) фахівець з громадського здоров'я одержує суб'єктивну оцінку впливу досліджуваного чинника навколишнього середовища значною групою населення.</a:t>
            </a:r>
          </a:p>
          <a:p>
            <a:r>
              <a:rPr lang="uk-UA" dirty="0"/>
              <a:t>Дозволяє виявити загальні закономірності  дії досліджуваного чинника.</a:t>
            </a:r>
          </a:p>
          <a:p>
            <a:r>
              <a:rPr lang="uk-UA" dirty="0"/>
              <a:t>Одержані дані обробляють статистично, після чого вони можуть бути підставою для  об'єктивної оцінки впливу чинника навколишнього середовища н здоров'я населення (чи його частини)  </a:t>
            </a:r>
            <a:endParaRPr lang="ru-RU" dirty="0"/>
          </a:p>
        </p:txBody>
      </p:sp>
    </p:spTree>
    <p:extLst>
      <p:ext uri="{BB962C8B-B14F-4D97-AF65-F5344CB8AC3E}">
        <p14:creationId xmlns:p14="http://schemas.microsoft.com/office/powerpoint/2010/main" val="3493641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 </a:t>
            </a:r>
            <a:r>
              <a:rPr lang="uk-UA" sz="4000" i="1" dirty="0"/>
              <a:t>Санітарно-топографічне обстеження</a:t>
            </a:r>
            <a:endParaRPr lang="ru-RU" sz="4000" i="1" dirty="0"/>
          </a:p>
        </p:txBody>
      </p:sp>
      <p:sp>
        <p:nvSpPr>
          <p:cNvPr id="3" name="Объект 2"/>
          <p:cNvSpPr>
            <a:spLocks noGrp="1"/>
          </p:cNvSpPr>
          <p:nvPr>
            <p:ph idx="1"/>
          </p:nvPr>
        </p:nvSpPr>
        <p:spPr/>
        <p:txBody>
          <a:bodyPr>
            <a:normAutofit/>
          </a:bodyPr>
          <a:lstStyle/>
          <a:p>
            <a:r>
              <a:rPr lang="uk-UA" dirty="0"/>
              <a:t>Здійснюється у натурних умовах і/або за топографічною картою.</a:t>
            </a:r>
          </a:p>
          <a:p>
            <a:r>
              <a:rPr lang="uk-UA" dirty="0"/>
              <a:t>Питання, які треба вияснити: характер рельєфу місцевості, орієнтація досліджуваної ділянки за сторонами світу,  умови для стоку атмосферних вод, характер зелених насаджень, їх щільність, розташування звалищ, скотомогильників, тваринницьких ферм, крупних шосейних </a:t>
            </a:r>
            <a:r>
              <a:rPr lang="uk-UA" dirty="0" err="1"/>
              <a:t>дорог</a:t>
            </a:r>
            <a:r>
              <a:rPr lang="uk-UA" dirty="0"/>
              <a:t> та ін. </a:t>
            </a:r>
            <a:endParaRPr lang="ru-RU" dirty="0"/>
          </a:p>
        </p:txBody>
      </p:sp>
    </p:spTree>
    <p:extLst>
      <p:ext uri="{BB962C8B-B14F-4D97-AF65-F5344CB8AC3E}">
        <p14:creationId xmlns:p14="http://schemas.microsoft.com/office/powerpoint/2010/main" val="256167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7D3AE7-2433-4AE9-B424-C5AF1648A02B}"/>
              </a:ext>
            </a:extLst>
          </p:cNvPr>
          <p:cNvSpPr>
            <a:spLocks noGrp="1"/>
          </p:cNvSpPr>
          <p:nvPr>
            <p:ph type="title"/>
          </p:nvPr>
        </p:nvSpPr>
        <p:spPr/>
        <p:txBody>
          <a:bodyPr/>
          <a:lstStyle/>
          <a:p>
            <a:r>
              <a:rPr lang="uk-UA" dirty="0"/>
              <a:t>Зміст</a:t>
            </a:r>
            <a:endParaRPr lang="ru-UA" dirty="0"/>
          </a:p>
        </p:txBody>
      </p:sp>
      <p:sp>
        <p:nvSpPr>
          <p:cNvPr id="3" name="Объект 2">
            <a:extLst>
              <a:ext uri="{FF2B5EF4-FFF2-40B4-BE49-F238E27FC236}">
                <a16:creationId xmlns:a16="http://schemas.microsoft.com/office/drawing/2014/main" id="{4CDC60C5-FB2F-4A67-9F7C-93E430BEF6DB}"/>
              </a:ext>
            </a:extLst>
          </p:cNvPr>
          <p:cNvSpPr>
            <a:spLocks noGrp="1"/>
          </p:cNvSpPr>
          <p:nvPr>
            <p:ph idx="1"/>
          </p:nvPr>
        </p:nvSpPr>
        <p:spPr/>
        <p:txBody>
          <a:bodyPr/>
          <a:lstStyle/>
          <a:p>
            <a:r>
              <a:rPr lang="uk-UA" dirty="0"/>
              <a:t>Сучасна гігієнічна діагностика</a:t>
            </a:r>
          </a:p>
          <a:p>
            <a:r>
              <a:rPr lang="uk-UA" dirty="0"/>
              <a:t>Методи оцінювання стану навколишнього середовища: санітарне обстеження та санітарна експертиза. Теорія гігієнічного нормування. </a:t>
            </a:r>
          </a:p>
          <a:p>
            <a:r>
              <a:rPr lang="uk-UA" dirty="0"/>
              <a:t>Методи вивчення </a:t>
            </a:r>
            <a:r>
              <a:rPr lang="uk-UA" dirty="0" err="1"/>
              <a:t>здоров</a:t>
            </a:r>
            <a:r>
              <a:rPr lang="en-US" dirty="0"/>
              <a:t>’</a:t>
            </a:r>
            <a:r>
              <a:rPr lang="ru-RU" dirty="0"/>
              <a:t>я </a:t>
            </a:r>
            <a:r>
              <a:rPr lang="ru-RU" dirty="0" err="1"/>
              <a:t>населення</a:t>
            </a:r>
            <a:endParaRPr lang="uk-UA" dirty="0"/>
          </a:p>
          <a:p>
            <a:endParaRPr lang="ru-UA" dirty="0"/>
          </a:p>
        </p:txBody>
      </p:sp>
    </p:spTree>
    <p:extLst>
      <p:ext uri="{BB962C8B-B14F-4D97-AF65-F5344CB8AC3E}">
        <p14:creationId xmlns:p14="http://schemas.microsoft.com/office/powerpoint/2010/main" val="3784563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Поглиблене санітарне обстеження</a:t>
            </a:r>
            <a:endParaRPr lang="ru-RU" dirty="0"/>
          </a:p>
        </p:txBody>
      </p:sp>
      <p:sp>
        <p:nvSpPr>
          <p:cNvPr id="3" name="Объект 2"/>
          <p:cNvSpPr>
            <a:spLocks noGrp="1"/>
          </p:cNvSpPr>
          <p:nvPr>
            <p:ph idx="1"/>
          </p:nvPr>
        </p:nvSpPr>
        <p:spPr/>
        <p:txBody>
          <a:bodyPr>
            <a:normAutofit/>
          </a:bodyPr>
          <a:lstStyle/>
          <a:p>
            <a:r>
              <a:rPr lang="uk-UA" dirty="0"/>
              <a:t>Є різновидністю  методу санітарного обстеження, але із застосуванням комплексу інструментально-лабораторних досліджень чинників навколишнього середовища.</a:t>
            </a:r>
          </a:p>
          <a:p>
            <a:r>
              <a:rPr lang="uk-UA" dirty="0"/>
              <a:t>Залежно від того, які чинники вивчаються, можуть використовуватися фізичні, хімічні, фізико-хімічні, біологічні, санітарно-статистичні, географічні  методи</a:t>
            </a:r>
          </a:p>
        </p:txBody>
      </p:sp>
    </p:spTree>
    <p:extLst>
      <p:ext uri="{BB962C8B-B14F-4D97-AF65-F5344CB8AC3E}">
        <p14:creationId xmlns:p14="http://schemas.microsoft.com/office/powerpoint/2010/main" val="4264035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a:t>Фізичні методи вивчення чинників навколишнього середовища</a:t>
            </a:r>
            <a:endParaRPr lang="ru-RU" sz="3200" dirty="0"/>
          </a:p>
        </p:txBody>
      </p:sp>
      <p:sp>
        <p:nvSpPr>
          <p:cNvPr id="3" name="Объект 2"/>
          <p:cNvSpPr>
            <a:spLocks noGrp="1"/>
          </p:cNvSpPr>
          <p:nvPr>
            <p:ph idx="1"/>
          </p:nvPr>
        </p:nvSpPr>
        <p:spPr/>
        <p:txBody>
          <a:bodyPr/>
          <a:lstStyle/>
          <a:p>
            <a:r>
              <a:rPr lang="uk-UA" dirty="0"/>
              <a:t>За їх допомогою визначають температуру, вологість швидкість руху повітря, атмосферний тиск, інфрачервоне, видиме, ультрафіолетове випромінювання, шум, вібрацію, іонізуюче випромінювання.</a:t>
            </a:r>
            <a:endParaRPr lang="ru-RU" dirty="0"/>
          </a:p>
        </p:txBody>
      </p:sp>
    </p:spTree>
    <p:extLst>
      <p:ext uri="{BB962C8B-B14F-4D97-AF65-F5344CB8AC3E}">
        <p14:creationId xmlns:p14="http://schemas.microsoft.com/office/powerpoint/2010/main" val="605794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dirty="0"/>
              <a:t>Хімічні методи дослідження чинників навколишнього середовища</a:t>
            </a:r>
            <a:endParaRPr lang="ru-RU" sz="3200" dirty="0"/>
          </a:p>
        </p:txBody>
      </p:sp>
      <p:sp>
        <p:nvSpPr>
          <p:cNvPr id="3" name="Объект 2"/>
          <p:cNvSpPr>
            <a:spLocks noGrp="1"/>
          </p:cNvSpPr>
          <p:nvPr>
            <p:ph idx="1"/>
          </p:nvPr>
        </p:nvSpPr>
        <p:spPr/>
        <p:txBody>
          <a:bodyPr/>
          <a:lstStyle/>
          <a:p>
            <a:r>
              <a:rPr lang="uk-UA" dirty="0"/>
              <a:t>Застосовують для вивчення хімічного складу (природного та антропогенного походження) харчових продуктів, ґрунту, повітря, води. Визначають наявність забруднювачів навколишнього середовища: азоту, вуглекислого газу, мінеральних добрів, пестицидів тощо.</a:t>
            </a:r>
            <a:endParaRPr lang="ru-RU" dirty="0"/>
          </a:p>
        </p:txBody>
      </p:sp>
    </p:spTree>
    <p:extLst>
      <p:ext uri="{BB962C8B-B14F-4D97-AF65-F5344CB8AC3E}">
        <p14:creationId xmlns:p14="http://schemas.microsoft.com/office/powerpoint/2010/main" val="1898739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dirty="0"/>
              <a:t>Фізико – хімічні методи вивчення чинників навколишнього середовища</a:t>
            </a:r>
            <a:endParaRPr lang="ru-RU" sz="3200" dirty="0"/>
          </a:p>
        </p:txBody>
      </p:sp>
      <p:sp>
        <p:nvSpPr>
          <p:cNvPr id="3" name="Объект 2"/>
          <p:cNvSpPr>
            <a:spLocks noGrp="1"/>
          </p:cNvSpPr>
          <p:nvPr>
            <p:ph idx="1"/>
          </p:nvPr>
        </p:nvSpPr>
        <p:spPr/>
        <p:txBody>
          <a:bodyPr>
            <a:normAutofit/>
          </a:bodyPr>
          <a:lstStyle/>
          <a:p>
            <a:r>
              <a:rPr lang="uk-UA" dirty="0"/>
              <a:t>Полярографія (</a:t>
            </a:r>
            <a:r>
              <a:rPr lang="ru-RU" dirty="0" err="1"/>
              <a:t>електрохімічний</a:t>
            </a:r>
            <a:r>
              <a:rPr lang="ru-RU" dirty="0"/>
              <a:t> метод </a:t>
            </a:r>
            <a:r>
              <a:rPr lang="ru-RU" dirty="0" err="1"/>
              <a:t>якісного</a:t>
            </a:r>
            <a:r>
              <a:rPr lang="ru-RU" dirty="0"/>
              <a:t> та </a:t>
            </a:r>
            <a:r>
              <a:rPr lang="ru-RU" dirty="0" err="1"/>
              <a:t>кількісного</a:t>
            </a:r>
            <a:r>
              <a:rPr lang="ru-RU" dirty="0"/>
              <a:t> </a:t>
            </a:r>
            <a:r>
              <a:rPr lang="ru-RU" dirty="0" err="1"/>
              <a:t>аналізу</a:t>
            </a:r>
            <a:r>
              <a:rPr lang="ru-RU" dirty="0"/>
              <a:t> для </a:t>
            </a:r>
            <a:r>
              <a:rPr lang="ru-RU" dirty="0" err="1"/>
              <a:t>визначення</a:t>
            </a:r>
            <a:r>
              <a:rPr lang="ru-RU" dirty="0"/>
              <a:t> </a:t>
            </a:r>
            <a:r>
              <a:rPr lang="ru-RU" dirty="0" err="1"/>
              <a:t>домішок</a:t>
            </a:r>
            <a:r>
              <a:rPr lang="ru-RU" dirty="0"/>
              <a:t> </a:t>
            </a:r>
            <a:r>
              <a:rPr lang="ru-RU" dirty="0" err="1"/>
              <a:t>металу</a:t>
            </a:r>
            <a:r>
              <a:rPr lang="uk-UA" dirty="0"/>
              <a:t> ),  мас спектрографія (</a:t>
            </a:r>
            <a:r>
              <a:rPr lang="ru-RU" dirty="0" err="1"/>
              <a:t>визначення</a:t>
            </a:r>
            <a:r>
              <a:rPr lang="ru-RU" dirty="0"/>
              <a:t>, </a:t>
            </a:r>
            <a:r>
              <a:rPr lang="ru-RU" dirty="0" err="1"/>
              <a:t>реєстрації</a:t>
            </a:r>
            <a:r>
              <a:rPr lang="ru-RU" dirty="0"/>
              <a:t> та </a:t>
            </a:r>
            <a:r>
              <a:rPr lang="ru-RU" dirty="0" err="1"/>
              <a:t>запису</a:t>
            </a:r>
            <a:r>
              <a:rPr lang="ru-RU" dirty="0"/>
              <a:t> спектру </a:t>
            </a:r>
            <a:r>
              <a:rPr lang="ru-RU" dirty="0" err="1"/>
              <a:t>мас</a:t>
            </a:r>
            <a:r>
              <a:rPr lang="ru-RU" dirty="0"/>
              <a:t> </a:t>
            </a:r>
            <a:r>
              <a:rPr lang="ru-RU" dirty="0" err="1"/>
              <a:t>іонів</a:t>
            </a:r>
            <a:r>
              <a:rPr lang="ru-RU" dirty="0"/>
              <a:t>, </a:t>
            </a:r>
            <a:r>
              <a:rPr lang="ru-RU" dirty="0" err="1"/>
              <a:t>атомів</a:t>
            </a:r>
            <a:r>
              <a:rPr lang="ru-RU" dirty="0"/>
              <a:t>, молекул та </a:t>
            </a:r>
            <a:r>
              <a:rPr lang="ru-RU" dirty="0" err="1"/>
              <a:t>радикалів</a:t>
            </a:r>
            <a:r>
              <a:rPr lang="ru-RU" dirty="0"/>
              <a:t>, </a:t>
            </a:r>
            <a:r>
              <a:rPr lang="ru-RU" dirty="0" err="1"/>
              <a:t>що</a:t>
            </a:r>
            <a:r>
              <a:rPr lang="ru-RU" dirty="0"/>
              <a:t> </a:t>
            </a:r>
            <a:r>
              <a:rPr lang="ru-RU" dirty="0" err="1"/>
              <a:t>постають</a:t>
            </a:r>
            <a:r>
              <a:rPr lang="ru-RU" dirty="0"/>
              <a:t> при </a:t>
            </a:r>
            <a:r>
              <a:rPr lang="ru-RU" dirty="0" err="1"/>
              <a:t>термолізі</a:t>
            </a:r>
            <a:r>
              <a:rPr lang="ru-RU" dirty="0"/>
              <a:t> </a:t>
            </a:r>
            <a:r>
              <a:rPr lang="ru-RU" dirty="0" err="1"/>
              <a:t>хімічних</a:t>
            </a:r>
            <a:r>
              <a:rPr lang="ru-RU" dirty="0"/>
              <a:t> </a:t>
            </a:r>
            <a:r>
              <a:rPr lang="ru-RU" dirty="0" err="1"/>
              <a:t>сполук</a:t>
            </a:r>
            <a:r>
              <a:rPr lang="ru-RU" dirty="0"/>
              <a:t>)</a:t>
            </a:r>
            <a:r>
              <a:rPr lang="uk-UA" dirty="0"/>
              <a:t>,  методи мічених атомів (</a:t>
            </a:r>
            <a:r>
              <a:rPr lang="ru-RU" dirty="0" err="1"/>
              <a:t>пможна</a:t>
            </a:r>
            <a:r>
              <a:rPr lang="ru-RU" dirty="0"/>
              <a:t> </a:t>
            </a:r>
            <a:r>
              <a:rPr lang="ru-RU" dirty="0" err="1"/>
              <a:t>рослідкувати</a:t>
            </a:r>
            <a:r>
              <a:rPr lang="ru-RU" dirty="0"/>
              <a:t> шлях </a:t>
            </a:r>
            <a:r>
              <a:rPr lang="ru-RU" dirty="0" err="1"/>
              <a:t>або</a:t>
            </a:r>
            <a:r>
              <a:rPr lang="ru-RU" dirty="0"/>
              <a:t> </a:t>
            </a:r>
            <a:r>
              <a:rPr lang="ru-RU" dirty="0" err="1"/>
              <a:t>швидкість</a:t>
            </a:r>
            <a:r>
              <a:rPr lang="ru-RU" dirty="0"/>
              <a:t> </a:t>
            </a:r>
            <a:r>
              <a:rPr lang="ru-RU" dirty="0" err="1"/>
              <a:t>перетворення</a:t>
            </a:r>
            <a:r>
              <a:rPr lang="ru-RU" dirty="0"/>
              <a:t> молекул у складному </a:t>
            </a:r>
            <a:r>
              <a:rPr lang="ru-RU" dirty="0" err="1"/>
              <a:t>хімічному</a:t>
            </a:r>
            <a:r>
              <a:rPr lang="ru-RU" dirty="0"/>
              <a:t> </a:t>
            </a:r>
            <a:r>
              <a:rPr lang="ru-RU" dirty="0" err="1"/>
              <a:t>процесі</a:t>
            </a:r>
            <a:r>
              <a:rPr lang="ru-RU" dirty="0"/>
              <a:t>)</a:t>
            </a:r>
            <a:r>
              <a:rPr lang="uk-UA" dirty="0"/>
              <a:t>, </a:t>
            </a:r>
            <a:r>
              <a:rPr lang="uk-UA" dirty="0" err="1"/>
              <a:t>парамагнитного</a:t>
            </a:r>
            <a:r>
              <a:rPr lang="uk-UA" dirty="0"/>
              <a:t> резонансу тощо</a:t>
            </a:r>
            <a:endParaRPr lang="ru-RU" dirty="0"/>
          </a:p>
        </p:txBody>
      </p:sp>
    </p:spTree>
    <p:extLst>
      <p:ext uri="{BB962C8B-B14F-4D97-AF65-F5344CB8AC3E}">
        <p14:creationId xmlns:p14="http://schemas.microsoft.com/office/powerpoint/2010/main" val="957026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Біологічні</a:t>
            </a:r>
            <a:r>
              <a:rPr lang="ru-RU" dirty="0"/>
              <a:t> </a:t>
            </a:r>
            <a:r>
              <a:rPr lang="ru-RU" dirty="0" err="1"/>
              <a:t>методи</a:t>
            </a:r>
            <a:r>
              <a:rPr lang="ru-RU" dirty="0"/>
              <a:t> </a:t>
            </a:r>
            <a:r>
              <a:rPr lang="ru-RU" dirty="0" err="1"/>
              <a:t>вивчення</a:t>
            </a:r>
            <a:r>
              <a:rPr lang="ru-RU" dirty="0"/>
              <a:t> </a:t>
            </a:r>
            <a:r>
              <a:rPr lang="ru-RU" dirty="0" err="1"/>
              <a:t>чинників</a:t>
            </a:r>
            <a:r>
              <a:rPr lang="ru-RU" dirty="0"/>
              <a:t> </a:t>
            </a:r>
            <a:r>
              <a:rPr lang="ru-RU" dirty="0" err="1"/>
              <a:t>навколишнього</a:t>
            </a:r>
            <a:r>
              <a:rPr lang="ru-RU" dirty="0"/>
              <a:t> </a:t>
            </a:r>
            <a:r>
              <a:rPr lang="ru-RU" dirty="0" err="1"/>
              <a:t>середовища</a:t>
            </a:r>
            <a:endParaRPr lang="ru-RU" dirty="0"/>
          </a:p>
        </p:txBody>
      </p:sp>
      <p:sp>
        <p:nvSpPr>
          <p:cNvPr id="3" name="Объект 2"/>
          <p:cNvSpPr>
            <a:spLocks noGrp="1"/>
          </p:cNvSpPr>
          <p:nvPr>
            <p:ph idx="1"/>
          </p:nvPr>
        </p:nvSpPr>
        <p:spPr>
          <a:xfrm>
            <a:off x="827700" y="2564904"/>
            <a:ext cx="6711654" cy="3683502"/>
          </a:xfrm>
        </p:spPr>
        <p:txBody>
          <a:bodyPr/>
          <a:lstStyle/>
          <a:p>
            <a:r>
              <a:rPr lang="uk-UA" dirty="0"/>
              <a:t>Визначають наявність і кількість у повітрі, воді, ґрунті, харчових продуктах біологічних об'єктів – тварин, рослин, комах, мікроорганізмів, гельмінтів, вірусів, </a:t>
            </a:r>
            <a:r>
              <a:rPr lang="uk-UA" dirty="0" err="1"/>
              <a:t>пріонів</a:t>
            </a:r>
            <a:r>
              <a:rPr lang="uk-UA" dirty="0"/>
              <a:t>.</a:t>
            </a:r>
            <a:endParaRPr lang="ru-RU" dirty="0"/>
          </a:p>
        </p:txBody>
      </p:sp>
    </p:spTree>
    <p:extLst>
      <p:ext uri="{BB962C8B-B14F-4D97-AF65-F5344CB8AC3E}">
        <p14:creationId xmlns:p14="http://schemas.microsoft.com/office/powerpoint/2010/main" val="503209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err="1"/>
              <a:t>Географічні</a:t>
            </a:r>
            <a:r>
              <a:rPr lang="ru-RU" sz="3200" dirty="0"/>
              <a:t> </a:t>
            </a:r>
            <a:r>
              <a:rPr lang="ru-RU" sz="3200" dirty="0" err="1"/>
              <a:t>методи</a:t>
            </a:r>
            <a:r>
              <a:rPr lang="ru-RU" sz="3200" dirty="0"/>
              <a:t> </a:t>
            </a:r>
            <a:r>
              <a:rPr lang="ru-RU" sz="3200" dirty="0" err="1"/>
              <a:t>вивчення</a:t>
            </a:r>
            <a:r>
              <a:rPr lang="ru-RU" sz="3200" dirty="0"/>
              <a:t> </a:t>
            </a:r>
            <a:r>
              <a:rPr lang="ru-RU" sz="3200" dirty="0" err="1"/>
              <a:t>чинників</a:t>
            </a:r>
            <a:r>
              <a:rPr lang="ru-RU" sz="3200" dirty="0"/>
              <a:t> </a:t>
            </a:r>
            <a:r>
              <a:rPr lang="ru-RU" sz="3200" dirty="0" err="1"/>
              <a:t>навколишнього</a:t>
            </a:r>
            <a:r>
              <a:rPr lang="ru-RU" sz="3200" dirty="0"/>
              <a:t> </a:t>
            </a:r>
            <a:r>
              <a:rPr lang="ru-RU" sz="3200" dirty="0" err="1"/>
              <a:t>середовища</a:t>
            </a:r>
            <a:endParaRPr lang="ru-RU" sz="3200" dirty="0"/>
          </a:p>
        </p:txBody>
      </p:sp>
      <p:sp>
        <p:nvSpPr>
          <p:cNvPr id="3" name="Объект 2"/>
          <p:cNvSpPr>
            <a:spLocks noGrp="1"/>
          </p:cNvSpPr>
          <p:nvPr>
            <p:ph idx="1"/>
          </p:nvPr>
        </p:nvSpPr>
        <p:spPr/>
        <p:txBody>
          <a:bodyPr/>
          <a:lstStyle/>
          <a:p>
            <a:r>
              <a:rPr lang="uk-UA" dirty="0"/>
              <a:t>Застосовують для кількісної та якісної  характеристики  об'єктів навколишнього середовища на території великих регіонів.  Наприклад, картографічний метод. Існують карти хімічного складу гранту, води, повітря, аномального геомагнітного поля, сонячності території, динаміки забруднень (роза вітрів) тощо. </a:t>
            </a:r>
            <a:endParaRPr lang="ru-RU" dirty="0"/>
          </a:p>
        </p:txBody>
      </p:sp>
    </p:spTree>
    <p:extLst>
      <p:ext uri="{BB962C8B-B14F-4D97-AF65-F5344CB8AC3E}">
        <p14:creationId xmlns:p14="http://schemas.microsoft.com/office/powerpoint/2010/main" val="3507295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Порядок проведення поглибленого санітарного обстеження</a:t>
            </a:r>
            <a:endParaRPr lang="ru-RU" dirty="0"/>
          </a:p>
        </p:txBody>
      </p:sp>
      <p:sp>
        <p:nvSpPr>
          <p:cNvPr id="3" name="Объект 2"/>
          <p:cNvSpPr>
            <a:spLocks noGrp="1"/>
          </p:cNvSpPr>
          <p:nvPr>
            <p:ph idx="1"/>
          </p:nvPr>
        </p:nvSpPr>
        <p:spPr>
          <a:xfrm>
            <a:off x="827700" y="2420888"/>
            <a:ext cx="6711654" cy="3827518"/>
          </a:xfrm>
        </p:spPr>
        <p:txBody>
          <a:bodyPr>
            <a:normAutofit fontScale="70000" lnSpcReduction="20000"/>
          </a:bodyPr>
          <a:lstStyle/>
          <a:p>
            <a:r>
              <a:rPr lang="uk-UA" dirty="0"/>
              <a:t> Ознайомлення з паспортними даними об'єкта і його загальною характеристикою, розташування у плані населеного пункту, з територією, що належить до об'єкта; </a:t>
            </a:r>
          </a:p>
          <a:p>
            <a:r>
              <a:rPr lang="uk-UA" dirty="0"/>
              <a:t>З перебігом технологічного процесу та можливим впливом його на населений пункт, що оточує, на  здоров'я і санітарні умови життя; </a:t>
            </a:r>
          </a:p>
          <a:p>
            <a:r>
              <a:rPr lang="uk-UA" dirty="0"/>
              <a:t>Вивчається організація відомчого контролю за експлуатацією об'єкту.  </a:t>
            </a:r>
          </a:p>
          <a:p>
            <a:r>
              <a:rPr lang="uk-UA" dirty="0"/>
              <a:t>Проводиться інструментальні і лабораторні дослідження.</a:t>
            </a:r>
          </a:p>
          <a:p>
            <a:r>
              <a:rPr lang="uk-UA" dirty="0"/>
              <a:t>Складають санітарний паспорт об'єкту з його детальним описом. В санітарний паспорт вносять всі зміни технологічного процесу, відомчого контролю, результати лабораторних і інструментальних досліджень.</a:t>
            </a:r>
          </a:p>
          <a:p>
            <a:r>
              <a:rPr lang="uk-UA" dirty="0"/>
              <a:t>Завершальна частина санітарного опису повинна мати викладені санітарні порушення, дефекти і намічені заходи, спрямовані на їх усунення.</a:t>
            </a:r>
          </a:p>
          <a:p>
            <a:r>
              <a:rPr lang="uk-UA" dirty="0"/>
              <a:t>За результатами  поглибленого санітарного обстеження фахівець з громадського здоров'я розробляє план заходів. </a:t>
            </a:r>
          </a:p>
        </p:txBody>
      </p:sp>
    </p:spTree>
    <p:extLst>
      <p:ext uri="{BB962C8B-B14F-4D97-AF65-F5344CB8AC3E}">
        <p14:creationId xmlns:p14="http://schemas.microsoft.com/office/powerpoint/2010/main" val="2102581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Визначення</a:t>
            </a:r>
            <a:r>
              <a:rPr lang="ru-RU" dirty="0"/>
              <a:t> </a:t>
            </a:r>
            <a:r>
              <a:rPr lang="ru-RU" dirty="0" err="1"/>
              <a:t>поняття</a:t>
            </a:r>
            <a:r>
              <a:rPr lang="ru-RU" dirty="0"/>
              <a:t> здоров</a:t>
            </a:r>
            <a:r>
              <a:rPr lang="en-US" dirty="0"/>
              <a:t>’</a:t>
            </a:r>
            <a:r>
              <a:rPr lang="uk-UA" dirty="0"/>
              <a:t>я</a:t>
            </a:r>
            <a:endParaRPr lang="ru-RU" dirty="0"/>
          </a:p>
        </p:txBody>
      </p:sp>
      <p:sp>
        <p:nvSpPr>
          <p:cNvPr id="3" name="Объект 2"/>
          <p:cNvSpPr>
            <a:spLocks noGrp="1"/>
          </p:cNvSpPr>
          <p:nvPr>
            <p:ph idx="1"/>
          </p:nvPr>
        </p:nvSpPr>
        <p:spPr/>
        <p:txBody>
          <a:bodyPr>
            <a:normAutofit fontScale="92500" lnSpcReduction="10000"/>
          </a:bodyPr>
          <a:lstStyle/>
          <a:p>
            <a:r>
              <a:rPr lang="ru-RU" dirty="0"/>
              <a:t>У </a:t>
            </a:r>
            <a:r>
              <a:rPr lang="ru-RU" dirty="0" err="1"/>
              <a:t>відповідності</a:t>
            </a:r>
            <a:r>
              <a:rPr lang="ru-RU" dirty="0"/>
              <a:t> до </a:t>
            </a:r>
            <a:r>
              <a:rPr lang="ru-RU" dirty="0" err="1"/>
              <a:t>визначення</a:t>
            </a:r>
            <a:r>
              <a:rPr lang="ru-RU" dirty="0"/>
              <a:t> </a:t>
            </a:r>
            <a:r>
              <a:rPr lang="ru-RU" dirty="0" err="1"/>
              <a:t>експертів</a:t>
            </a:r>
            <a:r>
              <a:rPr lang="ru-RU" dirty="0"/>
              <a:t> ВОЗ  </a:t>
            </a:r>
            <a:r>
              <a:rPr lang="ru-RU" dirty="0" err="1"/>
              <a:t>здоров`я</a:t>
            </a:r>
            <a:r>
              <a:rPr lang="ru-RU" dirty="0"/>
              <a:t> – </a:t>
            </a:r>
            <a:r>
              <a:rPr lang="ru-RU" dirty="0" err="1"/>
              <a:t>це</a:t>
            </a:r>
            <a:r>
              <a:rPr lang="ru-RU" dirty="0"/>
              <a:t> стан </a:t>
            </a:r>
            <a:r>
              <a:rPr lang="ru-RU" dirty="0" err="1"/>
              <a:t>повного</a:t>
            </a:r>
            <a:r>
              <a:rPr lang="ru-RU" dirty="0"/>
              <a:t> </a:t>
            </a:r>
            <a:r>
              <a:rPr lang="ru-RU" dirty="0" err="1"/>
              <a:t>фізичного</a:t>
            </a:r>
            <a:r>
              <a:rPr lang="ru-RU" dirty="0"/>
              <a:t>, душевного та </a:t>
            </a:r>
            <a:r>
              <a:rPr lang="ru-RU" dirty="0" err="1"/>
              <a:t>соціального</a:t>
            </a:r>
            <a:r>
              <a:rPr lang="ru-RU" dirty="0"/>
              <a:t> благополучия, а не </a:t>
            </a:r>
            <a:r>
              <a:rPr lang="ru-RU" dirty="0" err="1"/>
              <a:t>лише</a:t>
            </a:r>
            <a:r>
              <a:rPr lang="ru-RU" dirty="0"/>
              <a:t> </a:t>
            </a:r>
            <a:r>
              <a:rPr lang="ru-RU" dirty="0" err="1"/>
              <a:t>відсутність</a:t>
            </a:r>
            <a:r>
              <a:rPr lang="ru-RU" dirty="0"/>
              <a:t> хвороб та </a:t>
            </a:r>
            <a:r>
              <a:rPr lang="ru-RU" dirty="0" err="1"/>
              <a:t>фізичних</a:t>
            </a:r>
            <a:r>
              <a:rPr lang="ru-RU" dirty="0"/>
              <a:t> </a:t>
            </a:r>
            <a:r>
              <a:rPr lang="ru-RU" dirty="0" err="1"/>
              <a:t>дефектів</a:t>
            </a:r>
            <a:r>
              <a:rPr lang="ru-RU" dirty="0"/>
              <a:t>.</a:t>
            </a:r>
          </a:p>
          <a:p>
            <a:r>
              <a:rPr lang="ru-RU" dirty="0" err="1"/>
              <a:t>Основними</a:t>
            </a:r>
            <a:r>
              <a:rPr lang="ru-RU" dirty="0"/>
              <a:t> </a:t>
            </a:r>
            <a:r>
              <a:rPr lang="ru-RU" dirty="0" err="1"/>
              <a:t>кількісними</a:t>
            </a:r>
            <a:r>
              <a:rPr lang="ru-RU" dirty="0"/>
              <a:t> </a:t>
            </a:r>
            <a:r>
              <a:rPr lang="ru-RU" dirty="0" err="1"/>
              <a:t>показниками</a:t>
            </a:r>
            <a:r>
              <a:rPr lang="ru-RU" dirty="0"/>
              <a:t> </a:t>
            </a:r>
            <a:r>
              <a:rPr lang="ru-RU" dirty="0" err="1"/>
              <a:t>здоров`я</a:t>
            </a:r>
            <a:r>
              <a:rPr lang="ru-RU" dirty="0"/>
              <a:t> є </a:t>
            </a:r>
          </a:p>
          <a:p>
            <a:pPr marL="0" indent="0">
              <a:buNone/>
            </a:pPr>
            <a:r>
              <a:rPr lang="ru-RU" dirty="0"/>
              <a:t>-    </a:t>
            </a:r>
            <a:r>
              <a:rPr lang="ru-RU" dirty="0" err="1"/>
              <a:t>рівень</a:t>
            </a:r>
            <a:r>
              <a:rPr lang="ru-RU" dirty="0"/>
              <a:t> та </a:t>
            </a:r>
            <a:r>
              <a:rPr lang="ru-RU" dirty="0" err="1"/>
              <a:t>гармонійність</a:t>
            </a:r>
            <a:r>
              <a:rPr lang="ru-RU" dirty="0"/>
              <a:t> </a:t>
            </a:r>
            <a:r>
              <a:rPr lang="ru-RU" dirty="0" err="1"/>
              <a:t>фізичного</a:t>
            </a:r>
            <a:r>
              <a:rPr lang="ru-RU" dirty="0"/>
              <a:t> </a:t>
            </a:r>
            <a:r>
              <a:rPr lang="ru-RU" dirty="0" err="1"/>
              <a:t>розвитку</a:t>
            </a:r>
            <a:r>
              <a:rPr lang="ru-RU" dirty="0"/>
              <a:t>,</a:t>
            </a:r>
          </a:p>
          <a:p>
            <a:pPr>
              <a:buFontTx/>
              <a:buChar char="-"/>
            </a:pPr>
            <a:r>
              <a:rPr lang="ru-RU" dirty="0" err="1"/>
              <a:t>функціональний</a:t>
            </a:r>
            <a:r>
              <a:rPr lang="ru-RU" dirty="0"/>
              <a:t> стан </a:t>
            </a:r>
            <a:r>
              <a:rPr lang="ru-RU" dirty="0" err="1"/>
              <a:t>організму</a:t>
            </a:r>
            <a:r>
              <a:rPr lang="ru-RU" dirty="0"/>
              <a:t> та </a:t>
            </a:r>
            <a:r>
              <a:rPr lang="ru-RU" dirty="0" err="1"/>
              <a:t>резервні</a:t>
            </a:r>
            <a:r>
              <a:rPr lang="ru-RU" dirty="0"/>
              <a:t> </a:t>
            </a:r>
            <a:r>
              <a:rPr lang="ru-RU" dirty="0" err="1"/>
              <a:t>можливості</a:t>
            </a:r>
            <a:r>
              <a:rPr lang="ru-RU" dirty="0"/>
              <a:t> </a:t>
            </a:r>
            <a:r>
              <a:rPr lang="ru-RU" dirty="0" err="1"/>
              <a:t>його</a:t>
            </a:r>
            <a:r>
              <a:rPr lang="ru-RU" dirty="0"/>
              <a:t> </a:t>
            </a:r>
            <a:r>
              <a:rPr lang="ru-RU" dirty="0" err="1"/>
              <a:t>основних</a:t>
            </a:r>
            <a:r>
              <a:rPr lang="ru-RU" dirty="0"/>
              <a:t> систем, </a:t>
            </a:r>
          </a:p>
          <a:p>
            <a:pPr>
              <a:buFontTx/>
              <a:buChar char="-"/>
            </a:pPr>
            <a:r>
              <a:rPr lang="ru-RU" dirty="0" err="1"/>
              <a:t>резистентність</a:t>
            </a:r>
            <a:r>
              <a:rPr lang="ru-RU" dirty="0"/>
              <a:t> до </a:t>
            </a:r>
            <a:r>
              <a:rPr lang="ru-RU" dirty="0" err="1"/>
              <a:t>різних</a:t>
            </a:r>
            <a:r>
              <a:rPr lang="ru-RU" dirty="0"/>
              <a:t> </a:t>
            </a:r>
            <a:r>
              <a:rPr lang="ru-RU" dirty="0" err="1"/>
              <a:t>несприятливих</a:t>
            </a:r>
            <a:r>
              <a:rPr lang="ru-RU" dirty="0"/>
              <a:t> </a:t>
            </a:r>
            <a:r>
              <a:rPr lang="ru-RU" dirty="0" err="1"/>
              <a:t>факторів</a:t>
            </a:r>
            <a:r>
              <a:rPr lang="ru-RU" dirty="0"/>
              <a:t>, </a:t>
            </a:r>
          </a:p>
          <a:p>
            <a:pPr>
              <a:buFontTx/>
              <a:buChar char="-"/>
            </a:pPr>
            <a:r>
              <a:rPr lang="ru-RU" dirty="0" err="1"/>
              <a:t>захворювння</a:t>
            </a:r>
            <a:r>
              <a:rPr lang="ru-RU" dirty="0"/>
              <a:t>, дефект </a:t>
            </a:r>
            <a:r>
              <a:rPr lang="ru-RU" dirty="0" err="1"/>
              <a:t>фізичного</a:t>
            </a:r>
            <a:r>
              <a:rPr lang="ru-RU" dirty="0"/>
              <a:t> </a:t>
            </a:r>
            <a:r>
              <a:rPr lang="ru-RU" dirty="0" err="1"/>
              <a:t>або</a:t>
            </a:r>
            <a:r>
              <a:rPr lang="ru-RU" dirty="0"/>
              <a:t> </a:t>
            </a:r>
            <a:r>
              <a:rPr lang="ru-RU" dirty="0" err="1"/>
              <a:t>психічного</a:t>
            </a:r>
            <a:r>
              <a:rPr lang="ru-RU" dirty="0"/>
              <a:t> </a:t>
            </a:r>
            <a:r>
              <a:rPr lang="ru-RU" dirty="0" err="1"/>
              <a:t>розвитку</a:t>
            </a:r>
            <a:r>
              <a:rPr lang="ru-RU" dirty="0"/>
              <a:t>.</a:t>
            </a:r>
          </a:p>
          <a:p>
            <a:pPr marL="0" indent="0">
              <a:buNone/>
            </a:pPr>
            <a:r>
              <a:rPr lang="ru-RU" dirty="0"/>
              <a:t> </a:t>
            </a:r>
          </a:p>
          <a:p>
            <a:endParaRPr lang="ru-RU" dirty="0"/>
          </a:p>
        </p:txBody>
      </p:sp>
    </p:spTree>
    <p:extLst>
      <p:ext uri="{BB962C8B-B14F-4D97-AF65-F5344CB8AC3E}">
        <p14:creationId xmlns:p14="http://schemas.microsoft.com/office/powerpoint/2010/main" val="3361620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a:t>Основні</a:t>
            </a:r>
            <a:r>
              <a:rPr lang="ru-RU" sz="2400" dirty="0"/>
              <a:t> </a:t>
            </a:r>
            <a:r>
              <a:rPr lang="ru-RU" sz="2400" dirty="0" err="1"/>
              <a:t>ефекти</a:t>
            </a:r>
            <a:r>
              <a:rPr lang="ru-RU" sz="2400" dirty="0"/>
              <a:t> </a:t>
            </a:r>
            <a:r>
              <a:rPr lang="ru-RU" sz="2400" dirty="0" err="1"/>
              <a:t>факторів</a:t>
            </a:r>
            <a:r>
              <a:rPr lang="ru-RU" sz="2400" dirty="0"/>
              <a:t> </a:t>
            </a:r>
            <a:r>
              <a:rPr lang="ru-RU" sz="2400" dirty="0" err="1"/>
              <a:t>навколишнього</a:t>
            </a:r>
            <a:r>
              <a:rPr lang="ru-RU" sz="2400" dirty="0"/>
              <a:t> </a:t>
            </a:r>
            <a:r>
              <a:rPr lang="ru-RU" sz="2400" dirty="0" err="1"/>
              <a:t>середовища</a:t>
            </a:r>
            <a:r>
              <a:rPr lang="ru-RU" sz="2400" dirty="0"/>
              <a:t>, </a:t>
            </a:r>
            <a:r>
              <a:rPr lang="ru-RU" sz="2400" dirty="0" err="1"/>
              <a:t>що</a:t>
            </a:r>
            <a:r>
              <a:rPr lang="ru-RU" sz="2400" dirty="0"/>
              <a:t> </a:t>
            </a:r>
            <a:r>
              <a:rPr lang="ru-RU" sz="2400" dirty="0" err="1"/>
              <a:t>реєструються</a:t>
            </a:r>
            <a:r>
              <a:rPr lang="ru-RU" sz="2400" dirty="0"/>
              <a:t> у </a:t>
            </a:r>
            <a:r>
              <a:rPr lang="ru-RU" sz="2400" dirty="0" err="1"/>
              <a:t>клінічних</a:t>
            </a:r>
            <a:r>
              <a:rPr lang="ru-RU" sz="2400" dirty="0"/>
              <a:t> та </a:t>
            </a:r>
            <a:r>
              <a:rPr lang="ru-RU" sz="2400" dirty="0" err="1"/>
              <a:t>епідеміологічних</a:t>
            </a:r>
            <a:r>
              <a:rPr lang="ru-RU" sz="2400" dirty="0"/>
              <a:t> </a:t>
            </a:r>
            <a:r>
              <a:rPr lang="ru-RU" sz="2400" dirty="0" err="1"/>
              <a:t>дослідженнях</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983276137"/>
              </p:ext>
            </p:extLst>
          </p:nvPr>
        </p:nvGraphicFramePr>
        <p:xfrm>
          <a:off x="323528" y="2052638"/>
          <a:ext cx="8496944" cy="4742745"/>
        </p:xfrm>
        <a:graphic>
          <a:graphicData uri="http://schemas.openxmlformats.org/drawingml/2006/table">
            <a:tbl>
              <a:tblPr bandRow="1">
                <a:tableStyleId>{5C22544A-7EE6-4342-B048-85BDC9FD1C3A}</a:tableStyleId>
              </a:tblPr>
              <a:tblGrid>
                <a:gridCol w="2389791">
                  <a:extLst>
                    <a:ext uri="{9D8B030D-6E8A-4147-A177-3AD203B41FA5}">
                      <a16:colId xmlns:a16="http://schemas.microsoft.com/office/drawing/2014/main" val="20000"/>
                    </a:ext>
                  </a:extLst>
                </a:gridCol>
                <a:gridCol w="6107153">
                  <a:extLst>
                    <a:ext uri="{9D8B030D-6E8A-4147-A177-3AD203B41FA5}">
                      <a16:colId xmlns:a16="http://schemas.microsoft.com/office/drawing/2014/main" val="20001"/>
                    </a:ext>
                  </a:extLst>
                </a:gridCol>
              </a:tblGrid>
              <a:tr h="409968">
                <a:tc>
                  <a:txBody>
                    <a:bodyPr/>
                    <a:lstStyle/>
                    <a:p>
                      <a:pPr algn="just"/>
                      <a:r>
                        <a:rPr lang="ru-RU" dirty="0">
                          <a:effectLst/>
                        </a:rPr>
                        <a:t>Смерть</a:t>
                      </a:r>
                    </a:p>
                  </a:txBody>
                  <a:tcPr marL="74577" marR="74577" marT="47625" anchor="ctr"/>
                </a:tc>
                <a:tc>
                  <a:txBody>
                    <a:bodyPr/>
                    <a:lstStyle/>
                    <a:p>
                      <a:pPr algn="just"/>
                      <a:r>
                        <a:rPr lang="ru-RU" dirty="0" err="1">
                          <a:effectLst/>
                        </a:rPr>
                        <a:t>Невідворотний</a:t>
                      </a:r>
                      <a:r>
                        <a:rPr lang="ru-RU" dirty="0">
                          <a:effectLst/>
                        </a:rPr>
                        <a:t> </a:t>
                      </a:r>
                      <a:r>
                        <a:rPr lang="ru-RU" dirty="0" err="1">
                          <a:effectLst/>
                        </a:rPr>
                        <a:t>кінець</a:t>
                      </a:r>
                      <a:endParaRPr lang="ru-RU" dirty="0">
                        <a:effectLst/>
                      </a:endParaRPr>
                    </a:p>
                  </a:txBody>
                  <a:tcPr marL="74577" marR="74577" marT="47625" anchor="ctr"/>
                </a:tc>
                <a:extLst>
                  <a:ext uri="{0D108BD9-81ED-4DB2-BD59-A6C34878D82A}">
                    <a16:rowId xmlns:a16="http://schemas.microsoft.com/office/drawing/2014/main" val="10000"/>
                  </a:ext>
                </a:extLst>
              </a:tr>
              <a:tr h="709722">
                <a:tc>
                  <a:txBody>
                    <a:bodyPr/>
                    <a:lstStyle/>
                    <a:p>
                      <a:pPr algn="just"/>
                      <a:r>
                        <a:rPr lang="ru-RU">
                          <a:effectLst/>
                        </a:rPr>
                        <a:t>Хвороба</a:t>
                      </a:r>
                    </a:p>
                  </a:txBody>
                  <a:tcPr marL="74577" marR="74577" marT="47625" anchor="ctr"/>
                </a:tc>
                <a:tc>
                  <a:txBody>
                    <a:bodyPr/>
                    <a:lstStyle/>
                    <a:p>
                      <a:pPr algn="just"/>
                      <a:r>
                        <a:rPr lang="ru-RU">
                          <a:effectLst/>
                        </a:rPr>
                        <a:t>Поєднання симптомів, фізичних ознак та результатів лабораторних досліджень</a:t>
                      </a:r>
                    </a:p>
                  </a:txBody>
                  <a:tcPr marL="74577" marR="74577" marT="47625" anchor="ctr"/>
                </a:tc>
                <a:extLst>
                  <a:ext uri="{0D108BD9-81ED-4DB2-BD59-A6C34878D82A}">
                    <a16:rowId xmlns:a16="http://schemas.microsoft.com/office/drawing/2014/main" val="10001"/>
                  </a:ext>
                </a:extLst>
              </a:tr>
              <a:tr h="1012986">
                <a:tc>
                  <a:txBody>
                    <a:bodyPr/>
                    <a:lstStyle/>
                    <a:p>
                      <a:pPr algn="just"/>
                      <a:r>
                        <a:rPr lang="ru-RU" dirty="0" err="1">
                          <a:effectLst/>
                        </a:rPr>
                        <a:t>Непрацездатність</a:t>
                      </a:r>
                      <a:r>
                        <a:rPr lang="ru-RU" dirty="0">
                          <a:effectLst/>
                        </a:rPr>
                        <a:t>,  </a:t>
                      </a:r>
                    </a:p>
                    <a:p>
                      <a:pPr algn="just"/>
                      <a:r>
                        <a:rPr lang="ru-RU" dirty="0" err="1">
                          <a:effectLst/>
                        </a:rPr>
                        <a:t>обмеження</a:t>
                      </a:r>
                      <a:r>
                        <a:rPr lang="ru-RU" dirty="0">
                          <a:effectLst/>
                        </a:rPr>
                        <a:t> </a:t>
                      </a:r>
                      <a:r>
                        <a:rPr lang="ru-RU" dirty="0" err="1">
                          <a:effectLst/>
                        </a:rPr>
                        <a:t>звичної</a:t>
                      </a:r>
                      <a:r>
                        <a:rPr lang="ru-RU" dirty="0">
                          <a:effectLst/>
                        </a:rPr>
                        <a:t> </a:t>
                      </a:r>
                      <a:r>
                        <a:rPr lang="ru-RU" dirty="0" err="1">
                          <a:effectLst/>
                        </a:rPr>
                        <a:t>діяльності</a:t>
                      </a:r>
                      <a:endParaRPr lang="ru-RU" dirty="0">
                        <a:effectLst/>
                      </a:endParaRPr>
                    </a:p>
                  </a:txBody>
                  <a:tcPr marL="74577" marR="74577" marT="47625" anchor="ctr"/>
                </a:tc>
                <a:tc>
                  <a:txBody>
                    <a:bodyPr/>
                    <a:lstStyle/>
                    <a:p>
                      <a:pPr algn="just"/>
                      <a:r>
                        <a:rPr lang="ru-RU" dirty="0" err="1">
                          <a:effectLst/>
                        </a:rPr>
                        <a:t>Функціональний</a:t>
                      </a:r>
                      <a:r>
                        <a:rPr lang="ru-RU" dirty="0">
                          <a:effectLst/>
                        </a:rPr>
                        <a:t> статус </a:t>
                      </a:r>
                      <a:r>
                        <a:rPr lang="ru-RU" dirty="0" err="1">
                          <a:effectLst/>
                        </a:rPr>
                        <a:t>пацієнтів</a:t>
                      </a:r>
                      <a:r>
                        <a:rPr lang="ru-RU" dirty="0">
                          <a:effectLst/>
                        </a:rPr>
                        <a:t> з точки </a:t>
                      </a:r>
                      <a:r>
                        <a:rPr lang="ru-RU" dirty="0" err="1">
                          <a:effectLst/>
                        </a:rPr>
                        <a:t>зору</a:t>
                      </a:r>
                      <a:r>
                        <a:rPr lang="ru-RU" dirty="0">
                          <a:effectLst/>
                        </a:rPr>
                        <a:t> </a:t>
                      </a:r>
                      <a:r>
                        <a:rPr lang="ru-RU" dirty="0" err="1">
                          <a:effectLst/>
                        </a:rPr>
                        <a:t>їх</a:t>
                      </a:r>
                      <a:r>
                        <a:rPr lang="ru-RU" dirty="0">
                          <a:effectLst/>
                        </a:rPr>
                        <a:t> </a:t>
                      </a:r>
                      <a:r>
                        <a:rPr lang="ru-RU" dirty="0" err="1">
                          <a:effectLst/>
                        </a:rPr>
                        <a:t>здатності</a:t>
                      </a:r>
                      <a:r>
                        <a:rPr lang="ru-RU" dirty="0">
                          <a:effectLst/>
                        </a:rPr>
                        <a:t> бути </a:t>
                      </a:r>
                      <a:r>
                        <a:rPr lang="ru-RU" dirty="0" err="1">
                          <a:effectLst/>
                        </a:rPr>
                        <a:t>незалежним</a:t>
                      </a:r>
                      <a:r>
                        <a:rPr lang="ru-RU" dirty="0">
                          <a:effectLst/>
                        </a:rPr>
                        <a:t> </a:t>
                      </a:r>
                      <a:r>
                        <a:rPr lang="ru-RU" dirty="0" err="1">
                          <a:effectLst/>
                        </a:rPr>
                        <a:t>від</a:t>
                      </a:r>
                      <a:r>
                        <a:rPr lang="ru-RU" dirty="0">
                          <a:effectLst/>
                        </a:rPr>
                        <a:t> </a:t>
                      </a:r>
                      <a:r>
                        <a:rPr lang="ru-RU" dirty="0" err="1">
                          <a:effectLst/>
                        </a:rPr>
                        <a:t>інших</a:t>
                      </a:r>
                      <a:r>
                        <a:rPr lang="ru-RU" dirty="0">
                          <a:effectLst/>
                        </a:rPr>
                        <a:t> та </a:t>
                      </a:r>
                      <a:r>
                        <a:rPr lang="ru-RU" dirty="0" err="1">
                          <a:effectLst/>
                        </a:rPr>
                        <a:t>самостійно</a:t>
                      </a:r>
                      <a:r>
                        <a:rPr lang="ru-RU" dirty="0">
                          <a:effectLst/>
                        </a:rPr>
                        <a:t> </a:t>
                      </a:r>
                      <a:r>
                        <a:rPr lang="ru-RU" dirty="0" err="1">
                          <a:effectLst/>
                        </a:rPr>
                        <a:t>виконувати</a:t>
                      </a:r>
                      <a:r>
                        <a:rPr lang="ru-RU" dirty="0">
                          <a:effectLst/>
                        </a:rPr>
                        <a:t> </a:t>
                      </a:r>
                      <a:r>
                        <a:rPr lang="ru-RU" dirty="0" err="1">
                          <a:effectLst/>
                        </a:rPr>
                        <a:t>свої</a:t>
                      </a:r>
                      <a:r>
                        <a:rPr lang="ru-RU" dirty="0">
                          <a:effectLst/>
                        </a:rPr>
                        <a:t> </a:t>
                      </a:r>
                      <a:r>
                        <a:rPr lang="ru-RU" dirty="0" err="1">
                          <a:effectLst/>
                        </a:rPr>
                        <a:t>щоденні</a:t>
                      </a:r>
                      <a:r>
                        <a:rPr lang="ru-RU" dirty="0">
                          <a:effectLst/>
                        </a:rPr>
                        <a:t> </a:t>
                      </a:r>
                      <a:r>
                        <a:rPr lang="ru-RU" dirty="0" err="1">
                          <a:effectLst/>
                        </a:rPr>
                        <a:t>функції</a:t>
                      </a:r>
                      <a:r>
                        <a:rPr lang="ru-RU" dirty="0">
                          <a:effectLst/>
                        </a:rPr>
                        <a:t> у </a:t>
                      </a:r>
                      <a:r>
                        <a:rPr lang="ru-RU" dirty="0" err="1">
                          <a:effectLst/>
                        </a:rPr>
                        <a:t>побуті</a:t>
                      </a:r>
                      <a:r>
                        <a:rPr lang="ru-RU" dirty="0">
                          <a:effectLst/>
                        </a:rPr>
                        <a:t>, </a:t>
                      </a:r>
                      <a:r>
                        <a:rPr lang="ru-RU" dirty="0" err="1">
                          <a:effectLst/>
                        </a:rPr>
                        <a:t>під</a:t>
                      </a:r>
                      <a:r>
                        <a:rPr lang="ru-RU" dirty="0">
                          <a:effectLst/>
                        </a:rPr>
                        <a:t> час </a:t>
                      </a:r>
                      <a:r>
                        <a:rPr lang="ru-RU" dirty="0" err="1">
                          <a:effectLst/>
                        </a:rPr>
                        <a:t>роботи</a:t>
                      </a:r>
                      <a:r>
                        <a:rPr lang="ru-RU" dirty="0">
                          <a:effectLst/>
                        </a:rPr>
                        <a:t> та </a:t>
                      </a:r>
                      <a:r>
                        <a:rPr lang="ru-RU" dirty="0" err="1">
                          <a:effectLst/>
                        </a:rPr>
                        <a:t>відпочинку</a:t>
                      </a:r>
                      <a:endParaRPr lang="ru-RU" dirty="0">
                        <a:effectLst/>
                      </a:endParaRPr>
                    </a:p>
                  </a:txBody>
                  <a:tcPr marL="74577" marR="74577" marT="47625" anchor="ctr"/>
                </a:tc>
                <a:extLst>
                  <a:ext uri="{0D108BD9-81ED-4DB2-BD59-A6C34878D82A}">
                    <a16:rowId xmlns:a16="http://schemas.microsoft.com/office/drawing/2014/main" val="10002"/>
                  </a:ext>
                </a:extLst>
              </a:tr>
              <a:tr h="1012986">
                <a:tc>
                  <a:txBody>
                    <a:bodyPr/>
                    <a:lstStyle/>
                    <a:p>
                      <a:pPr algn="just"/>
                      <a:r>
                        <a:rPr lang="ru-RU">
                          <a:effectLst/>
                        </a:rPr>
                        <a:t>Преморбідні (безсимптомні, доклінічні) стани</a:t>
                      </a:r>
                    </a:p>
                  </a:txBody>
                  <a:tcPr marL="74577" marR="74577" marT="47625" anchor="ctr"/>
                </a:tc>
                <a:tc>
                  <a:txBody>
                    <a:bodyPr/>
                    <a:lstStyle/>
                    <a:p>
                      <a:pPr algn="just"/>
                      <a:r>
                        <a:rPr lang="ru-RU" dirty="0" err="1">
                          <a:effectLst/>
                        </a:rPr>
                        <a:t>Тимчасово</a:t>
                      </a:r>
                      <a:r>
                        <a:rPr lang="ru-RU" dirty="0">
                          <a:effectLst/>
                        </a:rPr>
                        <a:t> </a:t>
                      </a:r>
                      <a:r>
                        <a:rPr lang="ru-RU" dirty="0" err="1">
                          <a:effectLst/>
                        </a:rPr>
                        <a:t>компенсовані</a:t>
                      </a:r>
                      <a:r>
                        <a:rPr lang="ru-RU" dirty="0">
                          <a:effectLst/>
                        </a:rPr>
                        <a:t>, </a:t>
                      </a:r>
                      <a:r>
                        <a:rPr lang="ru-RU" dirty="0" err="1">
                          <a:effectLst/>
                        </a:rPr>
                        <a:t>приховані</a:t>
                      </a:r>
                      <a:r>
                        <a:rPr lang="ru-RU" dirty="0">
                          <a:effectLst/>
                        </a:rPr>
                        <a:t> </a:t>
                      </a:r>
                      <a:r>
                        <a:rPr lang="ru-RU" dirty="0" err="1">
                          <a:effectLst/>
                        </a:rPr>
                        <a:t>зміни</a:t>
                      </a:r>
                      <a:r>
                        <a:rPr lang="ru-RU" dirty="0">
                          <a:effectLst/>
                        </a:rPr>
                        <a:t>, </a:t>
                      </a:r>
                      <a:r>
                        <a:rPr lang="ru-RU" dirty="0" err="1">
                          <a:effectLst/>
                        </a:rPr>
                        <a:t>що</a:t>
                      </a:r>
                      <a:r>
                        <a:rPr lang="ru-RU" dirty="0">
                          <a:effectLst/>
                        </a:rPr>
                        <a:t> </a:t>
                      </a:r>
                      <a:r>
                        <a:rPr lang="ru-RU" dirty="0" err="1">
                          <a:effectLst/>
                        </a:rPr>
                        <a:t>виявляються</a:t>
                      </a:r>
                      <a:r>
                        <a:rPr lang="ru-RU" dirty="0">
                          <a:effectLst/>
                        </a:rPr>
                        <a:t> </a:t>
                      </a:r>
                      <a:r>
                        <a:rPr lang="ru-RU" dirty="0" err="1">
                          <a:effectLst/>
                        </a:rPr>
                        <a:t>лише</a:t>
                      </a:r>
                      <a:r>
                        <a:rPr lang="ru-RU" dirty="0">
                          <a:effectLst/>
                        </a:rPr>
                        <a:t> з </a:t>
                      </a:r>
                      <a:r>
                        <a:rPr lang="ru-RU" dirty="0" err="1">
                          <a:effectLst/>
                        </a:rPr>
                        <a:t>використанням</a:t>
                      </a:r>
                      <a:r>
                        <a:rPr lang="ru-RU" dirty="0">
                          <a:effectLst/>
                        </a:rPr>
                        <a:t> комплексу </a:t>
                      </a:r>
                      <a:r>
                        <a:rPr lang="ru-RU" dirty="0" err="1">
                          <a:effectLst/>
                        </a:rPr>
                        <a:t>чутливих</a:t>
                      </a:r>
                      <a:r>
                        <a:rPr lang="ru-RU" dirty="0">
                          <a:effectLst/>
                        </a:rPr>
                        <a:t> </a:t>
                      </a:r>
                      <a:r>
                        <a:rPr lang="ru-RU" dirty="0" err="1">
                          <a:effectLst/>
                        </a:rPr>
                        <a:t>методів</a:t>
                      </a:r>
                      <a:endParaRPr lang="ru-RU" dirty="0">
                        <a:effectLst/>
                      </a:endParaRPr>
                    </a:p>
                  </a:txBody>
                  <a:tcPr marL="74577" marR="74577" marT="47625" anchor="ctr"/>
                </a:tc>
                <a:extLst>
                  <a:ext uri="{0D108BD9-81ED-4DB2-BD59-A6C34878D82A}">
                    <a16:rowId xmlns:a16="http://schemas.microsoft.com/office/drawing/2014/main" val="10003"/>
                  </a:ext>
                </a:extLst>
              </a:tr>
              <a:tr h="709722">
                <a:tc>
                  <a:txBody>
                    <a:bodyPr/>
                    <a:lstStyle/>
                    <a:p>
                      <a:pPr algn="just"/>
                      <a:r>
                        <a:rPr lang="ru-RU">
                          <a:effectLst/>
                        </a:rPr>
                        <a:t>Дискомфорт</a:t>
                      </a:r>
                    </a:p>
                  </a:txBody>
                  <a:tcPr marL="74577" marR="74577" marT="47625" anchor="ctr"/>
                </a:tc>
                <a:tc>
                  <a:txBody>
                    <a:bodyPr/>
                    <a:lstStyle/>
                    <a:p>
                      <a:pPr algn="just"/>
                      <a:r>
                        <a:rPr lang="ru-RU">
                          <a:effectLst/>
                        </a:rPr>
                        <a:t>Симптоми, що призводять до незручностей (втома, нудота, неприємний запах, запаморочення та ін.)</a:t>
                      </a:r>
                    </a:p>
                  </a:txBody>
                  <a:tcPr marL="74577" marR="74577" marT="47625" anchor="ctr"/>
                </a:tc>
                <a:extLst>
                  <a:ext uri="{0D108BD9-81ED-4DB2-BD59-A6C34878D82A}">
                    <a16:rowId xmlns:a16="http://schemas.microsoft.com/office/drawing/2014/main" val="10004"/>
                  </a:ext>
                </a:extLst>
              </a:tr>
              <a:tr h="709722">
                <a:tc>
                  <a:txBody>
                    <a:bodyPr/>
                    <a:lstStyle/>
                    <a:p>
                      <a:pPr algn="just"/>
                      <a:r>
                        <a:rPr lang="ru-RU" dirty="0" err="1">
                          <a:effectLst/>
                        </a:rPr>
                        <a:t>Незадоволеність</a:t>
                      </a:r>
                      <a:r>
                        <a:rPr lang="ru-RU" dirty="0">
                          <a:effectLst/>
                        </a:rPr>
                        <a:t> </a:t>
                      </a:r>
                      <a:r>
                        <a:rPr lang="ru-RU" dirty="0" err="1">
                          <a:effectLst/>
                        </a:rPr>
                        <a:t>життям</a:t>
                      </a:r>
                      <a:endParaRPr lang="ru-RU" dirty="0">
                        <a:effectLst/>
                      </a:endParaRPr>
                    </a:p>
                  </a:txBody>
                  <a:tcPr marL="74577" marR="74577" marT="47625" anchor="ctr"/>
                </a:tc>
                <a:tc>
                  <a:txBody>
                    <a:bodyPr/>
                    <a:lstStyle/>
                    <a:p>
                      <a:pPr algn="just"/>
                      <a:r>
                        <a:rPr lang="ru-RU" dirty="0" err="1">
                          <a:effectLst/>
                        </a:rPr>
                        <a:t>Порушення</a:t>
                      </a:r>
                      <a:r>
                        <a:rPr lang="ru-RU" dirty="0">
                          <a:effectLst/>
                        </a:rPr>
                        <a:t> </a:t>
                      </a:r>
                      <a:r>
                        <a:rPr lang="ru-RU" dirty="0" err="1">
                          <a:effectLst/>
                        </a:rPr>
                        <a:t>емоційного</a:t>
                      </a:r>
                      <a:r>
                        <a:rPr lang="ru-RU" dirty="0">
                          <a:effectLst/>
                        </a:rPr>
                        <a:t> та </a:t>
                      </a:r>
                      <a:r>
                        <a:rPr lang="ru-RU" dirty="0" err="1">
                          <a:effectLst/>
                        </a:rPr>
                        <a:t>психічного</a:t>
                      </a:r>
                      <a:r>
                        <a:rPr lang="ru-RU" dirty="0">
                          <a:effectLst/>
                        </a:rPr>
                        <a:t> стану (</a:t>
                      </a:r>
                      <a:r>
                        <a:rPr lang="ru-RU" dirty="0" err="1">
                          <a:effectLst/>
                        </a:rPr>
                        <a:t>сум</a:t>
                      </a:r>
                      <a:r>
                        <a:rPr lang="ru-RU" dirty="0">
                          <a:effectLst/>
                        </a:rPr>
                        <a:t>, </a:t>
                      </a:r>
                      <a:r>
                        <a:rPr lang="ru-RU" dirty="0" err="1">
                          <a:effectLst/>
                        </a:rPr>
                        <a:t>гнів</a:t>
                      </a:r>
                      <a:r>
                        <a:rPr lang="ru-RU" dirty="0">
                          <a:effectLst/>
                        </a:rPr>
                        <a:t>, </a:t>
                      </a:r>
                      <a:r>
                        <a:rPr lang="ru-RU" dirty="0" err="1">
                          <a:effectLst/>
                        </a:rPr>
                        <a:t>збудження</a:t>
                      </a:r>
                      <a:r>
                        <a:rPr lang="ru-RU" dirty="0">
                          <a:effectLst/>
                        </a:rPr>
                        <a:t> та </a:t>
                      </a:r>
                      <a:r>
                        <a:rPr lang="ru-RU" dirty="0" err="1">
                          <a:effectLst/>
                        </a:rPr>
                        <a:t>ін</a:t>
                      </a:r>
                      <a:r>
                        <a:rPr lang="ru-RU" dirty="0">
                          <a:effectLst/>
                        </a:rPr>
                        <a:t>.)</a:t>
                      </a:r>
                    </a:p>
                  </a:txBody>
                  <a:tcPr marL="74577" marR="74577" marT="47625"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17131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Визначення  здоров'я населення </a:t>
            </a:r>
            <a:endParaRPr lang="ru-RU" dirty="0"/>
          </a:p>
        </p:txBody>
      </p:sp>
      <p:sp>
        <p:nvSpPr>
          <p:cNvPr id="3" name="Объект 2"/>
          <p:cNvSpPr>
            <a:spLocks noGrp="1"/>
          </p:cNvSpPr>
          <p:nvPr>
            <p:ph idx="1"/>
          </p:nvPr>
        </p:nvSpPr>
        <p:spPr/>
        <p:txBody>
          <a:bodyPr>
            <a:normAutofit lnSpcReduction="10000"/>
          </a:bodyPr>
          <a:lstStyle/>
          <a:p>
            <a:r>
              <a:rPr lang="ru-RU" dirty="0" err="1"/>
              <a:t>Реакція</a:t>
            </a:r>
            <a:r>
              <a:rPr lang="ru-RU" dirty="0"/>
              <a:t> на </a:t>
            </a:r>
            <a:r>
              <a:rPr lang="ru-RU" dirty="0" err="1"/>
              <a:t>зовнішній</a:t>
            </a:r>
            <a:r>
              <a:rPr lang="ru-RU" dirty="0"/>
              <a:t> </a:t>
            </a:r>
            <a:r>
              <a:rPr lang="ru-RU" dirty="0" err="1"/>
              <a:t>вплив</a:t>
            </a:r>
            <a:r>
              <a:rPr lang="ru-RU" dirty="0"/>
              <a:t> у </a:t>
            </a:r>
            <a:r>
              <a:rPr lang="ru-RU" dirty="0" err="1"/>
              <a:t>популяції</a:t>
            </a:r>
            <a:r>
              <a:rPr lang="ru-RU" dirty="0"/>
              <a:t> в </a:t>
            </a:r>
            <a:r>
              <a:rPr lang="ru-RU" dirty="0" err="1"/>
              <a:t>більшості</a:t>
            </a:r>
            <a:r>
              <a:rPr lang="ru-RU" dirty="0"/>
              <a:t> </a:t>
            </a:r>
            <a:r>
              <a:rPr lang="ru-RU" dirty="0" err="1"/>
              <a:t>випадків</a:t>
            </a:r>
            <a:r>
              <a:rPr lang="ru-RU" dirty="0"/>
              <a:t> </a:t>
            </a:r>
            <a:r>
              <a:rPr lang="ru-RU" dirty="0" err="1"/>
              <a:t>має</a:t>
            </a:r>
            <a:r>
              <a:rPr lang="ru-RU" dirty="0"/>
              <a:t> </a:t>
            </a:r>
            <a:r>
              <a:rPr lang="ru-RU" dirty="0" err="1"/>
              <a:t>ймовірний</a:t>
            </a:r>
            <a:r>
              <a:rPr lang="ru-RU" dirty="0"/>
              <a:t> характер, </a:t>
            </a:r>
            <a:r>
              <a:rPr lang="ru-RU" dirty="0" err="1"/>
              <a:t>що</a:t>
            </a:r>
            <a:r>
              <a:rPr lang="ru-RU" dirty="0"/>
              <a:t> </a:t>
            </a:r>
            <a:r>
              <a:rPr lang="ru-RU" dirty="0" err="1"/>
              <a:t>обумовлено</a:t>
            </a:r>
            <a:r>
              <a:rPr lang="ru-RU" dirty="0"/>
              <a:t> </a:t>
            </a:r>
            <a:r>
              <a:rPr lang="ru-RU" dirty="0" err="1"/>
              <a:t>різницею</a:t>
            </a:r>
            <a:r>
              <a:rPr lang="ru-RU" dirty="0"/>
              <a:t> у </a:t>
            </a:r>
            <a:r>
              <a:rPr lang="ru-RU" dirty="0" err="1"/>
              <a:t>індивідуальній</a:t>
            </a:r>
            <a:r>
              <a:rPr lang="ru-RU" dirty="0"/>
              <a:t> </a:t>
            </a:r>
            <a:r>
              <a:rPr lang="ru-RU" dirty="0" err="1"/>
              <a:t>чутливості</a:t>
            </a:r>
            <a:r>
              <a:rPr lang="ru-RU" dirty="0"/>
              <a:t> людей до </a:t>
            </a:r>
            <a:r>
              <a:rPr lang="ru-RU" dirty="0" err="1"/>
              <a:t>дії</a:t>
            </a:r>
            <a:r>
              <a:rPr lang="ru-RU" dirty="0"/>
              <a:t> фактора </a:t>
            </a:r>
            <a:r>
              <a:rPr lang="ru-RU" dirty="0" err="1"/>
              <a:t>навколишнього</a:t>
            </a:r>
            <a:r>
              <a:rPr lang="ru-RU" dirty="0"/>
              <a:t> </a:t>
            </a:r>
            <a:r>
              <a:rPr lang="ru-RU" dirty="0" err="1"/>
              <a:t>середовища</a:t>
            </a:r>
            <a:r>
              <a:rPr lang="ru-RU" dirty="0"/>
              <a:t>, </a:t>
            </a:r>
            <a:r>
              <a:rPr lang="ru-RU" dirty="0" err="1"/>
              <a:t>що</a:t>
            </a:r>
            <a:r>
              <a:rPr lang="ru-RU" dirty="0"/>
              <a:t> </a:t>
            </a:r>
            <a:r>
              <a:rPr lang="ru-RU" dirty="0" err="1"/>
              <a:t>вивчається</a:t>
            </a:r>
            <a:r>
              <a:rPr lang="ru-RU" dirty="0"/>
              <a:t>.</a:t>
            </a:r>
          </a:p>
          <a:p>
            <a:r>
              <a:rPr lang="ru-RU" dirty="0"/>
              <a:t>У </a:t>
            </a:r>
            <a:r>
              <a:rPr lang="ru-RU" dirty="0" err="1"/>
              <a:t>найбільшої</a:t>
            </a:r>
            <a:r>
              <a:rPr lang="ru-RU" dirty="0"/>
              <a:t> </a:t>
            </a:r>
            <a:r>
              <a:rPr lang="ru-RU" dirty="0" err="1"/>
              <a:t>частини</a:t>
            </a:r>
            <a:r>
              <a:rPr lang="ru-RU" dirty="0"/>
              <a:t> </a:t>
            </a:r>
            <a:r>
              <a:rPr lang="ru-RU" dirty="0" err="1"/>
              <a:t>популяції</a:t>
            </a:r>
            <a:r>
              <a:rPr lang="ru-RU" dirty="0"/>
              <a:t> у </a:t>
            </a:r>
            <a:r>
              <a:rPr lang="ru-RU" dirty="0" err="1"/>
              <a:t>результаті</a:t>
            </a:r>
            <a:r>
              <a:rPr lang="ru-RU" dirty="0"/>
              <a:t> </a:t>
            </a:r>
            <a:r>
              <a:rPr lang="ru-RU" dirty="0" err="1"/>
              <a:t>експозиції</a:t>
            </a:r>
            <a:r>
              <a:rPr lang="ru-RU" dirty="0"/>
              <a:t> </a:t>
            </a:r>
            <a:r>
              <a:rPr lang="ru-RU" dirty="0" err="1"/>
              <a:t>виникають</a:t>
            </a:r>
            <a:r>
              <a:rPr lang="ru-RU" dirty="0"/>
              <a:t> </a:t>
            </a:r>
            <a:r>
              <a:rPr lang="ru-RU" dirty="0" err="1"/>
              <a:t>приховані</a:t>
            </a:r>
            <a:r>
              <a:rPr lang="ru-RU" dirty="0"/>
              <a:t> </a:t>
            </a:r>
            <a:r>
              <a:rPr lang="ru-RU" dirty="0" err="1"/>
              <a:t>форми</a:t>
            </a:r>
            <a:r>
              <a:rPr lang="ru-RU" dirty="0"/>
              <a:t> </a:t>
            </a:r>
            <a:r>
              <a:rPr lang="ru-RU" dirty="0" err="1"/>
              <a:t>захворювання</a:t>
            </a:r>
            <a:r>
              <a:rPr lang="ru-RU" dirty="0"/>
              <a:t> та </a:t>
            </a:r>
            <a:r>
              <a:rPr lang="ru-RU" dirty="0" err="1"/>
              <a:t>донозологічні</a:t>
            </a:r>
            <a:r>
              <a:rPr lang="ru-RU" dirty="0"/>
              <a:t> </a:t>
            </a:r>
            <a:r>
              <a:rPr lang="ru-RU" dirty="0" err="1"/>
              <a:t>стани</a:t>
            </a:r>
            <a:r>
              <a:rPr lang="ru-RU" dirty="0"/>
              <a:t>, </a:t>
            </a:r>
            <a:r>
              <a:rPr lang="ru-RU" dirty="0" err="1"/>
              <a:t>що</a:t>
            </a:r>
            <a:r>
              <a:rPr lang="ru-RU" dirty="0"/>
              <a:t> не </a:t>
            </a:r>
            <a:r>
              <a:rPr lang="ru-RU" dirty="0" err="1"/>
              <a:t>виявляються</a:t>
            </a:r>
            <a:r>
              <a:rPr lang="ru-RU" dirty="0"/>
              <a:t> за </a:t>
            </a:r>
            <a:r>
              <a:rPr lang="ru-RU" dirty="0" err="1"/>
              <a:t>показниками</a:t>
            </a:r>
            <a:r>
              <a:rPr lang="ru-RU" dirty="0"/>
              <a:t> </a:t>
            </a:r>
            <a:r>
              <a:rPr lang="ru-RU" dirty="0" err="1"/>
              <a:t>смертності</a:t>
            </a:r>
            <a:r>
              <a:rPr lang="ru-RU" dirty="0"/>
              <a:t>, </a:t>
            </a:r>
            <a:r>
              <a:rPr lang="ru-RU" dirty="0" err="1"/>
              <a:t>звертання</a:t>
            </a:r>
            <a:r>
              <a:rPr lang="ru-RU" dirty="0"/>
              <a:t> за </a:t>
            </a:r>
            <a:r>
              <a:rPr lang="ru-RU" dirty="0" err="1"/>
              <a:t>медичною</a:t>
            </a:r>
            <a:r>
              <a:rPr lang="ru-RU" dirty="0"/>
              <a:t> </a:t>
            </a:r>
            <a:r>
              <a:rPr lang="ru-RU" dirty="0" err="1"/>
              <a:t>допомогою</a:t>
            </a:r>
            <a:r>
              <a:rPr lang="ru-RU" dirty="0"/>
              <a:t>, </a:t>
            </a:r>
            <a:r>
              <a:rPr lang="ru-RU" dirty="0" err="1"/>
              <a:t>госпіталізації</a:t>
            </a:r>
            <a:r>
              <a:rPr lang="ru-RU" dirty="0"/>
              <a:t>. </a:t>
            </a:r>
          </a:p>
          <a:p>
            <a:r>
              <a:rPr lang="ru-RU" dirty="0"/>
              <a:t>Лише </a:t>
            </a:r>
            <a:r>
              <a:rPr lang="ru-RU" dirty="0" err="1"/>
              <a:t>цілеспрямоване</a:t>
            </a:r>
            <a:r>
              <a:rPr lang="ru-RU" dirty="0"/>
              <a:t> та </a:t>
            </a:r>
            <a:r>
              <a:rPr lang="ru-RU" dirty="0" err="1"/>
              <a:t>поглиблене</a:t>
            </a:r>
            <a:r>
              <a:rPr lang="ru-RU" dirty="0"/>
              <a:t> </a:t>
            </a:r>
            <a:r>
              <a:rPr lang="ru-RU" dirty="0" err="1"/>
              <a:t>медичне</a:t>
            </a:r>
            <a:r>
              <a:rPr lang="ru-RU" dirty="0"/>
              <a:t> </a:t>
            </a:r>
            <a:r>
              <a:rPr lang="ru-RU" dirty="0" err="1"/>
              <a:t>дослідження</a:t>
            </a:r>
            <a:r>
              <a:rPr lang="ru-RU" dirty="0"/>
              <a:t> </a:t>
            </a:r>
            <a:r>
              <a:rPr lang="ru-RU" dirty="0" err="1"/>
              <a:t>здатне</a:t>
            </a:r>
            <a:r>
              <a:rPr lang="ru-RU" dirty="0"/>
              <a:t> </a:t>
            </a:r>
            <a:r>
              <a:rPr lang="ru-RU" dirty="0" err="1"/>
              <a:t>оцінити</a:t>
            </a:r>
            <a:r>
              <a:rPr lang="ru-RU" dirty="0"/>
              <a:t> </a:t>
            </a:r>
            <a:r>
              <a:rPr lang="ru-RU" dirty="0" err="1"/>
              <a:t>справжній</a:t>
            </a:r>
            <a:r>
              <a:rPr lang="ru-RU" dirty="0"/>
              <a:t> стан </a:t>
            </a:r>
            <a:r>
              <a:rPr lang="ru-RU" dirty="0" err="1"/>
              <a:t>здоров`я</a:t>
            </a:r>
            <a:r>
              <a:rPr lang="ru-RU" dirty="0"/>
              <a:t> у </a:t>
            </a:r>
            <a:r>
              <a:rPr lang="ru-RU" dirty="0" err="1"/>
              <a:t>експонованій</a:t>
            </a:r>
            <a:r>
              <a:rPr lang="ru-RU" dirty="0"/>
              <a:t> </a:t>
            </a:r>
            <a:r>
              <a:rPr lang="ru-RU" dirty="0" err="1"/>
              <a:t>популяції</a:t>
            </a:r>
            <a:r>
              <a:rPr lang="ru-RU" dirty="0"/>
              <a:t>. </a:t>
            </a:r>
          </a:p>
        </p:txBody>
      </p:sp>
    </p:spTree>
    <p:extLst>
      <p:ext uri="{BB962C8B-B14F-4D97-AF65-F5344CB8AC3E}">
        <p14:creationId xmlns:p14="http://schemas.microsoft.com/office/powerpoint/2010/main" val="120453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b="1" dirty="0" err="1"/>
              <a:t>Гігієнічна</a:t>
            </a:r>
            <a:r>
              <a:rPr lang="ru-RU" b="1" dirty="0"/>
              <a:t> </a:t>
            </a:r>
            <a:r>
              <a:rPr lang="ru-RU" b="1" dirty="0" err="1"/>
              <a:t>діагностика</a:t>
            </a:r>
            <a:endParaRPr lang="ru-RU" b="1" dirty="0"/>
          </a:p>
        </p:txBody>
      </p:sp>
      <p:sp>
        <p:nvSpPr>
          <p:cNvPr id="3" name="Объект 2"/>
          <p:cNvSpPr>
            <a:spLocks noGrp="1"/>
          </p:cNvSpPr>
          <p:nvPr>
            <p:ph idx="1"/>
          </p:nvPr>
        </p:nvSpPr>
        <p:spPr/>
        <p:txBody>
          <a:bodyPr>
            <a:normAutofit/>
          </a:bodyPr>
          <a:lstStyle/>
          <a:p>
            <a:r>
              <a:rPr lang="ru-RU" dirty="0" err="1"/>
              <a:t>Гігієнічна</a:t>
            </a:r>
            <a:r>
              <a:rPr lang="ru-RU" dirty="0"/>
              <a:t> </a:t>
            </a:r>
            <a:r>
              <a:rPr lang="ru-RU" dirty="0" err="1"/>
              <a:t>діагностика</a:t>
            </a:r>
            <a:r>
              <a:rPr lang="ru-RU" dirty="0"/>
              <a:t> є системою </a:t>
            </a:r>
            <a:r>
              <a:rPr lang="ru-RU" dirty="0" err="1"/>
              <a:t>мислення</a:t>
            </a:r>
            <a:r>
              <a:rPr lang="ru-RU" dirty="0"/>
              <a:t> та </a:t>
            </a:r>
            <a:r>
              <a:rPr lang="ru-RU" dirty="0" err="1"/>
              <a:t>дій</a:t>
            </a:r>
            <a:r>
              <a:rPr lang="ru-RU" dirty="0"/>
              <a:t>, </a:t>
            </a:r>
            <a:r>
              <a:rPr lang="ru-RU" dirty="0" err="1"/>
              <a:t>що</a:t>
            </a:r>
            <a:r>
              <a:rPr lang="ru-RU" dirty="0"/>
              <a:t> </a:t>
            </a:r>
            <a:r>
              <a:rPr lang="ru-RU" dirty="0" err="1"/>
              <a:t>мають</a:t>
            </a:r>
            <a:r>
              <a:rPr lang="ru-RU" dirty="0"/>
              <a:t> на </a:t>
            </a:r>
            <a:r>
              <a:rPr lang="ru-RU" dirty="0" err="1"/>
              <a:t>меті</a:t>
            </a:r>
            <a:r>
              <a:rPr lang="ru-RU" dirty="0"/>
              <a:t> </a:t>
            </a:r>
            <a:r>
              <a:rPr lang="ru-RU" dirty="0" err="1"/>
              <a:t>дослідження</a:t>
            </a:r>
            <a:r>
              <a:rPr lang="ru-RU" dirty="0"/>
              <a:t> стану природного та </a:t>
            </a:r>
            <a:r>
              <a:rPr lang="ru-RU" dirty="0" err="1"/>
              <a:t>соціального</a:t>
            </a:r>
            <a:r>
              <a:rPr lang="ru-RU" dirty="0"/>
              <a:t> </a:t>
            </a:r>
            <a:r>
              <a:rPr lang="ru-RU" dirty="0" err="1"/>
              <a:t>середовища</a:t>
            </a:r>
            <a:r>
              <a:rPr lang="ru-RU" dirty="0"/>
              <a:t>, </a:t>
            </a:r>
            <a:r>
              <a:rPr lang="ru-RU" dirty="0" err="1"/>
              <a:t>здоров'я</a:t>
            </a:r>
            <a:r>
              <a:rPr lang="ru-RU" dirty="0"/>
              <a:t> </a:t>
            </a:r>
            <a:r>
              <a:rPr lang="ru-RU" dirty="0" err="1"/>
              <a:t>людини</a:t>
            </a:r>
            <a:r>
              <a:rPr lang="ru-RU" dirty="0"/>
              <a:t> (</a:t>
            </a:r>
            <a:r>
              <a:rPr lang="ru-RU" dirty="0" err="1"/>
              <a:t>популяції</a:t>
            </a:r>
            <a:r>
              <a:rPr lang="ru-RU" dirty="0"/>
              <a:t>) і </a:t>
            </a:r>
            <a:r>
              <a:rPr lang="ru-RU" dirty="0" err="1"/>
              <a:t>встановлення</a:t>
            </a:r>
            <a:r>
              <a:rPr lang="ru-RU" dirty="0"/>
              <a:t> </a:t>
            </a:r>
            <a:r>
              <a:rPr lang="ru-RU" dirty="0" err="1"/>
              <a:t>залежності</a:t>
            </a:r>
            <a:r>
              <a:rPr lang="ru-RU" dirty="0"/>
              <a:t> </a:t>
            </a:r>
            <a:r>
              <a:rPr lang="ru-RU" dirty="0" err="1"/>
              <a:t>між</a:t>
            </a:r>
            <a:r>
              <a:rPr lang="ru-RU" dirty="0"/>
              <a:t> станом </a:t>
            </a:r>
            <a:r>
              <a:rPr lang="ru-RU" dirty="0" err="1"/>
              <a:t>середовища</a:t>
            </a:r>
            <a:r>
              <a:rPr lang="ru-RU" dirty="0"/>
              <a:t> і </a:t>
            </a:r>
            <a:r>
              <a:rPr lang="ru-RU" dirty="0" err="1"/>
              <a:t>здоров'ям</a:t>
            </a:r>
            <a:r>
              <a:rPr lang="ru-RU" dirty="0"/>
              <a:t>. </a:t>
            </a:r>
          </a:p>
          <a:p>
            <a:r>
              <a:rPr lang="ru-RU" dirty="0" err="1"/>
              <a:t>Гігієнічна</a:t>
            </a:r>
            <a:r>
              <a:rPr lang="ru-RU" dirty="0"/>
              <a:t> </a:t>
            </a:r>
            <a:r>
              <a:rPr lang="ru-RU" dirty="0" err="1"/>
              <a:t>діагностика</a:t>
            </a:r>
            <a:r>
              <a:rPr lang="ru-RU" dirty="0"/>
              <a:t> </a:t>
            </a:r>
            <a:r>
              <a:rPr lang="ru-RU" dirty="0" err="1"/>
              <a:t>має</a:t>
            </a:r>
            <a:r>
              <a:rPr lang="ru-RU" dirty="0"/>
              <a:t> три </a:t>
            </a:r>
            <a:r>
              <a:rPr lang="ru-RU" dirty="0" err="1"/>
              <a:t>об'єкти</a:t>
            </a:r>
            <a:r>
              <a:rPr lang="ru-RU" dirty="0"/>
              <a:t> </a:t>
            </a:r>
            <a:r>
              <a:rPr lang="ru-RU" dirty="0" err="1"/>
              <a:t>дослідження</a:t>
            </a:r>
            <a:r>
              <a:rPr lang="ru-RU" dirty="0"/>
              <a:t>: </a:t>
            </a:r>
            <a:r>
              <a:rPr lang="ru-RU" b="1" dirty="0" err="1"/>
              <a:t>середовище</a:t>
            </a:r>
            <a:r>
              <a:rPr lang="ru-RU" b="1" dirty="0"/>
              <a:t>, </a:t>
            </a:r>
            <a:r>
              <a:rPr lang="ru-RU" b="1" dirty="0" err="1"/>
              <a:t>здоров'я</a:t>
            </a:r>
            <a:r>
              <a:rPr lang="ru-RU" b="1" dirty="0"/>
              <a:t> та </a:t>
            </a:r>
            <a:r>
              <a:rPr lang="ru-RU" b="1" dirty="0" err="1"/>
              <a:t>зв'язок</a:t>
            </a:r>
            <a:r>
              <a:rPr lang="ru-RU" b="1" dirty="0"/>
              <a:t> </a:t>
            </a:r>
            <a:r>
              <a:rPr lang="ru-RU" b="1" dirty="0" err="1"/>
              <a:t>між</a:t>
            </a:r>
            <a:r>
              <a:rPr lang="ru-RU" b="1" dirty="0"/>
              <a:t> ними. </a:t>
            </a:r>
          </a:p>
          <a:p>
            <a:pPr marL="0" indent="0">
              <a:buNone/>
            </a:pPr>
            <a:endParaRPr lang="ru-RU" b="1" dirty="0"/>
          </a:p>
        </p:txBody>
      </p:sp>
    </p:spTree>
    <p:extLst>
      <p:ext uri="{BB962C8B-B14F-4D97-AF65-F5344CB8AC3E}">
        <p14:creationId xmlns:p14="http://schemas.microsoft.com/office/powerpoint/2010/main" val="1128300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dirty="0"/>
              <a:t>Визначення </a:t>
            </a:r>
            <a:r>
              <a:rPr lang="uk-UA" sz="3200" dirty="0" err="1"/>
              <a:t>преморбідних</a:t>
            </a:r>
            <a:r>
              <a:rPr lang="uk-UA" sz="3200" dirty="0"/>
              <a:t> станів</a:t>
            </a:r>
            <a:endParaRPr lang="ru-RU" sz="3200" dirty="0"/>
          </a:p>
        </p:txBody>
      </p:sp>
      <p:sp>
        <p:nvSpPr>
          <p:cNvPr id="3" name="Объект 2"/>
          <p:cNvSpPr>
            <a:spLocks noGrp="1"/>
          </p:cNvSpPr>
          <p:nvPr>
            <p:ph idx="1"/>
          </p:nvPr>
        </p:nvSpPr>
        <p:spPr>
          <a:xfrm>
            <a:off x="827700" y="1628801"/>
            <a:ext cx="6711654" cy="4619606"/>
          </a:xfrm>
        </p:spPr>
        <p:txBody>
          <a:bodyPr>
            <a:normAutofit fontScale="85000" lnSpcReduction="10000"/>
          </a:bodyPr>
          <a:lstStyle/>
          <a:p>
            <a:r>
              <a:rPr lang="ru-RU" dirty="0" err="1"/>
              <a:t>Гігієнічна</a:t>
            </a:r>
            <a:r>
              <a:rPr lang="ru-RU" dirty="0"/>
              <a:t> </a:t>
            </a:r>
            <a:r>
              <a:rPr lang="ru-RU" dirty="0" err="1"/>
              <a:t>донозологічна</a:t>
            </a:r>
            <a:r>
              <a:rPr lang="ru-RU" dirty="0"/>
              <a:t> </a:t>
            </a:r>
            <a:r>
              <a:rPr lang="ru-RU" dirty="0" err="1"/>
              <a:t>діагностика</a:t>
            </a:r>
            <a:r>
              <a:rPr lang="ru-RU" dirty="0"/>
              <a:t> проводиться до </a:t>
            </a:r>
            <a:r>
              <a:rPr lang="ru-RU" dirty="0" err="1"/>
              <a:t>звернення</a:t>
            </a:r>
            <a:r>
              <a:rPr lang="ru-RU" dirty="0"/>
              <a:t> до </a:t>
            </a:r>
            <a:r>
              <a:rPr lang="ru-RU" dirty="0" err="1"/>
              <a:t>лікаря</a:t>
            </a:r>
            <a:r>
              <a:rPr lang="ru-RU" dirty="0"/>
              <a:t> і </a:t>
            </a:r>
            <a:r>
              <a:rPr lang="ru-RU" dirty="0" err="1"/>
              <a:t>її</a:t>
            </a:r>
            <a:r>
              <a:rPr lang="ru-RU" dirty="0"/>
              <a:t> мета – </a:t>
            </a:r>
            <a:r>
              <a:rPr lang="ru-RU" dirty="0" err="1"/>
              <a:t>оцінка</a:t>
            </a:r>
            <a:r>
              <a:rPr lang="ru-RU" dirty="0"/>
              <a:t> стану </a:t>
            </a:r>
            <a:r>
              <a:rPr lang="ru-RU" dirty="0" err="1"/>
              <a:t>адаптаційних</a:t>
            </a:r>
            <a:r>
              <a:rPr lang="ru-RU" dirty="0"/>
              <a:t> систем, </a:t>
            </a:r>
            <a:r>
              <a:rPr lang="ru-RU" dirty="0" err="1"/>
              <a:t>раннє</a:t>
            </a:r>
            <a:r>
              <a:rPr lang="ru-RU" dirty="0"/>
              <a:t> </a:t>
            </a:r>
            <a:r>
              <a:rPr lang="ru-RU" dirty="0" err="1"/>
              <a:t>виявлення</a:t>
            </a:r>
            <a:r>
              <a:rPr lang="ru-RU" dirty="0"/>
              <a:t> </a:t>
            </a:r>
            <a:r>
              <a:rPr lang="ru-RU" dirty="0" err="1"/>
              <a:t>напруження</a:t>
            </a:r>
            <a:r>
              <a:rPr lang="ru-RU" dirty="0"/>
              <a:t> </a:t>
            </a:r>
            <a:r>
              <a:rPr lang="ru-RU" dirty="0" err="1"/>
              <a:t>або</a:t>
            </a:r>
            <a:r>
              <a:rPr lang="ru-RU" dirty="0"/>
              <a:t> </a:t>
            </a:r>
            <a:r>
              <a:rPr lang="ru-RU" dirty="0" err="1"/>
              <a:t>порушення</a:t>
            </a:r>
            <a:r>
              <a:rPr lang="ru-RU" dirty="0"/>
              <a:t>  </a:t>
            </a:r>
            <a:r>
              <a:rPr lang="ru-RU" dirty="0" err="1"/>
              <a:t>адаптаційних</a:t>
            </a:r>
            <a:r>
              <a:rPr lang="ru-RU" dirty="0"/>
              <a:t> </a:t>
            </a:r>
            <a:r>
              <a:rPr lang="ru-RU" dirty="0" err="1"/>
              <a:t>механізмів</a:t>
            </a:r>
            <a:r>
              <a:rPr lang="ru-RU" dirty="0"/>
              <a:t>, </a:t>
            </a:r>
            <a:r>
              <a:rPr lang="ru-RU" dirty="0" err="1"/>
              <a:t>які</a:t>
            </a:r>
            <a:r>
              <a:rPr lang="ru-RU" dirty="0"/>
              <a:t> в </a:t>
            </a:r>
            <a:r>
              <a:rPr lang="ru-RU" dirty="0" err="1"/>
              <a:t>подальшому</a:t>
            </a:r>
            <a:r>
              <a:rPr lang="ru-RU" dirty="0"/>
              <a:t> </a:t>
            </a:r>
            <a:r>
              <a:rPr lang="ru-RU" dirty="0" err="1"/>
              <a:t>можуть</a:t>
            </a:r>
            <a:r>
              <a:rPr lang="ru-RU" dirty="0"/>
              <a:t> </a:t>
            </a:r>
            <a:r>
              <a:rPr lang="ru-RU" dirty="0" err="1"/>
              <a:t>призвести</a:t>
            </a:r>
            <a:r>
              <a:rPr lang="ru-RU" dirty="0"/>
              <a:t> до </a:t>
            </a:r>
            <a:r>
              <a:rPr lang="ru-RU" dirty="0" err="1"/>
              <a:t>хвороби</a:t>
            </a:r>
            <a:r>
              <a:rPr lang="ru-RU" dirty="0"/>
              <a:t>.</a:t>
            </a:r>
          </a:p>
          <a:p>
            <a:r>
              <a:rPr lang="ru-RU" dirty="0" err="1"/>
              <a:t>Методи</a:t>
            </a:r>
            <a:r>
              <a:rPr lang="ru-RU" dirty="0"/>
              <a:t> </a:t>
            </a:r>
            <a:r>
              <a:rPr lang="ru-RU" dirty="0" err="1"/>
              <a:t>діагностики</a:t>
            </a:r>
            <a:r>
              <a:rPr lang="ru-RU" dirty="0"/>
              <a:t> </a:t>
            </a:r>
            <a:r>
              <a:rPr lang="ru-RU" dirty="0" err="1"/>
              <a:t>преморбідних</a:t>
            </a:r>
            <a:r>
              <a:rPr lang="ru-RU" dirty="0"/>
              <a:t> </a:t>
            </a:r>
            <a:r>
              <a:rPr lang="ru-RU" dirty="0" err="1"/>
              <a:t>станів</a:t>
            </a:r>
            <a:r>
              <a:rPr lang="ru-RU" dirty="0"/>
              <a:t> </a:t>
            </a:r>
            <a:r>
              <a:rPr lang="ru-RU" dirty="0" err="1"/>
              <a:t>включають</a:t>
            </a:r>
            <a:r>
              <a:rPr lang="ru-RU" dirty="0"/>
              <a:t> у себе </a:t>
            </a:r>
            <a:r>
              <a:rPr lang="ru-RU" dirty="0" err="1"/>
              <a:t>вивчення</a:t>
            </a:r>
            <a:r>
              <a:rPr lang="ru-RU" dirty="0"/>
              <a:t> </a:t>
            </a:r>
            <a:r>
              <a:rPr lang="ru-RU" dirty="0" err="1"/>
              <a:t>імунного</a:t>
            </a:r>
            <a:r>
              <a:rPr lang="ru-RU" dirty="0"/>
              <a:t> статусу </a:t>
            </a:r>
            <a:r>
              <a:rPr lang="ru-RU" dirty="0" err="1"/>
              <a:t>людини</a:t>
            </a:r>
            <a:r>
              <a:rPr lang="ru-RU" dirty="0"/>
              <a:t>, стан </a:t>
            </a:r>
            <a:r>
              <a:rPr lang="ru-RU" dirty="0" err="1"/>
              <a:t>регуляторних</a:t>
            </a:r>
            <a:r>
              <a:rPr lang="ru-RU" dirty="0"/>
              <a:t> </a:t>
            </a:r>
            <a:r>
              <a:rPr lang="ru-RU" dirty="0" err="1"/>
              <a:t>механізмів</a:t>
            </a:r>
            <a:r>
              <a:rPr lang="ru-RU" dirty="0"/>
              <a:t> </a:t>
            </a:r>
            <a:r>
              <a:rPr lang="ru-RU" dirty="0" err="1"/>
              <a:t>серцево-судинної</a:t>
            </a:r>
            <a:r>
              <a:rPr lang="ru-RU" dirty="0"/>
              <a:t> </a:t>
            </a:r>
            <a:r>
              <a:rPr lang="ru-RU" dirty="0" err="1"/>
              <a:t>системи</a:t>
            </a:r>
            <a:r>
              <a:rPr lang="ru-RU" dirty="0"/>
              <a:t>, </a:t>
            </a:r>
            <a:r>
              <a:rPr lang="ru-RU" dirty="0" err="1"/>
              <a:t>процесів</a:t>
            </a:r>
            <a:r>
              <a:rPr lang="ru-RU" dirty="0"/>
              <a:t> </a:t>
            </a:r>
            <a:r>
              <a:rPr lang="ru-RU" dirty="0" err="1"/>
              <a:t>вільнорадикального</a:t>
            </a:r>
            <a:r>
              <a:rPr lang="ru-RU" dirty="0"/>
              <a:t> та перекисного </a:t>
            </a:r>
            <a:r>
              <a:rPr lang="ru-RU" dirty="0" err="1"/>
              <a:t>окиснення</a:t>
            </a:r>
            <a:r>
              <a:rPr lang="ru-RU" dirty="0"/>
              <a:t> (стан </a:t>
            </a:r>
            <a:r>
              <a:rPr lang="ru-RU" dirty="0" err="1"/>
              <a:t>антиоксидантних</a:t>
            </a:r>
            <a:r>
              <a:rPr lang="ru-RU" dirty="0"/>
              <a:t> систем та перекисного </a:t>
            </a:r>
            <a:r>
              <a:rPr lang="ru-RU" dirty="0" err="1"/>
              <a:t>окиснення</a:t>
            </a:r>
            <a:r>
              <a:rPr lang="ru-RU" dirty="0"/>
              <a:t> </a:t>
            </a:r>
            <a:r>
              <a:rPr lang="ru-RU" dirty="0" err="1"/>
              <a:t>ліпідів</a:t>
            </a:r>
            <a:r>
              <a:rPr lang="ru-RU" dirty="0"/>
              <a:t>), стану </a:t>
            </a:r>
            <a:r>
              <a:rPr lang="ru-RU" dirty="0" err="1"/>
              <a:t>ферментних</a:t>
            </a:r>
            <a:r>
              <a:rPr lang="ru-RU" dirty="0"/>
              <a:t> систем, </a:t>
            </a:r>
            <a:r>
              <a:rPr lang="ru-RU" dirty="0" err="1"/>
              <a:t>психодіагностичне</a:t>
            </a:r>
            <a:r>
              <a:rPr lang="ru-RU" dirty="0"/>
              <a:t> </a:t>
            </a:r>
            <a:r>
              <a:rPr lang="ru-RU" dirty="0" err="1"/>
              <a:t>тестування</a:t>
            </a:r>
            <a:r>
              <a:rPr lang="ru-RU" dirty="0"/>
              <a:t>, </a:t>
            </a:r>
            <a:r>
              <a:rPr lang="ru-RU" dirty="0" err="1"/>
              <a:t>використання</a:t>
            </a:r>
            <a:r>
              <a:rPr lang="ru-RU" dirty="0"/>
              <a:t> </a:t>
            </a:r>
            <a:r>
              <a:rPr lang="ru-RU" dirty="0" err="1"/>
              <a:t>біомаркерів</a:t>
            </a:r>
            <a:r>
              <a:rPr lang="ru-RU" dirty="0"/>
              <a:t>.</a:t>
            </a:r>
          </a:p>
          <a:p>
            <a:r>
              <a:rPr lang="ru-RU" dirty="0"/>
              <a:t> </a:t>
            </a:r>
            <a:r>
              <a:rPr lang="ru-RU" dirty="0" err="1"/>
              <a:t>Преморбідні</a:t>
            </a:r>
            <a:r>
              <a:rPr lang="ru-RU" dirty="0"/>
              <a:t> </a:t>
            </a:r>
            <a:r>
              <a:rPr lang="ru-RU" dirty="0" err="1"/>
              <a:t>стани</a:t>
            </a:r>
            <a:r>
              <a:rPr lang="ru-RU" dirty="0"/>
              <a:t> </a:t>
            </a:r>
            <a:r>
              <a:rPr lang="ru-RU" dirty="0" err="1"/>
              <a:t>відмічаються</a:t>
            </a:r>
            <a:r>
              <a:rPr lang="ru-RU" dirty="0"/>
              <a:t> у </a:t>
            </a:r>
            <a:r>
              <a:rPr lang="ru-RU" dirty="0" err="1"/>
              <a:t>відносно</a:t>
            </a:r>
            <a:r>
              <a:rPr lang="ru-RU" dirty="0"/>
              <a:t> </a:t>
            </a:r>
            <a:r>
              <a:rPr lang="ru-RU" dirty="0" err="1"/>
              <a:t>великої</a:t>
            </a:r>
            <a:r>
              <a:rPr lang="ru-RU" dirty="0"/>
              <a:t> </a:t>
            </a:r>
            <a:r>
              <a:rPr lang="ru-RU" dirty="0" err="1"/>
              <a:t>кількості</a:t>
            </a:r>
            <a:r>
              <a:rPr lang="ru-RU" dirty="0"/>
              <a:t> «практично </a:t>
            </a:r>
            <a:r>
              <a:rPr lang="ru-RU" dirty="0" err="1"/>
              <a:t>здорових</a:t>
            </a:r>
            <a:r>
              <a:rPr lang="ru-RU" dirty="0"/>
              <a:t>» людей: у 37,9% </a:t>
            </a:r>
            <a:r>
              <a:rPr lang="ru-RU" dirty="0" err="1"/>
              <a:t>обстежених</a:t>
            </a:r>
            <a:r>
              <a:rPr lang="ru-RU" dirty="0"/>
              <a:t> </a:t>
            </a:r>
            <a:r>
              <a:rPr lang="ru-RU" dirty="0" err="1"/>
              <a:t>виявляється</a:t>
            </a:r>
            <a:r>
              <a:rPr lang="ru-RU" dirty="0"/>
              <a:t> </a:t>
            </a:r>
            <a:r>
              <a:rPr lang="ru-RU" dirty="0" err="1"/>
              <a:t>напруження</a:t>
            </a:r>
            <a:r>
              <a:rPr lang="ru-RU" dirty="0"/>
              <a:t> </a:t>
            </a:r>
            <a:r>
              <a:rPr lang="ru-RU" dirty="0" err="1"/>
              <a:t>механізмів</a:t>
            </a:r>
            <a:r>
              <a:rPr lang="ru-RU" dirty="0"/>
              <a:t> </a:t>
            </a:r>
            <a:r>
              <a:rPr lang="ru-RU" dirty="0" err="1"/>
              <a:t>адаптації</a:t>
            </a:r>
            <a:r>
              <a:rPr lang="ru-RU" dirty="0"/>
              <a:t>, у 25,8% – </a:t>
            </a:r>
            <a:r>
              <a:rPr lang="ru-RU" dirty="0" err="1"/>
              <a:t>незадовільна</a:t>
            </a:r>
            <a:r>
              <a:rPr lang="ru-RU" dirty="0"/>
              <a:t> </a:t>
            </a:r>
            <a:r>
              <a:rPr lang="ru-RU" dirty="0" err="1"/>
              <a:t>адаптація</a:t>
            </a:r>
            <a:r>
              <a:rPr lang="ru-RU" dirty="0"/>
              <a:t>, а у 8,9% – </a:t>
            </a:r>
            <a:r>
              <a:rPr lang="ru-RU" dirty="0" err="1"/>
              <a:t>зрив</a:t>
            </a:r>
            <a:r>
              <a:rPr lang="ru-RU" dirty="0"/>
              <a:t> </a:t>
            </a:r>
            <a:r>
              <a:rPr lang="ru-RU" dirty="0" err="1"/>
              <a:t>адаптації</a:t>
            </a:r>
            <a:r>
              <a:rPr lang="ru-RU" dirty="0"/>
              <a:t>.</a:t>
            </a:r>
          </a:p>
        </p:txBody>
      </p:sp>
    </p:spTree>
    <p:extLst>
      <p:ext uri="{BB962C8B-B14F-4D97-AF65-F5344CB8AC3E}">
        <p14:creationId xmlns:p14="http://schemas.microsoft.com/office/powerpoint/2010/main" val="3901154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r>
              <a:rPr lang="ru-RU" dirty="0"/>
              <a:t>У </a:t>
            </a:r>
            <a:r>
              <a:rPr lang="ru-RU" dirty="0" err="1"/>
              <a:t>гігієнічній</a:t>
            </a:r>
            <a:r>
              <a:rPr lang="ru-RU" dirty="0"/>
              <a:t> </a:t>
            </a:r>
            <a:r>
              <a:rPr lang="ru-RU" dirty="0" err="1"/>
              <a:t>діагностиці</a:t>
            </a:r>
            <a:r>
              <a:rPr lang="ru-RU" dirty="0"/>
              <a:t>  </a:t>
            </a:r>
            <a:r>
              <a:rPr lang="ru-RU" dirty="0" err="1"/>
              <a:t>обов`язкові</a:t>
            </a:r>
            <a:r>
              <a:rPr lang="ru-RU" dirty="0"/>
              <a:t> </a:t>
            </a:r>
            <a:r>
              <a:rPr lang="ru-RU" dirty="0" err="1"/>
              <a:t>порівняльні</a:t>
            </a:r>
            <a:r>
              <a:rPr lang="ru-RU" dirty="0"/>
              <a:t> </a:t>
            </a:r>
            <a:r>
              <a:rPr lang="ru-RU" dirty="0" err="1"/>
              <a:t>оцінки</a:t>
            </a:r>
            <a:r>
              <a:rPr lang="ru-RU" dirty="0"/>
              <a:t> стану </a:t>
            </a:r>
            <a:r>
              <a:rPr lang="ru-RU" dirty="0" err="1"/>
              <a:t>здоров`я</a:t>
            </a:r>
            <a:r>
              <a:rPr lang="ru-RU" dirty="0"/>
              <a:t>. </a:t>
            </a:r>
          </a:p>
          <a:p>
            <a:endParaRPr lang="ru-RU" dirty="0"/>
          </a:p>
          <a:p>
            <a:pPr marL="0" indent="0">
              <a:buNone/>
            </a:pPr>
            <a:r>
              <a:rPr lang="ru-RU" dirty="0"/>
              <a:t>    </a:t>
            </a:r>
            <a:r>
              <a:rPr lang="ru-RU" dirty="0" err="1"/>
              <a:t>Багато</a:t>
            </a:r>
            <a:r>
              <a:rPr lang="ru-RU" dirty="0"/>
              <a:t> з так </a:t>
            </a:r>
            <a:r>
              <a:rPr lang="ru-RU" dirty="0" err="1"/>
              <a:t>званих</a:t>
            </a:r>
            <a:r>
              <a:rPr lang="ru-RU" dirty="0"/>
              <a:t> </a:t>
            </a:r>
            <a:r>
              <a:rPr lang="ru-RU" dirty="0" err="1"/>
              <a:t>екологічно</a:t>
            </a:r>
            <a:r>
              <a:rPr lang="ru-RU" dirty="0"/>
              <a:t> </a:t>
            </a:r>
            <a:r>
              <a:rPr lang="ru-RU" dirty="0" err="1"/>
              <a:t>обумовлених</a:t>
            </a:r>
            <a:r>
              <a:rPr lang="ru-RU" dirty="0"/>
              <a:t> </a:t>
            </a:r>
            <a:r>
              <a:rPr lang="ru-RU" dirty="0" err="1"/>
              <a:t>захворювань</a:t>
            </a:r>
            <a:r>
              <a:rPr lang="ru-RU" dirty="0"/>
              <a:t> </a:t>
            </a:r>
            <a:r>
              <a:rPr lang="ru-RU" dirty="0" err="1"/>
              <a:t>мають</a:t>
            </a:r>
            <a:r>
              <a:rPr lang="ru-RU" dirty="0"/>
              <a:t> </a:t>
            </a:r>
            <a:r>
              <a:rPr lang="ru-RU" dirty="0" err="1"/>
              <a:t>поліетіологічну</a:t>
            </a:r>
            <a:r>
              <a:rPr lang="ru-RU" dirty="0"/>
              <a:t> природу та </a:t>
            </a:r>
            <a:r>
              <a:rPr lang="ru-RU" dirty="0" err="1"/>
              <a:t>складний</a:t>
            </a:r>
            <a:r>
              <a:rPr lang="ru-RU" dirty="0"/>
              <a:t> </a:t>
            </a:r>
            <a:r>
              <a:rPr lang="ru-RU" dirty="0" err="1"/>
              <a:t>багатосиндромний</a:t>
            </a:r>
            <a:r>
              <a:rPr lang="ru-RU" dirty="0"/>
              <a:t> характер. Для </a:t>
            </a:r>
            <a:r>
              <a:rPr lang="ru-RU" dirty="0" err="1"/>
              <a:t>доведення</a:t>
            </a:r>
            <a:r>
              <a:rPr lang="ru-RU" dirty="0"/>
              <a:t> </a:t>
            </a:r>
            <a:r>
              <a:rPr lang="ru-RU" dirty="0" err="1"/>
              <a:t>їх</a:t>
            </a:r>
            <a:r>
              <a:rPr lang="ru-RU" dirty="0"/>
              <a:t> </a:t>
            </a:r>
            <a:r>
              <a:rPr lang="ru-RU" dirty="0" err="1"/>
              <a:t>зв`язку</a:t>
            </a:r>
            <a:r>
              <a:rPr lang="ru-RU" dirty="0"/>
              <a:t> з </a:t>
            </a:r>
            <a:r>
              <a:rPr lang="ru-RU" dirty="0" err="1"/>
              <a:t>якістю</a:t>
            </a:r>
            <a:r>
              <a:rPr lang="ru-RU" dirty="0"/>
              <a:t> </a:t>
            </a:r>
            <a:r>
              <a:rPr lang="ru-RU" dirty="0" err="1"/>
              <a:t>навколишнього</a:t>
            </a:r>
            <a:r>
              <a:rPr lang="ru-RU" dirty="0"/>
              <a:t> </a:t>
            </a:r>
            <a:r>
              <a:rPr lang="ru-RU" dirty="0" err="1"/>
              <a:t>середовища</a:t>
            </a:r>
            <a:r>
              <a:rPr lang="ru-RU" dirty="0"/>
              <a:t> </a:t>
            </a:r>
            <a:r>
              <a:rPr lang="ru-RU" dirty="0" err="1"/>
              <a:t>необхідно</a:t>
            </a:r>
            <a:r>
              <a:rPr lang="ru-RU" dirty="0"/>
              <a:t> </a:t>
            </a:r>
            <a:r>
              <a:rPr lang="ru-RU" dirty="0" err="1"/>
              <a:t>встановити</a:t>
            </a:r>
            <a:r>
              <a:rPr lang="ru-RU" dirty="0"/>
              <a:t> </a:t>
            </a:r>
            <a:r>
              <a:rPr lang="ru-RU" dirty="0" err="1"/>
              <a:t>залежність</a:t>
            </a:r>
            <a:r>
              <a:rPr lang="ru-RU" dirty="0"/>
              <a:t> </a:t>
            </a:r>
            <a:r>
              <a:rPr lang="ru-RU" dirty="0" err="1"/>
              <a:t>ризику</a:t>
            </a:r>
            <a:r>
              <a:rPr lang="ru-RU" dirty="0"/>
              <a:t> </a:t>
            </a:r>
            <a:r>
              <a:rPr lang="ru-RU" dirty="0" err="1"/>
              <a:t>порушення</a:t>
            </a:r>
            <a:r>
              <a:rPr lang="ru-RU" dirty="0"/>
              <a:t> стану </a:t>
            </a:r>
            <a:r>
              <a:rPr lang="ru-RU" dirty="0" err="1"/>
              <a:t>здоров`я</a:t>
            </a:r>
            <a:r>
              <a:rPr lang="ru-RU" dirty="0"/>
              <a:t> </a:t>
            </a:r>
            <a:r>
              <a:rPr lang="ru-RU" dirty="0" err="1"/>
              <a:t>від</a:t>
            </a:r>
            <a:r>
              <a:rPr lang="ru-RU" dirty="0"/>
              <a:t> </a:t>
            </a:r>
            <a:r>
              <a:rPr lang="ru-RU" dirty="0" err="1"/>
              <a:t>експозиції</a:t>
            </a:r>
            <a:r>
              <a:rPr lang="ru-RU" dirty="0"/>
              <a:t> та </a:t>
            </a:r>
            <a:r>
              <a:rPr lang="ru-RU" dirty="0" err="1"/>
              <a:t>паралельно</a:t>
            </a:r>
            <a:r>
              <a:rPr lang="ru-RU" dirty="0"/>
              <a:t> </a:t>
            </a:r>
            <a:r>
              <a:rPr lang="ru-RU" dirty="0" err="1"/>
              <a:t>обстежити</a:t>
            </a:r>
            <a:r>
              <a:rPr lang="ru-RU" dirty="0"/>
              <a:t> </a:t>
            </a:r>
            <a:r>
              <a:rPr lang="ru-RU" dirty="0" err="1"/>
              <a:t>контрольні</a:t>
            </a:r>
            <a:r>
              <a:rPr lang="ru-RU" dirty="0"/>
              <a:t> </a:t>
            </a:r>
            <a:r>
              <a:rPr lang="ru-RU" dirty="0" err="1"/>
              <a:t>групи</a:t>
            </a:r>
            <a:r>
              <a:rPr lang="ru-RU" dirty="0"/>
              <a:t>, </a:t>
            </a:r>
            <a:r>
              <a:rPr lang="ru-RU" dirty="0" err="1"/>
              <a:t>що</a:t>
            </a:r>
            <a:r>
              <a:rPr lang="ru-RU" dirty="0"/>
              <a:t> не </a:t>
            </a:r>
            <a:r>
              <a:rPr lang="ru-RU" dirty="0" err="1"/>
              <a:t>мають</a:t>
            </a:r>
            <a:r>
              <a:rPr lang="ru-RU" dirty="0"/>
              <a:t> </a:t>
            </a:r>
            <a:r>
              <a:rPr lang="ru-RU" dirty="0" err="1"/>
              <a:t>чіткого</a:t>
            </a:r>
            <a:r>
              <a:rPr lang="ru-RU" dirty="0"/>
              <a:t> контакту з фактором, </a:t>
            </a:r>
            <a:r>
              <a:rPr lang="ru-RU" dirty="0" err="1"/>
              <a:t>що</a:t>
            </a:r>
            <a:r>
              <a:rPr lang="ru-RU" dirty="0"/>
              <a:t> </a:t>
            </a:r>
            <a:r>
              <a:rPr lang="ru-RU" dirty="0" err="1"/>
              <a:t>вивчається</a:t>
            </a:r>
            <a:r>
              <a:rPr lang="ru-RU" dirty="0"/>
              <a:t>.</a:t>
            </a:r>
          </a:p>
        </p:txBody>
      </p:sp>
    </p:spTree>
    <p:extLst>
      <p:ext uri="{BB962C8B-B14F-4D97-AF65-F5344CB8AC3E}">
        <p14:creationId xmlns:p14="http://schemas.microsoft.com/office/powerpoint/2010/main" val="4006495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Методи вивчення здоров'я населення</a:t>
            </a:r>
            <a:endParaRPr lang="ru-RU" dirty="0"/>
          </a:p>
        </p:txBody>
      </p:sp>
      <p:sp>
        <p:nvSpPr>
          <p:cNvPr id="3" name="Объект 2"/>
          <p:cNvSpPr>
            <a:spLocks noGrp="1"/>
          </p:cNvSpPr>
          <p:nvPr>
            <p:ph idx="1"/>
          </p:nvPr>
        </p:nvSpPr>
        <p:spPr/>
        <p:txBody>
          <a:bodyPr/>
          <a:lstStyle/>
          <a:p>
            <a:r>
              <a:rPr lang="ru-RU" dirty="0" err="1"/>
              <a:t>Санітарно-статистичне</a:t>
            </a:r>
            <a:r>
              <a:rPr lang="ru-RU" dirty="0"/>
              <a:t> </a:t>
            </a:r>
            <a:r>
              <a:rPr lang="ru-RU" dirty="0" err="1"/>
              <a:t>дослідження</a:t>
            </a:r>
            <a:endParaRPr lang="ru-RU" dirty="0"/>
          </a:p>
          <a:p>
            <a:r>
              <a:rPr lang="ru-RU" dirty="0" err="1"/>
              <a:t>Медичне</a:t>
            </a:r>
            <a:r>
              <a:rPr lang="ru-RU" dirty="0"/>
              <a:t> </a:t>
            </a:r>
            <a:r>
              <a:rPr lang="ru-RU" dirty="0" err="1"/>
              <a:t>обстеження</a:t>
            </a:r>
            <a:endParaRPr lang="ru-RU" dirty="0"/>
          </a:p>
          <a:p>
            <a:r>
              <a:rPr lang="ru-RU" dirty="0" err="1"/>
              <a:t>Клінічне</a:t>
            </a:r>
            <a:r>
              <a:rPr lang="ru-RU" dirty="0"/>
              <a:t> </a:t>
            </a:r>
            <a:r>
              <a:rPr lang="ru-RU" dirty="0" err="1"/>
              <a:t>спостереження</a:t>
            </a:r>
            <a:r>
              <a:rPr lang="ru-RU" dirty="0"/>
              <a:t> </a:t>
            </a:r>
          </a:p>
          <a:p>
            <a:r>
              <a:rPr lang="ru-RU" dirty="0" err="1"/>
              <a:t>Натурний</a:t>
            </a:r>
            <a:r>
              <a:rPr lang="ru-RU" dirty="0"/>
              <a:t> </a:t>
            </a:r>
            <a:r>
              <a:rPr lang="ru-RU" dirty="0" err="1"/>
              <a:t>експеримент</a:t>
            </a:r>
            <a:endParaRPr lang="ru-RU" dirty="0"/>
          </a:p>
        </p:txBody>
      </p:sp>
    </p:spTree>
    <p:extLst>
      <p:ext uri="{BB962C8B-B14F-4D97-AF65-F5344CB8AC3E}">
        <p14:creationId xmlns:p14="http://schemas.microsoft.com/office/powerpoint/2010/main" val="1157038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Санітарно-статистичне</a:t>
            </a:r>
            <a:r>
              <a:rPr lang="ru-RU" dirty="0"/>
              <a:t> </a:t>
            </a:r>
            <a:r>
              <a:rPr lang="ru-RU" dirty="0" err="1"/>
              <a:t>вивчення</a:t>
            </a:r>
            <a:r>
              <a:rPr lang="ru-RU" dirty="0"/>
              <a:t> </a:t>
            </a:r>
            <a:r>
              <a:rPr lang="ru-RU" dirty="0" err="1"/>
              <a:t>здоров'я</a:t>
            </a:r>
            <a:r>
              <a:rPr lang="ru-RU" dirty="0"/>
              <a:t> </a:t>
            </a:r>
            <a:r>
              <a:rPr lang="ru-RU" dirty="0" err="1"/>
              <a:t>населення</a:t>
            </a:r>
            <a:endParaRPr lang="ru-RU" dirty="0"/>
          </a:p>
        </p:txBody>
      </p:sp>
      <p:sp>
        <p:nvSpPr>
          <p:cNvPr id="3" name="Объект 2"/>
          <p:cNvSpPr>
            <a:spLocks noGrp="1"/>
          </p:cNvSpPr>
          <p:nvPr>
            <p:ph idx="1"/>
          </p:nvPr>
        </p:nvSpPr>
        <p:spPr>
          <a:xfrm>
            <a:off x="827700" y="2492896"/>
            <a:ext cx="6711654" cy="3755510"/>
          </a:xfrm>
        </p:spPr>
        <p:txBody>
          <a:bodyPr>
            <a:normAutofit fontScale="92500" lnSpcReduction="10000"/>
          </a:bodyPr>
          <a:lstStyle/>
          <a:p>
            <a:r>
              <a:rPr lang="ru-RU" dirty="0"/>
              <a:t>Суть </a:t>
            </a:r>
            <a:r>
              <a:rPr lang="ru-RU" dirty="0" err="1"/>
              <a:t>цього</a:t>
            </a:r>
            <a:r>
              <a:rPr lang="ru-RU" dirty="0"/>
              <a:t> способу </a:t>
            </a:r>
            <a:r>
              <a:rPr lang="ru-RU" dirty="0" err="1"/>
              <a:t>вивчення</a:t>
            </a:r>
            <a:r>
              <a:rPr lang="ru-RU" dirty="0"/>
              <a:t> </a:t>
            </a:r>
            <a:r>
              <a:rPr lang="ru-RU" dirty="0" err="1"/>
              <a:t>здоров'я</a:t>
            </a:r>
            <a:r>
              <a:rPr lang="ru-RU" dirty="0"/>
              <a:t> </a:t>
            </a:r>
            <a:r>
              <a:rPr lang="ru-RU" dirty="0" err="1"/>
              <a:t>полягає</a:t>
            </a:r>
            <a:r>
              <a:rPr lang="ru-RU" dirty="0"/>
              <a:t> в тому, </a:t>
            </a:r>
            <a:r>
              <a:rPr lang="ru-RU" dirty="0" err="1"/>
              <a:t>що</a:t>
            </a:r>
            <a:r>
              <a:rPr lang="ru-RU" dirty="0"/>
              <a:t> для характеристики  </a:t>
            </a:r>
            <a:r>
              <a:rPr lang="ru-RU" dirty="0" err="1"/>
              <a:t>здоров'я</a:t>
            </a:r>
            <a:r>
              <a:rPr lang="ru-RU" dirty="0"/>
              <a:t> </a:t>
            </a:r>
            <a:r>
              <a:rPr lang="ru-RU" dirty="0" err="1"/>
              <a:t>населення</a:t>
            </a:r>
            <a:r>
              <a:rPr lang="ru-RU" dirty="0"/>
              <a:t> </a:t>
            </a:r>
            <a:r>
              <a:rPr lang="ru-RU" dirty="0" err="1"/>
              <a:t>використовують</a:t>
            </a:r>
            <a:r>
              <a:rPr lang="ru-RU" dirty="0"/>
              <a:t> </a:t>
            </a:r>
            <a:r>
              <a:rPr lang="ru-RU" dirty="0" err="1"/>
              <a:t>дані</a:t>
            </a:r>
            <a:r>
              <a:rPr lang="ru-RU" dirty="0"/>
              <a:t> </a:t>
            </a:r>
            <a:r>
              <a:rPr lang="ru-RU" dirty="0" err="1"/>
              <a:t>офіційних</a:t>
            </a:r>
            <a:r>
              <a:rPr lang="ru-RU" dirty="0"/>
              <a:t> </a:t>
            </a:r>
            <a:r>
              <a:rPr lang="ru-RU" dirty="0" err="1"/>
              <a:t>облікових</a:t>
            </a:r>
            <a:r>
              <a:rPr lang="ru-RU" dirty="0"/>
              <a:t> </a:t>
            </a:r>
            <a:r>
              <a:rPr lang="ru-RU" dirty="0" err="1"/>
              <a:t>документів</a:t>
            </a:r>
            <a:r>
              <a:rPr lang="ru-RU" dirty="0"/>
              <a:t>, </a:t>
            </a:r>
            <a:r>
              <a:rPr lang="ru-RU" dirty="0" err="1"/>
              <a:t>звітів</a:t>
            </a:r>
            <a:r>
              <a:rPr lang="ru-RU" dirty="0"/>
              <a:t>) </a:t>
            </a:r>
            <a:r>
              <a:rPr lang="ru-RU" dirty="0" err="1"/>
              <a:t>установ</a:t>
            </a:r>
            <a:r>
              <a:rPr lang="ru-RU" dirty="0"/>
              <a:t> </a:t>
            </a:r>
            <a:r>
              <a:rPr lang="ru-RU" dirty="0" err="1"/>
              <a:t>охорони</a:t>
            </a:r>
            <a:r>
              <a:rPr lang="ru-RU" dirty="0"/>
              <a:t> </a:t>
            </a:r>
            <a:r>
              <a:rPr lang="ru-RU" dirty="0" err="1"/>
              <a:t>здоров'я</a:t>
            </a:r>
            <a:r>
              <a:rPr lang="ru-RU" dirty="0"/>
              <a:t>, центрального </a:t>
            </a:r>
            <a:r>
              <a:rPr lang="ru-RU" dirty="0" err="1"/>
              <a:t>статистичного</a:t>
            </a:r>
            <a:r>
              <a:rPr lang="ru-RU" dirty="0"/>
              <a:t> </a:t>
            </a:r>
            <a:r>
              <a:rPr lang="ru-RU" dirty="0" err="1"/>
              <a:t>управління</a:t>
            </a:r>
            <a:r>
              <a:rPr lang="ru-RU" dirty="0"/>
              <a:t>, </a:t>
            </a:r>
            <a:r>
              <a:rPr lang="ru-RU" dirty="0" err="1"/>
              <a:t>установ</a:t>
            </a:r>
            <a:r>
              <a:rPr lang="ru-RU" dirty="0"/>
              <a:t> </a:t>
            </a:r>
            <a:r>
              <a:rPr lang="ru-RU" dirty="0" err="1"/>
              <a:t>освіти</a:t>
            </a:r>
            <a:r>
              <a:rPr lang="ru-RU" dirty="0"/>
              <a:t>, </a:t>
            </a:r>
            <a:r>
              <a:rPr lang="ru-RU" dirty="0" err="1"/>
              <a:t>галузевих</a:t>
            </a:r>
            <a:r>
              <a:rPr lang="ru-RU" dirty="0"/>
              <a:t> </a:t>
            </a:r>
            <a:r>
              <a:rPr lang="ru-RU" dirty="0" err="1"/>
              <a:t>профспілок</a:t>
            </a:r>
            <a:r>
              <a:rPr lang="ru-RU" dirty="0"/>
              <a:t> і </a:t>
            </a:r>
            <a:r>
              <a:rPr lang="ru-RU" dirty="0" err="1"/>
              <a:t>окремих</a:t>
            </a:r>
            <a:r>
              <a:rPr lang="ru-RU" dirty="0"/>
              <a:t> </a:t>
            </a:r>
            <a:r>
              <a:rPr lang="ru-RU" dirty="0" err="1"/>
              <a:t>підприємств</a:t>
            </a:r>
            <a:r>
              <a:rPr lang="ru-RU" dirty="0"/>
              <a:t>), </a:t>
            </a:r>
            <a:r>
              <a:rPr lang="ru-RU" dirty="0" err="1"/>
              <a:t>які</a:t>
            </a:r>
            <a:r>
              <a:rPr lang="ru-RU" dirty="0"/>
              <a:t> </a:t>
            </a:r>
            <a:r>
              <a:rPr lang="ru-RU" dirty="0" err="1"/>
              <a:t>місять</a:t>
            </a:r>
            <a:r>
              <a:rPr lang="ru-RU" dirty="0"/>
              <a:t> </a:t>
            </a:r>
            <a:r>
              <a:rPr lang="ru-RU" dirty="0" err="1"/>
              <a:t>інформацію</a:t>
            </a:r>
            <a:r>
              <a:rPr lang="ru-RU" dirty="0"/>
              <a:t>, </a:t>
            </a:r>
            <a:r>
              <a:rPr lang="ru-RU" dirty="0" err="1"/>
              <a:t>потрібну</a:t>
            </a:r>
            <a:r>
              <a:rPr lang="ru-RU" dirty="0"/>
              <a:t> для </a:t>
            </a:r>
            <a:r>
              <a:rPr lang="ru-RU" dirty="0" err="1"/>
              <a:t>розрахунку</a:t>
            </a:r>
            <a:r>
              <a:rPr lang="ru-RU" dirty="0"/>
              <a:t> за </a:t>
            </a:r>
            <a:r>
              <a:rPr lang="ru-RU" dirty="0" err="1"/>
              <a:t>спеціальними</a:t>
            </a:r>
            <a:r>
              <a:rPr lang="ru-RU" dirty="0"/>
              <a:t> формулами </a:t>
            </a:r>
            <a:r>
              <a:rPr lang="ru-RU" dirty="0" err="1"/>
              <a:t>показників</a:t>
            </a:r>
            <a:r>
              <a:rPr lang="ru-RU" dirty="0"/>
              <a:t> </a:t>
            </a:r>
            <a:r>
              <a:rPr lang="ru-RU" dirty="0" err="1"/>
              <a:t>здоров'я</a:t>
            </a:r>
            <a:r>
              <a:rPr lang="ru-RU" dirty="0"/>
              <a:t> ( </a:t>
            </a:r>
            <a:r>
              <a:rPr lang="ru-RU" dirty="0" err="1"/>
              <a:t>загальна</a:t>
            </a:r>
            <a:r>
              <a:rPr lang="ru-RU" dirty="0"/>
              <a:t> та </a:t>
            </a:r>
            <a:r>
              <a:rPr lang="ru-RU" dirty="0" err="1"/>
              <a:t>первинна</a:t>
            </a:r>
            <a:r>
              <a:rPr lang="ru-RU" dirty="0"/>
              <a:t> </a:t>
            </a:r>
            <a:r>
              <a:rPr lang="ru-RU" dirty="0" err="1"/>
              <a:t>захворюваність</a:t>
            </a:r>
            <a:r>
              <a:rPr lang="ru-RU" dirty="0"/>
              <a:t>, частота </a:t>
            </a:r>
            <a:r>
              <a:rPr lang="ru-RU" dirty="0" err="1"/>
              <a:t>випадків</a:t>
            </a:r>
            <a:r>
              <a:rPr lang="ru-RU" dirty="0"/>
              <a:t> </a:t>
            </a:r>
            <a:r>
              <a:rPr lang="ru-RU" dirty="0" err="1"/>
              <a:t>непрацездатності</a:t>
            </a:r>
            <a:r>
              <a:rPr lang="ru-RU" dirty="0"/>
              <a:t>, частота </a:t>
            </a:r>
            <a:r>
              <a:rPr lang="ru-RU" dirty="0" err="1"/>
              <a:t>днів</a:t>
            </a:r>
            <a:r>
              <a:rPr lang="ru-RU" dirty="0"/>
              <a:t> </a:t>
            </a:r>
            <a:r>
              <a:rPr lang="ru-RU" dirty="0" err="1"/>
              <a:t>непрацездатності</a:t>
            </a:r>
            <a:r>
              <a:rPr lang="ru-RU" dirty="0"/>
              <a:t>, </a:t>
            </a:r>
            <a:r>
              <a:rPr lang="ru-RU" dirty="0" err="1"/>
              <a:t>демографічні</a:t>
            </a:r>
            <a:r>
              <a:rPr lang="ru-RU" dirty="0"/>
              <a:t> </a:t>
            </a:r>
            <a:r>
              <a:rPr lang="ru-RU" dirty="0" err="1"/>
              <a:t>показники</a:t>
            </a:r>
            <a:r>
              <a:rPr lang="ru-RU" dirty="0"/>
              <a:t> природного </a:t>
            </a:r>
            <a:r>
              <a:rPr lang="ru-RU" dirty="0" err="1"/>
              <a:t>рух</a:t>
            </a:r>
            <a:r>
              <a:rPr lang="ru-RU" dirty="0"/>
              <a:t> </a:t>
            </a:r>
            <a:r>
              <a:rPr lang="ru-RU" dirty="0" err="1"/>
              <a:t>населення</a:t>
            </a:r>
            <a:r>
              <a:rPr lang="ru-RU" dirty="0"/>
              <a:t>, </a:t>
            </a:r>
            <a:r>
              <a:rPr lang="ru-RU" dirty="0" err="1"/>
              <a:t>фізичний</a:t>
            </a:r>
            <a:r>
              <a:rPr lang="ru-RU" dirty="0"/>
              <a:t>  </a:t>
            </a:r>
            <a:r>
              <a:rPr lang="ru-RU" dirty="0" err="1"/>
              <a:t>розвиток</a:t>
            </a:r>
            <a:r>
              <a:rPr lang="ru-RU" dirty="0"/>
              <a:t>, </a:t>
            </a:r>
            <a:r>
              <a:rPr lang="ru-RU" dirty="0" err="1"/>
              <a:t>інвалідність</a:t>
            </a:r>
            <a:r>
              <a:rPr lang="ru-RU" dirty="0"/>
              <a:t>). </a:t>
            </a:r>
          </a:p>
          <a:p>
            <a:endParaRPr lang="ru-RU" dirty="0"/>
          </a:p>
        </p:txBody>
      </p:sp>
    </p:spTree>
    <p:extLst>
      <p:ext uri="{BB962C8B-B14F-4D97-AF65-F5344CB8AC3E}">
        <p14:creationId xmlns:p14="http://schemas.microsoft.com/office/powerpoint/2010/main" val="834585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Санітарно-статистичне</a:t>
            </a:r>
            <a:r>
              <a:rPr lang="ru-RU" dirty="0"/>
              <a:t> </a:t>
            </a:r>
            <a:r>
              <a:rPr lang="ru-RU" dirty="0" err="1"/>
              <a:t>вивчення</a:t>
            </a:r>
            <a:r>
              <a:rPr lang="ru-RU" dirty="0"/>
              <a:t> </a:t>
            </a:r>
            <a:r>
              <a:rPr lang="ru-RU" dirty="0" err="1"/>
              <a:t>здоров'я</a:t>
            </a:r>
            <a:r>
              <a:rPr lang="ru-RU" dirty="0"/>
              <a:t> </a:t>
            </a:r>
            <a:r>
              <a:rPr lang="ru-RU" dirty="0" err="1"/>
              <a:t>населення</a:t>
            </a:r>
            <a:endParaRPr lang="ru-RU" dirty="0"/>
          </a:p>
        </p:txBody>
      </p:sp>
      <p:sp>
        <p:nvSpPr>
          <p:cNvPr id="3" name="Объект 2"/>
          <p:cNvSpPr>
            <a:spLocks noGrp="1"/>
          </p:cNvSpPr>
          <p:nvPr>
            <p:ph idx="1"/>
          </p:nvPr>
        </p:nvSpPr>
        <p:spPr>
          <a:xfrm>
            <a:off x="827700" y="2420888"/>
            <a:ext cx="6711654" cy="3827518"/>
          </a:xfrm>
        </p:spPr>
        <p:txBody>
          <a:bodyPr>
            <a:normAutofit/>
          </a:bodyPr>
          <a:lstStyle/>
          <a:p>
            <a:r>
              <a:rPr lang="ru-RU" dirty="0" err="1"/>
              <a:t>Недоліки</a:t>
            </a:r>
            <a:r>
              <a:rPr lang="ru-RU" dirty="0"/>
              <a:t> методу. </a:t>
            </a:r>
            <a:r>
              <a:rPr lang="ru-RU" dirty="0" err="1"/>
              <a:t>Більшість</a:t>
            </a:r>
            <a:r>
              <a:rPr lang="ru-RU" dirty="0"/>
              <a:t> </a:t>
            </a:r>
            <a:r>
              <a:rPr lang="ru-RU" dirty="0" err="1"/>
              <a:t>показників</a:t>
            </a:r>
            <a:r>
              <a:rPr lang="ru-RU" dirty="0"/>
              <a:t> , особливо </a:t>
            </a:r>
            <a:r>
              <a:rPr lang="ru-RU" dirty="0" err="1"/>
              <a:t>показників</a:t>
            </a:r>
            <a:r>
              <a:rPr lang="ru-RU" dirty="0"/>
              <a:t> </a:t>
            </a:r>
            <a:r>
              <a:rPr lang="ru-RU" dirty="0" err="1"/>
              <a:t>захворюваності</a:t>
            </a:r>
            <a:r>
              <a:rPr lang="ru-RU" dirty="0"/>
              <a:t>, при такому </a:t>
            </a:r>
            <a:r>
              <a:rPr lang="ru-RU" dirty="0" err="1"/>
              <a:t>способі</a:t>
            </a:r>
            <a:r>
              <a:rPr lang="ru-RU" dirty="0"/>
              <a:t> </a:t>
            </a:r>
            <a:r>
              <a:rPr lang="ru-RU" dirty="0" err="1"/>
              <a:t>їх</a:t>
            </a:r>
            <a:r>
              <a:rPr lang="ru-RU" dirty="0"/>
              <a:t> </a:t>
            </a:r>
            <a:r>
              <a:rPr lang="ru-RU" dirty="0" err="1"/>
              <a:t>одержання</a:t>
            </a:r>
            <a:r>
              <a:rPr lang="ru-RU" dirty="0"/>
              <a:t>  не </a:t>
            </a:r>
            <a:r>
              <a:rPr lang="ru-RU" dirty="0" err="1"/>
              <a:t>повністю</a:t>
            </a:r>
            <a:r>
              <a:rPr lang="ru-RU" dirty="0"/>
              <a:t> </a:t>
            </a:r>
            <a:r>
              <a:rPr lang="ru-RU" dirty="0" err="1"/>
              <a:t>відображають</a:t>
            </a:r>
            <a:r>
              <a:rPr lang="ru-RU" dirty="0"/>
              <a:t> </a:t>
            </a:r>
            <a:r>
              <a:rPr lang="ru-RU" dirty="0" err="1"/>
              <a:t>дійсний</a:t>
            </a:r>
            <a:r>
              <a:rPr lang="ru-RU" dirty="0"/>
              <a:t> стан </a:t>
            </a:r>
            <a:r>
              <a:rPr lang="ru-RU" dirty="0" err="1"/>
              <a:t>здоров'я</a:t>
            </a:r>
            <a:r>
              <a:rPr lang="ru-RU" dirty="0"/>
              <a:t> </a:t>
            </a:r>
            <a:r>
              <a:rPr lang="ru-RU" dirty="0" err="1"/>
              <a:t>населення</a:t>
            </a:r>
            <a:r>
              <a:rPr lang="ru-RU" dirty="0"/>
              <a:t>. </a:t>
            </a:r>
            <a:r>
              <a:rPr lang="ru-RU" dirty="0" err="1"/>
              <a:t>Це</a:t>
            </a:r>
            <a:r>
              <a:rPr lang="ru-RU" dirty="0"/>
              <a:t> </a:t>
            </a:r>
            <a:r>
              <a:rPr lang="ru-RU" dirty="0" err="1"/>
              <a:t>пов'язують</a:t>
            </a:r>
            <a:r>
              <a:rPr lang="ru-RU" dirty="0"/>
              <a:t> з </a:t>
            </a:r>
            <a:r>
              <a:rPr lang="ru-RU" dirty="0" err="1"/>
              <a:t>тим</a:t>
            </a:r>
            <a:r>
              <a:rPr lang="ru-RU" dirty="0"/>
              <a:t>, </a:t>
            </a:r>
            <a:r>
              <a:rPr lang="ru-RU" dirty="0" err="1"/>
              <a:t>що</a:t>
            </a:r>
            <a:r>
              <a:rPr lang="ru-RU" dirty="0"/>
              <a:t> </a:t>
            </a:r>
            <a:r>
              <a:rPr lang="ru-RU" dirty="0" err="1"/>
              <a:t>статистичні</a:t>
            </a:r>
            <a:r>
              <a:rPr lang="ru-RU" dirty="0"/>
              <a:t> </a:t>
            </a:r>
            <a:r>
              <a:rPr lang="ru-RU" dirty="0" err="1"/>
              <a:t>звіти</a:t>
            </a:r>
            <a:r>
              <a:rPr lang="ru-RU" dirty="0"/>
              <a:t>  не </a:t>
            </a:r>
            <a:r>
              <a:rPr lang="ru-RU" dirty="0" err="1"/>
              <a:t>враховують</a:t>
            </a:r>
            <a:r>
              <a:rPr lang="ru-RU" dirty="0"/>
              <a:t> </a:t>
            </a:r>
            <a:r>
              <a:rPr lang="ru-RU" dirty="0" err="1"/>
              <a:t>легкі</a:t>
            </a:r>
            <a:r>
              <a:rPr lang="ru-RU" dirty="0"/>
              <a:t> </a:t>
            </a:r>
            <a:r>
              <a:rPr lang="ru-RU" dirty="0" err="1"/>
              <a:t>випадки</a:t>
            </a:r>
            <a:r>
              <a:rPr lang="ru-RU" dirty="0"/>
              <a:t> </a:t>
            </a:r>
            <a:r>
              <a:rPr lang="ru-RU" dirty="0" err="1"/>
              <a:t>захворювань</a:t>
            </a:r>
            <a:r>
              <a:rPr lang="ru-RU" dirty="0"/>
              <a:t>, при </a:t>
            </a:r>
            <a:r>
              <a:rPr lang="ru-RU" dirty="0" err="1"/>
              <a:t>яких</a:t>
            </a:r>
            <a:r>
              <a:rPr lang="ru-RU" dirty="0"/>
              <a:t> люди не </a:t>
            </a:r>
            <a:r>
              <a:rPr lang="ru-RU" dirty="0" err="1"/>
              <a:t>звертаються</a:t>
            </a:r>
            <a:r>
              <a:rPr lang="ru-RU" dirty="0"/>
              <a:t> за </a:t>
            </a:r>
            <a:r>
              <a:rPr lang="ru-RU" dirty="0" err="1"/>
              <a:t>медичною</a:t>
            </a:r>
            <a:r>
              <a:rPr lang="ru-RU" dirty="0"/>
              <a:t> </a:t>
            </a:r>
            <a:r>
              <a:rPr lang="ru-RU" dirty="0" err="1"/>
              <a:t>допомогою</a:t>
            </a:r>
            <a:r>
              <a:rPr lang="ru-RU" dirty="0"/>
              <a:t>. </a:t>
            </a:r>
            <a:r>
              <a:rPr lang="ru-RU" dirty="0" err="1"/>
              <a:t>Крім</a:t>
            </a:r>
            <a:r>
              <a:rPr lang="ru-RU" dirty="0"/>
              <a:t> того, в </a:t>
            </a:r>
            <a:r>
              <a:rPr lang="ru-RU" dirty="0" err="1"/>
              <a:t>облікових</a:t>
            </a:r>
            <a:r>
              <a:rPr lang="ru-RU" dirty="0"/>
              <a:t> документах </a:t>
            </a:r>
            <a:r>
              <a:rPr lang="ru-RU" dirty="0" err="1"/>
              <a:t>реєструється</a:t>
            </a:r>
            <a:r>
              <a:rPr lang="ru-RU" dirty="0"/>
              <a:t> </a:t>
            </a:r>
            <a:r>
              <a:rPr lang="ru-RU" dirty="0" err="1"/>
              <a:t>лише</a:t>
            </a:r>
            <a:r>
              <a:rPr lang="ru-RU" dirty="0"/>
              <a:t> </a:t>
            </a:r>
            <a:r>
              <a:rPr lang="ru-RU" dirty="0" err="1"/>
              <a:t>частина</a:t>
            </a:r>
            <a:r>
              <a:rPr lang="ru-RU" dirty="0"/>
              <a:t> </a:t>
            </a:r>
            <a:r>
              <a:rPr lang="ru-RU" dirty="0" err="1"/>
              <a:t>хронічних</a:t>
            </a:r>
            <a:r>
              <a:rPr lang="ru-RU" dirty="0"/>
              <a:t> </a:t>
            </a:r>
            <a:r>
              <a:rPr lang="ru-RU" dirty="0" err="1"/>
              <a:t>захворювань</a:t>
            </a:r>
            <a:r>
              <a:rPr lang="ru-RU" dirty="0"/>
              <a:t>. </a:t>
            </a:r>
            <a:r>
              <a:rPr lang="ru-RU" dirty="0" err="1"/>
              <a:t>В'ялий</a:t>
            </a:r>
            <a:r>
              <a:rPr lang="ru-RU" dirty="0"/>
              <a:t> </a:t>
            </a:r>
            <a:r>
              <a:rPr lang="ru-RU" dirty="0" err="1"/>
              <a:t>перебіг</a:t>
            </a:r>
            <a:r>
              <a:rPr lang="ru-RU" dirty="0"/>
              <a:t> </a:t>
            </a:r>
            <a:r>
              <a:rPr lang="ru-RU" dirty="0" err="1"/>
              <a:t>хронічних</a:t>
            </a:r>
            <a:r>
              <a:rPr lang="ru-RU" dirty="0"/>
              <a:t> </a:t>
            </a:r>
            <a:r>
              <a:rPr lang="ru-RU" dirty="0" err="1"/>
              <a:t>захворювань</a:t>
            </a:r>
            <a:r>
              <a:rPr lang="ru-RU" dirty="0"/>
              <a:t> </a:t>
            </a:r>
            <a:r>
              <a:rPr lang="ru-RU" dirty="0" err="1"/>
              <a:t>знижує</a:t>
            </a:r>
            <a:r>
              <a:rPr lang="ru-RU" dirty="0"/>
              <a:t> частоту </a:t>
            </a:r>
            <a:r>
              <a:rPr lang="ru-RU" dirty="0" err="1"/>
              <a:t>звернень</a:t>
            </a:r>
            <a:r>
              <a:rPr lang="ru-RU" dirty="0"/>
              <a:t> за </a:t>
            </a:r>
            <a:r>
              <a:rPr lang="ru-RU" dirty="0" err="1"/>
              <a:t>медичною</a:t>
            </a:r>
            <a:r>
              <a:rPr lang="ru-RU" dirty="0"/>
              <a:t> </a:t>
            </a:r>
            <a:r>
              <a:rPr lang="ru-RU" dirty="0" err="1"/>
              <a:t>допомогою</a:t>
            </a:r>
            <a:r>
              <a:rPr lang="ru-RU" dirty="0"/>
              <a:t>. </a:t>
            </a:r>
          </a:p>
          <a:p>
            <a:endParaRPr lang="ru-RU" dirty="0"/>
          </a:p>
        </p:txBody>
      </p:sp>
    </p:spTree>
    <p:extLst>
      <p:ext uri="{BB962C8B-B14F-4D97-AF65-F5344CB8AC3E}">
        <p14:creationId xmlns:p14="http://schemas.microsoft.com/office/powerpoint/2010/main" val="568749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Медичне</a:t>
            </a:r>
            <a:r>
              <a:rPr lang="ru-RU" dirty="0"/>
              <a:t> </a:t>
            </a:r>
            <a:r>
              <a:rPr lang="ru-RU" dirty="0" err="1"/>
              <a:t>обстеження</a:t>
            </a:r>
            <a:r>
              <a:rPr lang="ru-RU" dirty="0"/>
              <a:t> </a:t>
            </a:r>
            <a:r>
              <a:rPr lang="ru-RU" dirty="0" err="1"/>
              <a:t>популяції</a:t>
            </a:r>
            <a:endParaRPr lang="ru-RU" dirty="0"/>
          </a:p>
        </p:txBody>
      </p:sp>
      <p:sp>
        <p:nvSpPr>
          <p:cNvPr id="3" name="Объект 2"/>
          <p:cNvSpPr>
            <a:spLocks noGrp="1"/>
          </p:cNvSpPr>
          <p:nvPr>
            <p:ph idx="1"/>
          </p:nvPr>
        </p:nvSpPr>
        <p:spPr>
          <a:xfrm>
            <a:off x="827700" y="2052925"/>
            <a:ext cx="7848756" cy="4195481"/>
          </a:xfrm>
        </p:spPr>
        <p:txBody>
          <a:bodyPr>
            <a:normAutofit lnSpcReduction="10000"/>
          </a:bodyPr>
          <a:lstStyle/>
          <a:p>
            <a:r>
              <a:rPr lang="ru-RU" dirty="0"/>
              <a:t>Суть </a:t>
            </a:r>
            <a:r>
              <a:rPr lang="ru-RU" dirty="0" err="1"/>
              <a:t>полягає</a:t>
            </a:r>
            <a:r>
              <a:rPr lang="ru-RU" dirty="0"/>
              <a:t> в тому, </a:t>
            </a:r>
            <a:r>
              <a:rPr lang="ru-RU" dirty="0" err="1"/>
              <a:t>що</a:t>
            </a:r>
            <a:r>
              <a:rPr lang="ru-RU" dirty="0"/>
              <a:t> </a:t>
            </a:r>
            <a:r>
              <a:rPr lang="ru-RU" dirty="0" err="1"/>
              <a:t>спеціально</a:t>
            </a:r>
            <a:r>
              <a:rPr lang="ru-RU" dirty="0"/>
              <a:t> </a:t>
            </a:r>
            <a:r>
              <a:rPr lang="ru-RU" dirty="0" err="1"/>
              <a:t>організована</a:t>
            </a:r>
            <a:r>
              <a:rPr lang="ru-RU" dirty="0"/>
              <a:t> </a:t>
            </a:r>
            <a:r>
              <a:rPr lang="ru-RU" dirty="0" err="1"/>
              <a:t>група</a:t>
            </a:r>
            <a:r>
              <a:rPr lang="ru-RU" dirty="0"/>
              <a:t> </a:t>
            </a:r>
            <a:r>
              <a:rPr lang="ru-RU" dirty="0" err="1"/>
              <a:t>лікарів</a:t>
            </a:r>
            <a:r>
              <a:rPr lang="ru-RU" dirty="0"/>
              <a:t> </a:t>
            </a:r>
            <a:r>
              <a:rPr lang="ru-RU" dirty="0" err="1"/>
              <a:t>різного</a:t>
            </a:r>
            <a:r>
              <a:rPr lang="ru-RU" dirty="0"/>
              <a:t> </a:t>
            </a:r>
            <a:r>
              <a:rPr lang="ru-RU" dirty="0" err="1"/>
              <a:t>профілю</a:t>
            </a:r>
            <a:r>
              <a:rPr lang="ru-RU" dirty="0"/>
              <a:t> (терапевт, </a:t>
            </a:r>
            <a:r>
              <a:rPr lang="ru-RU" dirty="0" err="1"/>
              <a:t>хірург</a:t>
            </a:r>
            <a:r>
              <a:rPr lang="ru-RU" dirty="0"/>
              <a:t>, </a:t>
            </a:r>
            <a:r>
              <a:rPr lang="ru-RU" dirty="0" err="1"/>
              <a:t>педіатр</a:t>
            </a:r>
            <a:r>
              <a:rPr lang="ru-RU" dirty="0"/>
              <a:t>, невропатолог, дерматолог та </a:t>
            </a:r>
            <a:r>
              <a:rPr lang="ru-RU" dirty="0" err="1"/>
              <a:t>ін</a:t>
            </a:r>
            <a:r>
              <a:rPr lang="ru-RU" dirty="0"/>
              <a:t>.) </a:t>
            </a:r>
            <a:r>
              <a:rPr lang="ru-RU" dirty="0" err="1"/>
              <a:t>оглядають</a:t>
            </a:r>
            <a:r>
              <a:rPr lang="ru-RU" dirty="0"/>
              <a:t> і </a:t>
            </a:r>
            <a:r>
              <a:rPr lang="ru-RU" dirty="0" err="1"/>
              <a:t>обстежують</a:t>
            </a:r>
            <a:r>
              <a:rPr lang="ru-RU" dirty="0"/>
              <a:t> </a:t>
            </a:r>
            <a:r>
              <a:rPr lang="ru-RU" dirty="0" err="1"/>
              <a:t>групу</a:t>
            </a:r>
            <a:r>
              <a:rPr lang="ru-RU" dirty="0"/>
              <a:t> </a:t>
            </a:r>
            <a:r>
              <a:rPr lang="ru-RU" dirty="0" err="1"/>
              <a:t>населення</a:t>
            </a:r>
            <a:r>
              <a:rPr lang="ru-RU" dirty="0"/>
              <a:t>, яка </a:t>
            </a:r>
            <a:r>
              <a:rPr lang="ru-RU" dirty="0" err="1"/>
              <a:t>зазнала</a:t>
            </a:r>
            <a:r>
              <a:rPr lang="ru-RU" dirty="0"/>
              <a:t> </a:t>
            </a:r>
            <a:r>
              <a:rPr lang="ru-RU" dirty="0" err="1"/>
              <a:t>впливу</a:t>
            </a:r>
            <a:r>
              <a:rPr lang="ru-RU" dirty="0"/>
              <a:t> </a:t>
            </a:r>
            <a:r>
              <a:rPr lang="ru-RU" dirty="0" err="1"/>
              <a:t>досліджуваного</a:t>
            </a:r>
            <a:r>
              <a:rPr lang="ru-RU" dirty="0"/>
              <a:t> </a:t>
            </a:r>
            <a:r>
              <a:rPr lang="ru-RU" dirty="0" err="1"/>
              <a:t>чинника</a:t>
            </a:r>
            <a:r>
              <a:rPr lang="ru-RU" dirty="0"/>
              <a:t>. </a:t>
            </a:r>
            <a:r>
              <a:rPr lang="ru-RU" dirty="0" err="1"/>
              <a:t>Одночасно</a:t>
            </a:r>
            <a:r>
              <a:rPr lang="ru-RU" dirty="0"/>
              <a:t> </a:t>
            </a:r>
            <a:r>
              <a:rPr lang="ru-RU" dirty="0" err="1"/>
              <a:t>проводяться</a:t>
            </a:r>
            <a:r>
              <a:rPr lang="ru-RU" dirty="0"/>
              <a:t> </a:t>
            </a:r>
            <a:r>
              <a:rPr lang="ru-RU" dirty="0" err="1"/>
              <a:t>інструментально-лабораторні</a:t>
            </a:r>
            <a:r>
              <a:rPr lang="ru-RU" dirty="0"/>
              <a:t> </a:t>
            </a:r>
            <a:r>
              <a:rPr lang="ru-RU" dirty="0" err="1"/>
              <a:t>дослідження</a:t>
            </a:r>
            <a:r>
              <a:rPr lang="ru-RU" dirty="0"/>
              <a:t>, </a:t>
            </a:r>
            <a:r>
              <a:rPr lang="ru-RU" dirty="0" err="1"/>
              <a:t>анкетування</a:t>
            </a:r>
            <a:r>
              <a:rPr lang="ru-RU" dirty="0"/>
              <a:t> для </a:t>
            </a:r>
            <a:r>
              <a:rPr lang="ru-RU" dirty="0" err="1"/>
              <a:t>виявлення</a:t>
            </a:r>
            <a:r>
              <a:rPr lang="ru-RU" dirty="0"/>
              <a:t> </a:t>
            </a:r>
            <a:r>
              <a:rPr lang="ru-RU" dirty="0" err="1"/>
              <a:t>скарг</a:t>
            </a:r>
            <a:r>
              <a:rPr lang="ru-RU" dirty="0"/>
              <a:t> і </a:t>
            </a:r>
            <a:r>
              <a:rPr lang="ru-RU" dirty="0" err="1"/>
              <a:t>чинників</a:t>
            </a:r>
            <a:r>
              <a:rPr lang="ru-RU" dirty="0"/>
              <a:t> </a:t>
            </a:r>
            <a:r>
              <a:rPr lang="ru-RU" dirty="0" err="1"/>
              <a:t>ризику</a:t>
            </a:r>
            <a:r>
              <a:rPr lang="ru-RU" dirty="0"/>
              <a:t>, </a:t>
            </a:r>
            <a:r>
              <a:rPr lang="ru-RU" dirty="0" err="1"/>
              <a:t>визначення</a:t>
            </a:r>
            <a:r>
              <a:rPr lang="ru-RU" dirty="0"/>
              <a:t> </a:t>
            </a:r>
            <a:r>
              <a:rPr lang="ru-RU" dirty="0" err="1"/>
              <a:t>антропометричних</a:t>
            </a:r>
            <a:r>
              <a:rPr lang="ru-RU" dirty="0"/>
              <a:t> </a:t>
            </a:r>
            <a:r>
              <a:rPr lang="ru-RU" dirty="0" err="1"/>
              <a:t>даних</a:t>
            </a:r>
            <a:r>
              <a:rPr lang="ru-RU" dirty="0"/>
              <a:t>.  Для  </a:t>
            </a:r>
            <a:r>
              <a:rPr lang="ru-RU" dirty="0" err="1"/>
              <a:t>обстеження</a:t>
            </a:r>
            <a:r>
              <a:rPr lang="ru-RU" dirty="0"/>
              <a:t> </a:t>
            </a:r>
            <a:r>
              <a:rPr lang="ru-RU" dirty="0" err="1"/>
              <a:t>обирають</a:t>
            </a:r>
            <a:r>
              <a:rPr lang="ru-RU" dirty="0"/>
              <a:t> </a:t>
            </a:r>
            <a:r>
              <a:rPr lang="ru-RU" dirty="0" err="1"/>
              <a:t>організовані</a:t>
            </a:r>
            <a:r>
              <a:rPr lang="ru-RU" dirty="0"/>
              <a:t> і </a:t>
            </a:r>
            <a:r>
              <a:rPr lang="ru-RU" dirty="0" err="1"/>
              <a:t>неорганізовані</a:t>
            </a:r>
            <a:r>
              <a:rPr lang="ru-RU" dirty="0"/>
              <a:t>  </a:t>
            </a:r>
            <a:r>
              <a:rPr lang="ru-RU" dirty="0" err="1"/>
              <a:t>групи</a:t>
            </a:r>
            <a:r>
              <a:rPr lang="ru-RU" dirty="0"/>
              <a:t> </a:t>
            </a:r>
            <a:r>
              <a:rPr lang="ru-RU" dirty="0" err="1"/>
              <a:t>дітей</a:t>
            </a:r>
            <a:r>
              <a:rPr lang="ru-RU" dirty="0"/>
              <a:t>, </a:t>
            </a:r>
            <a:r>
              <a:rPr lang="ru-RU" dirty="0" err="1"/>
              <a:t>учнів</a:t>
            </a:r>
            <a:r>
              <a:rPr lang="ru-RU" dirty="0"/>
              <a:t> </a:t>
            </a:r>
            <a:r>
              <a:rPr lang="ru-RU" dirty="0" err="1"/>
              <a:t>професійно-технічних</a:t>
            </a:r>
            <a:r>
              <a:rPr lang="ru-RU" dirty="0"/>
              <a:t> училищ, </a:t>
            </a:r>
            <a:r>
              <a:rPr lang="ru-RU" dirty="0" err="1"/>
              <a:t>робітників</a:t>
            </a:r>
            <a:r>
              <a:rPr lang="ru-RU" dirty="0"/>
              <a:t> </a:t>
            </a:r>
            <a:r>
              <a:rPr lang="ru-RU" dirty="0" err="1"/>
              <a:t>або</a:t>
            </a:r>
            <a:r>
              <a:rPr lang="ru-RU" dirty="0"/>
              <a:t> </a:t>
            </a:r>
            <a:r>
              <a:rPr lang="ru-RU" dirty="0" err="1"/>
              <a:t>службовців</a:t>
            </a:r>
            <a:r>
              <a:rPr lang="ru-RU" dirty="0"/>
              <a:t> </a:t>
            </a:r>
            <a:r>
              <a:rPr lang="ru-RU" dirty="0" err="1"/>
              <a:t>певних</a:t>
            </a:r>
            <a:r>
              <a:rPr lang="ru-RU" dirty="0"/>
              <a:t> </a:t>
            </a:r>
            <a:r>
              <a:rPr lang="ru-RU" dirty="0" err="1"/>
              <a:t>професій</a:t>
            </a:r>
            <a:r>
              <a:rPr lang="ru-RU" dirty="0"/>
              <a:t>, </a:t>
            </a:r>
            <a:r>
              <a:rPr lang="ru-RU" dirty="0" err="1"/>
              <a:t>мешканців</a:t>
            </a:r>
            <a:r>
              <a:rPr lang="ru-RU" dirty="0"/>
              <a:t> </a:t>
            </a:r>
            <a:r>
              <a:rPr lang="ru-RU" dirty="0" err="1"/>
              <a:t>мікрорайону</a:t>
            </a:r>
            <a:r>
              <a:rPr lang="ru-RU" dirty="0"/>
              <a:t> </a:t>
            </a:r>
            <a:r>
              <a:rPr lang="ru-RU" dirty="0" err="1"/>
              <a:t>міста</a:t>
            </a:r>
            <a:r>
              <a:rPr lang="ru-RU" dirty="0"/>
              <a:t> </a:t>
            </a:r>
            <a:r>
              <a:rPr lang="ru-RU" dirty="0" err="1"/>
              <a:t>чи</a:t>
            </a:r>
            <a:r>
              <a:rPr lang="ru-RU" dirty="0"/>
              <a:t> </a:t>
            </a:r>
            <a:r>
              <a:rPr lang="ru-RU" dirty="0" err="1"/>
              <a:t>сільського</a:t>
            </a:r>
            <a:r>
              <a:rPr lang="ru-RU" dirty="0"/>
              <a:t>  </a:t>
            </a:r>
            <a:r>
              <a:rPr lang="ru-RU" dirty="0" err="1"/>
              <a:t>населеного</a:t>
            </a:r>
            <a:r>
              <a:rPr lang="ru-RU" dirty="0"/>
              <a:t> пункту та </a:t>
            </a:r>
            <a:r>
              <a:rPr lang="ru-RU" dirty="0" err="1"/>
              <a:t>ін</a:t>
            </a:r>
            <a:r>
              <a:rPr lang="ru-RU" dirty="0"/>
              <a:t>. </a:t>
            </a:r>
            <a:r>
              <a:rPr lang="ru-RU" dirty="0" err="1"/>
              <a:t>Вибір</a:t>
            </a:r>
            <a:r>
              <a:rPr lang="ru-RU" dirty="0"/>
              <a:t> </a:t>
            </a:r>
            <a:r>
              <a:rPr lang="ru-RU" dirty="0" err="1"/>
              <a:t>обстежуваної</a:t>
            </a:r>
            <a:r>
              <a:rPr lang="ru-RU" dirty="0"/>
              <a:t> </a:t>
            </a:r>
            <a:r>
              <a:rPr lang="ru-RU" dirty="0" err="1"/>
              <a:t>групи</a:t>
            </a:r>
            <a:r>
              <a:rPr lang="ru-RU" dirty="0"/>
              <a:t> </a:t>
            </a:r>
            <a:r>
              <a:rPr lang="ru-RU" dirty="0" err="1"/>
              <a:t>визначається</a:t>
            </a:r>
            <a:r>
              <a:rPr lang="ru-RU" dirty="0"/>
              <a:t> метою конкретного </a:t>
            </a:r>
            <a:r>
              <a:rPr lang="ru-RU" dirty="0" err="1"/>
              <a:t>епідеміологічного</a:t>
            </a:r>
            <a:r>
              <a:rPr lang="ru-RU" dirty="0"/>
              <a:t> </a:t>
            </a:r>
            <a:r>
              <a:rPr lang="ru-RU" dirty="0" err="1"/>
              <a:t>дослідження</a:t>
            </a:r>
            <a:r>
              <a:rPr lang="ru-RU" dirty="0"/>
              <a:t>. </a:t>
            </a:r>
          </a:p>
          <a:p>
            <a:endParaRPr lang="ru-RU" dirty="0"/>
          </a:p>
        </p:txBody>
      </p:sp>
    </p:spTree>
    <p:extLst>
      <p:ext uri="{BB962C8B-B14F-4D97-AF65-F5344CB8AC3E}">
        <p14:creationId xmlns:p14="http://schemas.microsoft.com/office/powerpoint/2010/main" val="4084234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Медичне</a:t>
            </a:r>
            <a:r>
              <a:rPr lang="ru-RU" dirty="0"/>
              <a:t> </a:t>
            </a:r>
            <a:r>
              <a:rPr lang="ru-RU" dirty="0" err="1"/>
              <a:t>обстеження</a:t>
            </a:r>
            <a:r>
              <a:rPr lang="ru-RU" dirty="0"/>
              <a:t> </a:t>
            </a:r>
            <a:r>
              <a:rPr lang="ru-RU" dirty="0" err="1"/>
              <a:t>популяції</a:t>
            </a:r>
            <a:endParaRPr lang="ru-RU" dirty="0"/>
          </a:p>
        </p:txBody>
      </p:sp>
      <p:sp>
        <p:nvSpPr>
          <p:cNvPr id="3" name="Объект 2"/>
          <p:cNvSpPr>
            <a:spLocks noGrp="1"/>
          </p:cNvSpPr>
          <p:nvPr>
            <p:ph idx="1"/>
          </p:nvPr>
        </p:nvSpPr>
        <p:spPr>
          <a:xfrm>
            <a:off x="827700" y="2052925"/>
            <a:ext cx="7704740" cy="4195481"/>
          </a:xfrm>
        </p:spPr>
        <p:txBody>
          <a:bodyPr>
            <a:normAutofit fontScale="92500" lnSpcReduction="10000"/>
          </a:bodyPr>
          <a:lstStyle/>
          <a:p>
            <a:r>
              <a:rPr lang="ru-RU" dirty="0" err="1"/>
              <a:t>Під</a:t>
            </a:r>
            <a:r>
              <a:rPr lang="ru-RU" dirty="0"/>
              <a:t> час </a:t>
            </a:r>
            <a:r>
              <a:rPr lang="ru-RU" dirty="0" err="1"/>
              <a:t>обстеження</a:t>
            </a:r>
            <a:r>
              <a:rPr lang="ru-RU" dirty="0"/>
              <a:t> </a:t>
            </a:r>
            <a:r>
              <a:rPr lang="ru-RU" dirty="0" err="1"/>
              <a:t>виявляють</a:t>
            </a:r>
            <a:r>
              <a:rPr lang="ru-RU" dirty="0"/>
              <a:t> </a:t>
            </a:r>
            <a:r>
              <a:rPr lang="ru-RU" dirty="0" err="1"/>
              <a:t>найбільш</a:t>
            </a:r>
            <a:r>
              <a:rPr lang="ru-RU" dirty="0"/>
              <a:t> </a:t>
            </a:r>
            <a:r>
              <a:rPr lang="ru-RU" dirty="0" err="1"/>
              <a:t>ранні</a:t>
            </a:r>
            <a:r>
              <a:rPr lang="ru-RU" dirty="0"/>
              <a:t> </a:t>
            </a:r>
            <a:r>
              <a:rPr lang="ru-RU" dirty="0" err="1"/>
              <a:t>ознаки</a:t>
            </a:r>
            <a:r>
              <a:rPr lang="ru-RU" dirty="0"/>
              <a:t> хвороб, </a:t>
            </a:r>
            <a:r>
              <a:rPr lang="ru-RU" dirty="0" err="1"/>
              <a:t>реєструються</a:t>
            </a:r>
            <a:r>
              <a:rPr lang="ru-RU" dirty="0"/>
              <a:t> люди з </a:t>
            </a:r>
            <a:r>
              <a:rPr lang="ru-RU" dirty="0" err="1"/>
              <a:t>хронічними</a:t>
            </a:r>
            <a:r>
              <a:rPr lang="ru-RU" dirty="0"/>
              <a:t> </a:t>
            </a:r>
            <a:r>
              <a:rPr lang="ru-RU" dirty="0" err="1"/>
              <a:t>захворюваннями</a:t>
            </a:r>
            <a:r>
              <a:rPr lang="ru-RU" dirty="0"/>
              <a:t>, яки не </a:t>
            </a:r>
            <a:r>
              <a:rPr lang="ru-RU" dirty="0" err="1"/>
              <a:t>звертались</a:t>
            </a:r>
            <a:r>
              <a:rPr lang="ru-RU" dirty="0"/>
              <a:t> за </a:t>
            </a:r>
            <a:r>
              <a:rPr lang="ru-RU" dirty="0" err="1"/>
              <a:t>медичною</a:t>
            </a:r>
            <a:r>
              <a:rPr lang="ru-RU" dirty="0"/>
              <a:t> </a:t>
            </a:r>
            <a:r>
              <a:rPr lang="ru-RU" dirty="0" err="1"/>
              <a:t>допомогою</a:t>
            </a:r>
            <a:r>
              <a:rPr lang="ru-RU" dirty="0"/>
              <a:t>,  </a:t>
            </a:r>
            <a:r>
              <a:rPr lang="ru-RU" dirty="0" err="1"/>
              <a:t>виявляють</a:t>
            </a:r>
            <a:r>
              <a:rPr lang="ru-RU" dirty="0"/>
              <a:t> </a:t>
            </a:r>
            <a:r>
              <a:rPr lang="ru-RU" dirty="0" err="1"/>
              <a:t>донозологічні</a:t>
            </a:r>
            <a:r>
              <a:rPr lang="ru-RU" dirty="0"/>
              <a:t> </a:t>
            </a:r>
            <a:r>
              <a:rPr lang="ru-RU" dirty="0" err="1"/>
              <a:t>стани</a:t>
            </a:r>
            <a:r>
              <a:rPr lang="ru-RU" dirty="0"/>
              <a:t> як </a:t>
            </a:r>
            <a:r>
              <a:rPr lang="ru-RU" dirty="0" err="1"/>
              <a:t>провісники</a:t>
            </a:r>
            <a:r>
              <a:rPr lang="ru-RU" dirty="0"/>
              <a:t> </a:t>
            </a:r>
            <a:r>
              <a:rPr lang="ru-RU" dirty="0" err="1"/>
              <a:t>майбутньої</a:t>
            </a:r>
            <a:r>
              <a:rPr lang="ru-RU" dirty="0"/>
              <a:t> </a:t>
            </a:r>
            <a:r>
              <a:rPr lang="ru-RU" dirty="0" err="1"/>
              <a:t>хвороби</a:t>
            </a:r>
            <a:r>
              <a:rPr lang="ru-RU" dirty="0"/>
              <a:t>. </a:t>
            </a:r>
          </a:p>
          <a:p>
            <a:r>
              <a:rPr lang="ru-RU" dirty="0" err="1"/>
              <a:t>Виявлення</a:t>
            </a:r>
            <a:r>
              <a:rPr lang="ru-RU" dirty="0"/>
              <a:t> </a:t>
            </a:r>
            <a:r>
              <a:rPr lang="ru-RU" dirty="0" err="1"/>
              <a:t>донозологічних</a:t>
            </a:r>
            <a:r>
              <a:rPr lang="ru-RU" dirty="0"/>
              <a:t> </a:t>
            </a:r>
            <a:r>
              <a:rPr lang="ru-RU" dirty="0" err="1"/>
              <a:t>станів</a:t>
            </a:r>
            <a:r>
              <a:rPr lang="ru-RU" dirty="0"/>
              <a:t>: </a:t>
            </a:r>
            <a:r>
              <a:rPr lang="ru-RU" dirty="0" err="1"/>
              <a:t>досліджують</a:t>
            </a:r>
            <a:r>
              <a:rPr lang="ru-RU" dirty="0"/>
              <a:t> у </a:t>
            </a:r>
            <a:r>
              <a:rPr lang="ru-RU" dirty="0" err="1"/>
              <a:t>стані</a:t>
            </a:r>
            <a:r>
              <a:rPr lang="ru-RU" dirty="0"/>
              <a:t> </a:t>
            </a:r>
            <a:r>
              <a:rPr lang="ru-RU" dirty="0" err="1"/>
              <a:t>спокою</a:t>
            </a:r>
            <a:r>
              <a:rPr lang="ru-RU" dirty="0"/>
              <a:t> і при </a:t>
            </a:r>
            <a:r>
              <a:rPr lang="ru-RU" dirty="0" err="1"/>
              <a:t>навантаженні</a:t>
            </a:r>
            <a:r>
              <a:rPr lang="ru-RU" dirty="0"/>
              <a:t> </a:t>
            </a:r>
            <a:r>
              <a:rPr lang="ru-RU" dirty="0" err="1"/>
              <a:t>функціональний</a:t>
            </a:r>
            <a:r>
              <a:rPr lang="ru-RU" dirty="0"/>
              <a:t> стан </a:t>
            </a:r>
            <a:r>
              <a:rPr lang="ru-RU" dirty="0" err="1"/>
              <a:t>органів</a:t>
            </a:r>
            <a:r>
              <a:rPr lang="ru-RU" dirty="0"/>
              <a:t> </a:t>
            </a:r>
            <a:r>
              <a:rPr lang="ru-RU" dirty="0" err="1"/>
              <a:t>дихання</a:t>
            </a:r>
            <a:r>
              <a:rPr lang="ru-RU" dirty="0"/>
              <a:t> і </a:t>
            </a:r>
            <a:r>
              <a:rPr lang="ru-RU" dirty="0" err="1"/>
              <a:t>кровообігу</a:t>
            </a:r>
            <a:r>
              <a:rPr lang="ru-RU" dirty="0"/>
              <a:t>, </a:t>
            </a:r>
            <a:r>
              <a:rPr lang="ru-RU" dirty="0" err="1"/>
              <a:t>центральної</a:t>
            </a:r>
            <a:r>
              <a:rPr lang="ru-RU" dirty="0"/>
              <a:t> </a:t>
            </a:r>
            <a:r>
              <a:rPr lang="ru-RU" dirty="0" err="1"/>
              <a:t>нервової</a:t>
            </a:r>
            <a:r>
              <a:rPr lang="ru-RU" dirty="0"/>
              <a:t> </a:t>
            </a:r>
            <a:r>
              <a:rPr lang="ru-RU" dirty="0" err="1"/>
              <a:t>системи</a:t>
            </a:r>
            <a:r>
              <a:rPr lang="ru-RU" dirty="0"/>
              <a:t>, </a:t>
            </a:r>
            <a:r>
              <a:rPr lang="ru-RU" dirty="0" err="1"/>
              <a:t>імунологічну</a:t>
            </a:r>
            <a:r>
              <a:rPr lang="ru-RU" dirty="0"/>
              <a:t> </a:t>
            </a:r>
            <a:r>
              <a:rPr lang="ru-RU" dirty="0" err="1"/>
              <a:t>реактивність</a:t>
            </a:r>
            <a:r>
              <a:rPr lang="ru-RU" dirty="0"/>
              <a:t>, </a:t>
            </a:r>
            <a:r>
              <a:rPr lang="ru-RU" dirty="0" err="1"/>
              <a:t>детоксикаційну</a:t>
            </a:r>
            <a:r>
              <a:rPr lang="ru-RU" dirty="0"/>
              <a:t> </a:t>
            </a:r>
            <a:r>
              <a:rPr lang="ru-RU" dirty="0" err="1"/>
              <a:t>функцію</a:t>
            </a:r>
            <a:r>
              <a:rPr lang="ru-RU" dirty="0"/>
              <a:t> </a:t>
            </a:r>
            <a:r>
              <a:rPr lang="ru-RU" dirty="0" err="1"/>
              <a:t>печінки</a:t>
            </a:r>
            <a:r>
              <a:rPr lang="ru-RU" dirty="0"/>
              <a:t> і </a:t>
            </a:r>
            <a:r>
              <a:rPr lang="ru-RU" dirty="0" err="1"/>
              <a:t>т.ін</a:t>
            </a:r>
            <a:r>
              <a:rPr lang="ru-RU" dirty="0"/>
              <a:t>. </a:t>
            </a:r>
            <a:r>
              <a:rPr lang="ru-RU" dirty="0" err="1"/>
              <a:t>Таке</a:t>
            </a:r>
            <a:r>
              <a:rPr lang="ru-RU" dirty="0"/>
              <a:t> </a:t>
            </a:r>
            <a:r>
              <a:rPr lang="ru-RU" dirty="0" err="1"/>
              <a:t>обстеження</a:t>
            </a:r>
            <a:r>
              <a:rPr lang="ru-RU" dirty="0"/>
              <a:t> </a:t>
            </a:r>
            <a:r>
              <a:rPr lang="ru-RU" dirty="0" err="1"/>
              <a:t>має</a:t>
            </a:r>
            <a:r>
              <a:rPr lang="ru-RU" dirty="0"/>
              <a:t> </a:t>
            </a:r>
            <a:r>
              <a:rPr lang="ru-RU" dirty="0" err="1"/>
              <a:t>велике</a:t>
            </a:r>
            <a:r>
              <a:rPr lang="ru-RU" dirty="0"/>
              <a:t> </a:t>
            </a:r>
            <a:r>
              <a:rPr lang="ru-RU" dirty="0" err="1"/>
              <a:t>значення</a:t>
            </a:r>
            <a:r>
              <a:rPr lang="ru-RU" dirty="0"/>
              <a:t>, але </a:t>
            </a:r>
            <a:r>
              <a:rPr lang="ru-RU" dirty="0" err="1"/>
              <a:t>вимагає</a:t>
            </a:r>
            <a:r>
              <a:rPr lang="ru-RU" dirty="0"/>
              <a:t> </a:t>
            </a:r>
            <a:r>
              <a:rPr lang="ru-RU" dirty="0" err="1"/>
              <a:t>матеріальних</a:t>
            </a:r>
            <a:r>
              <a:rPr lang="ru-RU" dirty="0"/>
              <a:t> </a:t>
            </a:r>
            <a:r>
              <a:rPr lang="ru-RU" dirty="0" err="1"/>
              <a:t>витрат</a:t>
            </a:r>
            <a:r>
              <a:rPr lang="ru-RU" dirty="0"/>
              <a:t>, </a:t>
            </a:r>
            <a:r>
              <a:rPr lang="ru-RU" dirty="0" err="1"/>
              <a:t>відволікання</a:t>
            </a:r>
            <a:r>
              <a:rPr lang="ru-RU" dirty="0"/>
              <a:t> </a:t>
            </a:r>
            <a:r>
              <a:rPr lang="ru-RU" dirty="0" err="1"/>
              <a:t>лікарів</a:t>
            </a:r>
            <a:r>
              <a:rPr lang="ru-RU" dirty="0"/>
              <a:t> </a:t>
            </a:r>
            <a:r>
              <a:rPr lang="ru-RU" dirty="0" err="1"/>
              <a:t>від</a:t>
            </a:r>
            <a:r>
              <a:rPr lang="ru-RU" dirty="0"/>
              <a:t> </a:t>
            </a:r>
            <a:r>
              <a:rPr lang="ru-RU" dirty="0" err="1"/>
              <a:t>основної</a:t>
            </a:r>
            <a:r>
              <a:rPr lang="ru-RU" dirty="0"/>
              <a:t> </a:t>
            </a:r>
            <a:r>
              <a:rPr lang="ru-RU" dirty="0" err="1"/>
              <a:t>роботи</a:t>
            </a:r>
            <a:r>
              <a:rPr lang="ru-RU" dirty="0"/>
              <a:t> </a:t>
            </a:r>
            <a:r>
              <a:rPr lang="ru-RU" dirty="0" err="1"/>
              <a:t>протягом</a:t>
            </a:r>
            <a:r>
              <a:rPr lang="ru-RU" dirty="0"/>
              <a:t> </a:t>
            </a:r>
            <a:r>
              <a:rPr lang="ru-RU" dirty="0" err="1"/>
              <a:t>тривалого</a:t>
            </a:r>
            <a:r>
              <a:rPr lang="ru-RU" dirty="0"/>
              <a:t> часу, </a:t>
            </a:r>
            <a:r>
              <a:rPr lang="ru-RU" dirty="0" err="1"/>
              <a:t>значної</a:t>
            </a:r>
            <a:r>
              <a:rPr lang="ru-RU" dirty="0"/>
              <a:t> </a:t>
            </a:r>
            <a:r>
              <a:rPr lang="ru-RU" dirty="0" err="1"/>
              <a:t>витрати</a:t>
            </a:r>
            <a:r>
              <a:rPr lang="ru-RU" dirty="0"/>
              <a:t> часу самим </a:t>
            </a:r>
            <a:r>
              <a:rPr lang="ru-RU" dirty="0" err="1"/>
              <a:t>населенням</a:t>
            </a:r>
            <a:r>
              <a:rPr lang="ru-RU" dirty="0"/>
              <a:t> </a:t>
            </a:r>
            <a:r>
              <a:rPr lang="ru-RU" dirty="0" err="1"/>
              <a:t>під</a:t>
            </a:r>
            <a:r>
              <a:rPr lang="ru-RU" dirty="0"/>
              <a:t> час </a:t>
            </a:r>
            <a:r>
              <a:rPr lang="ru-RU" dirty="0" err="1"/>
              <a:t>обстеження</a:t>
            </a:r>
            <a:r>
              <a:rPr lang="ru-RU" dirty="0"/>
              <a:t>, тому на </a:t>
            </a:r>
            <a:r>
              <a:rPr lang="ru-RU" dirty="0" err="1"/>
              <a:t>практиці</a:t>
            </a:r>
            <a:r>
              <a:rPr lang="ru-RU" dirty="0"/>
              <a:t> </a:t>
            </a:r>
            <a:r>
              <a:rPr lang="ru-RU" dirty="0" err="1"/>
              <a:t>застосовується</a:t>
            </a:r>
            <a:r>
              <a:rPr lang="ru-RU" dirty="0"/>
              <a:t> </a:t>
            </a:r>
            <a:r>
              <a:rPr lang="ru-RU" dirty="0" err="1"/>
              <a:t>рідко</a:t>
            </a:r>
            <a:r>
              <a:rPr lang="ru-RU" dirty="0"/>
              <a:t>, як правило, </a:t>
            </a:r>
            <a:r>
              <a:rPr lang="ru-RU" dirty="0" err="1"/>
              <a:t>вченими</a:t>
            </a:r>
            <a:r>
              <a:rPr lang="ru-RU" dirty="0"/>
              <a:t> НДІ.</a:t>
            </a:r>
          </a:p>
          <a:p>
            <a:endParaRPr lang="ru-RU" dirty="0"/>
          </a:p>
        </p:txBody>
      </p:sp>
    </p:spTree>
    <p:extLst>
      <p:ext uri="{BB962C8B-B14F-4D97-AF65-F5344CB8AC3E}">
        <p14:creationId xmlns:p14="http://schemas.microsoft.com/office/powerpoint/2010/main" val="2648685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err="1"/>
              <a:t>Клінічне</a:t>
            </a:r>
            <a:r>
              <a:rPr lang="ru-RU" sz="3600" dirty="0"/>
              <a:t> </a:t>
            </a:r>
            <a:r>
              <a:rPr lang="ru-RU" sz="3600" dirty="0" err="1"/>
              <a:t>спостереження</a:t>
            </a:r>
            <a:r>
              <a:rPr lang="ru-RU" sz="3600" dirty="0"/>
              <a:t> за </a:t>
            </a:r>
            <a:r>
              <a:rPr lang="ru-RU" sz="3600" dirty="0" err="1"/>
              <a:t>спеціально</a:t>
            </a:r>
            <a:r>
              <a:rPr lang="ru-RU" sz="3600" dirty="0"/>
              <a:t> </a:t>
            </a:r>
            <a:r>
              <a:rPr lang="ru-RU" sz="3600" dirty="0" err="1"/>
              <a:t>відібраними</a:t>
            </a:r>
            <a:r>
              <a:rPr lang="ru-RU" sz="3600" dirty="0"/>
              <a:t> </a:t>
            </a:r>
            <a:r>
              <a:rPr lang="ru-RU" sz="3600" dirty="0" err="1"/>
              <a:t>групами</a:t>
            </a:r>
            <a:r>
              <a:rPr lang="ru-RU" sz="3600" dirty="0"/>
              <a:t> </a:t>
            </a:r>
            <a:r>
              <a:rPr lang="ru-RU" sz="3600" dirty="0" err="1"/>
              <a:t>населення</a:t>
            </a:r>
            <a:endParaRPr lang="ru-RU" sz="3600" dirty="0"/>
          </a:p>
        </p:txBody>
      </p:sp>
      <p:sp>
        <p:nvSpPr>
          <p:cNvPr id="3" name="Объект 2"/>
          <p:cNvSpPr>
            <a:spLocks noGrp="1"/>
          </p:cNvSpPr>
          <p:nvPr>
            <p:ph idx="1"/>
          </p:nvPr>
        </p:nvSpPr>
        <p:spPr/>
        <p:txBody>
          <a:bodyPr>
            <a:normAutofit fontScale="70000" lnSpcReduction="20000"/>
          </a:bodyPr>
          <a:lstStyle/>
          <a:p>
            <a:r>
              <a:rPr lang="ru-RU" dirty="0"/>
              <a:t>Суть </a:t>
            </a:r>
            <a:r>
              <a:rPr lang="ru-RU" dirty="0" err="1"/>
              <a:t>цього</a:t>
            </a:r>
            <a:r>
              <a:rPr lang="ru-RU" dirty="0"/>
              <a:t> способу </a:t>
            </a:r>
            <a:r>
              <a:rPr lang="ru-RU" dirty="0" err="1"/>
              <a:t>полягає</a:t>
            </a:r>
            <a:r>
              <a:rPr lang="ru-RU" dirty="0"/>
              <a:t> в </a:t>
            </a:r>
            <a:r>
              <a:rPr lang="ru-RU" dirty="0" err="1"/>
              <a:t>поглибленому</a:t>
            </a:r>
            <a:r>
              <a:rPr lang="ru-RU" dirty="0"/>
              <a:t> </a:t>
            </a:r>
            <a:r>
              <a:rPr lang="ru-RU" dirty="0" err="1"/>
              <a:t>клінічному</a:t>
            </a:r>
            <a:r>
              <a:rPr lang="ru-RU" dirty="0"/>
              <a:t> </a:t>
            </a:r>
            <a:r>
              <a:rPr lang="ru-RU" dirty="0" err="1"/>
              <a:t>інструментально</a:t>
            </a:r>
            <a:r>
              <a:rPr lang="ru-RU" dirty="0"/>
              <a:t>-лабораторному </a:t>
            </a:r>
            <a:r>
              <a:rPr lang="ru-RU" dirty="0" err="1"/>
              <a:t>обстеженні</a:t>
            </a:r>
            <a:r>
              <a:rPr lang="ru-RU" dirty="0"/>
              <a:t> </a:t>
            </a:r>
            <a:r>
              <a:rPr lang="ru-RU" dirty="0" err="1"/>
              <a:t>спеціально</a:t>
            </a:r>
            <a:r>
              <a:rPr lang="ru-RU" dirty="0"/>
              <a:t> </a:t>
            </a:r>
            <a:r>
              <a:rPr lang="ru-RU" dirty="0" err="1"/>
              <a:t>відібраних</a:t>
            </a:r>
            <a:r>
              <a:rPr lang="ru-RU" dirty="0"/>
              <a:t> </a:t>
            </a:r>
            <a:r>
              <a:rPr lang="ru-RU" dirty="0" err="1"/>
              <a:t>груп</a:t>
            </a:r>
            <a:r>
              <a:rPr lang="ru-RU" dirty="0"/>
              <a:t> </a:t>
            </a:r>
            <a:r>
              <a:rPr lang="ru-RU" dirty="0" err="1"/>
              <a:t>населення</a:t>
            </a:r>
            <a:r>
              <a:rPr lang="ru-RU" dirty="0"/>
              <a:t> та </a:t>
            </a:r>
            <a:r>
              <a:rPr lang="ru-RU" dirty="0" err="1"/>
              <a:t>динамічному</a:t>
            </a:r>
            <a:r>
              <a:rPr lang="ru-RU" dirty="0"/>
              <a:t> </a:t>
            </a:r>
            <a:r>
              <a:rPr lang="ru-RU" dirty="0" err="1"/>
              <a:t>лікарському</a:t>
            </a:r>
            <a:r>
              <a:rPr lang="ru-RU" dirty="0"/>
              <a:t> </a:t>
            </a:r>
            <a:r>
              <a:rPr lang="ru-RU" dirty="0" err="1"/>
              <a:t>спостереженні</a:t>
            </a:r>
            <a:r>
              <a:rPr lang="ru-RU" dirty="0"/>
              <a:t> за ними  в </a:t>
            </a:r>
            <a:r>
              <a:rPr lang="ru-RU" dirty="0" err="1"/>
              <a:t>стаціонарних</a:t>
            </a:r>
            <a:r>
              <a:rPr lang="ru-RU" dirty="0"/>
              <a:t> </a:t>
            </a:r>
            <a:r>
              <a:rPr lang="ru-RU" dirty="0" err="1"/>
              <a:t>умовах</a:t>
            </a:r>
            <a:r>
              <a:rPr lang="ru-RU" dirty="0"/>
              <a:t> </a:t>
            </a:r>
            <a:r>
              <a:rPr lang="ru-RU" dirty="0" err="1"/>
              <a:t>із</a:t>
            </a:r>
            <a:r>
              <a:rPr lang="ru-RU" dirty="0"/>
              <a:t> </a:t>
            </a:r>
            <a:r>
              <a:rPr lang="ru-RU" dirty="0" err="1"/>
              <a:t>застосуванням</a:t>
            </a:r>
            <a:r>
              <a:rPr lang="ru-RU" dirty="0"/>
              <a:t> </a:t>
            </a:r>
            <a:r>
              <a:rPr lang="ru-RU" dirty="0" err="1"/>
              <a:t>сучасних</a:t>
            </a:r>
            <a:r>
              <a:rPr lang="ru-RU" dirty="0"/>
              <a:t> </a:t>
            </a:r>
            <a:r>
              <a:rPr lang="ru-RU" dirty="0" err="1"/>
              <a:t>засобів</a:t>
            </a:r>
            <a:r>
              <a:rPr lang="ru-RU" dirty="0"/>
              <a:t> </a:t>
            </a:r>
            <a:r>
              <a:rPr lang="ru-RU" dirty="0" err="1"/>
              <a:t>медичної</a:t>
            </a:r>
            <a:r>
              <a:rPr lang="ru-RU" dirty="0"/>
              <a:t> </a:t>
            </a:r>
            <a:r>
              <a:rPr lang="ru-RU" dirty="0" err="1"/>
              <a:t>діагностики</a:t>
            </a:r>
            <a:r>
              <a:rPr lang="ru-RU" dirty="0"/>
              <a:t>. </a:t>
            </a:r>
          </a:p>
          <a:p>
            <a:r>
              <a:rPr lang="ru-RU" dirty="0" err="1"/>
              <a:t>Проводяться</a:t>
            </a:r>
            <a:r>
              <a:rPr lang="ru-RU" dirty="0"/>
              <a:t>, як правило, у </a:t>
            </a:r>
            <a:r>
              <a:rPr lang="ru-RU" dirty="0" err="1"/>
              <a:t>двох</a:t>
            </a:r>
            <a:r>
              <a:rPr lang="ru-RU" dirty="0"/>
              <a:t> </a:t>
            </a:r>
            <a:r>
              <a:rPr lang="ru-RU" dirty="0" err="1"/>
              <a:t>випадках</a:t>
            </a:r>
            <a:r>
              <a:rPr lang="ru-RU" dirty="0"/>
              <a:t>: з метою </a:t>
            </a:r>
            <a:r>
              <a:rPr lang="ru-RU" dirty="0" err="1"/>
              <a:t>вивчення</a:t>
            </a:r>
            <a:r>
              <a:rPr lang="ru-RU" dirty="0"/>
              <a:t> </a:t>
            </a:r>
            <a:r>
              <a:rPr lang="ru-RU" dirty="0" err="1"/>
              <a:t>впливу</a:t>
            </a:r>
            <a:r>
              <a:rPr lang="ru-RU" dirty="0"/>
              <a:t> на </a:t>
            </a:r>
            <a:r>
              <a:rPr lang="ru-RU" dirty="0" err="1"/>
              <a:t>здоров'я</a:t>
            </a:r>
            <a:r>
              <a:rPr lang="ru-RU" dirty="0"/>
              <a:t>  людей </a:t>
            </a:r>
            <a:r>
              <a:rPr lang="ru-RU" dirty="0" err="1"/>
              <a:t>відомого</a:t>
            </a:r>
            <a:r>
              <a:rPr lang="ru-RU" dirty="0"/>
              <a:t> </a:t>
            </a:r>
            <a:r>
              <a:rPr lang="ru-RU" dirty="0" err="1"/>
              <a:t>чинника</a:t>
            </a:r>
            <a:r>
              <a:rPr lang="ru-RU" dirty="0"/>
              <a:t> </a:t>
            </a:r>
            <a:r>
              <a:rPr lang="ru-RU" dirty="0" err="1"/>
              <a:t>навколишнього</a:t>
            </a:r>
            <a:r>
              <a:rPr lang="ru-RU" dirty="0"/>
              <a:t> </a:t>
            </a:r>
            <a:r>
              <a:rPr lang="ru-RU" dirty="0" err="1"/>
              <a:t>середовища</a:t>
            </a:r>
            <a:r>
              <a:rPr lang="ru-RU" dirty="0"/>
              <a:t>, </a:t>
            </a:r>
            <a:r>
              <a:rPr lang="ru-RU" dirty="0" err="1"/>
              <a:t>виявити</a:t>
            </a:r>
            <a:r>
              <a:rPr lang="ru-RU" dirty="0"/>
              <a:t> </a:t>
            </a:r>
            <a:r>
              <a:rPr lang="ru-RU" dirty="0" err="1"/>
              <a:t>який</a:t>
            </a:r>
            <a:r>
              <a:rPr lang="ru-RU" dirty="0"/>
              <a:t>  при однократному </a:t>
            </a:r>
            <a:r>
              <a:rPr lang="ru-RU" dirty="0" err="1"/>
              <a:t>обстеженні</a:t>
            </a:r>
            <a:r>
              <a:rPr lang="ru-RU" dirty="0"/>
              <a:t> у </a:t>
            </a:r>
            <a:r>
              <a:rPr lang="ru-RU" dirty="0" err="1"/>
              <a:t>амбулаторних</a:t>
            </a:r>
            <a:r>
              <a:rPr lang="ru-RU" dirty="0"/>
              <a:t> </a:t>
            </a:r>
            <a:r>
              <a:rPr lang="ru-RU" dirty="0" err="1"/>
              <a:t>умовах</a:t>
            </a:r>
            <a:r>
              <a:rPr lang="ru-RU" dirty="0"/>
              <a:t> </a:t>
            </a:r>
            <a:r>
              <a:rPr lang="ru-RU" dirty="0" err="1"/>
              <a:t>дуже</a:t>
            </a:r>
            <a:r>
              <a:rPr lang="ru-RU" dirty="0"/>
              <a:t> </a:t>
            </a:r>
            <a:r>
              <a:rPr lang="ru-RU" dirty="0" err="1"/>
              <a:t>важко</a:t>
            </a:r>
            <a:r>
              <a:rPr lang="ru-RU" dirty="0"/>
              <a:t>,  а </a:t>
            </a:r>
            <a:r>
              <a:rPr lang="ru-RU" dirty="0" err="1"/>
              <a:t>також</a:t>
            </a:r>
            <a:r>
              <a:rPr lang="ru-RU" dirty="0"/>
              <a:t> для </a:t>
            </a:r>
            <a:r>
              <a:rPr lang="ru-RU" dirty="0" err="1"/>
              <a:t>доповнення</a:t>
            </a:r>
            <a:r>
              <a:rPr lang="ru-RU" dirty="0"/>
              <a:t> новою </a:t>
            </a:r>
            <a:r>
              <a:rPr lang="ru-RU" dirty="0" err="1"/>
              <a:t>інформацією</a:t>
            </a:r>
            <a:r>
              <a:rPr lang="ru-RU" dirty="0"/>
              <a:t> тих </a:t>
            </a:r>
            <a:r>
              <a:rPr lang="ru-RU" dirty="0" err="1"/>
              <a:t>відомостей</a:t>
            </a:r>
            <a:r>
              <a:rPr lang="ru-RU" dirty="0"/>
              <a:t>, </a:t>
            </a:r>
            <a:r>
              <a:rPr lang="ru-RU" dirty="0" err="1"/>
              <a:t>які</a:t>
            </a:r>
            <a:r>
              <a:rPr lang="ru-RU" dirty="0"/>
              <a:t> </a:t>
            </a:r>
            <a:r>
              <a:rPr lang="ru-RU" dirty="0" err="1"/>
              <a:t>були</a:t>
            </a:r>
            <a:r>
              <a:rPr lang="ru-RU" dirty="0"/>
              <a:t> </a:t>
            </a:r>
            <a:r>
              <a:rPr lang="ru-RU" dirty="0" err="1"/>
              <a:t>одержані</a:t>
            </a:r>
            <a:r>
              <a:rPr lang="ru-RU" dirty="0"/>
              <a:t> при </a:t>
            </a:r>
            <a:r>
              <a:rPr lang="ru-RU" dirty="0" err="1"/>
              <a:t>раніше</a:t>
            </a:r>
            <a:r>
              <a:rPr lang="ru-RU" dirty="0"/>
              <a:t> </a:t>
            </a:r>
            <a:r>
              <a:rPr lang="ru-RU" dirty="0" err="1"/>
              <a:t>проведеному</a:t>
            </a:r>
            <a:r>
              <a:rPr lang="ru-RU" dirty="0"/>
              <a:t> </a:t>
            </a:r>
            <a:r>
              <a:rPr lang="ru-RU" dirty="0" err="1"/>
              <a:t>медичному</a:t>
            </a:r>
            <a:r>
              <a:rPr lang="ru-RU" dirty="0"/>
              <a:t> </a:t>
            </a:r>
            <a:r>
              <a:rPr lang="ru-RU" dirty="0" err="1"/>
              <a:t>обстеженні</a:t>
            </a:r>
            <a:r>
              <a:rPr lang="ru-RU" dirty="0"/>
              <a:t> </a:t>
            </a:r>
            <a:r>
              <a:rPr lang="ru-RU" dirty="0" err="1"/>
              <a:t>якоїсь</a:t>
            </a:r>
            <a:r>
              <a:rPr lang="ru-RU" dirty="0"/>
              <a:t> </a:t>
            </a:r>
            <a:r>
              <a:rPr lang="ru-RU" dirty="0" err="1"/>
              <a:t>популяції</a:t>
            </a:r>
            <a:r>
              <a:rPr lang="ru-RU" dirty="0"/>
              <a:t>. </a:t>
            </a:r>
          </a:p>
          <a:p>
            <a:r>
              <a:rPr lang="ru-RU" dirty="0" err="1"/>
              <a:t>Найчастіше</a:t>
            </a:r>
            <a:r>
              <a:rPr lang="ru-RU" dirty="0"/>
              <a:t> </a:t>
            </a:r>
            <a:r>
              <a:rPr lang="ru-RU" dirty="0" err="1"/>
              <a:t>клінічне</a:t>
            </a:r>
            <a:r>
              <a:rPr lang="ru-RU" dirty="0"/>
              <a:t> </a:t>
            </a:r>
            <a:r>
              <a:rPr lang="ru-RU" dirty="0" err="1"/>
              <a:t>спостереження</a:t>
            </a:r>
            <a:r>
              <a:rPr lang="ru-RU" dirty="0"/>
              <a:t> </a:t>
            </a:r>
            <a:r>
              <a:rPr lang="ru-RU" dirty="0" err="1"/>
              <a:t>проводять</a:t>
            </a:r>
            <a:r>
              <a:rPr lang="ru-RU" dirty="0"/>
              <a:t> </a:t>
            </a:r>
            <a:r>
              <a:rPr lang="ru-RU" dirty="0" err="1"/>
              <a:t>після</a:t>
            </a:r>
            <a:r>
              <a:rPr lang="ru-RU" dirty="0"/>
              <a:t>  </a:t>
            </a:r>
            <a:r>
              <a:rPr lang="ru-RU" dirty="0" err="1"/>
              <a:t>медичного</a:t>
            </a:r>
            <a:r>
              <a:rPr lang="ru-RU" dirty="0"/>
              <a:t> </a:t>
            </a:r>
            <a:r>
              <a:rPr lang="ru-RU" dirty="0" err="1"/>
              <a:t>обстеження</a:t>
            </a:r>
            <a:r>
              <a:rPr lang="ru-RU" dirty="0"/>
              <a:t>  </a:t>
            </a:r>
            <a:r>
              <a:rPr lang="ru-RU" dirty="0" err="1"/>
              <a:t>населення</a:t>
            </a:r>
            <a:r>
              <a:rPr lang="ru-RU" dirty="0"/>
              <a:t> у </a:t>
            </a:r>
            <a:r>
              <a:rPr lang="ru-RU" dirty="0" err="1"/>
              <a:t>амбулаторних</a:t>
            </a:r>
            <a:r>
              <a:rPr lang="ru-RU" dirty="0"/>
              <a:t> </a:t>
            </a:r>
            <a:r>
              <a:rPr lang="ru-RU" dirty="0" err="1"/>
              <a:t>умовах</a:t>
            </a:r>
            <a:r>
              <a:rPr lang="ru-RU" dirty="0"/>
              <a:t>. При </a:t>
            </a:r>
            <a:r>
              <a:rPr lang="ru-RU" dirty="0" err="1"/>
              <a:t>цьому</a:t>
            </a:r>
            <a:r>
              <a:rPr lang="ru-RU" dirty="0"/>
              <a:t> </a:t>
            </a:r>
            <a:r>
              <a:rPr lang="ru-RU" dirty="0" err="1"/>
              <a:t>формують</a:t>
            </a:r>
            <a:r>
              <a:rPr lang="ru-RU" dirty="0"/>
              <a:t> </a:t>
            </a:r>
            <a:r>
              <a:rPr lang="ru-RU" dirty="0" err="1"/>
              <a:t>групу</a:t>
            </a:r>
            <a:r>
              <a:rPr lang="ru-RU" dirty="0"/>
              <a:t> людей, </a:t>
            </a:r>
            <a:r>
              <a:rPr lang="ru-RU" dirty="0" err="1"/>
              <a:t>стосовно</a:t>
            </a:r>
            <a:r>
              <a:rPr lang="ru-RU" dirty="0"/>
              <a:t> </a:t>
            </a:r>
            <a:r>
              <a:rPr lang="ru-RU" dirty="0" err="1"/>
              <a:t>яких</a:t>
            </a:r>
            <a:r>
              <a:rPr lang="ru-RU" dirty="0"/>
              <a:t> у </a:t>
            </a:r>
            <a:r>
              <a:rPr lang="ru-RU" dirty="0" err="1"/>
              <a:t>лікарів</a:t>
            </a:r>
            <a:r>
              <a:rPr lang="ru-RU" dirty="0"/>
              <a:t> </a:t>
            </a:r>
            <a:r>
              <a:rPr lang="ru-RU" dirty="0" err="1"/>
              <a:t>виникли</a:t>
            </a:r>
            <a:r>
              <a:rPr lang="ru-RU" dirty="0"/>
              <a:t> </a:t>
            </a:r>
            <a:r>
              <a:rPr lang="ru-RU" dirty="0" err="1"/>
              <a:t>сумніви</a:t>
            </a:r>
            <a:r>
              <a:rPr lang="ru-RU" dirty="0"/>
              <a:t> у </a:t>
            </a:r>
            <a:r>
              <a:rPr lang="ru-RU" dirty="0" err="1"/>
              <a:t>правильності</a:t>
            </a:r>
            <a:r>
              <a:rPr lang="ru-RU" dirty="0"/>
              <a:t> </a:t>
            </a:r>
            <a:r>
              <a:rPr lang="ru-RU" dirty="0" err="1"/>
              <a:t>встановленого</a:t>
            </a:r>
            <a:r>
              <a:rPr lang="ru-RU" dirty="0"/>
              <a:t> </a:t>
            </a:r>
            <a:r>
              <a:rPr lang="ru-RU" dirty="0" err="1"/>
              <a:t>діагнозу</a:t>
            </a:r>
            <a:r>
              <a:rPr lang="ru-RU" dirty="0"/>
              <a:t>, </a:t>
            </a:r>
            <a:r>
              <a:rPr lang="ru-RU" dirty="0" err="1"/>
              <a:t>або</a:t>
            </a:r>
            <a:r>
              <a:rPr lang="ru-RU" dirty="0"/>
              <a:t> ж </a:t>
            </a:r>
            <a:r>
              <a:rPr lang="ru-RU" dirty="0" err="1"/>
              <a:t>передбачається</a:t>
            </a:r>
            <a:r>
              <a:rPr lang="ru-RU" dirty="0"/>
              <a:t> </a:t>
            </a:r>
            <a:r>
              <a:rPr lang="ru-RU" dirty="0" err="1"/>
              <a:t>наявність</a:t>
            </a:r>
            <a:r>
              <a:rPr lang="ru-RU" dirty="0"/>
              <a:t> </a:t>
            </a:r>
            <a:r>
              <a:rPr lang="ru-RU" dirty="0" err="1"/>
              <a:t>захворювання</a:t>
            </a:r>
            <a:r>
              <a:rPr lang="ru-RU" dirty="0"/>
              <a:t>, </a:t>
            </a:r>
            <a:r>
              <a:rPr lang="ru-RU" dirty="0" err="1"/>
              <a:t>явні</a:t>
            </a:r>
            <a:r>
              <a:rPr lang="ru-RU" dirty="0"/>
              <a:t> </a:t>
            </a:r>
            <a:r>
              <a:rPr lang="ru-RU" dirty="0" err="1"/>
              <a:t>ознаки</a:t>
            </a:r>
            <a:r>
              <a:rPr lang="ru-RU" dirty="0"/>
              <a:t> </a:t>
            </a:r>
            <a:r>
              <a:rPr lang="ru-RU" dirty="0" err="1"/>
              <a:t>якого</a:t>
            </a:r>
            <a:r>
              <a:rPr lang="ru-RU" dirty="0"/>
              <a:t> </a:t>
            </a:r>
            <a:r>
              <a:rPr lang="ru-RU" dirty="0" err="1"/>
              <a:t>відсутні</a:t>
            </a:r>
            <a:r>
              <a:rPr lang="ru-RU" dirty="0"/>
              <a:t>. </a:t>
            </a:r>
            <a:r>
              <a:rPr lang="ru-RU" dirty="0" err="1"/>
              <a:t>Спеціальні</a:t>
            </a:r>
            <a:r>
              <a:rPr lang="ru-RU" dirty="0"/>
              <a:t> </a:t>
            </a:r>
            <a:r>
              <a:rPr lang="ru-RU" dirty="0" err="1"/>
              <a:t>показники</a:t>
            </a:r>
            <a:r>
              <a:rPr lang="ru-RU" dirty="0"/>
              <a:t> </a:t>
            </a:r>
            <a:r>
              <a:rPr lang="ru-RU" dirty="0" err="1"/>
              <a:t>здоров'я</a:t>
            </a:r>
            <a:r>
              <a:rPr lang="ru-RU" dirty="0"/>
              <a:t> </a:t>
            </a:r>
            <a:r>
              <a:rPr lang="ru-RU" dirty="0" err="1"/>
              <a:t>населення</a:t>
            </a:r>
            <a:r>
              <a:rPr lang="ru-RU" dirty="0"/>
              <a:t> за </a:t>
            </a:r>
            <a:r>
              <a:rPr lang="ru-RU" dirty="0" err="1"/>
              <a:t>даними</a:t>
            </a:r>
            <a:r>
              <a:rPr lang="ru-RU" dirty="0"/>
              <a:t> </a:t>
            </a:r>
            <a:r>
              <a:rPr lang="ru-RU" dirty="0" err="1"/>
              <a:t>клінічних</a:t>
            </a:r>
            <a:r>
              <a:rPr lang="ru-RU" dirty="0"/>
              <a:t> </a:t>
            </a:r>
            <a:r>
              <a:rPr lang="ru-RU" dirty="0" err="1"/>
              <a:t>спостережень</a:t>
            </a:r>
            <a:r>
              <a:rPr lang="ru-RU" dirty="0"/>
              <a:t> не </a:t>
            </a:r>
            <a:r>
              <a:rPr lang="ru-RU" dirty="0" err="1"/>
              <a:t>визначають</a:t>
            </a:r>
            <a:r>
              <a:rPr lang="ru-RU" dirty="0"/>
              <a:t>. </a:t>
            </a:r>
            <a:r>
              <a:rPr lang="ru-RU" dirty="0" err="1"/>
              <a:t>Одержаною</a:t>
            </a:r>
            <a:r>
              <a:rPr lang="ru-RU" dirty="0"/>
              <a:t> при </a:t>
            </a:r>
            <a:r>
              <a:rPr lang="ru-RU" dirty="0" err="1"/>
              <a:t>цьому</a:t>
            </a:r>
            <a:r>
              <a:rPr lang="ru-RU" dirty="0"/>
              <a:t> </a:t>
            </a:r>
            <a:r>
              <a:rPr lang="ru-RU" dirty="0" err="1"/>
              <a:t>інформацією</a:t>
            </a:r>
            <a:r>
              <a:rPr lang="ru-RU" dirty="0"/>
              <a:t> </a:t>
            </a:r>
            <a:r>
              <a:rPr lang="ru-RU" dirty="0" err="1"/>
              <a:t>доповнюють</a:t>
            </a:r>
            <a:r>
              <a:rPr lang="ru-RU" dirty="0"/>
              <a:t> </a:t>
            </a:r>
            <a:r>
              <a:rPr lang="ru-RU" dirty="0" err="1"/>
              <a:t>кількість</a:t>
            </a:r>
            <a:r>
              <a:rPr lang="ru-RU" dirty="0"/>
              <a:t> </a:t>
            </a:r>
            <a:r>
              <a:rPr lang="ru-RU" dirty="0" err="1"/>
              <a:t>захворювань</a:t>
            </a:r>
            <a:r>
              <a:rPr lang="ru-RU" dirty="0"/>
              <a:t> і </a:t>
            </a:r>
            <a:r>
              <a:rPr lang="ru-RU" dirty="0" err="1"/>
              <a:t>патологічних</a:t>
            </a:r>
            <a:r>
              <a:rPr lang="ru-RU" dirty="0"/>
              <a:t> </a:t>
            </a:r>
            <a:r>
              <a:rPr lang="ru-RU" dirty="0" err="1"/>
              <a:t>станів</a:t>
            </a:r>
            <a:r>
              <a:rPr lang="ru-RU" dirty="0"/>
              <a:t>, </a:t>
            </a:r>
            <a:r>
              <a:rPr lang="ru-RU" dirty="0" err="1"/>
              <a:t>виявлених</a:t>
            </a:r>
            <a:r>
              <a:rPr lang="ru-RU" dirty="0"/>
              <a:t> </a:t>
            </a:r>
            <a:r>
              <a:rPr lang="ru-RU" dirty="0" err="1"/>
              <a:t>під</a:t>
            </a:r>
            <a:r>
              <a:rPr lang="ru-RU" dirty="0"/>
              <a:t> час </a:t>
            </a:r>
            <a:r>
              <a:rPr lang="ru-RU" dirty="0" err="1"/>
              <a:t>амбулаторних</a:t>
            </a:r>
            <a:r>
              <a:rPr lang="ru-RU" dirty="0"/>
              <a:t> </a:t>
            </a:r>
            <a:r>
              <a:rPr lang="ru-RU" dirty="0" err="1"/>
              <a:t>медичних</a:t>
            </a:r>
            <a:r>
              <a:rPr lang="ru-RU" dirty="0"/>
              <a:t> </a:t>
            </a:r>
            <a:r>
              <a:rPr lang="ru-RU" dirty="0" err="1"/>
              <a:t>обстежень</a:t>
            </a:r>
            <a:r>
              <a:rPr lang="ru-RU" dirty="0"/>
              <a:t>, а </a:t>
            </a:r>
            <a:r>
              <a:rPr lang="ru-RU" dirty="0" err="1"/>
              <a:t>також</a:t>
            </a:r>
            <a:r>
              <a:rPr lang="ru-RU" dirty="0"/>
              <a:t> </a:t>
            </a:r>
            <a:r>
              <a:rPr lang="ru-RU" dirty="0" err="1"/>
              <a:t>розраховують</a:t>
            </a:r>
            <a:r>
              <a:rPr lang="ru-RU" dirty="0"/>
              <a:t> </a:t>
            </a:r>
            <a:r>
              <a:rPr lang="ru-RU" dirty="0" err="1"/>
              <a:t>показник</a:t>
            </a:r>
            <a:r>
              <a:rPr lang="ru-RU" dirty="0"/>
              <a:t> </a:t>
            </a:r>
            <a:r>
              <a:rPr lang="ru-RU" dirty="0" err="1"/>
              <a:t>вичерпаної</a:t>
            </a:r>
            <a:r>
              <a:rPr lang="ru-RU" dirty="0"/>
              <a:t> </a:t>
            </a:r>
            <a:r>
              <a:rPr lang="ru-RU" dirty="0" err="1"/>
              <a:t>захворюваності</a:t>
            </a:r>
            <a:r>
              <a:rPr lang="ru-RU" dirty="0"/>
              <a:t>.</a:t>
            </a:r>
          </a:p>
        </p:txBody>
      </p:sp>
    </p:spTree>
    <p:extLst>
      <p:ext uri="{BB962C8B-B14F-4D97-AF65-F5344CB8AC3E}">
        <p14:creationId xmlns:p14="http://schemas.microsoft.com/office/powerpoint/2010/main" val="16550837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Натурний</a:t>
            </a:r>
            <a:r>
              <a:rPr lang="ru-RU" dirty="0"/>
              <a:t> </a:t>
            </a:r>
            <a:r>
              <a:rPr lang="ru-RU" dirty="0" err="1"/>
              <a:t>експеримент</a:t>
            </a:r>
            <a:r>
              <a:rPr lang="ru-RU" dirty="0"/>
              <a:t> </a:t>
            </a:r>
          </a:p>
        </p:txBody>
      </p:sp>
      <p:sp>
        <p:nvSpPr>
          <p:cNvPr id="3" name="Объект 2"/>
          <p:cNvSpPr>
            <a:spLocks noGrp="1"/>
          </p:cNvSpPr>
          <p:nvPr>
            <p:ph idx="1"/>
          </p:nvPr>
        </p:nvSpPr>
        <p:spPr>
          <a:xfrm>
            <a:off x="457200" y="1600200"/>
            <a:ext cx="8229600" cy="5069160"/>
          </a:xfrm>
        </p:spPr>
        <p:txBody>
          <a:bodyPr>
            <a:normAutofit fontScale="92500" lnSpcReduction="10000"/>
          </a:bodyPr>
          <a:lstStyle/>
          <a:p>
            <a:r>
              <a:rPr lang="ru-RU" dirty="0"/>
              <a:t>Суть натурного </a:t>
            </a:r>
            <a:r>
              <a:rPr lang="ru-RU" dirty="0" err="1"/>
              <a:t>експерименту</a:t>
            </a:r>
            <a:r>
              <a:rPr lang="ru-RU" dirty="0"/>
              <a:t> </a:t>
            </a:r>
            <a:r>
              <a:rPr lang="ru-RU" dirty="0" err="1"/>
              <a:t>полягає</a:t>
            </a:r>
            <a:r>
              <a:rPr lang="ru-RU" dirty="0"/>
              <a:t> у комплексному </a:t>
            </a:r>
            <a:r>
              <a:rPr lang="ru-RU" dirty="0" err="1"/>
              <a:t>вивченні</a:t>
            </a:r>
            <a:r>
              <a:rPr lang="ru-RU" dirty="0"/>
              <a:t> </a:t>
            </a:r>
            <a:r>
              <a:rPr lang="ru-RU" dirty="0" err="1"/>
              <a:t>здоров'я</a:t>
            </a:r>
            <a:r>
              <a:rPr lang="ru-RU" dirty="0"/>
              <a:t> </a:t>
            </a:r>
            <a:r>
              <a:rPr lang="ru-RU" dirty="0" err="1"/>
              <a:t>групи</a:t>
            </a:r>
            <a:r>
              <a:rPr lang="ru-RU" dirty="0"/>
              <a:t> людей, </a:t>
            </a:r>
            <a:r>
              <a:rPr lang="ru-RU" dirty="0" err="1"/>
              <a:t>які</a:t>
            </a:r>
            <a:r>
              <a:rPr lang="ru-RU" dirty="0"/>
              <a:t> </a:t>
            </a:r>
            <a:r>
              <a:rPr lang="ru-RU" dirty="0" err="1"/>
              <a:t>зазнають</a:t>
            </a:r>
            <a:r>
              <a:rPr lang="ru-RU" dirty="0"/>
              <a:t> </a:t>
            </a:r>
            <a:r>
              <a:rPr lang="ru-RU" dirty="0" err="1"/>
              <a:t>гострого</a:t>
            </a:r>
            <a:r>
              <a:rPr lang="ru-RU" dirty="0"/>
              <a:t> </a:t>
            </a:r>
            <a:r>
              <a:rPr lang="ru-RU" dirty="0" err="1"/>
              <a:t>чи</a:t>
            </a:r>
            <a:r>
              <a:rPr lang="ru-RU" dirty="0"/>
              <a:t> </a:t>
            </a:r>
            <a:r>
              <a:rPr lang="ru-RU" dirty="0" err="1"/>
              <a:t>хронічного</a:t>
            </a:r>
            <a:r>
              <a:rPr lang="ru-RU" dirty="0"/>
              <a:t> </a:t>
            </a:r>
            <a:r>
              <a:rPr lang="ru-RU" dirty="0" err="1"/>
              <a:t>впливу</a:t>
            </a:r>
            <a:r>
              <a:rPr lang="ru-RU" dirty="0"/>
              <a:t> </a:t>
            </a:r>
            <a:r>
              <a:rPr lang="ru-RU" dirty="0" err="1"/>
              <a:t>певного</a:t>
            </a:r>
            <a:r>
              <a:rPr lang="ru-RU" dirty="0"/>
              <a:t> </a:t>
            </a:r>
            <a:r>
              <a:rPr lang="ru-RU" dirty="0" err="1"/>
              <a:t>хімічного</a:t>
            </a:r>
            <a:r>
              <a:rPr lang="ru-RU" dirty="0"/>
              <a:t> </a:t>
            </a:r>
            <a:r>
              <a:rPr lang="ru-RU" dirty="0" err="1"/>
              <a:t>чи</a:t>
            </a:r>
            <a:r>
              <a:rPr lang="ru-RU" dirty="0"/>
              <a:t> </a:t>
            </a:r>
            <a:r>
              <a:rPr lang="ru-RU" dirty="0" err="1"/>
              <a:t>фізичного</a:t>
            </a:r>
            <a:r>
              <a:rPr lang="ru-RU" dirty="0"/>
              <a:t> </a:t>
            </a:r>
            <a:r>
              <a:rPr lang="ru-RU" dirty="0" err="1"/>
              <a:t>чинника</a:t>
            </a:r>
            <a:r>
              <a:rPr lang="ru-RU" dirty="0"/>
              <a:t> </a:t>
            </a:r>
            <a:r>
              <a:rPr lang="ru-RU" dirty="0" err="1"/>
              <a:t>або</a:t>
            </a:r>
            <a:r>
              <a:rPr lang="ru-RU" dirty="0"/>
              <a:t> </a:t>
            </a:r>
            <a:r>
              <a:rPr lang="ru-RU" dirty="0" err="1"/>
              <a:t>їх</a:t>
            </a:r>
            <a:r>
              <a:rPr lang="ru-RU" dirty="0"/>
              <a:t> </a:t>
            </a:r>
            <a:r>
              <a:rPr lang="ru-RU" dirty="0" err="1"/>
              <a:t>поєднань</a:t>
            </a:r>
            <a:r>
              <a:rPr lang="ru-RU" dirty="0"/>
              <a:t> у </a:t>
            </a:r>
            <a:r>
              <a:rPr lang="ru-RU" dirty="0" err="1"/>
              <a:t>навколишньому</a:t>
            </a:r>
            <a:r>
              <a:rPr lang="ru-RU" dirty="0"/>
              <a:t> </a:t>
            </a:r>
            <a:r>
              <a:rPr lang="ru-RU" dirty="0" err="1"/>
              <a:t>середовищі</a:t>
            </a:r>
            <a:r>
              <a:rPr lang="ru-RU" dirty="0"/>
              <a:t>. В натурному </a:t>
            </a:r>
            <a:r>
              <a:rPr lang="ru-RU" dirty="0" err="1"/>
              <a:t>експерименті</a:t>
            </a:r>
            <a:r>
              <a:rPr lang="ru-RU" dirty="0"/>
              <a:t> </a:t>
            </a:r>
            <a:r>
              <a:rPr lang="ru-RU" dirty="0" err="1"/>
              <a:t>має</a:t>
            </a:r>
            <a:r>
              <a:rPr lang="ru-RU" dirty="0"/>
              <a:t> бути </a:t>
            </a:r>
            <a:r>
              <a:rPr lang="ru-RU" dirty="0" err="1"/>
              <a:t>контрольна</a:t>
            </a:r>
            <a:r>
              <a:rPr lang="ru-RU" dirty="0"/>
              <a:t> </a:t>
            </a:r>
            <a:r>
              <a:rPr lang="ru-RU" dirty="0" err="1"/>
              <a:t>група</a:t>
            </a:r>
            <a:r>
              <a:rPr lang="ru-RU" dirty="0"/>
              <a:t> та </a:t>
            </a:r>
            <a:r>
              <a:rPr lang="ru-RU" dirty="0" err="1"/>
              <a:t>кілька</a:t>
            </a:r>
            <a:r>
              <a:rPr lang="ru-RU" dirty="0"/>
              <a:t> </a:t>
            </a:r>
            <a:r>
              <a:rPr lang="ru-RU" dirty="0" err="1"/>
              <a:t>дослідних</a:t>
            </a:r>
            <a:r>
              <a:rPr lang="ru-RU" dirty="0"/>
              <a:t> </a:t>
            </a:r>
            <a:r>
              <a:rPr lang="ru-RU" dirty="0" err="1"/>
              <a:t>груп</a:t>
            </a:r>
            <a:r>
              <a:rPr lang="ru-RU" dirty="0"/>
              <a:t> з </a:t>
            </a:r>
            <a:r>
              <a:rPr lang="ru-RU" dirty="0" err="1"/>
              <a:t>різною</a:t>
            </a:r>
            <a:r>
              <a:rPr lang="ru-RU" dirty="0"/>
              <a:t> </a:t>
            </a:r>
            <a:r>
              <a:rPr lang="ru-RU" dirty="0" err="1"/>
              <a:t>інтенсивністю</a:t>
            </a:r>
            <a:r>
              <a:rPr lang="ru-RU" dirty="0"/>
              <a:t> і </a:t>
            </a:r>
            <a:r>
              <a:rPr lang="ru-RU" dirty="0" err="1"/>
              <a:t>тривалістю</a:t>
            </a:r>
            <a:r>
              <a:rPr lang="ru-RU" dirty="0"/>
              <a:t> </a:t>
            </a:r>
            <a:r>
              <a:rPr lang="ru-RU" dirty="0" err="1"/>
              <a:t>дії</a:t>
            </a:r>
            <a:r>
              <a:rPr lang="ru-RU" dirty="0"/>
              <a:t> </a:t>
            </a:r>
            <a:r>
              <a:rPr lang="ru-RU" dirty="0" err="1"/>
              <a:t>досліджуваного</a:t>
            </a:r>
            <a:r>
              <a:rPr lang="ru-RU" dirty="0"/>
              <a:t> </a:t>
            </a:r>
            <a:r>
              <a:rPr lang="ru-RU" dirty="0" err="1"/>
              <a:t>чинника</a:t>
            </a:r>
            <a:r>
              <a:rPr lang="ru-RU" dirty="0"/>
              <a:t> (</a:t>
            </a:r>
            <a:r>
              <a:rPr lang="ru-RU" dirty="0" err="1"/>
              <a:t>чинників</a:t>
            </a:r>
            <a:r>
              <a:rPr lang="ru-RU" dirty="0"/>
              <a:t>). </a:t>
            </a:r>
          </a:p>
          <a:p>
            <a:r>
              <a:rPr lang="ru-RU" dirty="0"/>
              <a:t>Приклад : </a:t>
            </a:r>
            <a:r>
              <a:rPr lang="ru-RU" dirty="0" err="1"/>
              <a:t>комплексне</a:t>
            </a:r>
            <a:r>
              <a:rPr lang="ru-RU" dirty="0"/>
              <a:t> </a:t>
            </a:r>
            <a:r>
              <a:rPr lang="ru-RU" dirty="0" err="1"/>
              <a:t>вивчення</a:t>
            </a:r>
            <a:r>
              <a:rPr lang="ru-RU" dirty="0"/>
              <a:t> </a:t>
            </a:r>
            <a:r>
              <a:rPr lang="ru-RU" dirty="0" err="1"/>
              <a:t>здоров'я</a:t>
            </a:r>
            <a:r>
              <a:rPr lang="ru-RU" dirty="0"/>
              <a:t> людей, </a:t>
            </a:r>
            <a:r>
              <a:rPr lang="ru-RU" dirty="0" err="1"/>
              <a:t>що</a:t>
            </a:r>
            <a:r>
              <a:rPr lang="ru-RU" dirty="0"/>
              <a:t> </a:t>
            </a:r>
            <a:r>
              <a:rPr lang="ru-RU" dirty="0" err="1"/>
              <a:t>проживають</a:t>
            </a:r>
            <a:r>
              <a:rPr lang="ru-RU" dirty="0"/>
              <a:t> у </a:t>
            </a:r>
            <a:r>
              <a:rPr lang="ru-RU" dirty="0" err="1"/>
              <a:t>районі</a:t>
            </a:r>
            <a:r>
              <a:rPr lang="ru-RU" dirty="0"/>
              <a:t> </a:t>
            </a:r>
            <a:r>
              <a:rPr lang="ru-RU" dirty="0" err="1"/>
              <a:t>викидів</a:t>
            </a:r>
            <a:r>
              <a:rPr lang="ru-RU" dirty="0"/>
              <a:t> в атмосферу ТЕЦ, АЕС, у </a:t>
            </a:r>
            <a:r>
              <a:rPr lang="ru-RU" dirty="0" err="1"/>
              <a:t>районі</a:t>
            </a:r>
            <a:r>
              <a:rPr lang="ru-RU" dirty="0"/>
              <a:t> з </a:t>
            </a:r>
            <a:r>
              <a:rPr lang="ru-RU" dirty="0" err="1"/>
              <a:t>інтенсивним</a:t>
            </a:r>
            <a:r>
              <a:rPr lang="ru-RU" dirty="0"/>
              <a:t> </a:t>
            </a:r>
            <a:r>
              <a:rPr lang="ru-RU" dirty="0" err="1"/>
              <a:t>застосуванням</a:t>
            </a:r>
            <a:r>
              <a:rPr lang="ru-RU" dirty="0"/>
              <a:t> у </a:t>
            </a:r>
            <a:r>
              <a:rPr lang="ru-RU" dirty="0" err="1"/>
              <a:t>сільському</a:t>
            </a:r>
            <a:r>
              <a:rPr lang="ru-RU" dirty="0"/>
              <a:t> </a:t>
            </a:r>
            <a:r>
              <a:rPr lang="ru-RU" dirty="0" err="1"/>
              <a:t>господарстві</a:t>
            </a:r>
            <a:r>
              <a:rPr lang="ru-RU" dirty="0"/>
              <a:t>  </a:t>
            </a:r>
            <a:r>
              <a:rPr lang="ru-RU" dirty="0" err="1"/>
              <a:t>засобів</a:t>
            </a:r>
            <a:r>
              <a:rPr lang="ru-RU" dirty="0"/>
              <a:t> </a:t>
            </a:r>
            <a:r>
              <a:rPr lang="ru-RU" dirty="0" err="1"/>
              <a:t>захисту</a:t>
            </a:r>
            <a:r>
              <a:rPr lang="ru-RU" dirty="0"/>
              <a:t> </a:t>
            </a:r>
            <a:r>
              <a:rPr lang="ru-RU" dirty="0" err="1"/>
              <a:t>рослин</a:t>
            </a:r>
            <a:r>
              <a:rPr lang="ru-RU" dirty="0"/>
              <a:t> </a:t>
            </a:r>
            <a:r>
              <a:rPr lang="ru-RU" dirty="0" err="1"/>
              <a:t>тощо</a:t>
            </a:r>
            <a:r>
              <a:rPr lang="ru-RU" dirty="0"/>
              <a:t>. У таких районах (зонах) </a:t>
            </a:r>
            <a:r>
              <a:rPr lang="ru-RU" dirty="0" err="1"/>
              <a:t>вивчається</a:t>
            </a:r>
            <a:r>
              <a:rPr lang="ru-RU" dirty="0"/>
              <a:t> </a:t>
            </a:r>
            <a:r>
              <a:rPr lang="ru-RU" dirty="0" err="1"/>
              <a:t>здоров'я</a:t>
            </a:r>
            <a:r>
              <a:rPr lang="ru-RU" dirty="0"/>
              <a:t> </a:t>
            </a:r>
            <a:r>
              <a:rPr lang="ru-RU" dirty="0" err="1"/>
              <a:t>населення</a:t>
            </a:r>
            <a:r>
              <a:rPr lang="ru-RU" dirty="0"/>
              <a:t> </a:t>
            </a:r>
            <a:r>
              <a:rPr lang="ru-RU" dirty="0" err="1"/>
              <a:t>усіма</a:t>
            </a:r>
            <a:r>
              <a:rPr lang="ru-RU" dirty="0"/>
              <a:t> </a:t>
            </a:r>
            <a:r>
              <a:rPr lang="ru-RU" dirty="0" err="1"/>
              <a:t>відомими</a:t>
            </a:r>
            <a:r>
              <a:rPr lang="ru-RU" dirty="0"/>
              <a:t> способами: і шляхом </a:t>
            </a:r>
            <a:r>
              <a:rPr lang="ru-RU" dirty="0" err="1"/>
              <a:t>викопіювання</a:t>
            </a:r>
            <a:r>
              <a:rPr lang="ru-RU" dirty="0"/>
              <a:t> </a:t>
            </a:r>
            <a:r>
              <a:rPr lang="ru-RU" dirty="0" err="1"/>
              <a:t>відомостей</a:t>
            </a:r>
            <a:r>
              <a:rPr lang="ru-RU" dirty="0"/>
              <a:t> про </a:t>
            </a:r>
            <a:r>
              <a:rPr lang="ru-RU" dirty="0" err="1"/>
              <a:t>хвороби</a:t>
            </a:r>
            <a:r>
              <a:rPr lang="ru-RU" dirty="0"/>
              <a:t> і </a:t>
            </a:r>
            <a:r>
              <a:rPr lang="ru-RU" dirty="0" err="1"/>
              <a:t>випадки</a:t>
            </a:r>
            <a:r>
              <a:rPr lang="ru-RU" dirty="0"/>
              <a:t> </a:t>
            </a:r>
            <a:r>
              <a:rPr lang="ru-RU" dirty="0" err="1"/>
              <a:t>смерті</a:t>
            </a:r>
            <a:r>
              <a:rPr lang="ru-RU" dirty="0"/>
              <a:t> з </a:t>
            </a:r>
            <a:r>
              <a:rPr lang="ru-RU" dirty="0" err="1"/>
              <a:t>обліково-звітної</a:t>
            </a:r>
            <a:r>
              <a:rPr lang="ru-RU" dirty="0"/>
              <a:t> </a:t>
            </a:r>
            <a:r>
              <a:rPr lang="ru-RU" dirty="0" err="1"/>
              <a:t>документації</a:t>
            </a:r>
            <a:r>
              <a:rPr lang="ru-RU" dirty="0"/>
              <a:t>, і шляхом </a:t>
            </a:r>
            <a:r>
              <a:rPr lang="ru-RU" dirty="0" err="1"/>
              <a:t>проведення</a:t>
            </a:r>
            <a:r>
              <a:rPr lang="ru-RU" dirty="0"/>
              <a:t> </a:t>
            </a:r>
            <a:r>
              <a:rPr lang="ru-RU" dirty="0" err="1"/>
              <a:t>медичних</a:t>
            </a:r>
            <a:r>
              <a:rPr lang="ru-RU" dirty="0"/>
              <a:t> </a:t>
            </a:r>
            <a:r>
              <a:rPr lang="ru-RU" dirty="0" err="1"/>
              <a:t>оглядів</a:t>
            </a:r>
            <a:r>
              <a:rPr lang="ru-RU" dirty="0"/>
              <a:t>, </a:t>
            </a:r>
            <a:r>
              <a:rPr lang="ru-RU" dirty="0" err="1"/>
              <a:t>обстеження</a:t>
            </a:r>
            <a:r>
              <a:rPr lang="ru-RU" dirty="0"/>
              <a:t> людей бригадами </a:t>
            </a:r>
            <a:r>
              <a:rPr lang="ru-RU" dirty="0" err="1"/>
              <a:t>фахівців</a:t>
            </a:r>
            <a:r>
              <a:rPr lang="ru-RU" dirty="0"/>
              <a:t>, і шляхом </a:t>
            </a:r>
            <a:r>
              <a:rPr lang="ru-RU" dirty="0" err="1"/>
              <a:t>госпіталізації</a:t>
            </a:r>
            <a:r>
              <a:rPr lang="ru-RU" dirty="0"/>
              <a:t> </a:t>
            </a:r>
            <a:r>
              <a:rPr lang="ru-RU" dirty="0" err="1"/>
              <a:t>частини</a:t>
            </a:r>
            <a:r>
              <a:rPr lang="ru-RU" dirty="0"/>
              <a:t> </a:t>
            </a:r>
            <a:r>
              <a:rPr lang="ru-RU" dirty="0" err="1"/>
              <a:t>мешканців</a:t>
            </a:r>
            <a:r>
              <a:rPr lang="ru-RU" dirty="0"/>
              <a:t> для </a:t>
            </a:r>
            <a:r>
              <a:rPr lang="ru-RU" dirty="0" err="1"/>
              <a:t>клінічних</a:t>
            </a:r>
            <a:r>
              <a:rPr lang="ru-RU" dirty="0"/>
              <a:t> </a:t>
            </a:r>
            <a:r>
              <a:rPr lang="ru-RU" dirty="0" err="1"/>
              <a:t>спостережень</a:t>
            </a:r>
            <a:r>
              <a:rPr lang="ru-RU" dirty="0"/>
              <a:t>.</a:t>
            </a:r>
          </a:p>
        </p:txBody>
      </p:sp>
    </p:spTree>
    <p:extLst>
      <p:ext uri="{BB962C8B-B14F-4D97-AF65-F5344CB8AC3E}">
        <p14:creationId xmlns:p14="http://schemas.microsoft.com/office/powerpoint/2010/main" val="384672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Форми</a:t>
            </a:r>
            <a:r>
              <a:rPr lang="ru-RU" dirty="0"/>
              <a:t> </a:t>
            </a:r>
            <a:r>
              <a:rPr lang="ru-RU" dirty="0" err="1"/>
              <a:t>проведення</a:t>
            </a:r>
            <a:r>
              <a:rPr lang="ru-RU" dirty="0"/>
              <a:t> </a:t>
            </a:r>
            <a:r>
              <a:rPr lang="ru-RU" dirty="0" err="1"/>
              <a:t>досліджень</a:t>
            </a:r>
            <a:r>
              <a:rPr lang="ru-RU" dirty="0"/>
              <a:t>:  </a:t>
            </a:r>
            <a:r>
              <a:rPr lang="ru-RU" dirty="0" err="1"/>
              <a:t>поперечні</a:t>
            </a:r>
            <a:r>
              <a:rPr lang="ru-RU" dirty="0"/>
              <a:t>, </a:t>
            </a:r>
            <a:r>
              <a:rPr lang="ru-RU" dirty="0" err="1"/>
              <a:t>подовженні</a:t>
            </a:r>
            <a:endParaRPr lang="ru-RU" dirty="0"/>
          </a:p>
        </p:txBody>
      </p:sp>
      <p:sp>
        <p:nvSpPr>
          <p:cNvPr id="3" name="Объект 2"/>
          <p:cNvSpPr>
            <a:spLocks noGrp="1"/>
          </p:cNvSpPr>
          <p:nvPr>
            <p:ph idx="1"/>
          </p:nvPr>
        </p:nvSpPr>
        <p:spPr>
          <a:xfrm>
            <a:off x="827700" y="2564904"/>
            <a:ext cx="6711654" cy="3683502"/>
          </a:xfrm>
        </p:spPr>
        <p:txBody>
          <a:bodyPr/>
          <a:lstStyle/>
          <a:p>
            <a:r>
              <a:rPr lang="ru-RU" dirty="0" err="1"/>
              <a:t>Всі</a:t>
            </a:r>
            <a:r>
              <a:rPr lang="ru-RU" dirty="0"/>
              <a:t> </a:t>
            </a:r>
            <a:r>
              <a:rPr lang="ru-RU" dirty="0" err="1"/>
              <a:t>вказані</a:t>
            </a:r>
            <a:r>
              <a:rPr lang="ru-RU" dirty="0"/>
              <a:t> </a:t>
            </a:r>
            <a:r>
              <a:rPr lang="ru-RU" dirty="0" err="1"/>
              <a:t>вище</a:t>
            </a:r>
            <a:r>
              <a:rPr lang="ru-RU" dirty="0"/>
              <a:t> </a:t>
            </a:r>
            <a:r>
              <a:rPr lang="ru-RU" dirty="0" err="1"/>
              <a:t>способи</a:t>
            </a:r>
            <a:r>
              <a:rPr lang="ru-RU" dirty="0"/>
              <a:t>  </a:t>
            </a:r>
            <a:r>
              <a:rPr lang="ru-RU" dirty="0" err="1"/>
              <a:t>вивчення</a:t>
            </a:r>
            <a:r>
              <a:rPr lang="ru-RU" dirty="0"/>
              <a:t> здоров</a:t>
            </a:r>
            <a:r>
              <a:rPr lang="en-US" dirty="0"/>
              <a:t>’</a:t>
            </a:r>
            <a:r>
              <a:rPr lang="ru-RU" dirty="0"/>
              <a:t>я</a:t>
            </a:r>
            <a:r>
              <a:rPr lang="en-US" dirty="0"/>
              <a:t> </a:t>
            </a:r>
            <a:r>
              <a:rPr lang="ru-RU" dirty="0" err="1"/>
              <a:t>можуть</a:t>
            </a:r>
            <a:r>
              <a:rPr lang="ru-RU" dirty="0"/>
              <a:t> </a:t>
            </a:r>
            <a:r>
              <a:rPr lang="ru-RU" dirty="0" err="1"/>
              <a:t>здійснюватись</a:t>
            </a:r>
            <a:r>
              <a:rPr lang="ru-RU" dirty="0"/>
              <a:t> у </a:t>
            </a:r>
            <a:r>
              <a:rPr lang="ru-RU" dirty="0" err="1"/>
              <a:t>формі</a:t>
            </a:r>
            <a:r>
              <a:rPr lang="ru-RU" dirty="0"/>
              <a:t> так </a:t>
            </a:r>
            <a:r>
              <a:rPr lang="ru-RU" dirty="0" err="1"/>
              <a:t>званих</a:t>
            </a:r>
            <a:r>
              <a:rPr lang="ru-RU" dirty="0"/>
              <a:t> </a:t>
            </a:r>
            <a:r>
              <a:rPr lang="ru-RU" dirty="0" err="1"/>
              <a:t>поперечних</a:t>
            </a:r>
            <a:r>
              <a:rPr lang="ru-RU" dirty="0"/>
              <a:t> та </a:t>
            </a:r>
            <a:r>
              <a:rPr lang="ru-RU" dirty="0" err="1"/>
              <a:t>повздовжніх</a:t>
            </a:r>
            <a:r>
              <a:rPr lang="ru-RU" dirty="0"/>
              <a:t> </a:t>
            </a:r>
            <a:r>
              <a:rPr lang="ru-RU" dirty="0" err="1"/>
              <a:t>досліджень</a:t>
            </a:r>
            <a:r>
              <a:rPr lang="ru-RU" dirty="0"/>
              <a:t>.</a:t>
            </a:r>
          </a:p>
          <a:p>
            <a:endParaRPr lang="ru-RU" dirty="0"/>
          </a:p>
        </p:txBody>
      </p:sp>
    </p:spTree>
    <p:extLst>
      <p:ext uri="{BB962C8B-B14F-4D97-AF65-F5344CB8AC3E}">
        <p14:creationId xmlns:p14="http://schemas.microsoft.com/office/powerpoint/2010/main" val="2266540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38138"/>
          </a:xfrm>
        </p:spPr>
        <p:txBody>
          <a:bodyPr>
            <a:normAutofit fontScale="90000"/>
          </a:bodyPr>
          <a:lstStyle/>
          <a:p>
            <a:br>
              <a:rPr lang="ru-RU" dirty="0"/>
            </a:br>
            <a:r>
              <a:rPr lang="ru-RU" dirty="0" err="1"/>
              <a:t>Сучасна</a:t>
            </a:r>
            <a:r>
              <a:rPr lang="ru-RU" dirty="0"/>
              <a:t> </a:t>
            </a:r>
            <a:r>
              <a:rPr lang="ru-RU" dirty="0" err="1"/>
              <a:t>гігієнічна</a:t>
            </a:r>
            <a:r>
              <a:rPr lang="ru-RU" dirty="0"/>
              <a:t> </a:t>
            </a:r>
            <a:r>
              <a:rPr lang="ru-RU" dirty="0" err="1"/>
              <a:t>діагностика</a:t>
            </a:r>
            <a:r>
              <a:rPr lang="ru-RU" dirty="0"/>
              <a:t> </a:t>
            </a:r>
            <a:r>
              <a:rPr lang="ru-RU" dirty="0" err="1"/>
              <a:t>включає</a:t>
            </a:r>
            <a:r>
              <a:rPr lang="ru-RU" dirty="0"/>
              <a:t> у себе</a:t>
            </a:r>
            <a:br>
              <a:rPr lang="ru-RU" dirty="0"/>
            </a:br>
            <a:endParaRPr lang="ru-RU" dirty="0"/>
          </a:p>
        </p:txBody>
      </p:sp>
      <p:sp>
        <p:nvSpPr>
          <p:cNvPr id="3" name="Объект 2"/>
          <p:cNvSpPr>
            <a:spLocks noGrp="1"/>
          </p:cNvSpPr>
          <p:nvPr>
            <p:ph idx="1"/>
          </p:nvPr>
        </p:nvSpPr>
        <p:spPr/>
        <p:txBody>
          <a:bodyPr>
            <a:normAutofit/>
          </a:bodyPr>
          <a:lstStyle/>
          <a:p>
            <a:endParaRPr lang="ru-RU" dirty="0"/>
          </a:p>
          <a:p>
            <a:pPr marL="0" indent="0">
              <a:buNone/>
            </a:pPr>
            <a:r>
              <a:rPr lang="ru-RU" dirty="0"/>
              <a:t>     - </a:t>
            </a:r>
            <a:r>
              <a:rPr lang="ru-RU" dirty="0" err="1"/>
              <a:t>гігієнічну</a:t>
            </a:r>
            <a:r>
              <a:rPr lang="ru-RU" dirty="0"/>
              <a:t> </a:t>
            </a:r>
            <a:r>
              <a:rPr lang="ru-RU" dirty="0" err="1"/>
              <a:t>діагностику</a:t>
            </a:r>
            <a:r>
              <a:rPr lang="ru-RU" dirty="0"/>
              <a:t> стану </a:t>
            </a:r>
            <a:r>
              <a:rPr lang="ru-RU" dirty="0" err="1"/>
              <a:t>навколишнього</a:t>
            </a:r>
            <a:r>
              <a:rPr lang="ru-RU" dirty="0"/>
              <a:t> </a:t>
            </a:r>
            <a:r>
              <a:rPr lang="ru-RU" dirty="0" err="1"/>
              <a:t>середовища</a:t>
            </a:r>
            <a:r>
              <a:rPr lang="ru-RU" dirty="0"/>
              <a:t>;</a:t>
            </a:r>
          </a:p>
          <a:p>
            <a:pPr marL="0" indent="0">
              <a:buNone/>
            </a:pPr>
            <a:r>
              <a:rPr lang="ru-RU" dirty="0"/>
              <a:t>     - </a:t>
            </a:r>
            <a:r>
              <a:rPr lang="ru-RU" dirty="0" err="1"/>
              <a:t>діагностику</a:t>
            </a:r>
            <a:r>
              <a:rPr lang="ru-RU" dirty="0"/>
              <a:t> стану </a:t>
            </a:r>
            <a:r>
              <a:rPr lang="ru-RU" dirty="0" err="1"/>
              <a:t>здоров`я</a:t>
            </a:r>
            <a:r>
              <a:rPr lang="ru-RU" dirty="0"/>
              <a:t> </a:t>
            </a:r>
            <a:r>
              <a:rPr lang="ru-RU" dirty="0" err="1"/>
              <a:t>популяції</a:t>
            </a:r>
            <a:r>
              <a:rPr lang="ru-RU" dirty="0"/>
              <a:t>, </a:t>
            </a:r>
            <a:r>
              <a:rPr lang="ru-RU" dirty="0" err="1"/>
              <a:t>її</a:t>
            </a:r>
            <a:r>
              <a:rPr lang="ru-RU" dirty="0"/>
              <a:t> </a:t>
            </a:r>
            <a:r>
              <a:rPr lang="ru-RU" dirty="0" err="1"/>
              <a:t>окремих</a:t>
            </a:r>
            <a:r>
              <a:rPr lang="ru-RU" dirty="0"/>
              <a:t> </a:t>
            </a:r>
            <a:r>
              <a:rPr lang="ru-RU" dirty="0" err="1"/>
              <a:t>підгруп</a:t>
            </a:r>
            <a:r>
              <a:rPr lang="ru-RU" dirty="0"/>
              <a:t>, </a:t>
            </a:r>
            <a:r>
              <a:rPr lang="ru-RU" dirty="0" err="1"/>
              <a:t>включаючи</a:t>
            </a:r>
            <a:r>
              <a:rPr lang="ru-RU" dirty="0"/>
              <a:t> </a:t>
            </a:r>
            <a:r>
              <a:rPr lang="ru-RU" dirty="0" err="1"/>
              <a:t>надчутливі</a:t>
            </a:r>
            <a:r>
              <a:rPr lang="ru-RU" dirty="0"/>
              <a:t> </a:t>
            </a:r>
            <a:r>
              <a:rPr lang="ru-RU" dirty="0" err="1"/>
              <a:t>підгрупи</a:t>
            </a:r>
            <a:r>
              <a:rPr lang="ru-RU" dirty="0"/>
              <a:t>, а </a:t>
            </a:r>
            <a:r>
              <a:rPr lang="ru-RU" dirty="0" err="1"/>
              <a:t>також</a:t>
            </a:r>
            <a:r>
              <a:rPr lang="ru-RU" dirty="0"/>
              <a:t> </a:t>
            </a:r>
            <a:r>
              <a:rPr lang="ru-RU" dirty="0" err="1"/>
              <a:t>окремих</a:t>
            </a:r>
            <a:r>
              <a:rPr lang="ru-RU" dirty="0"/>
              <a:t> людей;</a:t>
            </a:r>
          </a:p>
          <a:p>
            <a:pPr marL="0" indent="0">
              <a:buNone/>
            </a:pPr>
            <a:r>
              <a:rPr lang="ru-RU" dirty="0"/>
              <a:t>     - </a:t>
            </a:r>
            <a:r>
              <a:rPr lang="ru-RU" dirty="0" err="1"/>
              <a:t>комплексну</a:t>
            </a:r>
            <a:r>
              <a:rPr lang="ru-RU" dirty="0"/>
              <a:t> </a:t>
            </a:r>
            <a:r>
              <a:rPr lang="ru-RU" dirty="0" err="1"/>
              <a:t>гігієнічну</a:t>
            </a:r>
            <a:r>
              <a:rPr lang="ru-RU" dirty="0"/>
              <a:t> </a:t>
            </a:r>
            <a:r>
              <a:rPr lang="ru-RU" dirty="0" err="1"/>
              <a:t>діагностику</a:t>
            </a:r>
            <a:r>
              <a:rPr lang="ru-RU" dirty="0"/>
              <a:t> </a:t>
            </a:r>
            <a:r>
              <a:rPr lang="ru-RU" dirty="0" err="1"/>
              <a:t>об`єктивного</a:t>
            </a:r>
            <a:r>
              <a:rPr lang="ru-RU" dirty="0"/>
              <a:t>, </a:t>
            </a:r>
            <a:r>
              <a:rPr lang="ru-RU" dirty="0" err="1"/>
              <a:t>безперечного</a:t>
            </a:r>
            <a:r>
              <a:rPr lang="ru-RU" dirty="0"/>
              <a:t> </a:t>
            </a:r>
            <a:r>
              <a:rPr lang="ru-RU" dirty="0" err="1"/>
              <a:t>зв`язку</a:t>
            </a:r>
            <a:r>
              <a:rPr lang="ru-RU" dirty="0"/>
              <a:t> </a:t>
            </a:r>
            <a:r>
              <a:rPr lang="ru-RU" dirty="0" err="1"/>
              <a:t>між</a:t>
            </a:r>
            <a:r>
              <a:rPr lang="ru-RU" dirty="0"/>
              <a:t> </a:t>
            </a:r>
            <a:r>
              <a:rPr lang="ru-RU" dirty="0" err="1"/>
              <a:t>рівнями</a:t>
            </a:r>
            <a:r>
              <a:rPr lang="ru-RU" dirty="0"/>
              <a:t> </a:t>
            </a:r>
            <a:r>
              <a:rPr lang="ru-RU" dirty="0" err="1"/>
              <a:t>впливу</a:t>
            </a:r>
            <a:r>
              <a:rPr lang="ru-RU" dirty="0"/>
              <a:t> </a:t>
            </a:r>
            <a:r>
              <a:rPr lang="ru-RU" dirty="0" err="1"/>
              <a:t>різноманітних</a:t>
            </a:r>
            <a:r>
              <a:rPr lang="ru-RU" dirty="0"/>
              <a:t> </a:t>
            </a:r>
            <a:r>
              <a:rPr lang="ru-RU" dirty="0" err="1"/>
              <a:t>факторів</a:t>
            </a:r>
            <a:r>
              <a:rPr lang="ru-RU" dirty="0"/>
              <a:t> та станом </a:t>
            </a:r>
            <a:r>
              <a:rPr lang="ru-RU" dirty="0" err="1"/>
              <a:t>здоров`я</a:t>
            </a:r>
            <a:r>
              <a:rPr lang="ru-RU" dirty="0"/>
              <a:t> </a:t>
            </a:r>
            <a:r>
              <a:rPr lang="ru-RU" dirty="0" err="1"/>
              <a:t>людини</a:t>
            </a:r>
            <a:r>
              <a:rPr lang="ru-RU" dirty="0"/>
              <a:t>, </a:t>
            </a:r>
            <a:r>
              <a:rPr lang="ru-RU" dirty="0" err="1"/>
              <a:t>встановлення</a:t>
            </a:r>
            <a:r>
              <a:rPr lang="ru-RU" dirty="0"/>
              <a:t> </a:t>
            </a:r>
            <a:r>
              <a:rPr lang="ru-RU" dirty="0" err="1"/>
              <a:t>внеску</a:t>
            </a:r>
            <a:r>
              <a:rPr lang="ru-RU" dirty="0"/>
              <a:t> </a:t>
            </a:r>
            <a:r>
              <a:rPr lang="ru-RU" dirty="0" err="1"/>
              <a:t>факторів</a:t>
            </a:r>
            <a:r>
              <a:rPr lang="ru-RU" dirty="0"/>
              <a:t> </a:t>
            </a:r>
            <a:r>
              <a:rPr lang="ru-RU" dirty="0" err="1"/>
              <a:t>середовища</a:t>
            </a:r>
            <a:r>
              <a:rPr lang="ru-RU" dirty="0"/>
              <a:t> в </a:t>
            </a:r>
            <a:r>
              <a:rPr lang="ru-RU" dirty="0" err="1"/>
              <a:t>етіологію</a:t>
            </a:r>
            <a:r>
              <a:rPr lang="ru-RU" dirty="0"/>
              <a:t> </a:t>
            </a:r>
            <a:r>
              <a:rPr lang="ru-RU" dirty="0" err="1"/>
              <a:t>порушень</a:t>
            </a:r>
            <a:r>
              <a:rPr lang="ru-RU" dirty="0"/>
              <a:t> стану </a:t>
            </a:r>
            <a:r>
              <a:rPr lang="ru-RU" dirty="0" err="1"/>
              <a:t>здоров`я</a:t>
            </a:r>
            <a:r>
              <a:rPr lang="ru-RU" dirty="0"/>
              <a:t> </a:t>
            </a:r>
            <a:r>
              <a:rPr lang="ru-RU" dirty="0" err="1"/>
              <a:t>популяції</a:t>
            </a:r>
            <a:r>
              <a:rPr lang="ru-RU" dirty="0"/>
              <a:t>, </a:t>
            </a:r>
            <a:r>
              <a:rPr lang="ru-RU" dirty="0" err="1"/>
              <a:t>різноманітних</a:t>
            </a:r>
            <a:r>
              <a:rPr lang="ru-RU" dirty="0"/>
              <a:t> </a:t>
            </a:r>
            <a:r>
              <a:rPr lang="ru-RU" dirty="0" err="1"/>
              <a:t>її</a:t>
            </a:r>
            <a:r>
              <a:rPr lang="ru-RU" dirty="0"/>
              <a:t> </a:t>
            </a:r>
            <a:r>
              <a:rPr lang="ru-RU" dirty="0" err="1"/>
              <a:t>підгруп</a:t>
            </a:r>
            <a:r>
              <a:rPr lang="ru-RU" dirty="0"/>
              <a:t> та </a:t>
            </a:r>
            <a:r>
              <a:rPr lang="ru-RU" dirty="0" err="1"/>
              <a:t>окремих</a:t>
            </a:r>
            <a:r>
              <a:rPr lang="ru-RU" dirty="0"/>
              <a:t> </a:t>
            </a:r>
            <a:r>
              <a:rPr lang="ru-RU" dirty="0" err="1"/>
              <a:t>осіб</a:t>
            </a:r>
            <a:r>
              <a:rPr lang="ru-RU" dirty="0"/>
              <a:t>.</a:t>
            </a:r>
          </a:p>
        </p:txBody>
      </p:sp>
    </p:spTree>
    <p:extLst>
      <p:ext uri="{BB962C8B-B14F-4D97-AF65-F5344CB8AC3E}">
        <p14:creationId xmlns:p14="http://schemas.microsoft.com/office/powerpoint/2010/main" val="3819898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Поперечне</a:t>
            </a:r>
            <a:r>
              <a:rPr lang="ru-RU" dirty="0"/>
              <a:t> (</a:t>
            </a:r>
            <a:r>
              <a:rPr lang="ru-RU" dirty="0" err="1"/>
              <a:t>одномоментне</a:t>
            </a:r>
            <a:r>
              <a:rPr lang="ru-RU" dirty="0"/>
              <a:t>) </a:t>
            </a:r>
            <a:r>
              <a:rPr lang="ru-RU" dirty="0" err="1"/>
              <a:t>дослідження</a:t>
            </a:r>
            <a:r>
              <a:rPr lang="ru-RU" dirty="0"/>
              <a:t> </a:t>
            </a:r>
          </a:p>
        </p:txBody>
      </p:sp>
      <p:sp>
        <p:nvSpPr>
          <p:cNvPr id="3" name="Объект 2"/>
          <p:cNvSpPr>
            <a:spLocks noGrp="1"/>
          </p:cNvSpPr>
          <p:nvPr>
            <p:ph idx="1"/>
          </p:nvPr>
        </p:nvSpPr>
        <p:spPr>
          <a:xfrm>
            <a:off x="827700" y="2492896"/>
            <a:ext cx="6711654" cy="3755510"/>
          </a:xfrm>
        </p:spPr>
        <p:txBody>
          <a:bodyPr>
            <a:normAutofit/>
          </a:bodyPr>
          <a:lstStyle/>
          <a:p>
            <a:r>
              <a:rPr lang="ru-RU" dirty="0" err="1"/>
              <a:t>Проводять</a:t>
            </a:r>
            <a:r>
              <a:rPr lang="ru-RU" dirty="0"/>
              <a:t> </a:t>
            </a:r>
            <a:r>
              <a:rPr lang="ru-RU" dirty="0" err="1"/>
              <a:t>спостереженні</a:t>
            </a:r>
            <a:r>
              <a:rPr lang="ru-RU" dirty="0"/>
              <a:t> за </a:t>
            </a:r>
            <a:r>
              <a:rPr lang="ru-RU" dirty="0" err="1"/>
              <a:t>впливом</a:t>
            </a:r>
            <a:r>
              <a:rPr lang="ru-RU" dirty="0"/>
              <a:t> </a:t>
            </a:r>
            <a:r>
              <a:rPr lang="ru-RU" dirty="0" err="1"/>
              <a:t>чинників</a:t>
            </a:r>
            <a:r>
              <a:rPr lang="ru-RU" dirty="0"/>
              <a:t> </a:t>
            </a:r>
            <a:r>
              <a:rPr lang="ru-RU" dirty="0" err="1"/>
              <a:t>навколишнього</a:t>
            </a:r>
            <a:r>
              <a:rPr lang="ru-RU" dirty="0"/>
              <a:t> </a:t>
            </a:r>
            <a:r>
              <a:rPr lang="ru-RU" dirty="0" err="1"/>
              <a:t>середовища</a:t>
            </a:r>
            <a:r>
              <a:rPr lang="ru-RU" dirty="0"/>
              <a:t> на </a:t>
            </a:r>
            <a:r>
              <a:rPr lang="ru-RU" dirty="0" err="1"/>
              <a:t>здоров’я</a:t>
            </a:r>
            <a:r>
              <a:rPr lang="ru-RU" dirty="0"/>
              <a:t> </a:t>
            </a:r>
            <a:r>
              <a:rPr lang="ru-RU" dirty="0" err="1"/>
              <a:t>населення</a:t>
            </a:r>
            <a:r>
              <a:rPr lang="ru-RU" dirty="0"/>
              <a:t> у </a:t>
            </a:r>
            <a:r>
              <a:rPr lang="ru-RU" dirty="0" err="1"/>
              <a:t>даний</a:t>
            </a:r>
            <a:r>
              <a:rPr lang="ru-RU" dirty="0"/>
              <a:t> момент, без </a:t>
            </a:r>
            <a:r>
              <a:rPr lang="ru-RU" dirty="0" err="1"/>
              <a:t>динамічного</a:t>
            </a:r>
            <a:r>
              <a:rPr lang="ru-RU" dirty="0"/>
              <a:t> </a:t>
            </a:r>
            <a:r>
              <a:rPr lang="ru-RU" dirty="0" err="1"/>
              <a:t>спостереження</a:t>
            </a:r>
            <a:r>
              <a:rPr lang="ru-RU" dirty="0"/>
              <a:t> за </a:t>
            </a:r>
            <a:r>
              <a:rPr lang="ru-RU" dirty="0" err="1"/>
              <a:t>здоров’ям</a:t>
            </a:r>
            <a:r>
              <a:rPr lang="ru-RU" dirty="0"/>
              <a:t>. </a:t>
            </a:r>
            <a:r>
              <a:rPr lang="ru-RU" dirty="0" err="1"/>
              <a:t>Тобто</a:t>
            </a:r>
            <a:r>
              <a:rPr lang="ru-RU" dirty="0"/>
              <a:t> </a:t>
            </a:r>
            <a:r>
              <a:rPr lang="ru-RU" dirty="0" err="1"/>
              <a:t>поперечне</a:t>
            </a:r>
            <a:r>
              <a:rPr lang="ru-RU" dirty="0"/>
              <a:t> </a:t>
            </a:r>
            <a:r>
              <a:rPr lang="ru-RU" dirty="0" err="1"/>
              <a:t>дослідження</a:t>
            </a:r>
            <a:r>
              <a:rPr lang="ru-RU" dirty="0"/>
              <a:t> </a:t>
            </a:r>
            <a:r>
              <a:rPr lang="ru-RU" dirty="0" err="1"/>
              <a:t>дозволяє</a:t>
            </a:r>
            <a:r>
              <a:rPr lang="ru-RU" dirty="0"/>
              <a:t> </a:t>
            </a:r>
            <a:r>
              <a:rPr lang="ru-RU" dirty="0" err="1"/>
              <a:t>встановити</a:t>
            </a:r>
            <a:r>
              <a:rPr lang="ru-RU" dirty="0"/>
              <a:t> </a:t>
            </a:r>
            <a:r>
              <a:rPr lang="ru-RU" dirty="0" err="1"/>
              <a:t>рівень</a:t>
            </a:r>
            <a:r>
              <a:rPr lang="ru-RU" dirty="0"/>
              <a:t> </a:t>
            </a:r>
            <a:r>
              <a:rPr lang="ru-RU" dirty="0" err="1"/>
              <a:t>здоров’я</a:t>
            </a:r>
            <a:r>
              <a:rPr lang="ru-RU" dirty="0"/>
              <a:t> </a:t>
            </a:r>
            <a:r>
              <a:rPr lang="ru-RU" dirty="0" err="1"/>
              <a:t>населення</a:t>
            </a:r>
            <a:r>
              <a:rPr lang="ru-RU" dirty="0"/>
              <a:t> на момент </a:t>
            </a:r>
            <a:r>
              <a:rPr lang="ru-RU" dirty="0" err="1"/>
              <a:t>обстеження</a:t>
            </a:r>
            <a:r>
              <a:rPr lang="ru-RU" dirty="0"/>
              <a:t>. </a:t>
            </a:r>
          </a:p>
          <a:p>
            <a:r>
              <a:rPr lang="ru-RU" dirty="0" err="1"/>
              <a:t>Поперечне</a:t>
            </a:r>
            <a:r>
              <a:rPr lang="ru-RU" dirty="0"/>
              <a:t> </a:t>
            </a:r>
            <a:r>
              <a:rPr lang="ru-RU" dirty="0" err="1"/>
              <a:t>дослідження</a:t>
            </a:r>
            <a:r>
              <a:rPr lang="ru-RU" dirty="0"/>
              <a:t> </a:t>
            </a:r>
            <a:r>
              <a:rPr lang="ru-RU" dirty="0" err="1"/>
              <a:t>може</a:t>
            </a:r>
            <a:r>
              <a:rPr lang="ru-RU" dirty="0"/>
              <a:t> </a:t>
            </a:r>
            <a:r>
              <a:rPr lang="ru-RU" dirty="0" err="1"/>
              <a:t>мати</a:t>
            </a:r>
            <a:r>
              <a:rPr lang="ru-RU" dirty="0"/>
              <a:t> два </a:t>
            </a:r>
            <a:r>
              <a:rPr lang="ru-RU" dirty="0" err="1"/>
              <a:t>види</a:t>
            </a:r>
            <a:r>
              <a:rPr lang="ru-RU" dirty="0"/>
              <a:t>: </a:t>
            </a:r>
            <a:r>
              <a:rPr lang="ru-RU" dirty="0" err="1"/>
              <a:t>проспективне</a:t>
            </a:r>
            <a:r>
              <a:rPr lang="ru-RU" dirty="0"/>
              <a:t> та </a:t>
            </a:r>
            <a:r>
              <a:rPr lang="ru-RU" dirty="0" err="1"/>
              <a:t>ретроспективне</a:t>
            </a:r>
            <a:r>
              <a:rPr lang="ru-RU" dirty="0"/>
              <a:t>. </a:t>
            </a:r>
          </a:p>
        </p:txBody>
      </p:sp>
    </p:spTree>
    <p:extLst>
      <p:ext uri="{BB962C8B-B14F-4D97-AF65-F5344CB8AC3E}">
        <p14:creationId xmlns:p14="http://schemas.microsoft.com/office/powerpoint/2010/main" val="3555228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Проспективне</a:t>
            </a:r>
            <a:r>
              <a:rPr lang="ru-RU" dirty="0"/>
              <a:t> </a:t>
            </a:r>
            <a:r>
              <a:rPr lang="ru-RU" dirty="0" err="1"/>
              <a:t>дослідження</a:t>
            </a:r>
            <a:r>
              <a:rPr lang="ru-RU" dirty="0"/>
              <a:t> </a:t>
            </a:r>
          </a:p>
        </p:txBody>
      </p:sp>
      <p:sp>
        <p:nvSpPr>
          <p:cNvPr id="3" name="Объект 2"/>
          <p:cNvSpPr>
            <a:spLocks noGrp="1"/>
          </p:cNvSpPr>
          <p:nvPr>
            <p:ph idx="1"/>
          </p:nvPr>
        </p:nvSpPr>
        <p:spPr/>
        <p:txBody>
          <a:bodyPr>
            <a:normAutofit/>
          </a:bodyPr>
          <a:lstStyle/>
          <a:p>
            <a:r>
              <a:rPr lang="ru-RU" dirty="0" err="1"/>
              <a:t>Порівнюють</a:t>
            </a:r>
            <a:r>
              <a:rPr lang="ru-RU" dirty="0"/>
              <a:t> </a:t>
            </a:r>
            <a:r>
              <a:rPr lang="ru-RU" dirty="0" err="1"/>
              <a:t>дві</a:t>
            </a:r>
            <a:r>
              <a:rPr lang="ru-RU" dirty="0"/>
              <a:t> </a:t>
            </a:r>
            <a:r>
              <a:rPr lang="ru-RU" dirty="0" err="1"/>
              <a:t>групи</a:t>
            </a:r>
            <a:r>
              <a:rPr lang="ru-RU" dirty="0"/>
              <a:t> людей. Перша </a:t>
            </a:r>
            <a:r>
              <a:rPr lang="ru-RU" dirty="0" err="1"/>
              <a:t>група</a:t>
            </a:r>
            <a:r>
              <a:rPr lang="ru-RU" dirty="0"/>
              <a:t> – люди, </a:t>
            </a:r>
            <a:r>
              <a:rPr lang="ru-RU" dirty="0" err="1"/>
              <a:t>що</a:t>
            </a:r>
            <a:r>
              <a:rPr lang="ru-RU" dirty="0"/>
              <a:t> </a:t>
            </a:r>
            <a:r>
              <a:rPr lang="ru-RU" dirty="0" err="1"/>
              <a:t>зазнають</a:t>
            </a:r>
            <a:r>
              <a:rPr lang="ru-RU" dirty="0"/>
              <a:t> </a:t>
            </a:r>
            <a:r>
              <a:rPr lang="ru-RU" dirty="0" err="1"/>
              <a:t>впливу</a:t>
            </a:r>
            <a:r>
              <a:rPr lang="ru-RU" dirty="0"/>
              <a:t> </a:t>
            </a:r>
            <a:r>
              <a:rPr lang="ru-RU" dirty="0" err="1"/>
              <a:t>досліджуваного</a:t>
            </a:r>
            <a:r>
              <a:rPr lang="ru-RU" dirty="0"/>
              <a:t> </a:t>
            </a:r>
            <a:r>
              <a:rPr lang="ru-RU" dirty="0" err="1"/>
              <a:t>чинника</a:t>
            </a:r>
            <a:r>
              <a:rPr lang="ru-RU" dirty="0"/>
              <a:t>, друга – люди, </a:t>
            </a:r>
            <a:r>
              <a:rPr lang="ru-RU" dirty="0" err="1"/>
              <a:t>що</a:t>
            </a:r>
            <a:r>
              <a:rPr lang="ru-RU" dirty="0"/>
              <a:t> не </a:t>
            </a:r>
            <a:r>
              <a:rPr lang="ru-RU" dirty="0" err="1"/>
              <a:t>зазнають</a:t>
            </a:r>
            <a:r>
              <a:rPr lang="ru-RU" dirty="0"/>
              <a:t> такого </a:t>
            </a:r>
            <a:r>
              <a:rPr lang="ru-RU" dirty="0" err="1"/>
              <a:t>впливу</a:t>
            </a:r>
            <a:r>
              <a:rPr lang="ru-RU" dirty="0"/>
              <a:t>. </a:t>
            </a:r>
            <a:r>
              <a:rPr lang="ru-RU" dirty="0" err="1"/>
              <a:t>Тобто</a:t>
            </a:r>
            <a:r>
              <a:rPr lang="ru-RU" dirty="0"/>
              <a:t> </a:t>
            </a:r>
            <a:r>
              <a:rPr lang="ru-RU" dirty="0" err="1"/>
              <a:t>рух</a:t>
            </a:r>
            <a:r>
              <a:rPr lang="ru-RU" dirty="0"/>
              <a:t> </a:t>
            </a:r>
            <a:r>
              <a:rPr lang="ru-RU" dirty="0" err="1"/>
              <a:t>наукового</a:t>
            </a:r>
            <a:r>
              <a:rPr lang="ru-RU" dirty="0"/>
              <a:t> </a:t>
            </a:r>
            <a:r>
              <a:rPr lang="ru-RU" dirty="0" err="1"/>
              <a:t>пошуку</a:t>
            </a:r>
            <a:r>
              <a:rPr lang="ru-RU" dirty="0"/>
              <a:t> </a:t>
            </a:r>
            <a:r>
              <a:rPr lang="ru-RU" dirty="0" err="1"/>
              <a:t>спрямований</a:t>
            </a:r>
            <a:r>
              <a:rPr lang="ru-RU" dirty="0"/>
              <a:t> </a:t>
            </a:r>
            <a:r>
              <a:rPr lang="ru-RU" dirty="0" err="1"/>
              <a:t>від</a:t>
            </a:r>
            <a:r>
              <a:rPr lang="ru-RU" dirty="0"/>
              <a:t> </a:t>
            </a:r>
            <a:r>
              <a:rPr lang="ru-RU" dirty="0" err="1"/>
              <a:t>чинника</a:t>
            </a:r>
            <a:r>
              <a:rPr lang="ru-RU" dirty="0"/>
              <a:t> до </a:t>
            </a:r>
            <a:r>
              <a:rPr lang="ru-RU" dirty="0" err="1"/>
              <a:t>здоров’я</a:t>
            </a:r>
            <a:r>
              <a:rPr lang="ru-RU" dirty="0"/>
              <a:t>. </a:t>
            </a:r>
          </a:p>
          <a:p>
            <a:r>
              <a:rPr lang="ru-RU" dirty="0" err="1"/>
              <a:t>Проспективне</a:t>
            </a:r>
            <a:r>
              <a:rPr lang="ru-RU" dirty="0"/>
              <a:t> </a:t>
            </a:r>
            <a:r>
              <a:rPr lang="ru-RU" dirty="0" err="1"/>
              <a:t>дослідження</a:t>
            </a:r>
            <a:r>
              <a:rPr lang="ru-RU" dirty="0"/>
              <a:t> </a:t>
            </a:r>
            <a:r>
              <a:rPr lang="ru-RU" dirty="0" err="1"/>
              <a:t>частіше</a:t>
            </a:r>
            <a:r>
              <a:rPr lang="ru-RU" dirty="0"/>
              <a:t> </a:t>
            </a:r>
            <a:r>
              <a:rPr lang="ru-RU" dirty="0" err="1"/>
              <a:t>застосовують</a:t>
            </a:r>
            <a:r>
              <a:rPr lang="ru-RU" dirty="0"/>
              <a:t> у тому </a:t>
            </a:r>
            <a:r>
              <a:rPr lang="ru-RU" dirty="0" err="1"/>
              <a:t>випадку</a:t>
            </a:r>
            <a:r>
              <a:rPr lang="ru-RU" dirty="0"/>
              <a:t>, коли </a:t>
            </a:r>
            <a:r>
              <a:rPr lang="ru-RU" dirty="0" err="1"/>
              <a:t>шкідливий</a:t>
            </a:r>
            <a:r>
              <a:rPr lang="ru-RU" dirty="0"/>
              <a:t> </a:t>
            </a:r>
            <a:r>
              <a:rPr lang="ru-RU" dirty="0" err="1"/>
              <a:t>чинник</a:t>
            </a:r>
            <a:r>
              <a:rPr lang="ru-RU" dirty="0"/>
              <a:t> </a:t>
            </a:r>
            <a:r>
              <a:rPr lang="ru-RU" dirty="0" err="1"/>
              <a:t>завчасно</a:t>
            </a:r>
            <a:r>
              <a:rPr lang="ru-RU" dirty="0"/>
              <a:t> </a:t>
            </a:r>
            <a:r>
              <a:rPr lang="ru-RU" dirty="0" err="1"/>
              <a:t>відомий</a:t>
            </a:r>
            <a:r>
              <a:rPr lang="ru-RU" dirty="0"/>
              <a:t>.</a:t>
            </a:r>
          </a:p>
        </p:txBody>
      </p:sp>
    </p:spTree>
    <p:extLst>
      <p:ext uri="{BB962C8B-B14F-4D97-AF65-F5344CB8AC3E}">
        <p14:creationId xmlns:p14="http://schemas.microsoft.com/office/powerpoint/2010/main" val="279776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Ретроспективне</a:t>
            </a:r>
            <a:r>
              <a:rPr lang="ru-RU" dirty="0"/>
              <a:t> </a:t>
            </a:r>
            <a:r>
              <a:rPr lang="ru-RU" dirty="0" err="1"/>
              <a:t>дослідження</a:t>
            </a:r>
            <a:endParaRPr lang="ru-RU" dirty="0"/>
          </a:p>
        </p:txBody>
      </p:sp>
      <p:sp>
        <p:nvSpPr>
          <p:cNvPr id="3" name="Объект 2"/>
          <p:cNvSpPr>
            <a:spLocks noGrp="1"/>
          </p:cNvSpPr>
          <p:nvPr>
            <p:ph idx="1"/>
          </p:nvPr>
        </p:nvSpPr>
        <p:spPr/>
        <p:txBody>
          <a:bodyPr>
            <a:normAutofit/>
          </a:bodyPr>
          <a:lstStyle/>
          <a:p>
            <a:r>
              <a:rPr lang="ru-RU" dirty="0"/>
              <a:t>Суть: </a:t>
            </a:r>
            <a:r>
              <a:rPr lang="ru-RU" dirty="0" err="1"/>
              <a:t>порівнюють</a:t>
            </a:r>
            <a:r>
              <a:rPr lang="ru-RU" dirty="0"/>
              <a:t> </a:t>
            </a:r>
            <a:r>
              <a:rPr lang="ru-RU" dirty="0" err="1"/>
              <a:t>дві</a:t>
            </a:r>
            <a:r>
              <a:rPr lang="ru-RU" dirty="0"/>
              <a:t> </a:t>
            </a:r>
            <a:r>
              <a:rPr lang="ru-RU" dirty="0" err="1"/>
              <a:t>групи</a:t>
            </a:r>
            <a:r>
              <a:rPr lang="ru-RU" dirty="0"/>
              <a:t> людей: </a:t>
            </a:r>
            <a:r>
              <a:rPr lang="ru-RU" dirty="0" err="1"/>
              <a:t>хворих</a:t>
            </a:r>
            <a:r>
              <a:rPr lang="ru-RU" dirty="0"/>
              <a:t> і </a:t>
            </a:r>
            <a:r>
              <a:rPr lang="ru-RU" dirty="0" err="1"/>
              <a:t>здорових</a:t>
            </a:r>
            <a:r>
              <a:rPr lang="ru-RU" dirty="0"/>
              <a:t>. </a:t>
            </a:r>
            <a:r>
              <a:rPr lang="ru-RU" dirty="0" err="1"/>
              <a:t>Тобто</a:t>
            </a:r>
            <a:r>
              <a:rPr lang="ru-RU" dirty="0"/>
              <a:t> </a:t>
            </a:r>
            <a:r>
              <a:rPr lang="ru-RU" dirty="0" err="1"/>
              <a:t>рух</a:t>
            </a:r>
            <a:r>
              <a:rPr lang="ru-RU" dirty="0"/>
              <a:t> </a:t>
            </a:r>
            <a:r>
              <a:rPr lang="ru-RU" dirty="0" err="1"/>
              <a:t>наукового</a:t>
            </a:r>
            <a:r>
              <a:rPr lang="ru-RU" dirty="0"/>
              <a:t> </a:t>
            </a:r>
            <a:r>
              <a:rPr lang="ru-RU" dirty="0" err="1"/>
              <a:t>пошуку</a:t>
            </a:r>
            <a:r>
              <a:rPr lang="ru-RU" dirty="0"/>
              <a:t> </a:t>
            </a:r>
            <a:r>
              <a:rPr lang="ru-RU" dirty="0" err="1"/>
              <a:t>зворотній</a:t>
            </a:r>
            <a:r>
              <a:rPr lang="ru-RU" dirty="0"/>
              <a:t> – </a:t>
            </a:r>
            <a:r>
              <a:rPr lang="ru-RU" dirty="0" err="1"/>
              <a:t>від</a:t>
            </a:r>
            <a:r>
              <a:rPr lang="ru-RU" dirty="0"/>
              <a:t> </a:t>
            </a:r>
            <a:r>
              <a:rPr lang="ru-RU" dirty="0" err="1"/>
              <a:t>здоров’я</a:t>
            </a:r>
            <a:r>
              <a:rPr lang="ru-RU" dirty="0"/>
              <a:t> (</a:t>
            </a:r>
            <a:r>
              <a:rPr lang="ru-RU" dirty="0" err="1"/>
              <a:t>хвороби</a:t>
            </a:r>
            <a:r>
              <a:rPr lang="ru-RU" dirty="0"/>
              <a:t>) до </a:t>
            </a:r>
            <a:r>
              <a:rPr lang="ru-RU" dirty="0" err="1"/>
              <a:t>можливого</a:t>
            </a:r>
            <a:r>
              <a:rPr lang="ru-RU" dirty="0"/>
              <a:t> </a:t>
            </a:r>
            <a:r>
              <a:rPr lang="ru-RU" dirty="0" err="1"/>
              <a:t>чинника</a:t>
            </a:r>
            <a:r>
              <a:rPr lang="ru-RU" dirty="0"/>
              <a:t>.</a:t>
            </a:r>
          </a:p>
          <a:p>
            <a:r>
              <a:rPr lang="ru-RU" dirty="0" err="1"/>
              <a:t>Ретроспективне</a:t>
            </a:r>
            <a:r>
              <a:rPr lang="ru-RU" dirty="0"/>
              <a:t> </a:t>
            </a:r>
            <a:r>
              <a:rPr lang="ru-RU" dirty="0" err="1"/>
              <a:t>дослідження</a:t>
            </a:r>
            <a:r>
              <a:rPr lang="ru-RU" dirty="0"/>
              <a:t> </a:t>
            </a:r>
            <a:r>
              <a:rPr lang="ru-RU" dirty="0" err="1"/>
              <a:t>проводять</a:t>
            </a:r>
            <a:r>
              <a:rPr lang="ru-RU" dirty="0"/>
              <a:t> </a:t>
            </a:r>
            <a:r>
              <a:rPr lang="ru-RU" dirty="0" err="1"/>
              <a:t>тоді</a:t>
            </a:r>
            <a:r>
              <a:rPr lang="ru-RU" dirty="0"/>
              <a:t>, коли </a:t>
            </a:r>
            <a:r>
              <a:rPr lang="ru-RU" dirty="0" err="1"/>
              <a:t>діючий</a:t>
            </a:r>
            <a:r>
              <a:rPr lang="ru-RU" dirty="0"/>
              <a:t> </a:t>
            </a:r>
            <a:r>
              <a:rPr lang="ru-RU" dirty="0" err="1"/>
              <a:t>провідний</a:t>
            </a:r>
            <a:r>
              <a:rPr lang="ru-RU" dirty="0"/>
              <a:t> </a:t>
            </a:r>
            <a:r>
              <a:rPr lang="ru-RU" dirty="0" err="1"/>
              <a:t>чинник</a:t>
            </a:r>
            <a:r>
              <a:rPr lang="ru-RU" dirty="0"/>
              <a:t> </a:t>
            </a:r>
            <a:r>
              <a:rPr lang="ru-RU" dirty="0" err="1"/>
              <a:t>невідомий</a:t>
            </a:r>
            <a:r>
              <a:rPr lang="ru-RU" dirty="0"/>
              <a:t> і </a:t>
            </a:r>
            <a:r>
              <a:rPr lang="ru-RU" dirty="0" err="1"/>
              <a:t>його</a:t>
            </a:r>
            <a:r>
              <a:rPr lang="ru-RU" dirty="0"/>
              <a:t> треба </a:t>
            </a:r>
            <a:r>
              <a:rPr lang="ru-RU" dirty="0" err="1"/>
              <a:t>встановити</a:t>
            </a:r>
            <a:r>
              <a:rPr lang="ru-RU" dirty="0"/>
              <a:t>.</a:t>
            </a:r>
          </a:p>
          <a:p>
            <a:endParaRPr lang="ru-RU" dirty="0"/>
          </a:p>
        </p:txBody>
      </p:sp>
    </p:spTree>
    <p:extLst>
      <p:ext uri="{BB962C8B-B14F-4D97-AF65-F5344CB8AC3E}">
        <p14:creationId xmlns:p14="http://schemas.microsoft.com/office/powerpoint/2010/main" val="803388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Поздовжнє</a:t>
            </a:r>
            <a:r>
              <a:rPr lang="ru-RU" dirty="0"/>
              <a:t> </a:t>
            </a:r>
            <a:r>
              <a:rPr lang="ru-RU" dirty="0" err="1"/>
              <a:t>дослідження</a:t>
            </a:r>
            <a:r>
              <a:rPr lang="ru-RU" dirty="0"/>
              <a:t> </a:t>
            </a:r>
          </a:p>
        </p:txBody>
      </p:sp>
      <p:sp>
        <p:nvSpPr>
          <p:cNvPr id="3" name="Объект 2"/>
          <p:cNvSpPr>
            <a:spLocks noGrp="1"/>
          </p:cNvSpPr>
          <p:nvPr>
            <p:ph idx="1"/>
          </p:nvPr>
        </p:nvSpPr>
        <p:spPr/>
        <p:txBody>
          <a:bodyPr>
            <a:normAutofit fontScale="92500" lnSpcReduction="10000"/>
          </a:bodyPr>
          <a:lstStyle/>
          <a:p>
            <a:r>
              <a:rPr lang="ru-RU" dirty="0" err="1"/>
              <a:t>Проводять</a:t>
            </a:r>
            <a:r>
              <a:rPr lang="ru-RU" dirty="0"/>
              <a:t> </a:t>
            </a:r>
            <a:r>
              <a:rPr lang="ru-RU" dirty="0" err="1"/>
              <a:t>тривале</a:t>
            </a:r>
            <a:r>
              <a:rPr lang="ru-RU" dirty="0"/>
              <a:t> </a:t>
            </a:r>
            <a:r>
              <a:rPr lang="ru-RU" dirty="0" err="1"/>
              <a:t>динамічного</a:t>
            </a:r>
            <a:r>
              <a:rPr lang="ru-RU" dirty="0"/>
              <a:t> </a:t>
            </a:r>
            <a:r>
              <a:rPr lang="ru-RU" dirty="0" err="1"/>
              <a:t>спостереження</a:t>
            </a:r>
            <a:r>
              <a:rPr lang="ru-RU" dirty="0"/>
              <a:t> за </a:t>
            </a:r>
            <a:r>
              <a:rPr lang="ru-RU" dirty="0" err="1"/>
              <a:t>певним</a:t>
            </a:r>
            <a:r>
              <a:rPr lang="ru-RU" dirty="0"/>
              <a:t> контингентом людей. </a:t>
            </a:r>
          </a:p>
          <a:p>
            <a:r>
              <a:rPr lang="ru-RU" dirty="0" err="1"/>
              <a:t>Можуть</a:t>
            </a:r>
            <a:r>
              <a:rPr lang="ru-RU" dirty="0"/>
              <a:t> </a:t>
            </a:r>
            <a:r>
              <a:rPr lang="ru-RU" dirty="0" err="1"/>
              <a:t>мати</a:t>
            </a:r>
            <a:r>
              <a:rPr lang="ru-RU" dirty="0"/>
              <a:t> два </a:t>
            </a:r>
            <a:r>
              <a:rPr lang="ru-RU" dirty="0" err="1"/>
              <a:t>види</a:t>
            </a:r>
            <a:r>
              <a:rPr lang="ru-RU" dirty="0"/>
              <a:t>: </a:t>
            </a:r>
            <a:r>
              <a:rPr lang="ru-RU" dirty="0" err="1"/>
              <a:t>паралельні</a:t>
            </a:r>
            <a:r>
              <a:rPr lang="ru-RU" dirty="0"/>
              <a:t> та </a:t>
            </a:r>
            <a:r>
              <a:rPr lang="ru-RU" dirty="0" err="1"/>
              <a:t>непаралельні</a:t>
            </a:r>
            <a:r>
              <a:rPr lang="ru-RU" dirty="0"/>
              <a:t>. </a:t>
            </a:r>
          </a:p>
          <a:p>
            <a:r>
              <a:rPr lang="ru-RU" dirty="0"/>
              <a:t>При </a:t>
            </a:r>
            <a:r>
              <a:rPr lang="ru-RU" dirty="0" err="1"/>
              <a:t>проведенні</a:t>
            </a:r>
            <a:r>
              <a:rPr lang="ru-RU" dirty="0"/>
              <a:t> </a:t>
            </a:r>
            <a:r>
              <a:rPr lang="ru-RU" dirty="0" err="1"/>
              <a:t>паралельного</a:t>
            </a:r>
            <a:r>
              <a:rPr lang="ru-RU" dirty="0"/>
              <a:t> </a:t>
            </a:r>
            <a:r>
              <a:rPr lang="ru-RU" dirty="0" err="1"/>
              <a:t>дослідження</a:t>
            </a:r>
            <a:r>
              <a:rPr lang="ru-RU" dirty="0"/>
              <a:t> </a:t>
            </a:r>
            <a:r>
              <a:rPr lang="ru-RU" dirty="0" err="1"/>
              <a:t>тривалість</a:t>
            </a:r>
            <a:r>
              <a:rPr lang="ru-RU" dirty="0"/>
              <a:t> </a:t>
            </a:r>
            <a:r>
              <a:rPr lang="ru-RU" dirty="0" err="1"/>
              <a:t>проведення</a:t>
            </a:r>
            <a:r>
              <a:rPr lang="ru-RU" dirty="0"/>
              <a:t> самого </a:t>
            </a:r>
            <a:r>
              <a:rPr lang="ru-RU" dirty="0" err="1"/>
              <a:t>дослідження</a:t>
            </a:r>
            <a:r>
              <a:rPr lang="ru-RU" dirty="0"/>
              <a:t> і </a:t>
            </a:r>
            <a:r>
              <a:rPr lang="ru-RU" dirty="0" err="1"/>
              <a:t>період</a:t>
            </a:r>
            <a:r>
              <a:rPr lang="ru-RU" dirty="0"/>
              <a:t>, </a:t>
            </a:r>
            <a:r>
              <a:rPr lang="ru-RU" dirty="0" err="1"/>
              <a:t>протягом</a:t>
            </a:r>
            <a:r>
              <a:rPr lang="ru-RU" dirty="0"/>
              <a:t> </a:t>
            </a:r>
            <a:r>
              <a:rPr lang="ru-RU" dirty="0" err="1"/>
              <a:t>якого</a:t>
            </a:r>
            <a:r>
              <a:rPr lang="ru-RU" dirty="0"/>
              <a:t> </a:t>
            </a:r>
            <a:r>
              <a:rPr lang="ru-RU" dirty="0" err="1"/>
              <a:t>збирається</a:t>
            </a:r>
            <a:r>
              <a:rPr lang="ru-RU" dirty="0"/>
              <a:t> </a:t>
            </a:r>
            <a:r>
              <a:rPr lang="ru-RU" dirty="0" err="1"/>
              <a:t>потрібна</a:t>
            </a:r>
            <a:r>
              <a:rPr lang="ru-RU" dirty="0"/>
              <a:t> </a:t>
            </a:r>
            <a:r>
              <a:rPr lang="ru-RU" dirty="0" err="1"/>
              <a:t>інформація</a:t>
            </a:r>
            <a:r>
              <a:rPr lang="ru-RU" dirty="0"/>
              <a:t>, </a:t>
            </a:r>
            <a:r>
              <a:rPr lang="ru-RU" dirty="0" err="1"/>
              <a:t>співпадають</a:t>
            </a:r>
            <a:r>
              <a:rPr lang="ru-RU" dirty="0"/>
              <a:t>. </a:t>
            </a:r>
          </a:p>
          <a:p>
            <a:r>
              <a:rPr lang="ru-RU" dirty="0"/>
              <a:t>При </a:t>
            </a:r>
            <a:r>
              <a:rPr lang="ru-RU" dirty="0" err="1"/>
              <a:t>непаралельному</a:t>
            </a:r>
            <a:r>
              <a:rPr lang="ru-RU" dirty="0"/>
              <a:t> </a:t>
            </a:r>
            <a:r>
              <a:rPr lang="ru-RU" dirty="0" err="1"/>
              <a:t>дослідженні</a:t>
            </a:r>
            <a:r>
              <a:rPr lang="ru-RU" dirty="0"/>
              <a:t> </a:t>
            </a:r>
            <a:r>
              <a:rPr lang="ru-RU" dirty="0" err="1"/>
              <a:t>досліджуваний</a:t>
            </a:r>
            <a:r>
              <a:rPr lang="ru-RU" dirty="0"/>
              <a:t> </a:t>
            </a:r>
            <a:r>
              <a:rPr lang="ru-RU" dirty="0" err="1"/>
              <a:t>період</a:t>
            </a:r>
            <a:r>
              <a:rPr lang="ru-RU" dirty="0"/>
              <a:t> часу </a:t>
            </a:r>
            <a:r>
              <a:rPr lang="ru-RU" dirty="0" err="1"/>
              <a:t>порівнюється</a:t>
            </a:r>
            <a:r>
              <a:rPr lang="ru-RU" dirty="0"/>
              <a:t> з </a:t>
            </a:r>
            <a:r>
              <a:rPr lang="ru-RU" dirty="0" err="1"/>
              <a:t>минулим</a:t>
            </a:r>
            <a:r>
              <a:rPr lang="ru-RU" dirty="0"/>
              <a:t> </a:t>
            </a:r>
            <a:r>
              <a:rPr lang="ru-RU" dirty="0" err="1"/>
              <a:t>періодом</a:t>
            </a:r>
            <a:r>
              <a:rPr lang="ru-RU" dirty="0"/>
              <a:t> (за </a:t>
            </a:r>
            <a:r>
              <a:rPr lang="ru-RU" dirty="0" err="1"/>
              <a:t>архівними</a:t>
            </a:r>
            <a:r>
              <a:rPr lang="ru-RU" dirty="0"/>
              <a:t> </a:t>
            </a:r>
            <a:r>
              <a:rPr lang="ru-RU" dirty="0" err="1"/>
              <a:t>матеріалами</a:t>
            </a:r>
            <a:r>
              <a:rPr lang="ru-RU" dirty="0"/>
              <a:t>). </a:t>
            </a:r>
            <a:r>
              <a:rPr lang="ru-RU" dirty="0" err="1"/>
              <a:t>Суттєвий</a:t>
            </a:r>
            <a:r>
              <a:rPr lang="ru-RU" dirty="0"/>
              <a:t> </a:t>
            </a:r>
            <a:r>
              <a:rPr lang="ru-RU" dirty="0" err="1"/>
              <a:t>недолік</a:t>
            </a:r>
            <a:r>
              <a:rPr lang="ru-RU" dirty="0"/>
              <a:t> </a:t>
            </a:r>
            <a:r>
              <a:rPr lang="ru-RU" dirty="0" err="1"/>
              <a:t>цього</a:t>
            </a:r>
            <a:r>
              <a:rPr lang="ru-RU" dirty="0"/>
              <a:t> </a:t>
            </a:r>
            <a:r>
              <a:rPr lang="ru-RU" dirty="0" err="1"/>
              <a:t>дослідження</a:t>
            </a:r>
            <a:r>
              <a:rPr lang="ru-RU" dirty="0"/>
              <a:t> – </a:t>
            </a:r>
            <a:r>
              <a:rPr lang="ru-RU" dirty="0" err="1"/>
              <a:t>необхідних</a:t>
            </a:r>
            <a:r>
              <a:rPr lang="ru-RU" dirty="0"/>
              <a:t> </a:t>
            </a:r>
            <a:r>
              <a:rPr lang="ru-RU" dirty="0" err="1"/>
              <a:t>даних</a:t>
            </a:r>
            <a:r>
              <a:rPr lang="ru-RU" dirty="0"/>
              <a:t> та </a:t>
            </a:r>
            <a:r>
              <a:rPr lang="ru-RU" dirty="0" err="1"/>
              <a:t>показників</a:t>
            </a:r>
            <a:r>
              <a:rPr lang="ru-RU" dirty="0"/>
              <a:t> </a:t>
            </a:r>
            <a:r>
              <a:rPr lang="ru-RU" dirty="0" err="1"/>
              <a:t>може</a:t>
            </a:r>
            <a:r>
              <a:rPr lang="ru-RU" dirty="0"/>
              <a:t> не бути в </a:t>
            </a:r>
            <a:r>
              <a:rPr lang="ru-RU" dirty="0" err="1"/>
              <a:t>архівах</a:t>
            </a:r>
            <a:r>
              <a:rPr lang="ru-RU" dirty="0"/>
              <a:t>.</a:t>
            </a:r>
          </a:p>
          <a:p>
            <a:endParaRPr lang="ru-RU" dirty="0"/>
          </a:p>
        </p:txBody>
      </p:sp>
    </p:spTree>
    <p:extLst>
      <p:ext uri="{BB962C8B-B14F-4D97-AF65-F5344CB8AC3E}">
        <p14:creationId xmlns:p14="http://schemas.microsoft.com/office/powerpoint/2010/main" val="3128298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80729"/>
            <a:ext cx="6711654" cy="5267678"/>
          </a:xfrm>
        </p:spPr>
        <p:txBody>
          <a:bodyPr/>
          <a:lstStyle/>
          <a:p>
            <a:r>
              <a:rPr lang="ru-RU" dirty="0" err="1"/>
              <a:t>Отримані</a:t>
            </a:r>
            <a:r>
              <a:rPr lang="ru-RU" dirty="0"/>
              <a:t> у </a:t>
            </a:r>
            <a:r>
              <a:rPr lang="ru-RU" dirty="0" err="1"/>
              <a:t>процесі</a:t>
            </a:r>
            <a:r>
              <a:rPr lang="ru-RU" dirty="0"/>
              <a:t> </a:t>
            </a:r>
            <a:r>
              <a:rPr lang="ru-RU" dirty="0" err="1"/>
              <a:t>епідеміологічного</a:t>
            </a:r>
            <a:r>
              <a:rPr lang="ru-RU" dirty="0"/>
              <a:t> </a:t>
            </a:r>
            <a:r>
              <a:rPr lang="ru-RU" dirty="0" err="1"/>
              <a:t>дослідження</a:t>
            </a:r>
            <a:r>
              <a:rPr lang="ru-RU" dirty="0"/>
              <a:t> </a:t>
            </a:r>
            <a:r>
              <a:rPr lang="ru-RU" dirty="0" err="1"/>
              <a:t>показники</a:t>
            </a:r>
            <a:r>
              <a:rPr lang="ru-RU" dirty="0"/>
              <a:t> </a:t>
            </a:r>
            <a:r>
              <a:rPr lang="ru-RU" dirty="0" err="1"/>
              <a:t>здоров'я</a:t>
            </a:r>
            <a:r>
              <a:rPr lang="ru-RU" dirty="0"/>
              <a:t> для </a:t>
            </a:r>
            <a:r>
              <a:rPr lang="ru-RU" dirty="0" err="1"/>
              <a:t>кожної</a:t>
            </a:r>
            <a:r>
              <a:rPr lang="ru-RU" dirty="0"/>
              <a:t> </a:t>
            </a:r>
            <a:r>
              <a:rPr lang="ru-RU" dirty="0" err="1"/>
              <a:t>досліджуваної</a:t>
            </a:r>
            <a:r>
              <a:rPr lang="ru-RU" dirty="0"/>
              <a:t> </a:t>
            </a:r>
            <a:r>
              <a:rPr lang="ru-RU" dirty="0" err="1"/>
              <a:t>групи</a:t>
            </a:r>
            <a:r>
              <a:rPr lang="ru-RU" dirty="0"/>
              <a:t> </a:t>
            </a:r>
            <a:r>
              <a:rPr lang="ru-RU" dirty="0" err="1"/>
              <a:t>населення</a:t>
            </a:r>
            <a:r>
              <a:rPr lang="ru-RU" dirty="0"/>
              <a:t> </a:t>
            </a:r>
            <a:r>
              <a:rPr lang="ru-RU" dirty="0" err="1"/>
              <a:t>можуть</a:t>
            </a:r>
            <a:r>
              <a:rPr lang="ru-RU" dirty="0"/>
              <a:t> </a:t>
            </a:r>
            <a:r>
              <a:rPr lang="ru-RU" dirty="0" err="1"/>
              <a:t>оцінюватися</a:t>
            </a:r>
            <a:r>
              <a:rPr lang="ru-RU" dirty="0"/>
              <a:t> </a:t>
            </a:r>
            <a:r>
              <a:rPr lang="ru-RU" dirty="0" err="1"/>
              <a:t>окремо</a:t>
            </a:r>
            <a:r>
              <a:rPr lang="ru-RU" dirty="0"/>
              <a:t> </a:t>
            </a:r>
            <a:r>
              <a:rPr lang="ru-RU" dirty="0" err="1"/>
              <a:t>або</a:t>
            </a:r>
            <a:r>
              <a:rPr lang="ru-RU" dirty="0"/>
              <a:t> </a:t>
            </a:r>
            <a:r>
              <a:rPr lang="ru-RU" dirty="0" err="1"/>
              <a:t>інтегруватися</a:t>
            </a:r>
            <a:r>
              <a:rPr lang="ru-RU" dirty="0"/>
              <a:t> в один </a:t>
            </a:r>
            <a:r>
              <a:rPr lang="ru-RU" dirty="0" err="1"/>
              <a:t>індекс</a:t>
            </a:r>
            <a:r>
              <a:rPr lang="ru-RU" dirty="0"/>
              <a:t> </a:t>
            </a:r>
            <a:r>
              <a:rPr lang="ru-RU" dirty="0" err="1"/>
              <a:t>здоров'я</a:t>
            </a:r>
            <a:r>
              <a:rPr lang="ru-RU" dirty="0"/>
              <a:t> </a:t>
            </a:r>
            <a:r>
              <a:rPr lang="ru-RU" dirty="0" err="1"/>
              <a:t>населення</a:t>
            </a:r>
            <a:r>
              <a:rPr lang="ru-RU" dirty="0"/>
              <a:t>.</a:t>
            </a:r>
          </a:p>
        </p:txBody>
      </p:sp>
    </p:spTree>
    <p:extLst>
      <p:ext uri="{BB962C8B-B14F-4D97-AF65-F5344CB8AC3E}">
        <p14:creationId xmlns:p14="http://schemas.microsoft.com/office/powerpoint/2010/main" val="2048341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txBody>
          <a:bodyPr>
            <a:normAutofit fontScale="90000"/>
          </a:bodyPr>
          <a:lstStyle/>
          <a:p>
            <a:br>
              <a:rPr lang="ru-RU" dirty="0"/>
            </a:br>
            <a:r>
              <a:rPr lang="ru-RU" dirty="0" err="1"/>
              <a:t>Визначення</a:t>
            </a:r>
            <a:r>
              <a:rPr lang="ru-RU" dirty="0"/>
              <a:t> </a:t>
            </a:r>
            <a:r>
              <a:rPr lang="ru-RU" dirty="0" err="1"/>
              <a:t>індексу</a:t>
            </a:r>
            <a:r>
              <a:rPr lang="ru-RU" dirty="0"/>
              <a:t> </a:t>
            </a:r>
            <a:r>
              <a:rPr lang="ru-RU" dirty="0" err="1"/>
              <a:t>здоров'я</a:t>
            </a:r>
            <a:r>
              <a:rPr lang="ru-RU" dirty="0"/>
              <a:t> </a:t>
            </a:r>
            <a:r>
              <a:rPr lang="ru-RU" dirty="0" err="1"/>
              <a:t>населення</a:t>
            </a:r>
            <a:r>
              <a:rPr lang="ru-RU" dirty="0"/>
              <a:t> </a:t>
            </a:r>
            <a:br>
              <a:rPr lang="ru-RU" dirty="0"/>
            </a:br>
            <a:endParaRPr lang="ru-RU" dirty="0"/>
          </a:p>
        </p:txBody>
      </p:sp>
      <p:sp>
        <p:nvSpPr>
          <p:cNvPr id="3" name="Объект 2"/>
          <p:cNvSpPr>
            <a:spLocks noGrp="1"/>
          </p:cNvSpPr>
          <p:nvPr>
            <p:ph idx="1"/>
          </p:nvPr>
        </p:nvSpPr>
        <p:spPr>
          <a:xfrm>
            <a:off x="827700" y="2204864"/>
            <a:ext cx="6711654" cy="4043542"/>
          </a:xfrm>
        </p:spPr>
        <p:txBody>
          <a:bodyPr>
            <a:normAutofit fontScale="92500" lnSpcReduction="20000"/>
          </a:bodyPr>
          <a:lstStyle/>
          <a:p>
            <a:r>
              <a:rPr lang="ru-RU" dirty="0" err="1"/>
              <a:t>Численні</a:t>
            </a:r>
            <a:r>
              <a:rPr lang="ru-RU" dirty="0"/>
              <a:t> </a:t>
            </a:r>
            <a:r>
              <a:rPr lang="ru-RU" dirty="0" err="1"/>
              <a:t>розрізнені</a:t>
            </a:r>
            <a:r>
              <a:rPr lang="ru-RU" dirty="0"/>
              <a:t> </a:t>
            </a:r>
            <a:r>
              <a:rPr lang="ru-RU" dirty="0" err="1"/>
              <a:t>показники</a:t>
            </a:r>
            <a:r>
              <a:rPr lang="ru-RU" dirty="0"/>
              <a:t>, </a:t>
            </a:r>
            <a:r>
              <a:rPr lang="ru-RU" dirty="0" err="1"/>
              <a:t>що</a:t>
            </a:r>
            <a:r>
              <a:rPr lang="ru-RU" dirty="0"/>
              <a:t> </a:t>
            </a:r>
            <a:r>
              <a:rPr lang="ru-RU" dirty="0" err="1"/>
              <a:t>характеризують</a:t>
            </a:r>
            <a:r>
              <a:rPr lang="ru-RU" dirty="0"/>
              <a:t> </a:t>
            </a:r>
            <a:r>
              <a:rPr lang="ru-RU" dirty="0" err="1"/>
              <a:t>рівень</a:t>
            </a:r>
            <a:r>
              <a:rPr lang="ru-RU" dirty="0"/>
              <a:t> </a:t>
            </a:r>
            <a:r>
              <a:rPr lang="ru-RU" dirty="0" err="1"/>
              <a:t>здоров'я</a:t>
            </a:r>
            <a:r>
              <a:rPr lang="ru-RU" dirty="0"/>
              <a:t> </a:t>
            </a:r>
            <a:r>
              <a:rPr lang="ru-RU" dirty="0" err="1"/>
              <a:t>населення</a:t>
            </a:r>
            <a:r>
              <a:rPr lang="ru-RU" dirty="0"/>
              <a:t>, </a:t>
            </a:r>
            <a:r>
              <a:rPr lang="ru-RU" dirty="0" err="1"/>
              <a:t>замінюються</a:t>
            </a:r>
            <a:r>
              <a:rPr lang="ru-RU" dirty="0"/>
              <a:t> одним числом, за </a:t>
            </a:r>
            <a:r>
              <a:rPr lang="ru-RU" dirty="0" err="1"/>
              <a:t>допомогою</a:t>
            </a:r>
            <a:r>
              <a:rPr lang="ru-RU" dirty="0"/>
              <a:t> </a:t>
            </a:r>
            <a:r>
              <a:rPr lang="ru-RU" dirty="0" err="1"/>
              <a:t>якого</a:t>
            </a:r>
            <a:r>
              <a:rPr lang="ru-RU" dirty="0"/>
              <a:t> </a:t>
            </a:r>
            <a:r>
              <a:rPr lang="ru-RU" dirty="0" err="1"/>
              <a:t>можна</a:t>
            </a:r>
            <a:r>
              <a:rPr lang="ru-RU" dirty="0"/>
              <a:t> </a:t>
            </a:r>
            <a:r>
              <a:rPr lang="ru-RU" dirty="0" err="1"/>
              <a:t>ранжувати</a:t>
            </a:r>
            <a:r>
              <a:rPr lang="ru-RU" dirty="0"/>
              <a:t> </a:t>
            </a:r>
            <a:r>
              <a:rPr lang="ru-RU" dirty="0" err="1"/>
              <a:t>зони</a:t>
            </a:r>
            <a:r>
              <a:rPr lang="ru-RU" dirty="0"/>
              <a:t> </a:t>
            </a:r>
            <a:r>
              <a:rPr lang="ru-RU" dirty="0" err="1"/>
              <a:t>спостереження</a:t>
            </a:r>
            <a:r>
              <a:rPr lang="ru-RU" dirty="0"/>
              <a:t> по </a:t>
            </a:r>
            <a:r>
              <a:rPr lang="ru-RU" dirty="0" err="1"/>
              <a:t>виявленому</a:t>
            </a:r>
            <a:r>
              <a:rPr lang="ru-RU" dirty="0"/>
              <a:t> </a:t>
            </a:r>
            <a:r>
              <a:rPr lang="ru-RU" dirty="0" err="1"/>
              <a:t>рівню</a:t>
            </a:r>
            <a:r>
              <a:rPr lang="ru-RU" dirty="0"/>
              <a:t> </a:t>
            </a:r>
            <a:r>
              <a:rPr lang="ru-RU" dirty="0" err="1"/>
              <a:t>здоров'я</a:t>
            </a:r>
            <a:r>
              <a:rPr lang="ru-RU" dirty="0"/>
              <a:t>. </a:t>
            </a:r>
          </a:p>
          <a:p>
            <a:r>
              <a:rPr lang="ru-RU" dirty="0" err="1"/>
              <a:t>Якщо</a:t>
            </a:r>
            <a:r>
              <a:rPr lang="ru-RU" dirty="0"/>
              <a:t> </a:t>
            </a:r>
            <a:r>
              <a:rPr lang="ru-RU" dirty="0" err="1"/>
              <a:t>кожен</a:t>
            </a:r>
            <a:r>
              <a:rPr lang="ru-RU" dirty="0"/>
              <a:t> з </a:t>
            </a:r>
            <a:r>
              <a:rPr lang="ru-RU" dirty="0" err="1"/>
              <a:t>отриманих</a:t>
            </a:r>
            <a:r>
              <a:rPr lang="ru-RU" dirty="0"/>
              <a:t> </a:t>
            </a:r>
            <a:r>
              <a:rPr lang="ru-RU" dirty="0" err="1"/>
              <a:t>показників</a:t>
            </a:r>
            <a:r>
              <a:rPr lang="ru-RU" dirty="0"/>
              <a:t> </a:t>
            </a:r>
            <a:r>
              <a:rPr lang="ru-RU" dirty="0" err="1"/>
              <a:t>оцінюється</a:t>
            </a:r>
            <a:r>
              <a:rPr lang="ru-RU" dirty="0"/>
              <a:t> </a:t>
            </a:r>
            <a:r>
              <a:rPr lang="ru-RU" dirty="0" err="1"/>
              <a:t>окремо</a:t>
            </a:r>
            <a:r>
              <a:rPr lang="ru-RU" dirty="0"/>
              <a:t> (</a:t>
            </a:r>
            <a:r>
              <a:rPr lang="ru-RU" dirty="0" err="1"/>
              <a:t>або</a:t>
            </a:r>
            <a:r>
              <a:rPr lang="ru-RU" dirty="0"/>
              <a:t> </a:t>
            </a:r>
            <a:r>
              <a:rPr lang="ru-RU" dirty="0" err="1"/>
              <a:t>був</a:t>
            </a:r>
            <a:r>
              <a:rPr lang="ru-RU" dirty="0"/>
              <a:t> </a:t>
            </a:r>
            <a:r>
              <a:rPr lang="ru-RU" dirty="0" err="1"/>
              <a:t>отриманий</a:t>
            </a:r>
            <a:r>
              <a:rPr lang="ru-RU" dirty="0"/>
              <a:t> </a:t>
            </a:r>
            <a:r>
              <a:rPr lang="ru-RU" dirty="0" err="1"/>
              <a:t>тільки</a:t>
            </a:r>
            <a:r>
              <a:rPr lang="ru-RU" dirty="0"/>
              <a:t> один </a:t>
            </a:r>
            <a:r>
              <a:rPr lang="ru-RU" dirty="0" err="1"/>
              <a:t>показник</a:t>
            </a:r>
            <a:r>
              <a:rPr lang="ru-RU" dirty="0"/>
              <a:t> </a:t>
            </a:r>
            <a:r>
              <a:rPr lang="ru-RU" dirty="0" err="1"/>
              <a:t>здоров'я</a:t>
            </a:r>
            <a:r>
              <a:rPr lang="ru-RU" dirty="0"/>
              <a:t>), то для </a:t>
            </a:r>
            <a:r>
              <a:rPr lang="ru-RU" dirty="0" err="1"/>
              <a:t>його</a:t>
            </a:r>
            <a:r>
              <a:rPr lang="ru-RU" dirty="0"/>
              <a:t> характеристики </a:t>
            </a:r>
            <a:r>
              <a:rPr lang="ru-RU" dirty="0" err="1"/>
              <a:t>використовують</a:t>
            </a:r>
            <a:r>
              <a:rPr lang="ru-RU" dirty="0"/>
              <a:t> </a:t>
            </a:r>
            <a:r>
              <a:rPr lang="ru-RU" dirty="0" err="1"/>
              <a:t>різні</a:t>
            </a:r>
            <a:r>
              <a:rPr lang="ru-RU" dirty="0"/>
              <a:t> </a:t>
            </a:r>
            <a:r>
              <a:rPr lang="ru-RU" dirty="0" err="1"/>
              <a:t>підходи</a:t>
            </a:r>
            <a:r>
              <a:rPr lang="ru-RU" dirty="0"/>
              <a:t>, </a:t>
            </a:r>
            <a:r>
              <a:rPr lang="ru-RU" dirty="0" err="1"/>
              <a:t>найбільш</a:t>
            </a:r>
            <a:r>
              <a:rPr lang="ru-RU" dirty="0"/>
              <a:t> часто для </a:t>
            </a:r>
            <a:r>
              <a:rPr lang="ru-RU" dirty="0" err="1"/>
              <a:t>цього</a:t>
            </a:r>
            <a:r>
              <a:rPr lang="ru-RU" dirty="0"/>
              <a:t> </a:t>
            </a:r>
            <a:r>
              <a:rPr lang="ru-RU" dirty="0" err="1"/>
              <a:t>застосовується</a:t>
            </a:r>
            <a:r>
              <a:rPr lang="ru-RU" dirty="0"/>
              <a:t> метод </a:t>
            </a:r>
            <a:r>
              <a:rPr lang="ru-RU" dirty="0" err="1"/>
              <a:t>порівняння</a:t>
            </a:r>
            <a:r>
              <a:rPr lang="ru-RU" dirty="0"/>
              <a:t>: проводиться </a:t>
            </a:r>
            <a:r>
              <a:rPr lang="ru-RU" dirty="0" err="1"/>
              <a:t>аналіз</a:t>
            </a:r>
            <a:r>
              <a:rPr lang="ru-RU" dirty="0"/>
              <a:t> </a:t>
            </a:r>
            <a:r>
              <a:rPr lang="ru-RU" dirty="0" err="1"/>
              <a:t>зміни</a:t>
            </a:r>
            <a:r>
              <a:rPr lang="ru-RU" dirty="0"/>
              <a:t> </a:t>
            </a:r>
            <a:r>
              <a:rPr lang="ru-RU" dirty="0" err="1"/>
              <a:t>його</a:t>
            </a:r>
            <a:r>
              <a:rPr lang="ru-RU" dirty="0"/>
              <a:t> </a:t>
            </a:r>
            <a:r>
              <a:rPr lang="ru-RU" dirty="0" err="1"/>
              <a:t>величини</a:t>
            </a:r>
            <a:r>
              <a:rPr lang="ru-RU" dirty="0"/>
              <a:t> за </a:t>
            </a:r>
            <a:r>
              <a:rPr lang="ru-RU" dirty="0" err="1"/>
              <a:t>кілька</a:t>
            </a:r>
            <a:r>
              <a:rPr lang="ru-RU" dirty="0"/>
              <a:t> </a:t>
            </a:r>
            <a:r>
              <a:rPr lang="ru-RU" dirty="0" err="1"/>
              <a:t>років</a:t>
            </a:r>
            <a:r>
              <a:rPr lang="ru-RU" dirty="0"/>
              <a:t> для </a:t>
            </a:r>
            <a:r>
              <a:rPr lang="ru-RU" dirty="0" err="1"/>
              <a:t>цієї</a:t>
            </a:r>
            <a:r>
              <a:rPr lang="ru-RU" dirty="0"/>
              <a:t> ж </a:t>
            </a:r>
            <a:r>
              <a:rPr lang="ru-RU" dirty="0" err="1"/>
              <a:t>групи</a:t>
            </a:r>
            <a:r>
              <a:rPr lang="ru-RU" dirty="0"/>
              <a:t> </a:t>
            </a:r>
            <a:r>
              <a:rPr lang="ru-RU" dirty="0" err="1"/>
              <a:t>населення</a:t>
            </a:r>
            <a:r>
              <a:rPr lang="ru-RU" dirty="0"/>
              <a:t> </a:t>
            </a:r>
            <a:r>
              <a:rPr lang="ru-RU" dirty="0" err="1"/>
              <a:t>або</a:t>
            </a:r>
            <a:r>
              <a:rPr lang="ru-RU" dirty="0"/>
              <a:t> </a:t>
            </a:r>
            <a:r>
              <a:rPr lang="ru-RU" dirty="0" err="1"/>
              <a:t>порівнюють</a:t>
            </a:r>
            <a:r>
              <a:rPr lang="ru-RU" dirty="0"/>
              <a:t> </a:t>
            </a:r>
            <a:r>
              <a:rPr lang="ru-RU" dirty="0" err="1"/>
              <a:t>його</a:t>
            </a:r>
            <a:r>
              <a:rPr lang="ru-RU" dirty="0"/>
              <a:t> величину на </a:t>
            </a:r>
            <a:r>
              <a:rPr lang="ru-RU" dirty="0" err="1"/>
              <a:t>даній</a:t>
            </a:r>
            <a:r>
              <a:rPr lang="ru-RU" dirty="0"/>
              <a:t> </a:t>
            </a:r>
            <a:r>
              <a:rPr lang="ru-RU" dirty="0" err="1"/>
              <a:t>території</a:t>
            </a:r>
            <a:r>
              <a:rPr lang="ru-RU" dirty="0"/>
              <a:t> (</a:t>
            </a:r>
            <a:r>
              <a:rPr lang="ru-RU" dirty="0" err="1"/>
              <a:t>наприклад</a:t>
            </a:r>
            <a:r>
              <a:rPr lang="ru-RU" dirty="0"/>
              <a:t>, в </a:t>
            </a:r>
            <a:r>
              <a:rPr lang="ru-RU" dirty="0" err="1"/>
              <a:t>досліджуваній</a:t>
            </a:r>
            <a:r>
              <a:rPr lang="ru-RU" dirty="0"/>
              <a:t> </a:t>
            </a:r>
            <a:r>
              <a:rPr lang="ru-RU" dirty="0" err="1"/>
              <a:t>зоні</a:t>
            </a:r>
            <a:r>
              <a:rPr lang="ru-RU" dirty="0"/>
              <a:t> </a:t>
            </a:r>
            <a:r>
              <a:rPr lang="ru-RU" dirty="0" err="1"/>
              <a:t>спостереження</a:t>
            </a:r>
            <a:r>
              <a:rPr lang="ru-RU" dirty="0"/>
              <a:t>) з величиною </a:t>
            </a:r>
            <a:r>
              <a:rPr lang="ru-RU" dirty="0" err="1"/>
              <a:t>аналогічного</a:t>
            </a:r>
            <a:r>
              <a:rPr lang="ru-RU" dirty="0"/>
              <a:t> </a:t>
            </a:r>
            <a:r>
              <a:rPr lang="ru-RU" dirty="0" err="1"/>
              <a:t>показника</a:t>
            </a:r>
            <a:r>
              <a:rPr lang="ru-RU" dirty="0"/>
              <a:t> на </a:t>
            </a:r>
            <a:r>
              <a:rPr lang="ru-RU" dirty="0" err="1"/>
              <a:t>іншій</a:t>
            </a:r>
            <a:r>
              <a:rPr lang="ru-RU" dirty="0"/>
              <a:t> </a:t>
            </a:r>
            <a:r>
              <a:rPr lang="ru-RU" dirty="0" err="1"/>
              <a:t>території</a:t>
            </a:r>
            <a:r>
              <a:rPr lang="ru-RU" dirty="0"/>
              <a:t> (у </a:t>
            </a:r>
            <a:r>
              <a:rPr lang="ru-RU" dirty="0" err="1"/>
              <a:t>контролі</a:t>
            </a:r>
            <a:r>
              <a:rPr lang="ru-RU" dirty="0"/>
              <a:t>). </a:t>
            </a:r>
          </a:p>
        </p:txBody>
      </p:sp>
    </p:spTree>
    <p:extLst>
      <p:ext uri="{BB962C8B-B14F-4D97-AF65-F5344CB8AC3E}">
        <p14:creationId xmlns:p14="http://schemas.microsoft.com/office/powerpoint/2010/main" val="3153389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txBody>
          <a:bodyPr>
            <a:normAutofit fontScale="90000"/>
          </a:bodyPr>
          <a:lstStyle/>
          <a:p>
            <a:r>
              <a:rPr lang="uk-UA" sz="2800" dirty="0"/>
              <a:t>Визначення зв'язку між  станом здоров'я населення і факторами навколишнього середовища</a:t>
            </a:r>
            <a:endParaRPr lang="ru-RU" sz="2800" dirty="0"/>
          </a:p>
        </p:txBody>
      </p:sp>
      <p:sp>
        <p:nvSpPr>
          <p:cNvPr id="3" name="Объект 2"/>
          <p:cNvSpPr>
            <a:spLocks noGrp="1"/>
          </p:cNvSpPr>
          <p:nvPr>
            <p:ph idx="1"/>
          </p:nvPr>
        </p:nvSpPr>
        <p:spPr>
          <a:xfrm>
            <a:off x="457200" y="1484784"/>
            <a:ext cx="8229600" cy="5184576"/>
          </a:xfrm>
        </p:spPr>
        <p:txBody>
          <a:bodyPr>
            <a:normAutofit fontScale="92500" lnSpcReduction="10000"/>
          </a:bodyPr>
          <a:lstStyle/>
          <a:p>
            <a:r>
              <a:rPr lang="ru-RU" dirty="0"/>
              <a:t>Для </a:t>
            </a:r>
            <a:r>
              <a:rPr lang="ru-RU" dirty="0" err="1"/>
              <a:t>оцінки</a:t>
            </a:r>
            <a:r>
              <a:rPr lang="ru-RU" dirty="0"/>
              <a:t> </a:t>
            </a:r>
            <a:r>
              <a:rPr lang="ru-RU" dirty="0" err="1"/>
              <a:t>ступеня</a:t>
            </a:r>
            <a:r>
              <a:rPr lang="ru-RU" dirty="0"/>
              <a:t> </a:t>
            </a:r>
            <a:r>
              <a:rPr lang="ru-RU" dirty="0" err="1"/>
              <a:t>впливу</a:t>
            </a:r>
            <a:r>
              <a:rPr lang="ru-RU" dirty="0"/>
              <a:t> того </a:t>
            </a:r>
            <a:r>
              <a:rPr lang="ru-RU" dirty="0" err="1"/>
              <a:t>чи</a:t>
            </a:r>
            <a:r>
              <a:rPr lang="ru-RU" dirty="0"/>
              <a:t> </a:t>
            </a:r>
            <a:r>
              <a:rPr lang="ru-RU" dirty="0" err="1"/>
              <a:t>іншого</a:t>
            </a:r>
            <a:r>
              <a:rPr lang="ru-RU" dirty="0"/>
              <a:t> фактора на </a:t>
            </a:r>
            <a:r>
              <a:rPr lang="ru-RU" dirty="0" err="1"/>
              <a:t>здоров'я</a:t>
            </a:r>
            <a:r>
              <a:rPr lang="ru-RU" dirty="0"/>
              <a:t> </a:t>
            </a:r>
            <a:r>
              <a:rPr lang="ru-RU" dirty="0" err="1"/>
              <a:t>населення</a:t>
            </a:r>
            <a:r>
              <a:rPr lang="ru-RU" dirty="0"/>
              <a:t> </a:t>
            </a:r>
            <a:r>
              <a:rPr lang="ru-RU" dirty="0" err="1"/>
              <a:t>найчастіше</a:t>
            </a:r>
            <a:r>
              <a:rPr lang="ru-RU" dirty="0"/>
              <a:t> </a:t>
            </a:r>
            <a:r>
              <a:rPr lang="ru-RU" dirty="0" err="1"/>
              <a:t>використовують</a:t>
            </a:r>
            <a:r>
              <a:rPr lang="ru-RU" dirty="0"/>
              <a:t> </a:t>
            </a:r>
            <a:r>
              <a:rPr lang="ru-RU" dirty="0" err="1"/>
              <a:t>кореляційно-регресійний</a:t>
            </a:r>
            <a:r>
              <a:rPr lang="ru-RU" dirty="0"/>
              <a:t> </a:t>
            </a:r>
            <a:r>
              <a:rPr lang="ru-RU" dirty="0" err="1"/>
              <a:t>аналіз</a:t>
            </a:r>
            <a:r>
              <a:rPr lang="ru-RU" dirty="0"/>
              <a:t>.</a:t>
            </a:r>
          </a:p>
          <a:p>
            <a:r>
              <a:rPr lang="ru-RU" dirty="0" err="1"/>
              <a:t>Розраховують</a:t>
            </a:r>
            <a:r>
              <a:rPr lang="ru-RU" dirty="0"/>
              <a:t> </a:t>
            </a:r>
            <a:r>
              <a:rPr lang="ru-RU" dirty="0" err="1"/>
              <a:t>коефіцієнт</a:t>
            </a:r>
            <a:r>
              <a:rPr lang="ru-RU" dirty="0"/>
              <a:t> </a:t>
            </a:r>
            <a:r>
              <a:rPr lang="ru-RU" dirty="0" err="1"/>
              <a:t>лінійної</a:t>
            </a:r>
            <a:r>
              <a:rPr lang="ru-RU" dirty="0"/>
              <a:t> </a:t>
            </a:r>
            <a:r>
              <a:rPr lang="ru-RU" dirty="0" err="1"/>
              <a:t>кореляції</a:t>
            </a:r>
            <a:r>
              <a:rPr lang="ru-RU" dirty="0"/>
              <a:t>  (</a:t>
            </a:r>
            <a:r>
              <a:rPr lang="en-US" dirty="0"/>
              <a:t>r) </a:t>
            </a:r>
            <a:r>
              <a:rPr lang="uk-UA" dirty="0"/>
              <a:t>, який </a:t>
            </a:r>
            <a:r>
              <a:rPr lang="ru-RU" dirty="0" err="1"/>
              <a:t>відображує</a:t>
            </a:r>
            <a:r>
              <a:rPr lang="ru-RU" dirty="0"/>
              <a:t> силу </a:t>
            </a:r>
            <a:r>
              <a:rPr lang="ru-RU" dirty="0" err="1"/>
              <a:t>зв'язку</a:t>
            </a:r>
            <a:r>
              <a:rPr lang="ru-RU" dirty="0"/>
              <a:t> </a:t>
            </a:r>
            <a:r>
              <a:rPr lang="ru-RU" dirty="0" err="1"/>
              <a:t>між</a:t>
            </a:r>
            <a:r>
              <a:rPr lang="ru-RU" dirty="0"/>
              <a:t> </a:t>
            </a:r>
            <a:r>
              <a:rPr lang="ru-RU" dirty="0" err="1"/>
              <a:t>впливом</a:t>
            </a:r>
            <a:r>
              <a:rPr lang="ru-RU" dirty="0"/>
              <a:t> фактора </a:t>
            </a:r>
            <a:r>
              <a:rPr lang="ru-RU" dirty="0" err="1"/>
              <a:t>навколишнього</a:t>
            </a:r>
            <a:r>
              <a:rPr lang="ru-RU" dirty="0"/>
              <a:t> </a:t>
            </a:r>
            <a:r>
              <a:rPr lang="ru-RU" dirty="0" err="1"/>
              <a:t>середовища</a:t>
            </a:r>
            <a:r>
              <a:rPr lang="ru-RU" dirty="0"/>
              <a:t> і </a:t>
            </a:r>
            <a:r>
              <a:rPr lang="ru-RU" dirty="0" err="1"/>
              <a:t>рівнем</a:t>
            </a:r>
            <a:r>
              <a:rPr lang="ru-RU" dirty="0"/>
              <a:t> </a:t>
            </a:r>
            <a:r>
              <a:rPr lang="ru-RU" dirty="0" err="1"/>
              <a:t>здоров'я</a:t>
            </a:r>
            <a:r>
              <a:rPr lang="ru-RU" dirty="0"/>
              <a:t> </a:t>
            </a:r>
            <a:r>
              <a:rPr lang="ru-RU" dirty="0" err="1"/>
              <a:t>населення</a:t>
            </a:r>
            <a:r>
              <a:rPr lang="ru-RU" dirty="0"/>
              <a:t>: при </a:t>
            </a:r>
            <a:r>
              <a:rPr lang="en-US" dirty="0"/>
              <a:t>r=0,01-0,29 </a:t>
            </a:r>
            <a:r>
              <a:rPr lang="ru-RU" dirty="0" err="1"/>
              <a:t>зв'язок</a:t>
            </a:r>
            <a:r>
              <a:rPr lang="ru-RU" dirty="0"/>
              <a:t> </a:t>
            </a:r>
            <a:r>
              <a:rPr lang="ru-RU" dirty="0" err="1"/>
              <a:t>вважають</a:t>
            </a:r>
            <a:r>
              <a:rPr lang="ru-RU" dirty="0"/>
              <a:t> </a:t>
            </a:r>
            <a:r>
              <a:rPr lang="ru-RU" dirty="0" err="1"/>
              <a:t>слабким</a:t>
            </a:r>
            <a:r>
              <a:rPr lang="ru-RU" dirty="0"/>
              <a:t>, </a:t>
            </a:r>
            <a:r>
              <a:rPr lang="ru-RU" dirty="0" err="1"/>
              <a:t>призначеннях</a:t>
            </a:r>
            <a:r>
              <a:rPr lang="ru-RU" dirty="0"/>
              <a:t> </a:t>
            </a:r>
            <a:r>
              <a:rPr lang="en-US" dirty="0"/>
              <a:t>r= 0,3 - 0,69 - </a:t>
            </a:r>
            <a:r>
              <a:rPr lang="ru-RU" dirty="0" err="1"/>
              <a:t>помірним</a:t>
            </a:r>
            <a:r>
              <a:rPr lang="ru-RU" dirty="0"/>
              <a:t> (</a:t>
            </a:r>
            <a:r>
              <a:rPr lang="ru-RU" dirty="0" err="1"/>
              <a:t>середнім</a:t>
            </a:r>
            <a:r>
              <a:rPr lang="ru-RU" dirty="0"/>
              <a:t>), при </a:t>
            </a:r>
            <a:r>
              <a:rPr lang="en-US" dirty="0"/>
              <a:t>r=0,7-0,99 </a:t>
            </a:r>
            <a:r>
              <a:rPr lang="ru-RU" dirty="0" err="1"/>
              <a:t>зв'язок</a:t>
            </a:r>
            <a:r>
              <a:rPr lang="ru-RU" dirty="0"/>
              <a:t> </a:t>
            </a:r>
            <a:r>
              <a:rPr lang="ru-RU" dirty="0" err="1"/>
              <a:t>сильний</a:t>
            </a:r>
            <a:r>
              <a:rPr lang="ru-RU" dirty="0"/>
              <a:t>. </a:t>
            </a:r>
          </a:p>
          <a:p>
            <a:r>
              <a:rPr lang="ru-RU" dirty="0" err="1"/>
              <a:t>Розраховують</a:t>
            </a:r>
            <a:r>
              <a:rPr lang="ru-RU" dirty="0"/>
              <a:t> </a:t>
            </a:r>
            <a:r>
              <a:rPr lang="ru-RU" dirty="0" err="1"/>
              <a:t>коефіцієнт</a:t>
            </a:r>
            <a:r>
              <a:rPr lang="ru-RU" dirty="0"/>
              <a:t> </a:t>
            </a:r>
            <a:r>
              <a:rPr lang="ru-RU" dirty="0" err="1"/>
              <a:t>детермінації</a:t>
            </a:r>
            <a:r>
              <a:rPr lang="ru-RU" dirty="0"/>
              <a:t>, </a:t>
            </a:r>
            <a:r>
              <a:rPr lang="ru-RU" dirty="0" err="1"/>
              <a:t>який</a:t>
            </a:r>
            <a:r>
              <a:rPr lang="ru-RU" dirty="0"/>
              <a:t> </a:t>
            </a:r>
            <a:r>
              <a:rPr lang="ru-RU" dirty="0" err="1"/>
              <a:t>характеризує</a:t>
            </a:r>
            <a:r>
              <a:rPr lang="ru-RU" dirty="0"/>
              <a:t>  </a:t>
            </a:r>
            <a:r>
              <a:rPr lang="ru-RU" dirty="0" err="1"/>
              <a:t>питомій</a:t>
            </a:r>
            <a:r>
              <a:rPr lang="ru-RU" dirty="0"/>
              <a:t> </a:t>
            </a:r>
            <a:r>
              <a:rPr lang="ru-RU" dirty="0" err="1"/>
              <a:t>внесок</a:t>
            </a:r>
            <a:r>
              <a:rPr lang="ru-RU" dirty="0"/>
              <a:t> (у %) </a:t>
            </a:r>
            <a:r>
              <a:rPr lang="ru-RU" dirty="0" err="1"/>
              <a:t>впливу</a:t>
            </a:r>
            <a:r>
              <a:rPr lang="ru-RU" dirty="0"/>
              <a:t> конкретного фактора </a:t>
            </a:r>
            <a:r>
              <a:rPr lang="ru-RU" dirty="0" err="1"/>
              <a:t>середовища</a:t>
            </a:r>
            <a:r>
              <a:rPr lang="ru-RU" dirty="0"/>
              <a:t> на </a:t>
            </a:r>
            <a:r>
              <a:rPr lang="ru-RU" dirty="0" err="1"/>
              <a:t>рівень</a:t>
            </a:r>
            <a:r>
              <a:rPr lang="ru-RU" dirty="0"/>
              <a:t> </a:t>
            </a:r>
            <a:r>
              <a:rPr lang="ru-RU" dirty="0" err="1"/>
              <a:t>здоров'я</a:t>
            </a:r>
            <a:r>
              <a:rPr lang="ru-RU" dirty="0"/>
              <a:t> </a:t>
            </a:r>
            <a:r>
              <a:rPr lang="ru-RU" dirty="0" err="1"/>
              <a:t>населення</a:t>
            </a:r>
            <a:r>
              <a:rPr lang="ru-RU" dirty="0"/>
              <a:t> </a:t>
            </a:r>
            <a:r>
              <a:rPr lang="ru-RU" dirty="0" err="1"/>
              <a:t>серед</a:t>
            </a:r>
            <a:r>
              <a:rPr lang="ru-RU" dirty="0"/>
              <a:t> </a:t>
            </a:r>
            <a:r>
              <a:rPr lang="ru-RU" dirty="0" err="1"/>
              <a:t>інших</a:t>
            </a:r>
            <a:r>
              <a:rPr lang="ru-RU" dirty="0"/>
              <a:t> </a:t>
            </a:r>
            <a:r>
              <a:rPr lang="ru-RU" dirty="0" err="1"/>
              <a:t>діючих</a:t>
            </a:r>
            <a:r>
              <a:rPr lang="ru-RU" dirty="0"/>
              <a:t> </a:t>
            </a:r>
            <a:r>
              <a:rPr lang="ru-RU" dirty="0" err="1"/>
              <a:t>факторів</a:t>
            </a:r>
            <a:r>
              <a:rPr lang="ru-RU" dirty="0"/>
              <a:t>, </a:t>
            </a:r>
            <a:r>
              <a:rPr lang="ru-RU" dirty="0" err="1"/>
              <a:t>сумарне</a:t>
            </a:r>
            <a:r>
              <a:rPr lang="ru-RU" dirty="0"/>
              <a:t> </a:t>
            </a:r>
            <a:r>
              <a:rPr lang="ru-RU" dirty="0" err="1"/>
              <a:t>значення</a:t>
            </a:r>
            <a:r>
              <a:rPr lang="ru-RU" dirty="0"/>
              <a:t> </a:t>
            </a:r>
            <a:r>
              <a:rPr lang="ru-RU" dirty="0" err="1"/>
              <a:t>яких</a:t>
            </a:r>
            <a:r>
              <a:rPr lang="ru-RU" dirty="0"/>
              <a:t> </a:t>
            </a:r>
            <a:r>
              <a:rPr lang="ru-RU" dirty="0" err="1"/>
              <a:t>складає</a:t>
            </a:r>
            <a:r>
              <a:rPr lang="ru-RU" dirty="0"/>
              <a:t> 100%. </a:t>
            </a:r>
            <a:r>
              <a:rPr lang="ru-RU" dirty="0" err="1"/>
              <a:t>Визначення</a:t>
            </a:r>
            <a:r>
              <a:rPr lang="ru-RU" dirty="0"/>
              <a:t> </a:t>
            </a:r>
            <a:r>
              <a:rPr lang="ru-RU" dirty="0" err="1"/>
              <a:t>коефіцієнта</a:t>
            </a:r>
            <a:r>
              <a:rPr lang="ru-RU" dirty="0"/>
              <a:t> </a:t>
            </a:r>
            <a:r>
              <a:rPr lang="ru-RU" dirty="0" err="1"/>
              <a:t>детермінації</a:t>
            </a:r>
            <a:r>
              <a:rPr lang="ru-RU" dirty="0"/>
              <a:t> </a:t>
            </a:r>
            <a:r>
              <a:rPr lang="ru-RU" dirty="0" err="1"/>
              <a:t>дозволяє</a:t>
            </a:r>
            <a:r>
              <a:rPr lang="ru-RU" dirty="0"/>
              <a:t> </a:t>
            </a:r>
            <a:r>
              <a:rPr lang="ru-RU" dirty="0" err="1"/>
              <a:t>ранжувати</a:t>
            </a:r>
            <a:r>
              <a:rPr lang="ru-RU" dirty="0"/>
              <a:t> </a:t>
            </a:r>
            <a:r>
              <a:rPr lang="ru-RU" dirty="0" err="1"/>
              <a:t>фактори</a:t>
            </a:r>
            <a:r>
              <a:rPr lang="ru-RU" dirty="0"/>
              <a:t> </a:t>
            </a:r>
            <a:r>
              <a:rPr lang="ru-RU" dirty="0" err="1"/>
              <a:t>навколишнього</a:t>
            </a:r>
            <a:r>
              <a:rPr lang="ru-RU" dirty="0"/>
              <a:t> </a:t>
            </a:r>
            <a:r>
              <a:rPr lang="ru-RU" dirty="0" err="1"/>
              <a:t>середовища</a:t>
            </a:r>
            <a:r>
              <a:rPr lang="ru-RU" dirty="0"/>
              <a:t> за </a:t>
            </a:r>
            <a:r>
              <a:rPr lang="ru-RU" dirty="0" err="1"/>
              <a:t>ступенем</a:t>
            </a:r>
            <a:r>
              <a:rPr lang="ru-RU" dirty="0"/>
              <a:t> </a:t>
            </a:r>
            <a:r>
              <a:rPr lang="ru-RU" dirty="0" err="1"/>
              <a:t>їх</a:t>
            </a:r>
            <a:r>
              <a:rPr lang="ru-RU" dirty="0"/>
              <a:t> </a:t>
            </a:r>
            <a:r>
              <a:rPr lang="ru-RU" dirty="0" err="1"/>
              <a:t>шкідливості</a:t>
            </a:r>
            <a:r>
              <a:rPr lang="ru-RU" dirty="0"/>
              <a:t> і </a:t>
            </a:r>
            <a:r>
              <a:rPr lang="ru-RU" dirty="0" err="1"/>
              <a:t>розробляти</a:t>
            </a:r>
            <a:r>
              <a:rPr lang="ru-RU" dirty="0"/>
              <a:t> </a:t>
            </a:r>
            <a:r>
              <a:rPr lang="ru-RU" dirty="0" err="1"/>
              <a:t>програми</a:t>
            </a:r>
            <a:r>
              <a:rPr lang="ru-RU" dirty="0"/>
              <a:t> </a:t>
            </a:r>
            <a:r>
              <a:rPr lang="ru-RU" dirty="0" err="1"/>
              <a:t>профілактики</a:t>
            </a:r>
            <a:r>
              <a:rPr lang="ru-RU" dirty="0"/>
              <a:t> з </a:t>
            </a:r>
            <a:r>
              <a:rPr lang="ru-RU" dirty="0" err="1"/>
              <a:t>урахуванням</a:t>
            </a:r>
            <a:r>
              <a:rPr lang="ru-RU" dirty="0"/>
              <a:t> </a:t>
            </a:r>
            <a:r>
              <a:rPr lang="ru-RU" dirty="0" err="1"/>
              <a:t>пріоритету</a:t>
            </a:r>
            <a:r>
              <a:rPr lang="ru-RU" dirty="0"/>
              <a:t> </a:t>
            </a:r>
            <a:r>
              <a:rPr lang="ru-RU" dirty="0" err="1"/>
              <a:t>їх</a:t>
            </a:r>
            <a:r>
              <a:rPr lang="ru-RU" dirty="0"/>
              <a:t> </a:t>
            </a:r>
            <a:r>
              <a:rPr lang="ru-RU" dirty="0" err="1"/>
              <a:t>дії</a:t>
            </a:r>
            <a:r>
              <a:rPr lang="ru-RU" dirty="0"/>
              <a:t>.  Чим </a:t>
            </a:r>
            <a:r>
              <a:rPr lang="ru-RU" dirty="0" err="1"/>
              <a:t>ближче</a:t>
            </a:r>
            <a:r>
              <a:rPr lang="ru-RU" dirty="0"/>
              <a:t> </a:t>
            </a:r>
            <a:r>
              <a:rPr lang="ru-RU" dirty="0" err="1"/>
              <a:t>його</a:t>
            </a:r>
            <a:r>
              <a:rPr lang="ru-RU" dirty="0"/>
              <a:t> величина (за модулем) до 100%, </a:t>
            </a:r>
            <a:r>
              <a:rPr lang="ru-RU" dirty="0" err="1"/>
              <a:t>тим</a:t>
            </a:r>
            <a:r>
              <a:rPr lang="ru-RU" dirty="0"/>
              <a:t> </a:t>
            </a:r>
            <a:r>
              <a:rPr lang="ru-RU" dirty="0" err="1"/>
              <a:t>тісніше</a:t>
            </a:r>
            <a:r>
              <a:rPr lang="ru-RU" dirty="0"/>
              <a:t> </a:t>
            </a:r>
            <a:r>
              <a:rPr lang="ru-RU" dirty="0" err="1"/>
              <a:t>зв'язок</a:t>
            </a:r>
            <a:r>
              <a:rPr lang="ru-RU" dirty="0"/>
              <a:t> </a:t>
            </a:r>
            <a:r>
              <a:rPr lang="ru-RU" dirty="0" err="1"/>
              <a:t>показників</a:t>
            </a:r>
            <a:r>
              <a:rPr lang="ru-RU" dirty="0"/>
              <a:t> </a:t>
            </a:r>
            <a:r>
              <a:rPr lang="ru-RU" dirty="0" err="1"/>
              <a:t>здоров'я</a:t>
            </a:r>
            <a:r>
              <a:rPr lang="ru-RU" dirty="0"/>
              <a:t> з </a:t>
            </a:r>
            <a:r>
              <a:rPr lang="ru-RU" dirty="0" err="1"/>
              <a:t>тим</a:t>
            </a:r>
            <a:r>
              <a:rPr lang="ru-RU" dirty="0"/>
              <a:t> </a:t>
            </a:r>
            <a:r>
              <a:rPr lang="ru-RU" dirty="0" err="1"/>
              <a:t>чи</a:t>
            </a:r>
            <a:r>
              <a:rPr lang="ru-RU" dirty="0"/>
              <a:t> </a:t>
            </a:r>
            <a:r>
              <a:rPr lang="ru-RU" dirty="0" err="1"/>
              <a:t>іншим</a:t>
            </a:r>
            <a:r>
              <a:rPr lang="ru-RU" dirty="0"/>
              <a:t> </a:t>
            </a:r>
            <a:r>
              <a:rPr lang="ru-RU" dirty="0" err="1"/>
              <a:t>показником</a:t>
            </a:r>
            <a:r>
              <a:rPr lang="ru-RU" dirty="0"/>
              <a:t> </a:t>
            </a:r>
            <a:r>
              <a:rPr lang="ru-RU" dirty="0" err="1"/>
              <a:t>середовища</a:t>
            </a:r>
            <a:r>
              <a:rPr lang="ru-RU" dirty="0"/>
              <a:t>.</a:t>
            </a:r>
          </a:p>
        </p:txBody>
      </p:sp>
    </p:spTree>
    <p:extLst>
      <p:ext uri="{BB962C8B-B14F-4D97-AF65-F5344CB8AC3E}">
        <p14:creationId xmlns:p14="http://schemas.microsoft.com/office/powerpoint/2010/main" val="570058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err="1"/>
              <a:t>Визначення</a:t>
            </a:r>
            <a:r>
              <a:rPr lang="ru-RU" sz="3200" dirty="0"/>
              <a:t> </a:t>
            </a:r>
            <a:r>
              <a:rPr lang="ru-RU" sz="3200" dirty="0" err="1"/>
              <a:t>зв'язку</a:t>
            </a:r>
            <a:r>
              <a:rPr lang="ru-RU" sz="3200" dirty="0"/>
              <a:t> </a:t>
            </a:r>
            <a:r>
              <a:rPr lang="ru-RU" sz="3200" dirty="0" err="1"/>
              <a:t>між</a:t>
            </a:r>
            <a:r>
              <a:rPr lang="ru-RU" sz="3200" dirty="0"/>
              <a:t>  станом </a:t>
            </a:r>
            <a:r>
              <a:rPr lang="ru-RU" sz="3200" dirty="0" err="1"/>
              <a:t>здоров'я</a:t>
            </a:r>
            <a:r>
              <a:rPr lang="ru-RU" sz="3200" dirty="0"/>
              <a:t> </a:t>
            </a:r>
            <a:r>
              <a:rPr lang="ru-RU" sz="3200" dirty="0" err="1"/>
              <a:t>населення</a:t>
            </a:r>
            <a:r>
              <a:rPr lang="ru-RU" sz="3200" dirty="0"/>
              <a:t> і факторами </a:t>
            </a:r>
            <a:r>
              <a:rPr lang="ru-RU" sz="3200" dirty="0" err="1"/>
              <a:t>навколишнього</a:t>
            </a:r>
            <a:r>
              <a:rPr lang="ru-RU" sz="3200" dirty="0"/>
              <a:t> </a:t>
            </a:r>
            <a:r>
              <a:rPr lang="ru-RU" sz="3200" dirty="0" err="1"/>
              <a:t>середовища</a:t>
            </a:r>
            <a:endParaRPr lang="ru-RU" sz="3200" dirty="0"/>
          </a:p>
        </p:txBody>
      </p:sp>
      <p:sp>
        <p:nvSpPr>
          <p:cNvPr id="3" name="Объект 2"/>
          <p:cNvSpPr>
            <a:spLocks noGrp="1"/>
          </p:cNvSpPr>
          <p:nvPr>
            <p:ph idx="1"/>
          </p:nvPr>
        </p:nvSpPr>
        <p:spPr/>
        <p:txBody>
          <a:bodyPr>
            <a:normAutofit/>
          </a:bodyPr>
          <a:lstStyle/>
          <a:p>
            <a:r>
              <a:rPr lang="uk-UA" dirty="0"/>
              <a:t>Дисперсійний аналіз. </a:t>
            </a:r>
          </a:p>
          <a:p>
            <a:r>
              <a:rPr lang="ru-RU" dirty="0" err="1"/>
              <a:t>Дозволяє</a:t>
            </a:r>
            <a:r>
              <a:rPr lang="ru-RU" dirty="0"/>
              <a:t> </a:t>
            </a:r>
            <a:r>
              <a:rPr lang="ru-RU" dirty="0" err="1"/>
              <a:t>виділити</a:t>
            </a:r>
            <a:r>
              <a:rPr lang="ru-RU" dirty="0"/>
              <a:t> в </a:t>
            </a:r>
            <a:r>
              <a:rPr lang="ru-RU" dirty="0" err="1"/>
              <a:t>популяції</a:t>
            </a:r>
            <a:r>
              <a:rPr lang="ru-RU" dirty="0"/>
              <a:t>, </a:t>
            </a:r>
            <a:r>
              <a:rPr lang="ru-RU" dirty="0" err="1"/>
              <a:t>що</a:t>
            </a:r>
            <a:r>
              <a:rPr lang="ru-RU" dirty="0"/>
              <a:t> </a:t>
            </a:r>
            <a:r>
              <a:rPr lang="ru-RU" dirty="0" err="1"/>
              <a:t>характеризується</a:t>
            </a:r>
            <a:r>
              <a:rPr lang="ru-RU" dirty="0"/>
              <a:t> </a:t>
            </a:r>
            <a:r>
              <a:rPr lang="ru-RU" dirty="0" err="1"/>
              <a:t>певними</a:t>
            </a:r>
            <a:r>
              <a:rPr lang="ru-RU" dirty="0"/>
              <a:t> </a:t>
            </a:r>
            <a:r>
              <a:rPr lang="ru-RU" dirty="0" err="1"/>
              <a:t>показниками</a:t>
            </a:r>
            <a:r>
              <a:rPr lang="ru-RU" dirty="0"/>
              <a:t> </a:t>
            </a:r>
            <a:r>
              <a:rPr lang="ru-RU" dirty="0" err="1"/>
              <a:t>здоров'я</a:t>
            </a:r>
            <a:r>
              <a:rPr lang="ru-RU" dirty="0"/>
              <a:t> (</a:t>
            </a:r>
            <a:r>
              <a:rPr lang="ru-RU" dirty="0" err="1"/>
              <a:t>захворюваності</a:t>
            </a:r>
            <a:r>
              <a:rPr lang="ru-RU" dirty="0"/>
              <a:t>), </a:t>
            </a:r>
            <a:r>
              <a:rPr lang="ru-RU" dirty="0" err="1"/>
              <a:t>декілька</a:t>
            </a:r>
            <a:r>
              <a:rPr lang="ru-RU" dirty="0"/>
              <a:t> </a:t>
            </a:r>
            <a:r>
              <a:rPr lang="ru-RU" dirty="0" err="1"/>
              <a:t>груп</a:t>
            </a:r>
            <a:r>
              <a:rPr lang="ru-RU" dirty="0"/>
              <a:t> </a:t>
            </a:r>
            <a:r>
              <a:rPr lang="ru-RU" dirty="0" err="1"/>
              <a:t>залежно</a:t>
            </a:r>
            <a:r>
              <a:rPr lang="ru-RU" dirty="0"/>
              <a:t> </a:t>
            </a:r>
            <a:r>
              <a:rPr lang="ru-RU" dirty="0" err="1"/>
              <a:t>від</a:t>
            </a:r>
            <a:r>
              <a:rPr lang="ru-RU" dirty="0"/>
              <a:t> </a:t>
            </a:r>
            <a:r>
              <a:rPr lang="ru-RU" dirty="0" err="1"/>
              <a:t>ступеня</a:t>
            </a:r>
            <a:r>
              <a:rPr lang="ru-RU" dirty="0"/>
              <a:t> </a:t>
            </a:r>
            <a:r>
              <a:rPr lang="ru-RU" dirty="0" err="1"/>
              <a:t>вираженості</a:t>
            </a:r>
            <a:r>
              <a:rPr lang="ru-RU" dirty="0"/>
              <a:t> </a:t>
            </a:r>
            <a:r>
              <a:rPr lang="ru-RU" dirty="0" err="1"/>
              <a:t>впливу</a:t>
            </a:r>
            <a:r>
              <a:rPr lang="ru-RU" dirty="0"/>
              <a:t> фактора </a:t>
            </a:r>
            <a:r>
              <a:rPr lang="ru-RU" dirty="0" err="1"/>
              <a:t>навколишнього</a:t>
            </a:r>
            <a:r>
              <a:rPr lang="ru-RU" dirty="0"/>
              <a:t> </a:t>
            </a:r>
            <a:r>
              <a:rPr lang="ru-RU" dirty="0" err="1"/>
              <a:t>середовища</a:t>
            </a:r>
            <a:r>
              <a:rPr lang="ru-RU" dirty="0"/>
              <a:t>. </a:t>
            </a:r>
            <a:r>
              <a:rPr lang="ru-RU" dirty="0" err="1"/>
              <a:t>Виявлення</a:t>
            </a:r>
            <a:r>
              <a:rPr lang="ru-RU" dirty="0"/>
              <a:t> </a:t>
            </a:r>
            <a:r>
              <a:rPr lang="ru-RU" dirty="0" err="1"/>
              <a:t>відмінностей</a:t>
            </a:r>
            <a:r>
              <a:rPr lang="ru-RU" dirty="0"/>
              <a:t> у </a:t>
            </a:r>
            <a:r>
              <a:rPr lang="ru-RU" dirty="0" err="1"/>
              <a:t>середніх</a:t>
            </a:r>
            <a:r>
              <a:rPr lang="ru-RU" dirty="0"/>
              <a:t> </a:t>
            </a:r>
            <a:r>
              <a:rPr lang="ru-RU" dirty="0" err="1"/>
              <a:t>показниках</a:t>
            </a:r>
            <a:r>
              <a:rPr lang="ru-RU" dirty="0"/>
              <a:t> </a:t>
            </a:r>
            <a:r>
              <a:rPr lang="ru-RU" dirty="0" err="1"/>
              <a:t>захворюваності</a:t>
            </a:r>
            <a:r>
              <a:rPr lang="ru-RU" dirty="0"/>
              <a:t> в </a:t>
            </a:r>
            <a:r>
              <a:rPr lang="ru-RU" dirty="0" err="1"/>
              <a:t>цих</a:t>
            </a:r>
            <a:r>
              <a:rPr lang="ru-RU" dirty="0"/>
              <a:t> </a:t>
            </a:r>
            <a:r>
              <a:rPr lang="ru-RU" dirty="0" err="1"/>
              <a:t>групах</a:t>
            </a:r>
            <a:r>
              <a:rPr lang="ru-RU" dirty="0"/>
              <a:t>, </a:t>
            </a:r>
            <a:r>
              <a:rPr lang="ru-RU" dirty="0" err="1"/>
              <a:t>свідчить</a:t>
            </a:r>
            <a:r>
              <a:rPr lang="ru-RU" dirty="0"/>
              <a:t> про </a:t>
            </a:r>
            <a:r>
              <a:rPr lang="ru-RU" dirty="0" err="1"/>
              <a:t>суттєвий</a:t>
            </a:r>
            <a:r>
              <a:rPr lang="ru-RU" dirty="0"/>
              <a:t> </a:t>
            </a:r>
            <a:r>
              <a:rPr lang="ru-RU" dirty="0" err="1"/>
              <a:t>вплив</a:t>
            </a:r>
            <a:r>
              <a:rPr lang="ru-RU" dirty="0"/>
              <a:t> </a:t>
            </a:r>
            <a:r>
              <a:rPr lang="ru-RU" dirty="0" err="1"/>
              <a:t>досліджуваного</a:t>
            </a:r>
            <a:r>
              <a:rPr lang="ru-RU" dirty="0"/>
              <a:t> фактора на </a:t>
            </a:r>
            <a:r>
              <a:rPr lang="ru-RU" dirty="0" err="1"/>
              <a:t>здоров'я</a:t>
            </a:r>
            <a:r>
              <a:rPr lang="ru-RU" dirty="0"/>
              <a:t>.</a:t>
            </a:r>
            <a:endParaRPr lang="uk-UA" dirty="0"/>
          </a:p>
        </p:txBody>
      </p:sp>
    </p:spTree>
    <p:extLst>
      <p:ext uri="{BB962C8B-B14F-4D97-AF65-F5344CB8AC3E}">
        <p14:creationId xmlns:p14="http://schemas.microsoft.com/office/powerpoint/2010/main" val="3931084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Епідеміологічні дослідження у структурі СЕН</a:t>
            </a:r>
            <a:endParaRPr lang="ru-RU" dirty="0"/>
          </a:p>
        </p:txBody>
      </p:sp>
      <p:sp>
        <p:nvSpPr>
          <p:cNvPr id="3" name="Объект 2"/>
          <p:cNvSpPr>
            <a:spLocks noGrp="1"/>
          </p:cNvSpPr>
          <p:nvPr>
            <p:ph idx="1"/>
          </p:nvPr>
        </p:nvSpPr>
        <p:spPr/>
        <p:txBody>
          <a:bodyPr>
            <a:normAutofit fontScale="92500" lnSpcReduction="20000"/>
          </a:bodyPr>
          <a:lstStyle/>
          <a:p>
            <a:r>
              <a:rPr lang="ru-RU" dirty="0" err="1"/>
              <a:t>Методи</a:t>
            </a:r>
            <a:r>
              <a:rPr lang="ru-RU" dirty="0"/>
              <a:t> </a:t>
            </a:r>
            <a:r>
              <a:rPr lang="ru-RU" dirty="0" err="1"/>
              <a:t>епідеміологічних</a:t>
            </a:r>
            <a:r>
              <a:rPr lang="ru-RU" dirty="0"/>
              <a:t> </a:t>
            </a:r>
            <a:r>
              <a:rPr lang="ru-RU" dirty="0" err="1"/>
              <a:t>досліджень</a:t>
            </a:r>
            <a:r>
              <a:rPr lang="ru-RU" dirty="0"/>
              <a:t> </a:t>
            </a:r>
            <a:r>
              <a:rPr lang="ru-RU" dirty="0" err="1"/>
              <a:t>розподіляються</a:t>
            </a:r>
            <a:r>
              <a:rPr lang="ru-RU" dirty="0"/>
              <a:t> на </a:t>
            </a:r>
            <a:r>
              <a:rPr lang="ru-RU" b="1" dirty="0" err="1"/>
              <a:t>описові</a:t>
            </a:r>
            <a:r>
              <a:rPr lang="ru-RU" b="1" dirty="0"/>
              <a:t> та </a:t>
            </a:r>
            <a:r>
              <a:rPr lang="ru-RU" b="1" dirty="0" err="1"/>
              <a:t>аналітичні</a:t>
            </a:r>
            <a:r>
              <a:rPr lang="ru-RU" dirty="0"/>
              <a:t>. </a:t>
            </a:r>
          </a:p>
          <a:p>
            <a:r>
              <a:rPr lang="ru-RU" dirty="0" err="1"/>
              <a:t>Аналітичні</a:t>
            </a:r>
            <a:r>
              <a:rPr lang="ru-RU" dirty="0"/>
              <a:t> </a:t>
            </a:r>
            <a:r>
              <a:rPr lang="ru-RU" dirty="0" err="1"/>
              <a:t>методи</a:t>
            </a:r>
            <a:r>
              <a:rPr lang="ru-RU" dirty="0"/>
              <a:t> </a:t>
            </a:r>
            <a:r>
              <a:rPr lang="ru-RU" dirty="0" err="1"/>
              <a:t>включають</a:t>
            </a:r>
            <a:r>
              <a:rPr lang="ru-RU" dirty="0"/>
              <a:t>  </a:t>
            </a:r>
            <a:r>
              <a:rPr lang="ru-RU" dirty="0" err="1"/>
              <a:t>когортні</a:t>
            </a:r>
            <a:r>
              <a:rPr lang="ru-RU" dirty="0"/>
              <a:t> (</a:t>
            </a:r>
            <a:r>
              <a:rPr lang="ru-RU" dirty="0" err="1"/>
              <a:t>поздовжні</a:t>
            </a:r>
            <a:r>
              <a:rPr lang="ru-RU" dirty="0"/>
              <a:t>) та </a:t>
            </a:r>
            <a:r>
              <a:rPr lang="ru-RU" dirty="0" err="1"/>
              <a:t>поперечні</a:t>
            </a:r>
            <a:r>
              <a:rPr lang="ru-RU" dirty="0"/>
              <a:t>, а </a:t>
            </a:r>
            <a:r>
              <a:rPr lang="ru-RU" dirty="0" err="1"/>
              <a:t>також</a:t>
            </a:r>
            <a:r>
              <a:rPr lang="ru-RU" dirty="0"/>
              <a:t> </a:t>
            </a:r>
            <a:r>
              <a:rPr lang="ru-RU" dirty="0" err="1"/>
              <a:t>дослідження</a:t>
            </a:r>
            <a:r>
              <a:rPr lang="ru-RU" dirty="0"/>
              <a:t> за схемою </a:t>
            </a:r>
            <a:r>
              <a:rPr lang="ru-RU" dirty="0" err="1"/>
              <a:t>випадок</a:t>
            </a:r>
            <a:r>
              <a:rPr lang="ru-RU" dirty="0"/>
              <a:t> – контроль.</a:t>
            </a:r>
          </a:p>
          <a:p>
            <a:r>
              <a:rPr lang="ru-RU" dirty="0" err="1"/>
              <a:t>Екологічні</a:t>
            </a:r>
            <a:r>
              <a:rPr lang="ru-RU" dirty="0"/>
              <a:t> (</a:t>
            </a:r>
            <a:r>
              <a:rPr lang="ru-RU" dirty="0" err="1"/>
              <a:t>або</a:t>
            </a:r>
            <a:r>
              <a:rPr lang="ru-RU" dirty="0"/>
              <a:t> </a:t>
            </a:r>
            <a:r>
              <a:rPr lang="ru-RU" dirty="0" err="1"/>
              <a:t>кореляційні</a:t>
            </a:r>
            <a:r>
              <a:rPr lang="ru-RU" dirty="0"/>
              <a:t>) </a:t>
            </a:r>
            <a:r>
              <a:rPr lang="ru-RU" dirty="0" err="1"/>
              <a:t>дослідження</a:t>
            </a:r>
            <a:r>
              <a:rPr lang="ru-RU" dirty="0"/>
              <a:t> </a:t>
            </a:r>
            <a:r>
              <a:rPr lang="ru-RU" dirty="0" err="1"/>
              <a:t>проводяться</a:t>
            </a:r>
            <a:r>
              <a:rPr lang="ru-RU" dirty="0"/>
              <a:t> на </a:t>
            </a:r>
            <a:r>
              <a:rPr lang="ru-RU" dirty="0" err="1"/>
              <a:t>популяційних</a:t>
            </a:r>
            <a:r>
              <a:rPr lang="ru-RU" dirty="0"/>
              <a:t> та великих </a:t>
            </a:r>
            <a:r>
              <a:rPr lang="ru-RU" dirty="0" err="1"/>
              <a:t>групах</a:t>
            </a:r>
            <a:r>
              <a:rPr lang="ru-RU" dirty="0"/>
              <a:t> людей, </a:t>
            </a:r>
            <a:r>
              <a:rPr lang="ru-RU" dirty="0" err="1"/>
              <a:t>що</a:t>
            </a:r>
            <a:r>
              <a:rPr lang="ru-RU" dirty="0"/>
              <a:t> </a:t>
            </a:r>
            <a:r>
              <a:rPr lang="ru-RU" dirty="0" err="1"/>
              <a:t>підпали</a:t>
            </a:r>
            <a:r>
              <a:rPr lang="ru-RU" dirty="0"/>
              <a:t> </a:t>
            </a:r>
            <a:r>
              <a:rPr lang="ru-RU" dirty="0" err="1"/>
              <a:t>під</a:t>
            </a:r>
            <a:r>
              <a:rPr lang="ru-RU" dirty="0"/>
              <a:t> </a:t>
            </a:r>
            <a:r>
              <a:rPr lang="ru-RU" dirty="0" err="1"/>
              <a:t>вплив</a:t>
            </a:r>
            <a:r>
              <a:rPr lang="ru-RU" dirty="0"/>
              <a:t> тих </a:t>
            </a:r>
            <a:r>
              <a:rPr lang="ru-RU" dirty="0" err="1"/>
              <a:t>чи</a:t>
            </a:r>
            <a:r>
              <a:rPr lang="ru-RU" dirty="0"/>
              <a:t> </a:t>
            </a:r>
            <a:r>
              <a:rPr lang="ru-RU" dirty="0" err="1"/>
              <a:t>інших</a:t>
            </a:r>
            <a:r>
              <a:rPr lang="ru-RU" dirty="0"/>
              <a:t> </a:t>
            </a:r>
            <a:r>
              <a:rPr lang="ru-RU" dirty="0" err="1"/>
              <a:t>факторів</a:t>
            </a:r>
            <a:r>
              <a:rPr lang="ru-RU" dirty="0"/>
              <a:t> </a:t>
            </a:r>
            <a:r>
              <a:rPr lang="ru-RU" dirty="0" err="1"/>
              <a:t>навколишнього</a:t>
            </a:r>
            <a:r>
              <a:rPr lang="ru-RU" dirty="0"/>
              <a:t> </a:t>
            </a:r>
            <a:r>
              <a:rPr lang="ru-RU" dirty="0" err="1"/>
              <a:t>середовища</a:t>
            </a:r>
            <a:r>
              <a:rPr lang="ru-RU" dirty="0"/>
              <a:t>. Прикладом </a:t>
            </a:r>
            <a:r>
              <a:rPr lang="ru-RU" dirty="0" err="1"/>
              <a:t>екологічного</a:t>
            </a:r>
            <a:r>
              <a:rPr lang="ru-RU" dirty="0"/>
              <a:t> </a:t>
            </a:r>
            <a:r>
              <a:rPr lang="ru-RU" dirty="0" err="1"/>
              <a:t>дослідження</a:t>
            </a:r>
            <a:r>
              <a:rPr lang="ru-RU" dirty="0"/>
              <a:t> </a:t>
            </a:r>
            <a:r>
              <a:rPr lang="ru-RU" dirty="0" err="1"/>
              <a:t>може</a:t>
            </a:r>
            <a:r>
              <a:rPr lang="ru-RU" dirty="0"/>
              <a:t> бути </a:t>
            </a:r>
            <a:r>
              <a:rPr lang="ru-RU" dirty="0" err="1"/>
              <a:t>вивчення</a:t>
            </a:r>
            <a:r>
              <a:rPr lang="ru-RU" dirty="0"/>
              <a:t> </a:t>
            </a:r>
            <a:r>
              <a:rPr lang="ru-RU" dirty="0" err="1"/>
              <a:t>зв`язку</a:t>
            </a:r>
            <a:r>
              <a:rPr lang="ru-RU" dirty="0"/>
              <a:t> </a:t>
            </a:r>
            <a:r>
              <a:rPr lang="ru-RU" dirty="0" err="1"/>
              <a:t>між</a:t>
            </a:r>
            <a:r>
              <a:rPr lang="ru-RU" dirty="0"/>
              <a:t> </a:t>
            </a:r>
            <a:r>
              <a:rPr lang="ru-RU" dirty="0" err="1"/>
              <a:t>смертністю</a:t>
            </a:r>
            <a:r>
              <a:rPr lang="ru-RU" dirty="0"/>
              <a:t> у </a:t>
            </a:r>
            <a:r>
              <a:rPr lang="ru-RU" dirty="0" err="1"/>
              <a:t>містах</a:t>
            </a:r>
            <a:r>
              <a:rPr lang="ru-RU" dirty="0"/>
              <a:t> та </a:t>
            </a:r>
            <a:r>
              <a:rPr lang="ru-RU" dirty="0" err="1"/>
              <a:t>рівнями</a:t>
            </a:r>
            <a:r>
              <a:rPr lang="ru-RU" dirty="0"/>
              <a:t> </a:t>
            </a:r>
            <a:r>
              <a:rPr lang="ru-RU" dirty="0" err="1"/>
              <a:t>забруднення</a:t>
            </a:r>
            <a:r>
              <a:rPr lang="ru-RU" dirty="0"/>
              <a:t> атмосферного </a:t>
            </a:r>
            <a:r>
              <a:rPr lang="ru-RU" dirty="0" err="1"/>
              <a:t>повітря</a:t>
            </a:r>
            <a:r>
              <a:rPr lang="ru-RU" dirty="0"/>
              <a:t>. </a:t>
            </a:r>
            <a:r>
              <a:rPr lang="ru-RU" dirty="0" err="1"/>
              <a:t>Такі</a:t>
            </a:r>
            <a:r>
              <a:rPr lang="ru-RU" dirty="0"/>
              <a:t> </a:t>
            </a:r>
            <a:r>
              <a:rPr lang="ru-RU" dirty="0" err="1"/>
              <a:t>дослідження</a:t>
            </a:r>
            <a:r>
              <a:rPr lang="ru-RU" dirty="0"/>
              <a:t> </a:t>
            </a:r>
            <a:r>
              <a:rPr lang="ru-RU" dirty="0" err="1"/>
              <a:t>здатні</a:t>
            </a:r>
            <a:r>
              <a:rPr lang="ru-RU" dirty="0"/>
              <a:t> </a:t>
            </a:r>
            <a:r>
              <a:rPr lang="ru-RU" dirty="0" err="1"/>
              <a:t>виявити</a:t>
            </a:r>
            <a:r>
              <a:rPr lang="ru-RU" dirty="0"/>
              <a:t> </a:t>
            </a:r>
            <a:r>
              <a:rPr lang="ru-RU" dirty="0" err="1"/>
              <a:t>деякі</a:t>
            </a:r>
            <a:r>
              <a:rPr lang="ru-RU" dirty="0"/>
              <a:t> </a:t>
            </a:r>
            <a:r>
              <a:rPr lang="ru-RU" dirty="0" err="1"/>
              <a:t>взаємозв`язки</a:t>
            </a:r>
            <a:r>
              <a:rPr lang="ru-RU" dirty="0"/>
              <a:t> </a:t>
            </a:r>
            <a:r>
              <a:rPr lang="ru-RU" dirty="0" err="1"/>
              <a:t>між</a:t>
            </a:r>
            <a:r>
              <a:rPr lang="ru-RU" dirty="0"/>
              <a:t> </a:t>
            </a:r>
            <a:r>
              <a:rPr lang="ru-RU" dirty="0" err="1"/>
              <a:t>забрудженням</a:t>
            </a:r>
            <a:r>
              <a:rPr lang="ru-RU" dirty="0"/>
              <a:t> </a:t>
            </a:r>
            <a:r>
              <a:rPr lang="ru-RU" dirty="0" err="1"/>
              <a:t>навколишнього</a:t>
            </a:r>
            <a:r>
              <a:rPr lang="ru-RU" dirty="0"/>
              <a:t> </a:t>
            </a:r>
            <a:r>
              <a:rPr lang="ru-RU" dirty="0" err="1"/>
              <a:t>середовища</a:t>
            </a:r>
            <a:r>
              <a:rPr lang="ru-RU" dirty="0"/>
              <a:t> та </a:t>
            </a:r>
            <a:r>
              <a:rPr lang="ru-RU" dirty="0" err="1"/>
              <a:t>збільшенням</a:t>
            </a:r>
            <a:r>
              <a:rPr lang="ru-RU" dirty="0"/>
              <a:t> </a:t>
            </a:r>
            <a:r>
              <a:rPr lang="ru-RU" dirty="0" err="1"/>
              <a:t>смертності</a:t>
            </a:r>
            <a:r>
              <a:rPr lang="ru-RU" dirty="0"/>
              <a:t>. </a:t>
            </a:r>
          </a:p>
        </p:txBody>
      </p:sp>
    </p:spTree>
    <p:extLst>
      <p:ext uri="{BB962C8B-B14F-4D97-AF65-F5344CB8AC3E}">
        <p14:creationId xmlns:p14="http://schemas.microsoft.com/office/powerpoint/2010/main" val="4089560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Таким чином,</a:t>
            </a:r>
          </a:p>
        </p:txBody>
      </p:sp>
      <p:sp>
        <p:nvSpPr>
          <p:cNvPr id="3" name="Объект 2"/>
          <p:cNvSpPr>
            <a:spLocks noGrp="1"/>
          </p:cNvSpPr>
          <p:nvPr>
            <p:ph idx="1"/>
          </p:nvPr>
        </p:nvSpPr>
        <p:spPr/>
        <p:txBody>
          <a:bodyPr/>
          <a:lstStyle/>
          <a:p>
            <a:r>
              <a:rPr lang="ru-RU" dirty="0"/>
              <a:t>Предметом </a:t>
            </a:r>
            <a:r>
              <a:rPr lang="ru-RU" dirty="0" err="1"/>
              <a:t>гігієнічної</a:t>
            </a:r>
            <a:r>
              <a:rPr lang="ru-RU" dirty="0"/>
              <a:t> </a:t>
            </a:r>
            <a:r>
              <a:rPr lang="ru-RU" dirty="0" err="1"/>
              <a:t>діагностики</a:t>
            </a:r>
            <a:r>
              <a:rPr lang="ru-RU" dirty="0"/>
              <a:t> є </a:t>
            </a:r>
            <a:r>
              <a:rPr lang="ru-RU" dirty="0" err="1"/>
              <a:t>здоров'я</a:t>
            </a:r>
            <a:r>
              <a:rPr lang="ru-RU" dirty="0"/>
              <a:t>, </a:t>
            </a:r>
            <a:r>
              <a:rPr lang="ru-RU" dirty="0" err="1"/>
              <a:t>його</a:t>
            </a:r>
            <a:r>
              <a:rPr lang="ru-RU" dirty="0"/>
              <a:t> величина. </a:t>
            </a:r>
          </a:p>
          <a:p>
            <a:r>
              <a:rPr lang="ru-RU" dirty="0" err="1"/>
              <a:t>Гігієнічна</a:t>
            </a:r>
            <a:r>
              <a:rPr lang="ru-RU" dirty="0"/>
              <a:t> </a:t>
            </a:r>
            <a:r>
              <a:rPr lang="ru-RU" dirty="0" err="1"/>
              <a:t>діагностика</a:t>
            </a:r>
            <a:r>
              <a:rPr lang="ru-RU" dirty="0"/>
              <a:t> проводиться у той час, коли </a:t>
            </a:r>
            <a:r>
              <a:rPr lang="ru-RU" dirty="0" err="1"/>
              <a:t>людина</a:t>
            </a:r>
            <a:r>
              <a:rPr lang="ru-RU" dirty="0"/>
              <a:t> </a:t>
            </a:r>
            <a:r>
              <a:rPr lang="ru-RU" dirty="0" err="1"/>
              <a:t>перебуває</a:t>
            </a:r>
            <a:r>
              <a:rPr lang="ru-RU" dirty="0"/>
              <a:t> у </a:t>
            </a:r>
            <a:r>
              <a:rPr lang="ru-RU" dirty="0" err="1"/>
              <a:t>стані</a:t>
            </a:r>
            <a:r>
              <a:rPr lang="ru-RU" dirty="0"/>
              <a:t> так званого «практичного» </a:t>
            </a:r>
            <a:r>
              <a:rPr lang="ru-RU" dirty="0" err="1"/>
              <a:t>здоров'я</a:t>
            </a:r>
            <a:r>
              <a:rPr lang="ru-RU" dirty="0"/>
              <a:t> </a:t>
            </a:r>
            <a:r>
              <a:rPr lang="ru-RU" dirty="0" err="1"/>
              <a:t>або</a:t>
            </a:r>
            <a:r>
              <a:rPr lang="ru-RU" dirty="0"/>
              <a:t> </a:t>
            </a:r>
            <a:r>
              <a:rPr lang="ru-RU" dirty="0" err="1"/>
              <a:t>передхвороби</a:t>
            </a:r>
            <a:r>
              <a:rPr lang="ru-RU" dirty="0"/>
              <a:t>, </a:t>
            </a:r>
            <a:r>
              <a:rPr lang="ru-RU" dirty="0" err="1"/>
              <a:t>тобто</a:t>
            </a:r>
            <a:r>
              <a:rPr lang="ru-RU" dirty="0"/>
              <a:t> до </a:t>
            </a:r>
            <a:r>
              <a:rPr lang="ru-RU" dirty="0" err="1"/>
              <a:t>звернення</a:t>
            </a:r>
            <a:r>
              <a:rPr lang="ru-RU" dirty="0"/>
              <a:t> </a:t>
            </a:r>
            <a:r>
              <a:rPr lang="ru-RU" dirty="0" err="1"/>
              <a:t>її</a:t>
            </a:r>
            <a:r>
              <a:rPr lang="ru-RU" dirty="0"/>
              <a:t> до </a:t>
            </a:r>
            <a:r>
              <a:rPr lang="ru-RU" dirty="0" err="1"/>
              <a:t>лікаря</a:t>
            </a:r>
            <a:r>
              <a:rPr lang="ru-RU" dirty="0"/>
              <a:t>.</a:t>
            </a:r>
          </a:p>
        </p:txBody>
      </p:sp>
    </p:spTree>
    <p:extLst>
      <p:ext uri="{BB962C8B-B14F-4D97-AF65-F5344CB8AC3E}">
        <p14:creationId xmlns:p14="http://schemas.microsoft.com/office/powerpoint/2010/main" val="682341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dirty="0"/>
              <a:t>Оцінка стану навколишнього середовища. </a:t>
            </a:r>
            <a:r>
              <a:rPr lang="uk-UA" sz="3200" b="1" i="1" dirty="0"/>
              <a:t>Теорія гігієнічного нормування</a:t>
            </a:r>
            <a:endParaRPr lang="ru-RU" sz="3200" b="1" i="1" dirty="0"/>
          </a:p>
        </p:txBody>
      </p:sp>
      <p:sp>
        <p:nvSpPr>
          <p:cNvPr id="3" name="Объект 2"/>
          <p:cNvSpPr>
            <a:spLocks noGrp="1"/>
          </p:cNvSpPr>
          <p:nvPr>
            <p:ph idx="1"/>
          </p:nvPr>
        </p:nvSpPr>
        <p:spPr>
          <a:xfrm>
            <a:off x="457200" y="2204864"/>
            <a:ext cx="8229600" cy="3921299"/>
          </a:xfrm>
        </p:spPr>
        <p:txBody>
          <a:bodyPr>
            <a:normAutofit/>
          </a:bodyPr>
          <a:lstStyle/>
          <a:p>
            <a:r>
              <a:rPr lang="ru-RU" dirty="0"/>
              <a:t>Основою  </a:t>
            </a:r>
            <a:r>
              <a:rPr lang="ru-RU" dirty="0" err="1"/>
              <a:t>організації</a:t>
            </a:r>
            <a:r>
              <a:rPr lang="ru-RU" dirty="0"/>
              <a:t> </a:t>
            </a:r>
            <a:r>
              <a:rPr lang="ru-RU" dirty="0" err="1"/>
              <a:t>досліджень</a:t>
            </a:r>
            <a:r>
              <a:rPr lang="ru-RU" dirty="0"/>
              <a:t> і </a:t>
            </a:r>
            <a:r>
              <a:rPr lang="ru-RU" dirty="0" err="1"/>
              <a:t>оцінки</a:t>
            </a:r>
            <a:r>
              <a:rPr lang="ru-RU" dirty="0"/>
              <a:t> </a:t>
            </a:r>
            <a:r>
              <a:rPr lang="ru-RU" dirty="0" err="1"/>
              <a:t>зовнішнього</a:t>
            </a:r>
            <a:r>
              <a:rPr lang="ru-RU" dirty="0"/>
              <a:t> </a:t>
            </a:r>
            <a:r>
              <a:rPr lang="ru-RU" dirty="0" err="1"/>
              <a:t>середовища</a:t>
            </a:r>
            <a:r>
              <a:rPr lang="ru-RU" dirty="0"/>
              <a:t> є </a:t>
            </a:r>
            <a:r>
              <a:rPr lang="ru-RU" dirty="0" err="1"/>
              <a:t>теорія</a:t>
            </a:r>
            <a:r>
              <a:rPr lang="ru-RU" dirty="0"/>
              <a:t> </a:t>
            </a:r>
            <a:r>
              <a:rPr lang="ru-RU" dirty="0" err="1"/>
              <a:t>гігієнічного</a:t>
            </a:r>
            <a:r>
              <a:rPr lang="ru-RU" dirty="0"/>
              <a:t> </a:t>
            </a:r>
            <a:r>
              <a:rPr lang="ru-RU" dirty="0" err="1"/>
              <a:t>нормування</a:t>
            </a:r>
            <a:r>
              <a:rPr lang="ru-RU" dirty="0"/>
              <a:t>. </a:t>
            </a:r>
          </a:p>
          <a:p>
            <a:r>
              <a:rPr lang="ru-RU" dirty="0" err="1"/>
              <a:t>Гігієнічне</a:t>
            </a:r>
            <a:r>
              <a:rPr lang="ru-RU" dirty="0"/>
              <a:t> </a:t>
            </a:r>
            <a:r>
              <a:rPr lang="ru-RU" dirty="0" err="1"/>
              <a:t>нормування</a:t>
            </a:r>
            <a:r>
              <a:rPr lang="ru-RU" dirty="0"/>
              <a:t> </a:t>
            </a:r>
            <a:r>
              <a:rPr lang="ru-RU" dirty="0" err="1"/>
              <a:t>встановлює</a:t>
            </a:r>
            <a:r>
              <a:rPr lang="ru-RU" dirty="0"/>
              <a:t> порядок у </a:t>
            </a:r>
            <a:r>
              <a:rPr lang="ru-RU" dirty="0" err="1"/>
              <a:t>відносинах</a:t>
            </a:r>
            <a:r>
              <a:rPr lang="ru-RU" dirty="0"/>
              <a:t> </a:t>
            </a:r>
            <a:r>
              <a:rPr lang="ru-RU" dirty="0" err="1"/>
              <a:t>людини</a:t>
            </a:r>
            <a:r>
              <a:rPr lang="ru-RU" dirty="0"/>
              <a:t> (</a:t>
            </a:r>
            <a:r>
              <a:rPr lang="ru-RU" dirty="0" err="1"/>
              <a:t>популяції</a:t>
            </a:r>
            <a:r>
              <a:rPr lang="ru-RU" dirty="0"/>
              <a:t>) з </a:t>
            </a:r>
            <a:r>
              <a:rPr lang="ru-RU" dirty="0" err="1"/>
              <a:t>навколишнім</a:t>
            </a:r>
            <a:r>
              <a:rPr lang="ru-RU" dirty="0"/>
              <a:t> </a:t>
            </a:r>
            <a:r>
              <a:rPr lang="ru-RU" dirty="0" err="1"/>
              <a:t>природним</a:t>
            </a:r>
            <a:r>
              <a:rPr lang="ru-RU" dirty="0"/>
              <a:t> і </a:t>
            </a:r>
            <a:r>
              <a:rPr lang="ru-RU" dirty="0" err="1"/>
              <a:t>соціальним</a:t>
            </a:r>
            <a:r>
              <a:rPr lang="ru-RU" dirty="0"/>
              <a:t> </a:t>
            </a:r>
            <a:r>
              <a:rPr lang="ru-RU" dirty="0" err="1"/>
              <a:t>середовищем</a:t>
            </a:r>
            <a:r>
              <a:rPr lang="ru-RU" dirty="0"/>
              <a:t> шляхом переходу </a:t>
            </a:r>
            <a:r>
              <a:rPr lang="ru-RU" dirty="0" err="1"/>
              <a:t>від</a:t>
            </a:r>
            <a:r>
              <a:rPr lang="ru-RU" dirty="0"/>
              <a:t> </a:t>
            </a:r>
            <a:r>
              <a:rPr lang="ru-RU" dirty="0" err="1"/>
              <a:t>безмежної</a:t>
            </a:r>
            <a:r>
              <a:rPr lang="ru-RU" dirty="0"/>
              <a:t> </a:t>
            </a:r>
            <a:r>
              <a:rPr lang="ru-RU" dirty="0" err="1"/>
              <a:t>варіабельності</a:t>
            </a:r>
            <a:r>
              <a:rPr lang="ru-RU" dirty="0"/>
              <a:t> </a:t>
            </a:r>
            <a:r>
              <a:rPr lang="ru-RU" dirty="0" err="1"/>
              <a:t>цих</a:t>
            </a:r>
            <a:r>
              <a:rPr lang="ru-RU" dirty="0"/>
              <a:t> </a:t>
            </a:r>
            <a:r>
              <a:rPr lang="ru-RU" dirty="0" err="1"/>
              <a:t>відносин</a:t>
            </a:r>
            <a:r>
              <a:rPr lang="ru-RU" dirty="0"/>
              <a:t> до </a:t>
            </a:r>
            <a:r>
              <a:rPr lang="ru-RU" dirty="0" err="1"/>
              <a:t>їх</a:t>
            </a:r>
            <a:r>
              <a:rPr lang="ru-RU" dirty="0"/>
              <a:t> </a:t>
            </a:r>
            <a:r>
              <a:rPr lang="ru-RU" dirty="0" err="1"/>
              <a:t>доцільного</a:t>
            </a:r>
            <a:r>
              <a:rPr lang="ru-RU" dirty="0"/>
              <a:t> </a:t>
            </a:r>
            <a:r>
              <a:rPr lang="ru-RU" dirty="0" err="1"/>
              <a:t>обмеження</a:t>
            </a:r>
            <a:r>
              <a:rPr lang="ru-RU" dirty="0"/>
              <a:t>. </a:t>
            </a:r>
          </a:p>
          <a:p>
            <a:r>
              <a:rPr lang="ru-RU" dirty="0"/>
              <a:t>В </a:t>
            </a:r>
            <a:r>
              <a:rPr lang="ru-RU" dirty="0" err="1"/>
              <a:t>практичній</a:t>
            </a:r>
            <a:r>
              <a:rPr lang="ru-RU" dirty="0"/>
              <a:t> </a:t>
            </a:r>
            <a:r>
              <a:rPr lang="ru-RU" dirty="0" err="1"/>
              <a:t>реалізації</a:t>
            </a:r>
            <a:r>
              <a:rPr lang="ru-RU" dirty="0"/>
              <a:t> </a:t>
            </a:r>
            <a:r>
              <a:rPr lang="ru-RU" dirty="0" err="1"/>
              <a:t>гігієнічне</a:t>
            </a:r>
            <a:r>
              <a:rPr lang="ru-RU" dirty="0"/>
              <a:t> </a:t>
            </a:r>
            <a:r>
              <a:rPr lang="ru-RU" dirty="0" err="1"/>
              <a:t>нормування</a:t>
            </a:r>
            <a:r>
              <a:rPr lang="ru-RU" dirty="0"/>
              <a:t> </a:t>
            </a:r>
            <a:r>
              <a:rPr lang="ru-RU" dirty="0" err="1"/>
              <a:t>показує</a:t>
            </a:r>
            <a:r>
              <a:rPr lang="ru-RU" dirty="0"/>
              <a:t>, </a:t>
            </a:r>
            <a:r>
              <a:rPr lang="ru-RU" dirty="0" err="1"/>
              <a:t>які</a:t>
            </a:r>
            <a:r>
              <a:rPr lang="ru-RU" dirty="0"/>
              <a:t> </a:t>
            </a:r>
            <a:r>
              <a:rPr lang="ru-RU" dirty="0" err="1"/>
              <a:t>можливості</a:t>
            </a:r>
            <a:r>
              <a:rPr lang="ru-RU" dirty="0"/>
              <a:t> </a:t>
            </a:r>
            <a:r>
              <a:rPr lang="ru-RU" dirty="0" err="1"/>
              <a:t>дозволені</a:t>
            </a:r>
            <a:r>
              <a:rPr lang="ru-RU" dirty="0"/>
              <a:t> і </a:t>
            </a:r>
            <a:r>
              <a:rPr lang="ru-RU" dirty="0" err="1"/>
              <a:t>які</a:t>
            </a:r>
            <a:r>
              <a:rPr lang="ru-RU" dirty="0"/>
              <a:t> </a:t>
            </a:r>
            <a:r>
              <a:rPr lang="ru-RU" dirty="0" err="1"/>
              <a:t>заборонені</a:t>
            </a:r>
            <a:r>
              <a:rPr lang="ru-RU" dirty="0"/>
              <a:t>.</a:t>
            </a:r>
          </a:p>
        </p:txBody>
      </p:sp>
    </p:spTree>
    <p:extLst>
      <p:ext uri="{BB962C8B-B14F-4D97-AF65-F5344CB8AC3E}">
        <p14:creationId xmlns:p14="http://schemas.microsoft.com/office/powerpoint/2010/main" val="2487719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Гігієнічна</a:t>
            </a:r>
            <a:r>
              <a:rPr lang="ru-RU" dirty="0"/>
              <a:t> </a:t>
            </a:r>
            <a:r>
              <a:rPr lang="ru-RU" dirty="0" err="1"/>
              <a:t>діагностика</a:t>
            </a:r>
            <a:r>
              <a:rPr lang="ru-RU" dirty="0"/>
              <a:t> </a:t>
            </a:r>
            <a:r>
              <a:rPr lang="ru-RU" dirty="0" err="1"/>
              <a:t>починається</a:t>
            </a:r>
            <a:r>
              <a:rPr lang="ru-RU" dirty="0"/>
              <a:t> з </a:t>
            </a:r>
            <a:r>
              <a:rPr lang="ru-RU" dirty="0" err="1"/>
              <a:t>вивчення</a:t>
            </a:r>
            <a:r>
              <a:rPr lang="ru-RU" dirty="0"/>
              <a:t> </a:t>
            </a:r>
            <a:r>
              <a:rPr lang="ru-RU" dirty="0" err="1"/>
              <a:t>оточуючого</a:t>
            </a:r>
            <a:r>
              <a:rPr lang="ru-RU" dirty="0"/>
              <a:t> </a:t>
            </a:r>
            <a:r>
              <a:rPr lang="ru-RU" dirty="0" err="1"/>
              <a:t>людину</a:t>
            </a:r>
            <a:r>
              <a:rPr lang="ru-RU" dirty="0"/>
              <a:t> природного і </a:t>
            </a:r>
            <a:r>
              <a:rPr lang="ru-RU" dirty="0" err="1"/>
              <a:t>соціального</a:t>
            </a:r>
            <a:r>
              <a:rPr lang="ru-RU" dirty="0"/>
              <a:t> </a:t>
            </a:r>
            <a:r>
              <a:rPr lang="ru-RU" dirty="0" err="1"/>
              <a:t>середовища</a:t>
            </a:r>
            <a:r>
              <a:rPr lang="ru-RU" dirty="0"/>
              <a:t>, а </a:t>
            </a:r>
            <a:r>
              <a:rPr lang="ru-RU" dirty="0" err="1"/>
              <a:t>потім</a:t>
            </a:r>
            <a:r>
              <a:rPr lang="ru-RU" dirty="0"/>
              <a:t> переходить до </a:t>
            </a:r>
            <a:r>
              <a:rPr lang="ru-RU" dirty="0" err="1"/>
              <a:t>людини</a:t>
            </a:r>
            <a:r>
              <a:rPr lang="ru-RU" dirty="0"/>
              <a:t> (</a:t>
            </a:r>
            <a:r>
              <a:rPr lang="ru-RU" dirty="0" err="1"/>
              <a:t>популяції</a:t>
            </a:r>
            <a:r>
              <a:rPr lang="ru-RU" dirty="0"/>
              <a:t>), </a:t>
            </a:r>
            <a:r>
              <a:rPr lang="ru-RU" dirty="0" err="1"/>
              <a:t>що</a:t>
            </a:r>
            <a:r>
              <a:rPr lang="ru-RU" dirty="0"/>
              <a:t> </a:t>
            </a:r>
            <a:r>
              <a:rPr lang="ru-RU" dirty="0" err="1"/>
              <a:t>забезпечує</a:t>
            </a:r>
            <a:r>
              <a:rPr lang="ru-RU" dirty="0"/>
              <a:t> </a:t>
            </a:r>
            <a:r>
              <a:rPr lang="ru-RU" dirty="0" err="1"/>
              <a:t>їй</a:t>
            </a:r>
            <a:r>
              <a:rPr lang="ru-RU" dirty="0"/>
              <a:t> </a:t>
            </a:r>
            <a:r>
              <a:rPr lang="ru-RU" dirty="0" err="1"/>
              <a:t>можливість</a:t>
            </a:r>
            <a:r>
              <a:rPr lang="ru-RU" dirty="0"/>
              <a:t> </a:t>
            </a:r>
            <a:r>
              <a:rPr lang="ru-RU" dirty="0" err="1"/>
              <a:t>цілеспрямованого</a:t>
            </a:r>
            <a:r>
              <a:rPr lang="ru-RU" dirty="0"/>
              <a:t> </a:t>
            </a:r>
            <a:r>
              <a:rPr lang="ru-RU" dirty="0" err="1"/>
              <a:t>пошуку</a:t>
            </a:r>
            <a:r>
              <a:rPr lang="ru-RU" dirty="0"/>
              <a:t> </a:t>
            </a:r>
            <a:r>
              <a:rPr lang="ru-RU" dirty="0" err="1"/>
              <a:t>специфічних</a:t>
            </a:r>
            <a:r>
              <a:rPr lang="ru-RU" dirty="0"/>
              <a:t> і </a:t>
            </a:r>
            <a:r>
              <a:rPr lang="ru-RU" dirty="0" err="1"/>
              <a:t>неспецифічних</a:t>
            </a:r>
            <a:r>
              <a:rPr lang="ru-RU" dirty="0"/>
              <a:t> </a:t>
            </a:r>
            <a:r>
              <a:rPr lang="ru-RU" dirty="0" err="1"/>
              <a:t>змін</a:t>
            </a:r>
            <a:r>
              <a:rPr lang="ru-RU" dirty="0"/>
              <a:t> у </a:t>
            </a:r>
            <a:r>
              <a:rPr lang="ru-RU" dirty="0" err="1"/>
              <a:t>стані</a:t>
            </a:r>
            <a:r>
              <a:rPr lang="ru-RU" dirty="0"/>
              <a:t> </a:t>
            </a:r>
            <a:r>
              <a:rPr lang="ru-RU" dirty="0" err="1"/>
              <a:t>здоров'я</a:t>
            </a:r>
            <a:r>
              <a:rPr lang="ru-RU" dirty="0"/>
              <a:t> за </a:t>
            </a:r>
            <a:r>
              <a:rPr lang="ru-RU" dirty="0" err="1"/>
              <a:t>відсутності</a:t>
            </a:r>
            <a:r>
              <a:rPr lang="ru-RU" dirty="0"/>
              <a:t> </a:t>
            </a:r>
            <a:r>
              <a:rPr lang="ru-RU" dirty="0" err="1"/>
              <a:t>скарг</a:t>
            </a:r>
            <a:r>
              <a:rPr lang="ru-RU" dirty="0"/>
              <a:t>, </a:t>
            </a:r>
            <a:r>
              <a:rPr lang="ru-RU" dirty="0" err="1"/>
              <a:t>видимих</a:t>
            </a:r>
            <a:r>
              <a:rPr lang="ru-RU" dirty="0"/>
              <a:t> </a:t>
            </a:r>
            <a:r>
              <a:rPr lang="ru-RU" dirty="0" err="1"/>
              <a:t>ознак</a:t>
            </a:r>
            <a:r>
              <a:rPr lang="ru-RU" dirty="0"/>
              <a:t> </a:t>
            </a:r>
            <a:r>
              <a:rPr lang="ru-RU" dirty="0" err="1"/>
              <a:t>хвороби</a:t>
            </a:r>
            <a:r>
              <a:rPr lang="ru-RU" dirty="0"/>
              <a:t>. </a:t>
            </a:r>
          </a:p>
        </p:txBody>
      </p:sp>
    </p:spTree>
    <p:extLst>
      <p:ext uri="{BB962C8B-B14F-4D97-AF65-F5344CB8AC3E}">
        <p14:creationId xmlns:p14="http://schemas.microsoft.com/office/powerpoint/2010/main" val="3944695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err="1"/>
              <a:t>Кінцевою</a:t>
            </a:r>
            <a:r>
              <a:rPr lang="ru-RU" dirty="0"/>
              <a:t> метою </a:t>
            </a:r>
            <a:r>
              <a:rPr lang="ru-RU" dirty="0" err="1"/>
              <a:t>гігієнічної</a:t>
            </a:r>
            <a:r>
              <a:rPr lang="ru-RU" dirty="0"/>
              <a:t> </a:t>
            </a:r>
            <a:r>
              <a:rPr lang="ru-RU" dirty="0" err="1"/>
              <a:t>діагностики</a:t>
            </a:r>
            <a:r>
              <a:rPr lang="ru-RU" dirty="0"/>
              <a:t> є </a:t>
            </a:r>
            <a:r>
              <a:rPr lang="ru-RU" dirty="0" err="1"/>
              <a:t>встановлення</a:t>
            </a:r>
            <a:r>
              <a:rPr lang="ru-RU" dirty="0"/>
              <a:t> </a:t>
            </a:r>
            <a:r>
              <a:rPr lang="ru-RU" dirty="0" err="1"/>
              <a:t>рівня</a:t>
            </a:r>
            <a:r>
              <a:rPr lang="ru-RU" dirty="0"/>
              <a:t>, </a:t>
            </a:r>
            <a:r>
              <a:rPr lang="ru-RU" dirty="0" err="1"/>
              <a:t>величини</a:t>
            </a:r>
            <a:r>
              <a:rPr lang="ru-RU" dirty="0"/>
              <a:t> </a:t>
            </a:r>
            <a:r>
              <a:rPr lang="ru-RU" dirty="0" err="1"/>
              <a:t>здоров'я</a:t>
            </a:r>
            <a:r>
              <a:rPr lang="ru-RU" dirty="0"/>
              <a:t>. З </a:t>
            </a:r>
            <a:r>
              <a:rPr lang="ru-RU" dirty="0" err="1"/>
              <a:t>цього</a:t>
            </a:r>
            <a:r>
              <a:rPr lang="ru-RU" dirty="0"/>
              <a:t> </a:t>
            </a:r>
            <a:r>
              <a:rPr lang="ru-RU" dirty="0" err="1"/>
              <a:t>випливає</a:t>
            </a:r>
            <a:r>
              <a:rPr lang="ru-RU" dirty="0"/>
              <a:t>, </a:t>
            </a:r>
            <a:r>
              <a:rPr lang="ru-RU" dirty="0" err="1"/>
              <a:t>що</a:t>
            </a:r>
            <a:r>
              <a:rPr lang="ru-RU" dirty="0"/>
              <a:t> при </a:t>
            </a:r>
            <a:r>
              <a:rPr lang="ru-RU" dirty="0" err="1"/>
              <a:t>здійсненні</a:t>
            </a:r>
            <a:r>
              <a:rPr lang="ru-RU" dirty="0"/>
              <a:t> </a:t>
            </a:r>
            <a:r>
              <a:rPr lang="ru-RU" dirty="0" err="1"/>
              <a:t>донозологічної</a:t>
            </a:r>
            <a:r>
              <a:rPr lang="ru-RU" dirty="0"/>
              <a:t> </a:t>
            </a:r>
            <a:r>
              <a:rPr lang="ru-RU" dirty="0" err="1"/>
              <a:t>гігієнічної</a:t>
            </a:r>
            <a:r>
              <a:rPr lang="ru-RU" dirty="0"/>
              <a:t> </a:t>
            </a:r>
            <a:r>
              <a:rPr lang="ru-RU" dirty="0" err="1"/>
              <a:t>діагностики</a:t>
            </a:r>
            <a:r>
              <a:rPr lang="ru-RU" dirty="0"/>
              <a:t> у першу </a:t>
            </a:r>
            <a:r>
              <a:rPr lang="ru-RU" dirty="0" err="1"/>
              <a:t>чергу</a:t>
            </a:r>
            <a:r>
              <a:rPr lang="ru-RU" dirty="0"/>
              <a:t> </a:t>
            </a:r>
            <a:r>
              <a:rPr lang="ru-RU" dirty="0" err="1"/>
              <a:t>необхідно</a:t>
            </a:r>
            <a:r>
              <a:rPr lang="ru-RU" dirty="0"/>
              <a:t> </a:t>
            </a:r>
            <a:r>
              <a:rPr lang="ru-RU" dirty="0" err="1"/>
              <a:t>виявляти</a:t>
            </a:r>
            <a:r>
              <a:rPr lang="ru-RU" dirty="0"/>
              <a:t> стан </a:t>
            </a:r>
            <a:r>
              <a:rPr lang="ru-RU" dirty="0" err="1"/>
              <a:t>адаптаційних</a:t>
            </a:r>
            <a:r>
              <a:rPr lang="ru-RU" dirty="0"/>
              <a:t> </a:t>
            </a:r>
            <a:r>
              <a:rPr lang="ru-RU" dirty="0" err="1"/>
              <a:t>резервів</a:t>
            </a:r>
            <a:r>
              <a:rPr lang="ru-RU" dirty="0"/>
              <a:t> </a:t>
            </a:r>
            <a:r>
              <a:rPr lang="ru-RU" dirty="0" err="1"/>
              <a:t>організму</a:t>
            </a:r>
            <a:r>
              <a:rPr lang="ru-RU" dirty="0"/>
              <a:t>, </a:t>
            </a:r>
            <a:r>
              <a:rPr lang="ru-RU" dirty="0" err="1"/>
              <a:t>потім</a:t>
            </a:r>
            <a:r>
              <a:rPr lang="ru-RU" dirty="0"/>
              <a:t> </a:t>
            </a:r>
            <a:r>
              <a:rPr lang="ru-RU" dirty="0" err="1"/>
              <a:t>вже</a:t>
            </a:r>
            <a:r>
              <a:rPr lang="ru-RU" dirty="0"/>
              <a:t> </a:t>
            </a:r>
            <a:r>
              <a:rPr lang="ru-RU" dirty="0" err="1"/>
              <a:t>порушення</a:t>
            </a:r>
            <a:r>
              <a:rPr lang="ru-RU" dirty="0"/>
              <a:t> </a:t>
            </a:r>
            <a:r>
              <a:rPr lang="ru-RU" dirty="0" err="1"/>
              <a:t>функції</a:t>
            </a:r>
            <a:r>
              <a:rPr lang="ru-RU" dirty="0"/>
              <a:t> і </a:t>
            </a:r>
            <a:r>
              <a:rPr lang="ru-RU" dirty="0" err="1"/>
              <a:t>структури</a:t>
            </a:r>
            <a:r>
              <a:rPr lang="ru-RU" dirty="0"/>
              <a:t>, </a:t>
            </a:r>
            <a:r>
              <a:rPr lang="ru-RU" dirty="0" err="1"/>
              <a:t>які</a:t>
            </a:r>
            <a:r>
              <a:rPr lang="ru-RU" dirty="0"/>
              <a:t> не </a:t>
            </a:r>
            <a:r>
              <a:rPr lang="ru-RU" dirty="0" err="1"/>
              <a:t>завжди</a:t>
            </a:r>
            <a:r>
              <a:rPr lang="ru-RU" dirty="0"/>
              <a:t> </a:t>
            </a:r>
            <a:r>
              <a:rPr lang="ru-RU" dirty="0" err="1"/>
              <a:t>можуть</a:t>
            </a:r>
            <a:r>
              <a:rPr lang="ru-RU" dirty="0"/>
              <a:t> бути  </a:t>
            </a:r>
            <a:r>
              <a:rPr lang="ru-RU" dirty="0" err="1"/>
              <a:t>порушеними</a:t>
            </a:r>
            <a:r>
              <a:rPr lang="ru-RU" dirty="0"/>
              <a:t>, особливо структура. </a:t>
            </a:r>
          </a:p>
        </p:txBody>
      </p:sp>
    </p:spTree>
    <p:extLst>
      <p:ext uri="{BB962C8B-B14F-4D97-AF65-F5344CB8AC3E}">
        <p14:creationId xmlns:p14="http://schemas.microsoft.com/office/powerpoint/2010/main" val="155058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i="1" dirty="0"/>
              <a:t>Теорія гігієнічного нормування</a:t>
            </a:r>
            <a:endParaRPr lang="ru-RU" sz="3600" i="1" dirty="0"/>
          </a:p>
        </p:txBody>
      </p:sp>
      <p:sp>
        <p:nvSpPr>
          <p:cNvPr id="3" name="Объект 2"/>
          <p:cNvSpPr>
            <a:spLocks noGrp="1"/>
          </p:cNvSpPr>
          <p:nvPr>
            <p:ph idx="1"/>
          </p:nvPr>
        </p:nvSpPr>
        <p:spPr>
          <a:xfrm>
            <a:off x="827700" y="2052925"/>
            <a:ext cx="7272692" cy="3824347"/>
          </a:xfrm>
        </p:spPr>
        <p:txBody>
          <a:bodyPr>
            <a:noAutofit/>
          </a:bodyPr>
          <a:lstStyle/>
          <a:p>
            <a:pPr marL="0" indent="0">
              <a:buNone/>
            </a:pPr>
            <a:r>
              <a:rPr lang="ru-RU" sz="2800" dirty="0" err="1"/>
              <a:t>Основний</a:t>
            </a:r>
            <a:r>
              <a:rPr lang="ru-RU" sz="2800" dirty="0"/>
              <a:t> принцип </a:t>
            </a:r>
            <a:r>
              <a:rPr lang="ru-RU" sz="2800" dirty="0" err="1"/>
              <a:t>гігієнічного</a:t>
            </a:r>
            <a:r>
              <a:rPr lang="ru-RU" sz="2800" dirty="0"/>
              <a:t> </a:t>
            </a:r>
            <a:r>
              <a:rPr lang="ru-RU" sz="2800" dirty="0" err="1"/>
              <a:t>нормування</a:t>
            </a:r>
            <a:r>
              <a:rPr lang="ru-RU" sz="2800" dirty="0"/>
              <a:t> – </a:t>
            </a:r>
            <a:r>
              <a:rPr lang="ru-RU" sz="2800" b="1" dirty="0"/>
              <a:t>принцип </a:t>
            </a:r>
            <a:r>
              <a:rPr lang="ru-RU" sz="2800" b="1" dirty="0" err="1"/>
              <a:t>гарантованості</a:t>
            </a:r>
            <a:r>
              <a:rPr lang="ru-RU" sz="2800" dirty="0"/>
              <a:t>. </a:t>
            </a:r>
          </a:p>
          <a:p>
            <a:pPr marL="0" indent="0">
              <a:buNone/>
            </a:pPr>
            <a:r>
              <a:rPr lang="ru-RU" sz="2800" dirty="0" err="1"/>
              <a:t>Гігієнічне</a:t>
            </a:r>
            <a:r>
              <a:rPr lang="ru-RU" sz="2800" dirty="0"/>
              <a:t> </a:t>
            </a:r>
            <a:r>
              <a:rPr lang="ru-RU" sz="2800" dirty="0" err="1"/>
              <a:t>нормування</a:t>
            </a:r>
            <a:r>
              <a:rPr lang="ru-RU" sz="2800" dirty="0"/>
              <a:t> і </a:t>
            </a:r>
            <a:r>
              <a:rPr lang="ru-RU" sz="2800" dirty="0" err="1"/>
              <a:t>гігієнічні</a:t>
            </a:r>
            <a:r>
              <a:rPr lang="ru-RU" sz="2800" dirty="0"/>
              <a:t> </a:t>
            </a:r>
            <a:r>
              <a:rPr lang="ru-RU" sz="2800" dirty="0" err="1"/>
              <a:t>нормативи</a:t>
            </a:r>
            <a:r>
              <a:rPr lang="ru-RU" sz="2800" dirty="0"/>
              <a:t> </a:t>
            </a:r>
            <a:r>
              <a:rPr lang="ru-RU" sz="2800" dirty="0" err="1"/>
              <a:t>повинні</a:t>
            </a:r>
            <a:r>
              <a:rPr lang="ru-RU" sz="2800" dirty="0"/>
              <a:t> </a:t>
            </a:r>
            <a:r>
              <a:rPr lang="ru-RU" sz="2800" dirty="0" err="1"/>
              <a:t>гарантувати</a:t>
            </a:r>
            <a:r>
              <a:rPr lang="ru-RU" sz="2800" dirty="0"/>
              <a:t> заданий </a:t>
            </a:r>
            <a:r>
              <a:rPr lang="ru-RU" sz="2800" dirty="0" err="1"/>
              <a:t>рівень</a:t>
            </a:r>
            <a:r>
              <a:rPr lang="ru-RU" sz="2800" dirty="0"/>
              <a:t> </a:t>
            </a:r>
            <a:r>
              <a:rPr lang="ru-RU" sz="2800" dirty="0" err="1"/>
              <a:t>норми</a:t>
            </a:r>
            <a:r>
              <a:rPr lang="ru-RU" sz="2800" dirty="0"/>
              <a:t> </a:t>
            </a:r>
            <a:r>
              <a:rPr lang="ru-RU" sz="2800" dirty="0" err="1"/>
              <a:t>організму</a:t>
            </a:r>
            <a:r>
              <a:rPr lang="ru-RU" sz="2800" dirty="0"/>
              <a:t> (</a:t>
            </a:r>
            <a:r>
              <a:rPr lang="ru-RU" sz="2800" dirty="0" err="1"/>
              <a:t>популяції</a:t>
            </a:r>
            <a:r>
              <a:rPr lang="ru-RU" sz="2800" dirty="0"/>
              <a:t>) в </a:t>
            </a:r>
            <a:r>
              <a:rPr lang="ru-RU" sz="2800" dirty="0" err="1"/>
              <a:t>даний</a:t>
            </a:r>
            <a:r>
              <a:rPr lang="ru-RU" sz="2800" dirty="0"/>
              <a:t> час, в </a:t>
            </a:r>
            <a:r>
              <a:rPr lang="ru-RU" sz="2800" dirty="0" err="1"/>
              <a:t>майбутньому</a:t>
            </a:r>
            <a:r>
              <a:rPr lang="ru-RU" sz="2800" dirty="0"/>
              <a:t> і в </a:t>
            </a:r>
            <a:r>
              <a:rPr lang="ru-RU" sz="2800" dirty="0" err="1"/>
              <a:t>поколіннях</a:t>
            </a:r>
            <a:r>
              <a:rPr lang="ru-RU" sz="2800" dirty="0"/>
              <a:t>. </a:t>
            </a:r>
          </a:p>
        </p:txBody>
      </p:sp>
    </p:spTree>
    <p:extLst>
      <p:ext uri="{BB962C8B-B14F-4D97-AF65-F5344CB8AC3E}">
        <p14:creationId xmlns:p14="http://schemas.microsoft.com/office/powerpoint/2010/main" val="256327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Теорія гігієнічного нормування</a:t>
            </a:r>
            <a:endParaRPr lang="ru-RU" dirty="0"/>
          </a:p>
        </p:txBody>
      </p:sp>
      <p:sp>
        <p:nvSpPr>
          <p:cNvPr id="3" name="Объект 2"/>
          <p:cNvSpPr>
            <a:spLocks noGrp="1"/>
          </p:cNvSpPr>
          <p:nvPr>
            <p:ph idx="1"/>
          </p:nvPr>
        </p:nvSpPr>
        <p:spPr/>
        <p:txBody>
          <a:bodyPr>
            <a:normAutofit/>
          </a:bodyPr>
          <a:lstStyle/>
          <a:p>
            <a:r>
              <a:rPr lang="ru-RU" dirty="0" err="1"/>
              <a:t>Другий</a:t>
            </a:r>
            <a:r>
              <a:rPr lang="ru-RU" dirty="0"/>
              <a:t> принцип – принцип </a:t>
            </a:r>
            <a:r>
              <a:rPr lang="ru-RU" dirty="0" err="1"/>
              <a:t>диференційованості</a:t>
            </a:r>
            <a:r>
              <a:rPr lang="ru-RU" dirty="0"/>
              <a:t>. </a:t>
            </a:r>
            <a:r>
              <a:rPr lang="ru-RU" dirty="0" err="1"/>
              <a:t>Гігієнічне</a:t>
            </a:r>
            <a:r>
              <a:rPr lang="ru-RU" dirty="0"/>
              <a:t> </a:t>
            </a:r>
            <a:r>
              <a:rPr lang="ru-RU" dirty="0" err="1"/>
              <a:t>нормування</a:t>
            </a:r>
            <a:r>
              <a:rPr lang="ru-RU" dirty="0"/>
              <a:t> і </a:t>
            </a:r>
            <a:r>
              <a:rPr lang="ru-RU" dirty="0" err="1"/>
              <a:t>гігієнічні</a:t>
            </a:r>
            <a:r>
              <a:rPr lang="ru-RU" dirty="0"/>
              <a:t> </a:t>
            </a:r>
            <a:r>
              <a:rPr lang="ru-RU" dirty="0" err="1"/>
              <a:t>нормативи</a:t>
            </a:r>
            <a:r>
              <a:rPr lang="ru-RU" dirty="0"/>
              <a:t> </a:t>
            </a:r>
            <a:r>
              <a:rPr lang="ru-RU" dirty="0" err="1"/>
              <a:t>повинні</a:t>
            </a:r>
            <a:r>
              <a:rPr lang="ru-RU" dirty="0"/>
              <a:t> </a:t>
            </a:r>
            <a:r>
              <a:rPr lang="ru-RU" dirty="0" err="1"/>
              <a:t>мати</a:t>
            </a:r>
            <a:r>
              <a:rPr lang="ru-RU" dirty="0"/>
              <a:t> і </a:t>
            </a:r>
            <a:r>
              <a:rPr lang="ru-RU" dirty="0" err="1"/>
              <a:t>мають</a:t>
            </a:r>
            <a:r>
              <a:rPr lang="ru-RU" dirty="0"/>
              <a:t> </a:t>
            </a:r>
            <a:r>
              <a:rPr lang="ru-RU" dirty="0" err="1"/>
              <a:t>певне</a:t>
            </a:r>
            <a:r>
              <a:rPr lang="ru-RU" dirty="0"/>
              <a:t> </a:t>
            </a:r>
            <a:r>
              <a:rPr lang="ru-RU" dirty="0" err="1"/>
              <a:t>соціальне</a:t>
            </a:r>
            <a:r>
              <a:rPr lang="ru-RU" dirty="0"/>
              <a:t> </a:t>
            </a:r>
            <a:r>
              <a:rPr lang="ru-RU" dirty="0" err="1"/>
              <a:t>призначення</a:t>
            </a:r>
            <a:r>
              <a:rPr lang="ru-RU" dirty="0"/>
              <a:t>. </a:t>
            </a:r>
            <a:r>
              <a:rPr lang="ru-RU" dirty="0" err="1"/>
              <a:t>Залежно</a:t>
            </a:r>
            <a:r>
              <a:rPr lang="ru-RU" dirty="0"/>
              <a:t> </a:t>
            </a:r>
            <a:r>
              <a:rPr lang="ru-RU" dirty="0" err="1"/>
              <a:t>від</a:t>
            </a:r>
            <a:r>
              <a:rPr lang="ru-RU" dirty="0"/>
              <a:t> </a:t>
            </a:r>
            <a:r>
              <a:rPr lang="ru-RU" dirty="0" err="1"/>
              <a:t>соціальної</a:t>
            </a:r>
            <a:r>
              <a:rPr lang="ru-RU" dirty="0"/>
              <a:t> </a:t>
            </a:r>
            <a:r>
              <a:rPr lang="ru-RU" dirty="0" err="1"/>
              <a:t>ситуації</a:t>
            </a:r>
            <a:r>
              <a:rPr lang="ru-RU" dirty="0"/>
              <a:t>, </a:t>
            </a:r>
            <a:r>
              <a:rPr lang="ru-RU" dirty="0" err="1"/>
              <a:t>соціального</a:t>
            </a:r>
            <a:r>
              <a:rPr lang="ru-RU" dirty="0"/>
              <a:t> </a:t>
            </a:r>
            <a:r>
              <a:rPr lang="ru-RU" dirty="0" err="1"/>
              <a:t>замовлення</a:t>
            </a:r>
            <a:r>
              <a:rPr lang="ru-RU" dirty="0"/>
              <a:t> для одного і того самого </a:t>
            </a:r>
            <a:r>
              <a:rPr lang="ru-RU" dirty="0" err="1"/>
              <a:t>чинника</a:t>
            </a:r>
            <a:r>
              <a:rPr lang="ru-RU" dirty="0"/>
              <a:t> </a:t>
            </a:r>
            <a:r>
              <a:rPr lang="ru-RU" dirty="0" err="1"/>
              <a:t>можуть</a:t>
            </a:r>
            <a:r>
              <a:rPr lang="ru-RU" dirty="0"/>
              <a:t> </a:t>
            </a:r>
            <a:r>
              <a:rPr lang="ru-RU" dirty="0" err="1"/>
              <a:t>встановлюватися</a:t>
            </a:r>
            <a:r>
              <a:rPr lang="ru-RU" dirty="0"/>
              <a:t> </a:t>
            </a:r>
            <a:r>
              <a:rPr lang="ru-RU" dirty="0" err="1"/>
              <a:t>декілька</a:t>
            </a:r>
            <a:r>
              <a:rPr lang="ru-RU" dirty="0"/>
              <a:t> </a:t>
            </a:r>
            <a:r>
              <a:rPr lang="ru-RU" dirty="0" err="1"/>
              <a:t>кількісних</a:t>
            </a:r>
            <a:r>
              <a:rPr lang="ru-RU" dirty="0"/>
              <a:t> </a:t>
            </a:r>
            <a:r>
              <a:rPr lang="ru-RU" dirty="0" err="1"/>
              <a:t>значень</a:t>
            </a:r>
            <a:r>
              <a:rPr lang="ru-RU" dirty="0"/>
              <a:t> </a:t>
            </a:r>
            <a:r>
              <a:rPr lang="ru-RU" dirty="0" err="1"/>
              <a:t>або</a:t>
            </a:r>
            <a:r>
              <a:rPr lang="ru-RU" dirty="0"/>
              <a:t> </a:t>
            </a:r>
            <a:r>
              <a:rPr lang="ru-RU" dirty="0" err="1"/>
              <a:t>рівнів</a:t>
            </a:r>
            <a:r>
              <a:rPr lang="ru-RU" dirty="0"/>
              <a:t>, а </a:t>
            </a:r>
            <a:r>
              <a:rPr lang="ru-RU" dirty="0" err="1"/>
              <a:t>саме</a:t>
            </a:r>
            <a:r>
              <a:rPr lang="ru-RU" dirty="0"/>
              <a:t>: </a:t>
            </a:r>
            <a:r>
              <a:rPr lang="ru-RU" b="1" dirty="0" err="1"/>
              <a:t>оптимальний</a:t>
            </a:r>
            <a:r>
              <a:rPr lang="ru-RU" b="1" dirty="0"/>
              <a:t>, </a:t>
            </a:r>
            <a:r>
              <a:rPr lang="ru-RU" b="1" dirty="0" err="1"/>
              <a:t>допустимий</a:t>
            </a:r>
            <a:r>
              <a:rPr lang="ru-RU" b="1" dirty="0"/>
              <a:t>, гранично </a:t>
            </a:r>
            <a:r>
              <a:rPr lang="ru-RU" b="1" dirty="0" err="1"/>
              <a:t>допустимий</a:t>
            </a:r>
            <a:r>
              <a:rPr lang="ru-RU" b="1" dirty="0"/>
              <a:t>, гранично </a:t>
            </a:r>
            <a:r>
              <a:rPr lang="ru-RU" b="1" dirty="0" err="1"/>
              <a:t>переносимий</a:t>
            </a:r>
            <a:r>
              <a:rPr lang="ru-RU" b="1" dirty="0"/>
              <a:t> і </a:t>
            </a:r>
            <a:r>
              <a:rPr lang="ru-RU" b="1" dirty="0" err="1"/>
              <a:t>рівень</a:t>
            </a:r>
            <a:r>
              <a:rPr lang="ru-RU" b="1" dirty="0"/>
              <a:t> </a:t>
            </a:r>
            <a:r>
              <a:rPr lang="ru-RU" b="1" dirty="0" err="1"/>
              <a:t>виживання</a:t>
            </a:r>
            <a:r>
              <a:rPr lang="ru-RU" dirty="0"/>
              <a:t>.</a:t>
            </a:r>
          </a:p>
        </p:txBody>
      </p:sp>
    </p:spTree>
    <p:extLst>
      <p:ext uri="{BB962C8B-B14F-4D97-AF65-F5344CB8AC3E}">
        <p14:creationId xmlns:p14="http://schemas.microsoft.com/office/powerpoint/2010/main" val="3512688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t>Характеристика </a:t>
            </a:r>
            <a:r>
              <a:rPr lang="ru-RU" sz="3200" dirty="0" err="1"/>
              <a:t>рівнів</a:t>
            </a:r>
            <a:r>
              <a:rPr lang="ru-RU" sz="3200" dirty="0"/>
              <a:t> </a:t>
            </a:r>
            <a:r>
              <a:rPr lang="ru-RU" sz="3200" dirty="0" err="1"/>
              <a:t>впливу</a:t>
            </a:r>
            <a:r>
              <a:rPr lang="ru-RU" sz="3200" dirty="0"/>
              <a:t>  </a:t>
            </a:r>
            <a:r>
              <a:rPr lang="ru-RU" sz="3200" dirty="0" err="1"/>
              <a:t>чинників</a:t>
            </a:r>
            <a:r>
              <a:rPr lang="ru-RU" sz="3200" dirty="0"/>
              <a:t> </a:t>
            </a:r>
            <a:r>
              <a:rPr lang="ru-RU" sz="3200" dirty="0" err="1"/>
              <a:t>навколшнього</a:t>
            </a:r>
            <a:r>
              <a:rPr lang="ru-RU" sz="3200" dirty="0"/>
              <a:t> </a:t>
            </a:r>
            <a:r>
              <a:rPr lang="ru-RU" sz="3200" dirty="0" err="1"/>
              <a:t>середовища</a:t>
            </a:r>
            <a:r>
              <a:rPr lang="ru-RU" sz="3200" dirty="0"/>
              <a:t>  на здоров</a:t>
            </a:r>
            <a:r>
              <a:rPr lang="en-US" sz="3200" dirty="0"/>
              <a:t>’</a:t>
            </a:r>
            <a:r>
              <a:rPr lang="uk-UA" sz="3200" dirty="0"/>
              <a:t>я</a:t>
            </a:r>
            <a:endParaRPr lang="ru-RU" sz="3200" dirty="0"/>
          </a:p>
        </p:txBody>
      </p:sp>
      <p:sp>
        <p:nvSpPr>
          <p:cNvPr id="3" name="Объект 2"/>
          <p:cNvSpPr>
            <a:spLocks noGrp="1"/>
          </p:cNvSpPr>
          <p:nvPr>
            <p:ph idx="1"/>
          </p:nvPr>
        </p:nvSpPr>
        <p:spPr>
          <a:xfrm>
            <a:off x="457200" y="1988840"/>
            <a:ext cx="8229600" cy="4464496"/>
          </a:xfrm>
        </p:spPr>
        <p:txBody>
          <a:bodyPr>
            <a:normAutofit fontScale="85000" lnSpcReduction="10000"/>
          </a:bodyPr>
          <a:lstStyle/>
          <a:p>
            <a:r>
              <a:rPr lang="uk-UA" b="1" dirty="0"/>
              <a:t>О</a:t>
            </a:r>
            <a:r>
              <a:rPr lang="ru-RU" b="1" dirty="0" err="1"/>
              <a:t>птимальний</a:t>
            </a:r>
            <a:r>
              <a:rPr lang="ru-RU" b="1" dirty="0"/>
              <a:t> </a:t>
            </a:r>
            <a:r>
              <a:rPr lang="ru-RU" b="1" dirty="0" err="1"/>
              <a:t>рівень</a:t>
            </a:r>
            <a:r>
              <a:rPr lang="ru-RU" b="1" dirty="0"/>
              <a:t> </a:t>
            </a:r>
            <a:r>
              <a:rPr lang="ru-RU" dirty="0" err="1"/>
              <a:t>впливу</a:t>
            </a:r>
            <a:r>
              <a:rPr lang="ru-RU" dirty="0"/>
              <a:t> </a:t>
            </a:r>
            <a:r>
              <a:rPr lang="ru-RU" dirty="0" err="1"/>
              <a:t>чинника</a:t>
            </a:r>
            <a:r>
              <a:rPr lang="ru-RU" dirty="0"/>
              <a:t> </a:t>
            </a:r>
            <a:r>
              <a:rPr lang="ru-RU" dirty="0" err="1"/>
              <a:t>середовища</a:t>
            </a:r>
            <a:r>
              <a:rPr lang="ru-RU" dirty="0"/>
              <a:t> - </a:t>
            </a:r>
            <a:r>
              <a:rPr lang="ru-RU" dirty="0" err="1"/>
              <a:t>рівень</a:t>
            </a:r>
            <a:r>
              <a:rPr lang="ru-RU" dirty="0"/>
              <a:t>, </a:t>
            </a:r>
            <a:r>
              <a:rPr lang="ru-RU" dirty="0" err="1"/>
              <a:t>який</a:t>
            </a:r>
            <a:r>
              <a:rPr lang="ru-RU" dirty="0"/>
              <a:t> </a:t>
            </a:r>
            <a:r>
              <a:rPr lang="ru-RU" dirty="0" err="1"/>
              <a:t>гарантує</a:t>
            </a:r>
            <a:r>
              <a:rPr lang="ru-RU" dirty="0"/>
              <a:t> при </a:t>
            </a:r>
            <a:r>
              <a:rPr lang="ru-RU" dirty="0" err="1"/>
              <a:t>дії</a:t>
            </a:r>
            <a:r>
              <a:rPr lang="ru-RU" dirty="0"/>
              <a:t> </a:t>
            </a:r>
            <a:r>
              <a:rPr lang="ru-RU" dirty="0" err="1"/>
              <a:t>негативних</a:t>
            </a:r>
            <a:r>
              <a:rPr lang="ru-RU" dirty="0"/>
              <a:t> </a:t>
            </a:r>
            <a:r>
              <a:rPr lang="ru-RU" dirty="0" err="1"/>
              <a:t>чинників</a:t>
            </a:r>
            <a:r>
              <a:rPr lang="ru-RU" dirty="0"/>
              <a:t> </a:t>
            </a:r>
            <a:r>
              <a:rPr lang="ru-RU" dirty="0" err="1"/>
              <a:t>збереження</a:t>
            </a:r>
            <a:r>
              <a:rPr lang="ru-RU" dirty="0"/>
              <a:t> </a:t>
            </a:r>
            <a:r>
              <a:rPr lang="ru-RU" dirty="0" err="1"/>
              <a:t>здоров'я</a:t>
            </a:r>
            <a:r>
              <a:rPr lang="ru-RU" dirty="0"/>
              <a:t> і </a:t>
            </a:r>
            <a:r>
              <a:rPr lang="ru-RU" dirty="0" err="1"/>
              <a:t>працездатності</a:t>
            </a:r>
            <a:r>
              <a:rPr lang="ru-RU" dirty="0"/>
              <a:t> при </a:t>
            </a:r>
            <a:r>
              <a:rPr lang="ru-RU" dirty="0" err="1"/>
              <a:t>необмеженому</a:t>
            </a:r>
            <a:r>
              <a:rPr lang="ru-RU" dirty="0"/>
              <a:t> </a:t>
            </a:r>
            <a:r>
              <a:rPr lang="ru-RU" dirty="0" err="1"/>
              <a:t>часі</a:t>
            </a:r>
            <a:r>
              <a:rPr lang="ru-RU" dirty="0"/>
              <a:t> </a:t>
            </a:r>
            <a:r>
              <a:rPr lang="ru-RU" dirty="0" err="1"/>
              <a:t>дії</a:t>
            </a:r>
            <a:r>
              <a:rPr lang="ru-RU" dirty="0"/>
              <a:t>, а при </a:t>
            </a:r>
            <a:r>
              <a:rPr lang="ru-RU" dirty="0" err="1"/>
              <a:t>дії</a:t>
            </a:r>
            <a:r>
              <a:rPr lang="ru-RU" dirty="0"/>
              <a:t> </a:t>
            </a:r>
            <a:r>
              <a:rPr lang="ru-RU" dirty="0" err="1"/>
              <a:t>позитивних</a:t>
            </a:r>
            <a:r>
              <a:rPr lang="ru-RU" dirty="0"/>
              <a:t> — подальше </a:t>
            </a:r>
            <a:r>
              <a:rPr lang="ru-RU" dirty="0" err="1"/>
              <a:t>зміцнення</a:t>
            </a:r>
            <a:r>
              <a:rPr lang="ru-RU" dirty="0"/>
              <a:t> і </a:t>
            </a:r>
            <a:r>
              <a:rPr lang="ru-RU" dirty="0" err="1"/>
              <a:t>розвиток</a:t>
            </a:r>
            <a:r>
              <a:rPr lang="ru-RU" dirty="0"/>
              <a:t> </a:t>
            </a:r>
            <a:r>
              <a:rPr lang="ru-RU" dirty="0" err="1"/>
              <a:t>здоров'я</a:t>
            </a:r>
            <a:r>
              <a:rPr lang="ru-RU" dirty="0"/>
              <a:t> і </a:t>
            </a:r>
            <a:r>
              <a:rPr lang="ru-RU" dirty="0" err="1"/>
              <a:t>працездатності</a:t>
            </a:r>
            <a:r>
              <a:rPr lang="ru-RU" dirty="0"/>
              <a:t>.</a:t>
            </a:r>
          </a:p>
          <a:p>
            <a:r>
              <a:rPr lang="ru-RU" dirty="0"/>
              <a:t> </a:t>
            </a:r>
            <a:r>
              <a:rPr lang="ru-RU" b="1" dirty="0" err="1"/>
              <a:t>Допустимий</a:t>
            </a:r>
            <a:r>
              <a:rPr lang="ru-RU" b="1" dirty="0"/>
              <a:t> </a:t>
            </a:r>
            <a:r>
              <a:rPr lang="ru-RU" b="1" dirty="0" err="1"/>
              <a:t>рівень</a:t>
            </a:r>
            <a:r>
              <a:rPr lang="ru-RU" b="1" dirty="0"/>
              <a:t> </a:t>
            </a:r>
            <a:r>
              <a:rPr lang="ru-RU" dirty="0"/>
              <a:t>– </a:t>
            </a:r>
            <a:r>
              <a:rPr lang="ru-RU" dirty="0" err="1"/>
              <a:t>рівень</a:t>
            </a:r>
            <a:r>
              <a:rPr lang="ru-RU" dirty="0"/>
              <a:t>, </a:t>
            </a:r>
            <a:r>
              <a:rPr lang="ru-RU" dirty="0" err="1"/>
              <a:t>що</a:t>
            </a:r>
            <a:r>
              <a:rPr lang="ru-RU" dirty="0"/>
              <a:t> </a:t>
            </a:r>
            <a:r>
              <a:rPr lang="ru-RU" dirty="0" err="1"/>
              <a:t>характеризує</a:t>
            </a:r>
            <a:r>
              <a:rPr lang="ru-RU" dirty="0"/>
              <a:t> </a:t>
            </a:r>
            <a:r>
              <a:rPr lang="ru-RU" dirty="0" err="1"/>
              <a:t>збереження</a:t>
            </a:r>
            <a:r>
              <a:rPr lang="ru-RU" dirty="0"/>
              <a:t> </a:t>
            </a:r>
            <a:r>
              <a:rPr lang="ru-RU" dirty="0" err="1"/>
              <a:t>здоров'я</a:t>
            </a:r>
            <a:r>
              <a:rPr lang="ru-RU" dirty="0"/>
              <a:t> і </a:t>
            </a:r>
            <a:r>
              <a:rPr lang="ru-RU" dirty="0" err="1"/>
              <a:t>працездатності</a:t>
            </a:r>
            <a:r>
              <a:rPr lang="ru-RU" dirty="0"/>
              <a:t> за </a:t>
            </a:r>
            <a:r>
              <a:rPr lang="ru-RU" dirty="0" err="1"/>
              <a:t>умови</a:t>
            </a:r>
            <a:r>
              <a:rPr lang="ru-RU" dirty="0"/>
              <a:t> </a:t>
            </a:r>
            <a:r>
              <a:rPr lang="ru-RU" dirty="0" err="1"/>
              <a:t>одноразової</a:t>
            </a:r>
            <a:r>
              <a:rPr lang="ru-RU" dirty="0"/>
              <a:t>, </a:t>
            </a:r>
            <a:r>
              <a:rPr lang="ru-RU" dirty="0" err="1"/>
              <a:t>багаторазової</a:t>
            </a:r>
            <a:r>
              <a:rPr lang="ru-RU" dirty="0"/>
              <a:t> </a:t>
            </a:r>
            <a:r>
              <a:rPr lang="ru-RU" dirty="0" err="1"/>
              <a:t>або</a:t>
            </a:r>
            <a:r>
              <a:rPr lang="ru-RU" dirty="0"/>
              <a:t> </a:t>
            </a:r>
            <a:r>
              <a:rPr lang="ru-RU" dirty="0" err="1"/>
              <a:t>безперервної</a:t>
            </a:r>
            <a:r>
              <a:rPr lang="ru-RU" dirty="0"/>
              <a:t> </a:t>
            </a:r>
            <a:r>
              <a:rPr lang="ru-RU" dirty="0" err="1"/>
              <a:t>дії</a:t>
            </a:r>
            <a:r>
              <a:rPr lang="ru-RU" dirty="0"/>
              <a:t> </a:t>
            </a:r>
            <a:r>
              <a:rPr lang="ru-RU" dirty="0" err="1"/>
              <a:t>негативних</a:t>
            </a:r>
            <a:r>
              <a:rPr lang="ru-RU" dirty="0"/>
              <a:t> </a:t>
            </a:r>
            <a:r>
              <a:rPr lang="ru-RU" dirty="0" err="1"/>
              <a:t>чинників</a:t>
            </a:r>
            <a:r>
              <a:rPr lang="ru-RU" dirty="0"/>
              <a:t> </a:t>
            </a:r>
            <a:r>
              <a:rPr lang="ru-RU" dirty="0" err="1"/>
              <a:t>протягом</a:t>
            </a:r>
            <a:r>
              <a:rPr lang="ru-RU" dirty="0"/>
              <a:t> </a:t>
            </a:r>
            <a:r>
              <a:rPr lang="ru-RU" dirty="0" err="1"/>
              <a:t>певного</a:t>
            </a:r>
            <a:r>
              <a:rPr lang="ru-RU" dirty="0"/>
              <a:t> </a:t>
            </a:r>
            <a:r>
              <a:rPr lang="ru-RU" dirty="0" err="1"/>
              <a:t>періоду</a:t>
            </a:r>
            <a:r>
              <a:rPr lang="ru-RU" dirty="0"/>
              <a:t> часу, </a:t>
            </a:r>
            <a:r>
              <a:rPr lang="ru-RU" dirty="0" err="1"/>
              <a:t>наприклад</a:t>
            </a:r>
            <a:r>
              <a:rPr lang="ru-RU" dirty="0"/>
              <a:t>, </a:t>
            </a:r>
            <a:r>
              <a:rPr lang="ru-RU" dirty="0" err="1"/>
              <a:t>робочого</a:t>
            </a:r>
            <a:r>
              <a:rPr lang="ru-RU" dirty="0"/>
              <a:t> дня.</a:t>
            </a:r>
          </a:p>
          <a:p>
            <a:r>
              <a:rPr lang="uk-UA" b="1" dirty="0"/>
              <a:t>М</a:t>
            </a:r>
            <a:r>
              <a:rPr lang="ru-RU" b="1" dirty="0" err="1"/>
              <a:t>аксимальний</a:t>
            </a:r>
            <a:r>
              <a:rPr lang="ru-RU" b="1" dirty="0"/>
              <a:t>, </a:t>
            </a:r>
            <a:r>
              <a:rPr lang="ru-RU" b="1" dirty="0" err="1"/>
              <a:t>або</a:t>
            </a:r>
            <a:r>
              <a:rPr lang="ru-RU" b="1" dirty="0"/>
              <a:t> гранично </a:t>
            </a:r>
            <a:r>
              <a:rPr lang="ru-RU" b="1" dirty="0" err="1"/>
              <a:t>допустимий</a:t>
            </a:r>
            <a:r>
              <a:rPr lang="ru-RU" b="1" dirty="0"/>
              <a:t> </a:t>
            </a:r>
            <a:r>
              <a:rPr lang="ru-RU" dirty="0"/>
              <a:t>– </a:t>
            </a:r>
            <a:r>
              <a:rPr lang="ru-RU" dirty="0" err="1"/>
              <a:t>рівень</a:t>
            </a:r>
            <a:r>
              <a:rPr lang="ru-RU" dirty="0"/>
              <a:t>, при </a:t>
            </a:r>
            <a:r>
              <a:rPr lang="ru-RU" dirty="0" err="1"/>
              <a:t>якому</a:t>
            </a:r>
            <a:r>
              <a:rPr lang="ru-RU" dirty="0"/>
              <a:t> </a:t>
            </a:r>
            <a:r>
              <a:rPr lang="ru-RU" dirty="0" err="1"/>
              <a:t>допускається</a:t>
            </a:r>
            <a:r>
              <a:rPr lang="ru-RU" dirty="0"/>
              <a:t> </a:t>
            </a:r>
            <a:r>
              <a:rPr lang="ru-RU" dirty="0" err="1"/>
              <a:t>деяке</a:t>
            </a:r>
            <a:r>
              <a:rPr lang="ru-RU" dirty="0"/>
              <a:t> </a:t>
            </a:r>
            <a:r>
              <a:rPr lang="ru-RU" dirty="0" err="1"/>
              <a:t>зниження</a:t>
            </a:r>
            <a:r>
              <a:rPr lang="ru-RU" dirty="0"/>
              <a:t> </a:t>
            </a:r>
            <a:r>
              <a:rPr lang="ru-RU" dirty="0" err="1"/>
              <a:t>працездатності</a:t>
            </a:r>
            <a:r>
              <a:rPr lang="ru-RU" dirty="0"/>
              <a:t> і </a:t>
            </a:r>
            <a:r>
              <a:rPr lang="ru-RU" dirty="0" err="1"/>
              <a:t>тимчасове</a:t>
            </a:r>
            <a:r>
              <a:rPr lang="ru-RU" dirty="0"/>
              <a:t> </a:t>
            </a:r>
            <a:r>
              <a:rPr lang="ru-RU" dirty="0" err="1"/>
              <a:t>погіршення</a:t>
            </a:r>
            <a:r>
              <a:rPr lang="ru-RU" dirty="0"/>
              <a:t> стану </a:t>
            </a:r>
            <a:r>
              <a:rPr lang="ru-RU" dirty="0" err="1"/>
              <a:t>здоров'я</a:t>
            </a:r>
            <a:r>
              <a:rPr lang="ru-RU" dirty="0"/>
              <a:t>.</a:t>
            </a:r>
          </a:p>
          <a:p>
            <a:r>
              <a:rPr lang="ru-RU" b="1" dirty="0" err="1"/>
              <a:t>Максимальний</a:t>
            </a:r>
            <a:r>
              <a:rPr lang="ru-RU" b="1" dirty="0"/>
              <a:t>, </a:t>
            </a:r>
            <a:r>
              <a:rPr lang="ru-RU" b="1" dirty="0" err="1"/>
              <a:t>або</a:t>
            </a:r>
            <a:r>
              <a:rPr lang="ru-RU" b="1" dirty="0"/>
              <a:t> гранично </a:t>
            </a:r>
            <a:r>
              <a:rPr lang="ru-RU" b="1" dirty="0" err="1"/>
              <a:t>переносимий</a:t>
            </a:r>
            <a:r>
              <a:rPr lang="ru-RU" b="1" dirty="0"/>
              <a:t> </a:t>
            </a:r>
            <a:r>
              <a:rPr lang="ru-RU" dirty="0"/>
              <a:t>- </a:t>
            </a:r>
            <a:r>
              <a:rPr lang="ru-RU" dirty="0" err="1"/>
              <a:t>це</a:t>
            </a:r>
            <a:r>
              <a:rPr lang="ru-RU" dirty="0"/>
              <a:t> </a:t>
            </a:r>
            <a:r>
              <a:rPr lang="ru-RU" dirty="0" err="1"/>
              <a:t>рівень</a:t>
            </a:r>
            <a:r>
              <a:rPr lang="ru-RU" dirty="0"/>
              <a:t>, </a:t>
            </a:r>
            <a:r>
              <a:rPr lang="ru-RU" dirty="0" err="1"/>
              <a:t>що</a:t>
            </a:r>
            <a:r>
              <a:rPr lang="ru-RU" dirty="0"/>
              <a:t> </a:t>
            </a:r>
            <a:r>
              <a:rPr lang="ru-RU" dirty="0" err="1"/>
              <a:t>допускає</a:t>
            </a:r>
            <a:r>
              <a:rPr lang="ru-RU" dirty="0"/>
              <a:t> </a:t>
            </a:r>
            <a:r>
              <a:rPr lang="ru-RU" dirty="0" err="1"/>
              <a:t>зниження</a:t>
            </a:r>
            <a:r>
              <a:rPr lang="ru-RU" dirty="0"/>
              <a:t> </a:t>
            </a:r>
            <a:r>
              <a:rPr lang="ru-RU" dirty="0" err="1"/>
              <a:t>працездатності</a:t>
            </a:r>
            <a:r>
              <a:rPr lang="ru-RU" dirty="0"/>
              <a:t>, </a:t>
            </a:r>
            <a:r>
              <a:rPr lang="ru-RU" dirty="0" err="1"/>
              <a:t>вихід</a:t>
            </a:r>
            <a:r>
              <a:rPr lang="ru-RU" dirty="0"/>
              <a:t> </a:t>
            </a:r>
            <a:r>
              <a:rPr lang="ru-RU" dirty="0" err="1"/>
              <a:t>із</a:t>
            </a:r>
            <a:r>
              <a:rPr lang="ru-RU" dirty="0"/>
              <a:t> ладу і </a:t>
            </a:r>
            <a:r>
              <a:rPr lang="ru-RU" dirty="0" err="1"/>
              <a:t>погіршення</a:t>
            </a:r>
            <a:r>
              <a:rPr lang="ru-RU" dirty="0"/>
              <a:t> </a:t>
            </a:r>
            <a:r>
              <a:rPr lang="ru-RU" dirty="0" err="1"/>
              <a:t>здоров'я</a:t>
            </a:r>
            <a:r>
              <a:rPr lang="ru-RU" dirty="0"/>
              <a:t>.</a:t>
            </a:r>
          </a:p>
          <a:p>
            <a:r>
              <a:rPr lang="ru-RU" b="1" dirty="0" err="1"/>
              <a:t>Рівень</a:t>
            </a:r>
            <a:r>
              <a:rPr lang="ru-RU" b="1" dirty="0"/>
              <a:t> </a:t>
            </a:r>
            <a:r>
              <a:rPr lang="ru-RU" b="1" dirty="0" err="1"/>
              <a:t>виживання</a:t>
            </a:r>
            <a:r>
              <a:rPr lang="ru-RU" dirty="0"/>
              <a:t> </a:t>
            </a:r>
            <a:r>
              <a:rPr lang="ru-RU" dirty="0" err="1"/>
              <a:t>розрахований</a:t>
            </a:r>
            <a:r>
              <a:rPr lang="ru-RU" dirty="0"/>
              <a:t> на </a:t>
            </a:r>
            <a:r>
              <a:rPr lang="ru-RU" dirty="0" err="1"/>
              <a:t>виживання</a:t>
            </a:r>
            <a:r>
              <a:rPr lang="ru-RU" dirty="0"/>
              <a:t> у </a:t>
            </a:r>
            <a:r>
              <a:rPr lang="ru-RU" dirty="0" err="1"/>
              <a:t>виняткових</a:t>
            </a:r>
            <a:r>
              <a:rPr lang="ru-RU" dirty="0"/>
              <a:t> </a:t>
            </a:r>
            <a:r>
              <a:rPr lang="ru-RU" dirty="0" err="1"/>
              <a:t>випадках</a:t>
            </a:r>
            <a:r>
              <a:rPr lang="ru-RU" dirty="0"/>
              <a:t> </a:t>
            </a:r>
            <a:r>
              <a:rPr lang="ru-RU" dirty="0" err="1"/>
              <a:t>військового</a:t>
            </a:r>
            <a:r>
              <a:rPr lang="ru-RU" dirty="0"/>
              <a:t> часу.</a:t>
            </a:r>
          </a:p>
          <a:p>
            <a:endParaRPr lang="ru-RU" dirty="0"/>
          </a:p>
        </p:txBody>
      </p:sp>
    </p:spTree>
    <p:extLst>
      <p:ext uri="{BB962C8B-B14F-4D97-AF65-F5344CB8AC3E}">
        <p14:creationId xmlns:p14="http://schemas.microsoft.com/office/powerpoint/2010/main" val="128879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Теорія гігієнічного нормування</a:t>
            </a:r>
            <a:endParaRPr lang="ru-RU" dirty="0"/>
          </a:p>
        </p:txBody>
      </p:sp>
      <p:sp>
        <p:nvSpPr>
          <p:cNvPr id="3" name="Объект 2"/>
          <p:cNvSpPr>
            <a:spLocks noGrp="1"/>
          </p:cNvSpPr>
          <p:nvPr>
            <p:ph idx="1"/>
          </p:nvPr>
        </p:nvSpPr>
        <p:spPr>
          <a:xfrm>
            <a:off x="827700" y="2052925"/>
            <a:ext cx="7632732" cy="4195481"/>
          </a:xfrm>
        </p:spPr>
        <p:txBody>
          <a:bodyPr>
            <a:normAutofit fontScale="92500" lnSpcReduction="10000"/>
          </a:bodyPr>
          <a:lstStyle/>
          <a:p>
            <a:r>
              <a:rPr lang="ru-RU" b="1" dirty="0"/>
              <a:t>Принцип </a:t>
            </a:r>
            <a:r>
              <a:rPr lang="ru-RU" b="1" dirty="0" err="1"/>
              <a:t>соціально-біологічної</a:t>
            </a:r>
            <a:r>
              <a:rPr lang="ru-RU" b="1" dirty="0"/>
              <a:t> </a:t>
            </a:r>
            <a:r>
              <a:rPr lang="ru-RU" b="1" dirty="0" err="1"/>
              <a:t>збалансованості</a:t>
            </a:r>
            <a:r>
              <a:rPr lang="ru-RU" dirty="0"/>
              <a:t> : </a:t>
            </a:r>
            <a:r>
              <a:rPr lang="ru-RU" dirty="0" err="1"/>
              <a:t>гігієнічне</a:t>
            </a:r>
            <a:r>
              <a:rPr lang="ru-RU" dirty="0"/>
              <a:t> </a:t>
            </a:r>
            <a:r>
              <a:rPr lang="ru-RU" dirty="0" err="1"/>
              <a:t>нормування</a:t>
            </a:r>
            <a:r>
              <a:rPr lang="ru-RU" dirty="0"/>
              <a:t> </a:t>
            </a:r>
            <a:r>
              <a:rPr lang="ru-RU" dirty="0" err="1"/>
              <a:t>повинне</a:t>
            </a:r>
            <a:r>
              <a:rPr lang="ru-RU" dirty="0"/>
              <a:t> бути таким, </a:t>
            </a:r>
            <a:r>
              <a:rPr lang="ru-RU" dirty="0" err="1"/>
              <a:t>щоб</a:t>
            </a:r>
            <a:r>
              <a:rPr lang="ru-RU" dirty="0"/>
              <a:t> </a:t>
            </a:r>
            <a:r>
              <a:rPr lang="ru-RU" dirty="0" err="1"/>
              <a:t>користь</a:t>
            </a:r>
            <a:r>
              <a:rPr lang="ru-RU" dirty="0"/>
              <a:t> для </a:t>
            </a:r>
            <a:r>
              <a:rPr lang="ru-RU" dirty="0" err="1"/>
              <a:t>здоров'я</a:t>
            </a:r>
            <a:r>
              <a:rPr lang="ru-RU" dirty="0"/>
              <a:t> </a:t>
            </a:r>
            <a:r>
              <a:rPr lang="ru-RU" dirty="0" err="1"/>
              <a:t>від</a:t>
            </a:r>
            <a:r>
              <a:rPr lang="ru-RU" dirty="0"/>
              <a:t> </a:t>
            </a:r>
            <a:r>
              <a:rPr lang="ru-RU" dirty="0" err="1"/>
              <a:t>дотримання</a:t>
            </a:r>
            <a:r>
              <a:rPr lang="ru-RU" dirty="0"/>
              <a:t> нормативу (А) і </a:t>
            </a:r>
            <a:r>
              <a:rPr lang="ru-RU" dirty="0" err="1"/>
              <a:t>користь</a:t>
            </a:r>
            <a:r>
              <a:rPr lang="ru-RU" dirty="0"/>
              <a:t> </a:t>
            </a:r>
            <a:r>
              <a:rPr lang="ru-RU" dirty="0" err="1"/>
              <a:t>від</a:t>
            </a:r>
            <a:r>
              <a:rPr lang="ru-RU" dirty="0"/>
              <a:t> продукту </a:t>
            </a:r>
            <a:r>
              <a:rPr lang="ru-RU" dirty="0" err="1"/>
              <a:t>виробництва</a:t>
            </a:r>
            <a:r>
              <a:rPr lang="ru-RU" dirty="0"/>
              <a:t>, до </a:t>
            </a:r>
            <a:r>
              <a:rPr lang="ru-RU" dirty="0" err="1"/>
              <a:t>якого</a:t>
            </a:r>
            <a:r>
              <a:rPr lang="ru-RU" dirty="0"/>
              <a:t> норматив </a:t>
            </a:r>
            <a:r>
              <a:rPr lang="ru-RU" dirty="0" err="1"/>
              <a:t>належить</a:t>
            </a:r>
            <a:r>
              <a:rPr lang="ru-RU" dirty="0"/>
              <a:t> (В), в </a:t>
            </a:r>
            <a:r>
              <a:rPr lang="ru-RU" dirty="0" err="1"/>
              <a:t>своїй</a:t>
            </a:r>
            <a:r>
              <a:rPr lang="ru-RU" dirty="0"/>
              <a:t> </a:t>
            </a:r>
            <a:r>
              <a:rPr lang="ru-RU" dirty="0" err="1"/>
              <a:t>сумі</a:t>
            </a:r>
            <a:r>
              <a:rPr lang="ru-RU" dirty="0"/>
              <a:t> максимально </a:t>
            </a:r>
            <a:r>
              <a:rPr lang="ru-RU" dirty="0" err="1"/>
              <a:t>перевищували</a:t>
            </a:r>
            <a:r>
              <a:rPr lang="ru-RU" dirty="0"/>
              <a:t> суму </a:t>
            </a:r>
            <a:r>
              <a:rPr lang="ru-RU" dirty="0" err="1"/>
              <a:t>збитків</a:t>
            </a:r>
            <a:r>
              <a:rPr lang="ru-RU" dirty="0"/>
              <a:t> </a:t>
            </a:r>
            <a:r>
              <a:rPr lang="ru-RU" dirty="0" err="1"/>
              <a:t>здоров'ю</a:t>
            </a:r>
            <a:r>
              <a:rPr lang="ru-RU" dirty="0"/>
              <a:t>, </a:t>
            </a:r>
            <a:r>
              <a:rPr lang="ru-RU" dirty="0" err="1"/>
              <a:t>що</a:t>
            </a:r>
            <a:r>
              <a:rPr lang="ru-RU" dirty="0"/>
              <a:t> </a:t>
            </a:r>
            <a:r>
              <a:rPr lang="ru-RU" dirty="0" err="1"/>
              <a:t>завдається</a:t>
            </a:r>
            <a:r>
              <a:rPr lang="ru-RU" dirty="0"/>
              <a:t> </a:t>
            </a:r>
            <a:r>
              <a:rPr lang="ru-RU" dirty="0" err="1"/>
              <a:t>виробництвом</a:t>
            </a:r>
            <a:r>
              <a:rPr lang="ru-RU" dirty="0"/>
              <a:t> </a:t>
            </a:r>
            <a:r>
              <a:rPr lang="ru-RU" dirty="0" err="1"/>
              <a:t>залишковою</a:t>
            </a:r>
            <a:r>
              <a:rPr lang="ru-RU" dirty="0"/>
              <a:t> </a:t>
            </a:r>
            <a:r>
              <a:rPr lang="ru-RU" dirty="0" err="1"/>
              <a:t>денатуралізацією</a:t>
            </a:r>
            <a:r>
              <a:rPr lang="ru-RU" dirty="0"/>
              <a:t> </a:t>
            </a:r>
            <a:r>
              <a:rPr lang="ru-RU" dirty="0" err="1"/>
              <a:t>середовища</a:t>
            </a:r>
            <a:r>
              <a:rPr lang="ru-RU" dirty="0"/>
              <a:t> (</a:t>
            </a:r>
            <a:r>
              <a:rPr lang="en-US" dirty="0"/>
              <a:t>C</a:t>
            </a:r>
            <a:r>
              <a:rPr lang="ru-RU" dirty="0"/>
              <a:t>) і </a:t>
            </a:r>
            <a:r>
              <a:rPr lang="ru-RU" dirty="0" err="1"/>
              <a:t>збитку</a:t>
            </a:r>
            <a:r>
              <a:rPr lang="ru-RU" dirty="0"/>
              <a:t> </a:t>
            </a:r>
            <a:r>
              <a:rPr lang="ru-RU" dirty="0" err="1"/>
              <a:t>здоров'ю</a:t>
            </a:r>
            <a:r>
              <a:rPr lang="ru-RU" dirty="0"/>
              <a:t>, </a:t>
            </a:r>
            <a:r>
              <a:rPr lang="ru-RU" dirty="0" err="1"/>
              <a:t>пов'язаного</a:t>
            </a:r>
            <a:r>
              <a:rPr lang="ru-RU" dirty="0"/>
              <a:t> </a:t>
            </a:r>
            <a:r>
              <a:rPr lang="ru-RU" dirty="0" err="1"/>
              <a:t>із</a:t>
            </a:r>
            <a:r>
              <a:rPr lang="ru-RU" dirty="0"/>
              <a:t> </a:t>
            </a:r>
            <a:r>
              <a:rPr lang="ru-RU" dirty="0" err="1"/>
              <a:t>витратами</a:t>
            </a:r>
            <a:r>
              <a:rPr lang="ru-RU" dirty="0"/>
              <a:t> на </a:t>
            </a:r>
            <a:r>
              <a:rPr lang="ru-RU" dirty="0" err="1"/>
              <a:t>дотримання</a:t>
            </a:r>
            <a:r>
              <a:rPr lang="ru-RU" dirty="0"/>
              <a:t> нормативу, </a:t>
            </a:r>
            <a:r>
              <a:rPr lang="ru-RU" dirty="0" err="1"/>
              <a:t>що</a:t>
            </a:r>
            <a:r>
              <a:rPr lang="ru-RU" dirty="0"/>
              <a:t> </a:t>
            </a:r>
            <a:r>
              <a:rPr lang="ru-RU" dirty="0" err="1"/>
              <a:t>зменшують</a:t>
            </a:r>
            <a:r>
              <a:rPr lang="ru-RU" dirty="0"/>
              <a:t> </a:t>
            </a:r>
            <a:r>
              <a:rPr lang="ru-RU" dirty="0" err="1"/>
              <a:t>можливість</a:t>
            </a:r>
            <a:r>
              <a:rPr lang="ru-RU" dirty="0"/>
              <a:t> </a:t>
            </a:r>
            <a:r>
              <a:rPr lang="ru-RU" dirty="0" err="1"/>
              <a:t>задоволення</a:t>
            </a:r>
            <a:r>
              <a:rPr lang="ru-RU" dirty="0"/>
              <a:t> </a:t>
            </a:r>
            <a:r>
              <a:rPr lang="ru-RU" dirty="0" err="1"/>
              <a:t>інших</a:t>
            </a:r>
            <a:r>
              <a:rPr lang="ru-RU" dirty="0"/>
              <a:t> потреб </a:t>
            </a:r>
            <a:r>
              <a:rPr lang="ru-RU" dirty="0" err="1"/>
              <a:t>суспільства</a:t>
            </a:r>
            <a:r>
              <a:rPr lang="ru-RU" dirty="0"/>
              <a:t> (</a:t>
            </a:r>
            <a:r>
              <a:rPr lang="en-US" dirty="0"/>
              <a:t>D</a:t>
            </a:r>
            <a:r>
              <a:rPr lang="ru-RU" dirty="0"/>
              <a:t>) . </a:t>
            </a:r>
          </a:p>
          <a:p>
            <a:pPr marL="0" indent="0" algn="ctr">
              <a:buNone/>
            </a:pPr>
            <a:r>
              <a:rPr lang="en-US" dirty="0"/>
              <a:t>             </a:t>
            </a:r>
            <a:r>
              <a:rPr lang="ru-RU" dirty="0"/>
              <a:t>(А+В)—(С+</a:t>
            </a:r>
            <a:r>
              <a:rPr lang="en-US" dirty="0"/>
              <a:t>D</a:t>
            </a:r>
            <a:r>
              <a:rPr lang="ru-RU" dirty="0"/>
              <a:t>)=</a:t>
            </a:r>
            <a:r>
              <a:rPr lang="en-US" dirty="0"/>
              <a:t>max</a:t>
            </a:r>
            <a:r>
              <a:rPr lang="ru-RU" dirty="0"/>
              <a:t>                 </a:t>
            </a:r>
          </a:p>
          <a:p>
            <a:r>
              <a:rPr lang="ru-RU" dirty="0" err="1"/>
              <a:t>Іншими</a:t>
            </a:r>
            <a:r>
              <a:rPr lang="ru-RU" dirty="0"/>
              <a:t> словами, </a:t>
            </a:r>
            <a:r>
              <a:rPr lang="ru-RU" dirty="0" err="1"/>
              <a:t>цей</a:t>
            </a:r>
            <a:r>
              <a:rPr lang="ru-RU" dirty="0"/>
              <a:t> принцип </a:t>
            </a:r>
            <a:r>
              <a:rPr lang="ru-RU" dirty="0" err="1"/>
              <a:t>вимагає</a:t>
            </a:r>
            <a:r>
              <a:rPr lang="ru-RU" dirty="0"/>
              <a:t> </a:t>
            </a:r>
            <a:r>
              <a:rPr lang="ru-RU" dirty="0" err="1"/>
              <a:t>розумного</a:t>
            </a:r>
            <a:r>
              <a:rPr lang="ru-RU" dirty="0"/>
              <a:t> </a:t>
            </a:r>
            <a:r>
              <a:rPr lang="ru-RU" dirty="0" err="1"/>
              <a:t>зважування</a:t>
            </a:r>
            <a:r>
              <a:rPr lang="ru-RU" dirty="0"/>
              <a:t> </a:t>
            </a:r>
            <a:r>
              <a:rPr lang="ru-RU" dirty="0" err="1"/>
              <a:t>користі</a:t>
            </a:r>
            <a:r>
              <a:rPr lang="ru-RU" dirty="0"/>
              <a:t> і </a:t>
            </a:r>
            <a:r>
              <a:rPr lang="ru-RU" dirty="0" err="1"/>
              <a:t>шкоди</a:t>
            </a:r>
            <a:r>
              <a:rPr lang="ru-RU" dirty="0"/>
              <a:t> і </a:t>
            </a:r>
            <a:r>
              <a:rPr lang="ru-RU" dirty="0" err="1"/>
              <a:t>ухвалення</a:t>
            </a:r>
            <a:r>
              <a:rPr lang="ru-RU" dirty="0"/>
              <a:t> нормативу </a:t>
            </a:r>
            <a:r>
              <a:rPr lang="ru-RU" dirty="0" err="1"/>
              <a:t>лише</a:t>
            </a:r>
            <a:r>
              <a:rPr lang="ru-RU" dirty="0"/>
              <a:t> у тому </a:t>
            </a:r>
            <a:r>
              <a:rPr lang="ru-RU" dirty="0" err="1"/>
              <a:t>випадку</a:t>
            </a:r>
            <a:r>
              <a:rPr lang="ru-RU" dirty="0"/>
              <a:t>, </a:t>
            </a:r>
            <a:r>
              <a:rPr lang="ru-RU" dirty="0" err="1"/>
              <a:t>якщо</a:t>
            </a:r>
            <a:r>
              <a:rPr lang="ru-RU" dirty="0"/>
              <a:t> перша буде </a:t>
            </a:r>
            <a:r>
              <a:rPr lang="ru-RU" dirty="0" err="1"/>
              <a:t>більше</a:t>
            </a:r>
            <a:r>
              <a:rPr lang="ru-RU" dirty="0"/>
              <a:t> </a:t>
            </a:r>
            <a:r>
              <a:rPr lang="ru-RU" dirty="0" err="1"/>
              <a:t>другої</a:t>
            </a:r>
            <a:r>
              <a:rPr lang="ru-RU" dirty="0"/>
              <a:t>.</a:t>
            </a:r>
          </a:p>
        </p:txBody>
      </p:sp>
    </p:spTree>
    <p:extLst>
      <p:ext uri="{BB962C8B-B14F-4D97-AF65-F5344CB8AC3E}">
        <p14:creationId xmlns:p14="http://schemas.microsoft.com/office/powerpoint/2010/main" val="1668538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453</TotalTime>
  <Words>3339</Words>
  <Application>Microsoft Office PowerPoint</Application>
  <PresentationFormat>Экран (4:3)</PresentationFormat>
  <Paragraphs>175</Paragraphs>
  <Slides>51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51</vt:i4>
      </vt:variant>
    </vt:vector>
  </HeadingPairs>
  <TitlesOfParts>
    <vt:vector size="56" baseType="lpstr">
      <vt:lpstr>Arial</vt:lpstr>
      <vt:lpstr>Century Gothic</vt:lpstr>
      <vt:lpstr>Times New Roman</vt:lpstr>
      <vt:lpstr>Wingdings 3</vt:lpstr>
      <vt:lpstr>Ион</vt:lpstr>
      <vt:lpstr>Лекція 2 Аналитичні методи роботи в структурі санітарно-епідеміологічного нагляду. </vt:lpstr>
      <vt:lpstr>Зміст</vt:lpstr>
      <vt:lpstr> Гігієнічна діагностика</vt:lpstr>
      <vt:lpstr> Сучасна гігієнічна діагностика включає у себе </vt:lpstr>
      <vt:lpstr>Оцінка стану навколишнього середовища. Теорія гігієнічного нормування</vt:lpstr>
      <vt:lpstr>Теорія гігієнічного нормування</vt:lpstr>
      <vt:lpstr>Теорія гігієнічного нормування</vt:lpstr>
      <vt:lpstr>Характеристика рівнів впливу  чинників навколшнього середовища  на здоров’я</vt:lpstr>
      <vt:lpstr>Теорія гігієнічного нормування</vt:lpstr>
      <vt:lpstr>Гігієнічне нормування</vt:lpstr>
      <vt:lpstr>Теорія гігієнічного нормування</vt:lpstr>
      <vt:lpstr>Предельно допустимые концентрации загрязняющих веществ (ПДК) </vt:lpstr>
      <vt:lpstr>Теорія гігієнічного нормування</vt:lpstr>
      <vt:lpstr>Методи гігієнічної діагностики стану навколишнього середовища </vt:lpstr>
      <vt:lpstr>Методи санітарного обстеження</vt:lpstr>
      <vt:lpstr>Метод санітарного обстеження</vt:lpstr>
      <vt:lpstr>Види санітарного  обстеження. Санітарний опис об'єкту</vt:lpstr>
      <vt:lpstr>Види санітарного обстеження. Анкетування</vt:lpstr>
      <vt:lpstr> Санітарно-топографічне обстеження</vt:lpstr>
      <vt:lpstr>Поглиблене санітарне обстеження</vt:lpstr>
      <vt:lpstr>Фізичні методи вивчення чинників навколишнього середовища</vt:lpstr>
      <vt:lpstr>Хімічні методи дослідження чинників навколишнього середовища</vt:lpstr>
      <vt:lpstr>Фізико – хімічні методи вивчення чинників навколишнього середовища</vt:lpstr>
      <vt:lpstr>Біологічні методи вивчення чинників навколишнього середовища</vt:lpstr>
      <vt:lpstr>Географічні методи вивчення чинників навколишнього середовища</vt:lpstr>
      <vt:lpstr>Порядок проведення поглибленого санітарного обстеження</vt:lpstr>
      <vt:lpstr>Визначення поняття здоров’я</vt:lpstr>
      <vt:lpstr>Основні ефекти факторів навколишнього середовища, що реєструються у клінічних та епідеміологічних дослідженнях</vt:lpstr>
      <vt:lpstr>Визначення  здоров'я населення </vt:lpstr>
      <vt:lpstr>Визначення преморбідних станів</vt:lpstr>
      <vt:lpstr>Презентация PowerPoint</vt:lpstr>
      <vt:lpstr>Методи вивчення здоров'я населення</vt:lpstr>
      <vt:lpstr>Санітарно-статистичне вивчення здоров'я населення</vt:lpstr>
      <vt:lpstr>Санітарно-статистичне вивчення здоров'я населення</vt:lpstr>
      <vt:lpstr>Медичне обстеження популяції</vt:lpstr>
      <vt:lpstr>Медичне обстеження популяції</vt:lpstr>
      <vt:lpstr>Клінічне спостереження за спеціально відібраними групами населення</vt:lpstr>
      <vt:lpstr>Натурний експеримент </vt:lpstr>
      <vt:lpstr>Форми проведення досліджень:  поперечні, подовженні</vt:lpstr>
      <vt:lpstr>Поперечне (одномоментне) дослідження </vt:lpstr>
      <vt:lpstr>Проспективне дослідження </vt:lpstr>
      <vt:lpstr>Ретроспективне дослідження</vt:lpstr>
      <vt:lpstr>Поздовжнє дослідження </vt:lpstr>
      <vt:lpstr>Презентация PowerPoint</vt:lpstr>
      <vt:lpstr> Визначення індексу здоров'я населення  </vt:lpstr>
      <vt:lpstr>Визначення зв'язку між  станом здоров'я населення і факторами навколишнього середовища</vt:lpstr>
      <vt:lpstr>Визначення зв'язку між  станом здоров'я населення і факторами навколишнього середовища</vt:lpstr>
      <vt:lpstr>Епідеміологічні дослідження у структурі СЕН</vt:lpstr>
      <vt:lpstr>Таким чином,</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Аналитические эпидемиологические исследования в структуре СЭН</dc:title>
  <dc:creator>user</dc:creator>
  <cp:lastModifiedBy>Пользователь Windows</cp:lastModifiedBy>
  <cp:revision>42</cp:revision>
  <dcterms:created xsi:type="dcterms:W3CDTF">2020-02-19T21:40:49Z</dcterms:created>
  <dcterms:modified xsi:type="dcterms:W3CDTF">2020-09-22T16:07:41Z</dcterms:modified>
</cp:coreProperties>
</file>