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Nunito"/>
      <p:regular r:id="rId24"/>
      <p:bold r:id="rId25"/>
      <p:italic r:id="rId26"/>
      <p:boldItalic r:id="rId27"/>
    </p:embeddedFont>
    <p:embeddedFont>
      <p:font typeface="Maven Pro"/>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MavenPro-regular.fntdata"/><Relationship Id="rId27"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98af6f669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98af6f669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98af6f669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98af6f669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98af6f669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98af6f669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98af6f669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98af6f669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98af6f6697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98af6f669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98af6f669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98af6f669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98a668948a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98a668948a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98af6f66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98af6f66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98a668948a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98a668948a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8af6f669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98af6f669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98af6f669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98af6f669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98af6f669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98af6f669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98af6f6697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98af6f6697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rusnauka.com/3_SND_2010/Economics/58123.doc.ht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784725"/>
            <a:ext cx="4591500" cy="214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uk" sz="2300">
                <a:solidFill>
                  <a:schemeClr val="accent3"/>
                </a:solidFill>
                <a:highlight>
                  <a:srgbClr val="FFFFFF"/>
                </a:highlight>
                <a:latin typeface="Times New Roman"/>
                <a:ea typeface="Times New Roman"/>
                <a:cs typeface="Times New Roman"/>
                <a:sym typeface="Times New Roman"/>
              </a:rPr>
              <a:t>Концептуальні підходи та стратегічне планування соціальних послуг у сфері соціальної політики</a:t>
            </a:r>
            <a:endParaRPr b="0" sz="2600">
              <a:solidFill>
                <a:schemeClr val="accent3"/>
              </a:solidFill>
              <a:latin typeface="Times New Roman"/>
              <a:ea typeface="Times New Roman"/>
              <a:cs typeface="Times New Roman"/>
              <a:sym typeface="Times New Roman"/>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a:t>Лекція 2,</a:t>
            </a:r>
            <a:endParaRPr/>
          </a:p>
          <a:p>
            <a:pPr indent="0" lvl="0" marL="0" rtl="0" algn="l">
              <a:spcBef>
                <a:spcPts val="0"/>
              </a:spcBef>
              <a:spcAft>
                <a:spcPts val="0"/>
              </a:spcAft>
              <a:buNone/>
            </a:pPr>
            <a:r>
              <a:rPr lang="uk"/>
              <a:t>Губенко Г.В.</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a:t>Етап 4. Опрацювання альтернативних стратегій</a:t>
            </a:r>
            <a:endParaRPr/>
          </a:p>
        </p:txBody>
      </p:sp>
      <p:sp>
        <p:nvSpPr>
          <p:cNvPr id="336" name="Google Shape;336;p22"/>
          <p:cNvSpPr txBox="1"/>
          <p:nvPr>
            <p:ph idx="1" type="body"/>
          </p:nvPr>
        </p:nvSpPr>
        <p:spPr>
          <a:xfrm>
            <a:off x="1303800" y="1990050"/>
            <a:ext cx="7030500" cy="280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1500">
                <a:solidFill>
                  <a:srgbClr val="0B5394"/>
                </a:solidFill>
                <a:latin typeface="Times New Roman"/>
                <a:ea typeface="Times New Roman"/>
                <a:cs typeface="Times New Roman"/>
                <a:sym typeface="Times New Roman"/>
              </a:rPr>
              <a:t>Після визначення стратегічних завдань, черговим етапом стратегічного планування є окреслення методів їх досягнення. З цією метою потрібно опрацювати декілька альтернативних варіантів досягнення цілей (стратегій рішення). </a:t>
            </a:r>
            <a:endParaRPr sz="1500">
              <a:solidFill>
                <a:srgbClr val="0B5394"/>
              </a:solidFill>
              <a:latin typeface="Times New Roman"/>
              <a:ea typeface="Times New Roman"/>
              <a:cs typeface="Times New Roman"/>
              <a:sym typeface="Times New Roman"/>
            </a:endParaRPr>
          </a:p>
          <a:p>
            <a:pPr indent="0" lvl="0" marL="0" rtl="0" algn="l">
              <a:spcBef>
                <a:spcPts val="1600"/>
              </a:spcBef>
              <a:spcAft>
                <a:spcPts val="0"/>
              </a:spcAft>
              <a:buNone/>
            </a:pPr>
            <a:r>
              <a:rPr lang="uk" sz="1500">
                <a:solidFill>
                  <a:srgbClr val="0B5394"/>
                </a:solidFill>
                <a:latin typeface="Times New Roman"/>
                <a:ea typeface="Times New Roman"/>
                <a:cs typeface="Times New Roman"/>
                <a:sym typeface="Times New Roman"/>
              </a:rPr>
              <a:t>Під час опрацьовування конкретних варіантів стратегії потрібно весь час опиратись на місію організації та на її суспільну функцію. Кінцевим результатом того, що організація зосередить свою діяльність на тих ринках і на тих типах продуктів, які є для неї найбільш перспективними (а отже, робитиме те, що вміє робити найкраще), буде користь для </a:t>
            </a:r>
            <a:r>
              <a:rPr b="1" lang="uk" sz="1500">
                <a:solidFill>
                  <a:srgbClr val="0B5394"/>
                </a:solidFill>
                <a:latin typeface="Times New Roman"/>
                <a:ea typeface="Times New Roman"/>
                <a:cs typeface="Times New Roman"/>
                <a:sym typeface="Times New Roman"/>
              </a:rPr>
              <a:t>адресатів діяльності організації* - </a:t>
            </a:r>
            <a:r>
              <a:rPr b="1" lang="uk" sz="1500">
                <a:solidFill>
                  <a:srgbClr val="CC0000"/>
                </a:solidFill>
                <a:latin typeface="Times New Roman"/>
                <a:ea typeface="Times New Roman"/>
                <a:cs typeface="Times New Roman"/>
                <a:sym typeface="Times New Roman"/>
              </a:rPr>
              <a:t>у Вашому випадку, - обрана група.</a:t>
            </a:r>
            <a:endParaRPr b="1" sz="1500">
              <a:solidFill>
                <a:srgbClr val="CC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sz="1600">
              <a:solidFill>
                <a:srgbClr val="0B5394"/>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a:t>Етап 5. Стратегічні рішення та впровадження стратегії</a:t>
            </a:r>
            <a:endParaRPr/>
          </a:p>
        </p:txBody>
      </p:sp>
      <p:sp>
        <p:nvSpPr>
          <p:cNvPr id="342" name="Google Shape;342;p23"/>
          <p:cNvSpPr txBox="1"/>
          <p:nvPr>
            <p:ph idx="1" type="body"/>
          </p:nvPr>
        </p:nvSpPr>
        <p:spPr>
          <a:xfrm>
            <a:off x="1303800" y="1597875"/>
            <a:ext cx="7030500" cy="293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1500">
                <a:solidFill>
                  <a:srgbClr val="1C4587"/>
                </a:solidFill>
                <a:latin typeface="Times New Roman"/>
                <a:ea typeface="Times New Roman"/>
                <a:cs typeface="Times New Roman"/>
                <a:sym typeface="Times New Roman"/>
              </a:rPr>
              <a:t>Для того, щоб стратегія, яка була опрацьована в процесі планування, змогла бути реалізована, повинен існувати план її впровадження - це план конкретних дій, які реалізують стратегію та описують що, де, коли, як та ким буде зроблено, а також, які засоби необхідні для цього.</a:t>
            </a:r>
            <a:endParaRPr sz="1500">
              <a:solidFill>
                <a:srgbClr val="1C4587"/>
              </a:solidFill>
              <a:latin typeface="Times New Roman"/>
              <a:ea typeface="Times New Roman"/>
              <a:cs typeface="Times New Roman"/>
              <a:sym typeface="Times New Roman"/>
            </a:endParaRPr>
          </a:p>
          <a:p>
            <a:pPr indent="0" lvl="0" marL="0" rtl="0" algn="l">
              <a:spcBef>
                <a:spcPts val="1600"/>
              </a:spcBef>
              <a:spcAft>
                <a:spcPts val="0"/>
              </a:spcAft>
              <a:buNone/>
            </a:pPr>
            <a:r>
              <a:rPr lang="uk" sz="1400">
                <a:solidFill>
                  <a:srgbClr val="000000"/>
                </a:solidFill>
                <a:highlight>
                  <a:srgbClr val="FFFF00"/>
                </a:highlight>
                <a:latin typeface="Times New Roman"/>
                <a:ea typeface="Times New Roman"/>
                <a:cs typeface="Times New Roman"/>
                <a:sym typeface="Times New Roman"/>
              </a:rPr>
              <a:t>Підготуйте план впровадження та</a:t>
            </a:r>
            <a:r>
              <a:rPr lang="uk" sz="1400">
                <a:solidFill>
                  <a:srgbClr val="000000"/>
                </a:solidFill>
                <a:highlight>
                  <a:srgbClr val="FFFF00"/>
                </a:highlight>
                <a:latin typeface="Times New Roman"/>
                <a:ea typeface="Times New Roman"/>
                <a:cs typeface="Times New Roman"/>
                <a:sym typeface="Times New Roman"/>
              </a:rPr>
              <a:t> реалізації Вашого дослідження - Дата перевірки - 30.09.20.</a:t>
            </a:r>
            <a:endParaRPr sz="1400">
              <a:solidFill>
                <a:srgbClr val="000000"/>
              </a:solidFill>
              <a:highlight>
                <a:srgbClr val="FFFF00"/>
              </a:highlight>
              <a:latin typeface="Times New Roman"/>
              <a:ea typeface="Times New Roman"/>
              <a:cs typeface="Times New Roman"/>
              <a:sym typeface="Times New Roman"/>
            </a:endParaRPr>
          </a:p>
          <a:p>
            <a:pPr indent="0" lvl="0" marL="0" rtl="0" algn="l">
              <a:lnSpc>
                <a:spcPct val="100000"/>
              </a:lnSpc>
              <a:spcBef>
                <a:spcPts val="1600"/>
              </a:spcBef>
              <a:spcAft>
                <a:spcPts val="0"/>
              </a:spcAft>
              <a:buNone/>
            </a:pPr>
            <a:r>
              <a:rPr b="1" lang="uk" sz="1400">
                <a:latin typeface="Times New Roman"/>
                <a:ea typeface="Times New Roman"/>
                <a:cs typeface="Times New Roman"/>
                <a:sym typeface="Times New Roman"/>
              </a:rPr>
              <a:t>Етап 6. Моніторинг дій та переоцінка стратегій через постійний перегляд - </a:t>
            </a:r>
            <a:r>
              <a:rPr lang="uk">
                <a:solidFill>
                  <a:srgbClr val="000000"/>
                </a:solidFill>
                <a:highlight>
                  <a:srgbClr val="FFFF00"/>
                </a:highlight>
              </a:rPr>
              <a:t>Див. Тему 5 у Гугл класі*</a:t>
            </a:r>
            <a:endParaRPr b="1" sz="14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b="1" sz="2800">
              <a:latin typeface="Maven Pro"/>
              <a:ea typeface="Maven Pro"/>
              <a:cs typeface="Maven Pro"/>
              <a:sym typeface="Maven Pro"/>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4"/>
          <p:cNvSpPr txBox="1"/>
          <p:nvPr>
            <p:ph type="title"/>
          </p:nvPr>
        </p:nvSpPr>
        <p:spPr>
          <a:xfrm>
            <a:off x="1397925" y="110750"/>
            <a:ext cx="7030500" cy="76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1600">
                <a:latin typeface="Times New Roman"/>
                <a:ea typeface="Times New Roman"/>
                <a:cs typeface="Times New Roman"/>
                <a:sym typeface="Times New Roman"/>
              </a:rPr>
              <a:t>Характеристика групи/ Виклики у дослідженні/Пропоновані рішення</a:t>
            </a:r>
            <a:endParaRPr sz="1600">
              <a:latin typeface="Times New Roman"/>
              <a:ea typeface="Times New Roman"/>
              <a:cs typeface="Times New Roman"/>
              <a:sym typeface="Times New Roman"/>
            </a:endParaRPr>
          </a:p>
          <a:p>
            <a:pPr indent="0" lvl="0" marL="0" rtl="0" algn="l">
              <a:spcBef>
                <a:spcPts val="0"/>
              </a:spcBef>
              <a:spcAft>
                <a:spcPts val="0"/>
              </a:spcAft>
              <a:buNone/>
            </a:pPr>
            <a:r>
              <a:rPr lang="uk" sz="1500">
                <a:solidFill>
                  <a:srgbClr val="000000"/>
                </a:solidFill>
                <a:highlight>
                  <a:srgbClr val="00FFFF"/>
                </a:highlight>
                <a:latin typeface="Times New Roman"/>
                <a:ea typeface="Times New Roman"/>
                <a:cs typeface="Times New Roman"/>
                <a:sym typeface="Times New Roman"/>
              </a:rPr>
              <a:t>Бездомні люди </a:t>
            </a:r>
            <a:endParaRPr sz="1500">
              <a:solidFill>
                <a:srgbClr val="000000"/>
              </a:solidFill>
              <a:highlight>
                <a:srgbClr val="00FFFF"/>
              </a:highlight>
              <a:latin typeface="Times New Roman"/>
              <a:ea typeface="Times New Roman"/>
              <a:cs typeface="Times New Roman"/>
              <a:sym typeface="Times New Roman"/>
            </a:endParaRPr>
          </a:p>
        </p:txBody>
      </p:sp>
      <p:sp>
        <p:nvSpPr>
          <p:cNvPr id="348" name="Google Shape;348;p2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solidFill>
                <a:srgbClr val="000000"/>
              </a:solidFill>
              <a:highlight>
                <a:srgbClr val="FFFF00"/>
              </a:highlight>
            </a:endParaRPr>
          </a:p>
        </p:txBody>
      </p:sp>
      <p:pic>
        <p:nvPicPr>
          <p:cNvPr id="349" name="Google Shape;349;p24"/>
          <p:cNvPicPr preferRelativeResize="0"/>
          <p:nvPr/>
        </p:nvPicPr>
        <p:blipFill>
          <a:blip r:embed="rId3">
            <a:alphaModFix/>
          </a:blip>
          <a:stretch>
            <a:fillRect/>
          </a:stretch>
        </p:blipFill>
        <p:spPr>
          <a:xfrm>
            <a:off x="1234288" y="958425"/>
            <a:ext cx="6675425" cy="4075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5"/>
          <p:cNvSpPr txBox="1"/>
          <p:nvPr>
            <p:ph type="title"/>
          </p:nvPr>
        </p:nvSpPr>
        <p:spPr>
          <a:xfrm>
            <a:off x="1303800" y="256750"/>
            <a:ext cx="7030500" cy="10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2600"/>
              <a:t>Ще один Приклад: презентація Сергія  Летучого</a:t>
            </a:r>
            <a:r>
              <a:rPr lang="uk"/>
              <a:t> </a:t>
            </a:r>
            <a:r>
              <a:rPr b="0" lang="uk" sz="2100"/>
              <a:t>(див Гугл клас - Амбасадори інклюзивності)</a:t>
            </a:r>
            <a:endParaRPr b="0" sz="2100"/>
          </a:p>
        </p:txBody>
      </p:sp>
      <p:sp>
        <p:nvSpPr>
          <p:cNvPr id="355" name="Google Shape;355;p25"/>
          <p:cNvSpPr txBox="1"/>
          <p:nvPr>
            <p:ph idx="1" type="body"/>
          </p:nvPr>
        </p:nvSpPr>
        <p:spPr>
          <a:xfrm>
            <a:off x="599075" y="1317850"/>
            <a:ext cx="8053200" cy="342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1350">
                <a:solidFill>
                  <a:srgbClr val="000000"/>
                </a:solidFill>
                <a:highlight>
                  <a:srgbClr val="FFFFFF"/>
                </a:highlight>
                <a:latin typeface="Arial"/>
                <a:ea typeface="Arial"/>
                <a:cs typeface="Arial"/>
                <a:sym typeface="Arial"/>
              </a:rPr>
              <a:t>Сергій Летучий , живе у місті Старобільськ, за 97 км від обласного центру — окупованого Луганська. Він людина з інвалідністю, активіст, музикант, розробник проектів. один із таких “Тихі вечірки”. Формат GoodSilentParty </a:t>
            </a:r>
            <a:r>
              <a:rPr i="1" lang="uk" sz="1350">
                <a:solidFill>
                  <a:srgbClr val="000000"/>
                </a:solidFill>
                <a:highlight>
                  <a:srgbClr val="FFFFFF"/>
                </a:highlight>
                <a:latin typeface="Arial"/>
                <a:ea typeface="Arial"/>
                <a:cs typeface="Arial"/>
                <a:sym typeface="Arial"/>
              </a:rPr>
              <a:t>—</a:t>
            </a:r>
            <a:r>
              <a:rPr lang="uk" sz="1350">
                <a:solidFill>
                  <a:srgbClr val="000000"/>
                </a:solidFill>
                <a:highlight>
                  <a:srgbClr val="FFFFFF"/>
                </a:highlight>
                <a:latin typeface="Arial"/>
                <a:ea typeface="Arial"/>
                <a:cs typeface="Arial"/>
                <a:sym typeface="Arial"/>
              </a:rPr>
              <a:t> це «тусовка» не зовсім у звичному вигляді: кожному, хто бажає, роздають навушники, через які вони підключаються до радіоефіру, разом слухають музику і танцюють. До проекту підключили Радіо Сковорода - в 2016-му, цією першою Тихою вечіркою Луганська обласна бібліотека заявила про те, що вона переїхала в Старобільськ. До івенту одночасно приєдналися десять міст, люди проводили час в своїх бібліотеках, слухаючи музику в навушниках. </a:t>
            </a:r>
            <a:endParaRPr sz="1350">
              <a:solidFill>
                <a:srgbClr val="000000"/>
              </a:solidFill>
              <a:highlight>
                <a:srgbClr val="FFFFFF"/>
              </a:highlight>
              <a:latin typeface="Arial"/>
              <a:ea typeface="Arial"/>
              <a:cs typeface="Arial"/>
              <a:sym typeface="Arial"/>
            </a:endParaRPr>
          </a:p>
          <a:p>
            <a:pPr indent="0" lvl="0" marL="0" rtl="0" algn="l">
              <a:spcBef>
                <a:spcPts val="1600"/>
              </a:spcBef>
              <a:spcAft>
                <a:spcPts val="1600"/>
              </a:spcAft>
              <a:buNone/>
            </a:pPr>
            <a:r>
              <a:rPr lang="uk" sz="1350">
                <a:solidFill>
                  <a:srgbClr val="000000"/>
                </a:solidFill>
                <a:highlight>
                  <a:srgbClr val="FFFFFF"/>
                </a:highlight>
                <a:latin typeface="Arial"/>
                <a:ea typeface="Arial"/>
                <a:cs typeface="Arial"/>
                <a:sym typeface="Arial"/>
              </a:rPr>
              <a:t>Друга така вечірка відбулася в 2019-му і отримала більший розмах: в Старобільськ приїхав Сергій Жадан, львівський діджей SunnyBoy, туди ж прибула пересувна студія Радіо Сковорода. Все організували тут, на місці: за підтримки місцевих активістів створили потужну локацію, були маски, хороше світло; радіостанція, що транслювала музику, також розміщувалася в Старобільську. На цей раз до Тихої вечірки підключилися вже 25 міст.</a:t>
            </a:r>
            <a:endParaRPr sz="1350">
              <a:solidFill>
                <a:srgbClr val="000000"/>
              </a:solidFill>
              <a:highlight>
                <a:srgbClr val="FFFFFF"/>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txBox="1"/>
          <p:nvPr>
            <p:ph idx="1" type="body"/>
          </p:nvPr>
        </p:nvSpPr>
        <p:spPr>
          <a:xfrm>
            <a:off x="1303800" y="684650"/>
            <a:ext cx="7030500" cy="384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62" name="Google Shape;362;p26"/>
          <p:cNvPicPr preferRelativeResize="0"/>
          <p:nvPr/>
        </p:nvPicPr>
        <p:blipFill>
          <a:blip r:embed="rId3">
            <a:alphaModFix/>
          </a:blip>
          <a:stretch>
            <a:fillRect/>
          </a:stretch>
        </p:blipFill>
        <p:spPr>
          <a:xfrm>
            <a:off x="1599075" y="684650"/>
            <a:ext cx="2729624" cy="41533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uk"/>
              <a:t>Амбасадори інклюзивності</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85" name="Google Shape;285;p14"/>
          <p:cNvPicPr preferRelativeResize="0"/>
          <p:nvPr/>
        </p:nvPicPr>
        <p:blipFill>
          <a:blip r:embed="rId3">
            <a:alphaModFix/>
          </a:blip>
          <a:stretch>
            <a:fillRect/>
          </a:stretch>
        </p:blipFill>
        <p:spPr>
          <a:xfrm>
            <a:off x="2551113" y="1382125"/>
            <a:ext cx="4535875" cy="3344148"/>
          </a:xfrm>
          <a:prstGeom prst="rect">
            <a:avLst/>
          </a:prstGeom>
          <a:noFill/>
          <a:ln>
            <a:noFill/>
          </a:ln>
        </p:spPr>
      </p:pic>
      <p:sp>
        <p:nvSpPr>
          <p:cNvPr id="286" name="Google Shape;286;p14"/>
          <p:cNvSpPr txBox="1"/>
          <p:nvPr/>
        </p:nvSpPr>
        <p:spPr>
          <a:xfrm>
            <a:off x="7950600" y="5126375"/>
            <a:ext cx="4929600" cy="5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a:t>Нагадування ;)</a:t>
            </a:r>
            <a:endParaRPr/>
          </a:p>
        </p:txBody>
      </p:sp>
      <p:sp>
        <p:nvSpPr>
          <p:cNvPr id="292" name="Google Shape;292;p1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1450">
                <a:solidFill>
                  <a:srgbClr val="3C4043"/>
                </a:solidFill>
                <a:latin typeface="Roboto"/>
                <a:ea typeface="Roboto"/>
                <a:cs typeface="Roboto"/>
                <a:sym typeface="Roboto"/>
              </a:rPr>
              <a:t>*Оберіть соціально вразливу групу, яку б Ви або маленька група (від 2 до 3 осіб з  вашої студ групи) хотіли б дослідити. До дослідження відноситься - соціальне опитування щодо ставлення суспільства до </a:t>
            </a:r>
            <a:r>
              <a:rPr lang="uk" sz="1450">
                <a:solidFill>
                  <a:srgbClr val="3C4043"/>
                </a:solidFill>
                <a:latin typeface="Roboto"/>
                <a:ea typeface="Roboto"/>
                <a:cs typeface="Roboto"/>
                <a:sym typeface="Roboto"/>
              </a:rPr>
              <a:t>обраної</a:t>
            </a:r>
            <a:r>
              <a:rPr lang="uk" sz="1450">
                <a:solidFill>
                  <a:srgbClr val="3C4043"/>
                </a:solidFill>
                <a:latin typeface="Roboto"/>
                <a:ea typeface="Roboto"/>
                <a:cs typeface="Roboto"/>
                <a:sym typeface="Roboto"/>
              </a:rPr>
              <a:t> вами спільноти; презентація; круглий стіл тощо (на вибір, ви можете запропонувати свою форму дослідження). </a:t>
            </a:r>
            <a:endParaRPr sz="1450">
              <a:solidFill>
                <a:srgbClr val="3C4043"/>
              </a:solidFill>
              <a:latin typeface="Roboto"/>
              <a:ea typeface="Roboto"/>
              <a:cs typeface="Roboto"/>
              <a:sym typeface="Roboto"/>
            </a:endParaRPr>
          </a:p>
          <a:p>
            <a:pPr indent="0" lvl="0" marL="0" rtl="0" algn="l">
              <a:spcBef>
                <a:spcPts val="1600"/>
              </a:spcBef>
              <a:spcAft>
                <a:spcPts val="0"/>
              </a:spcAft>
              <a:buNone/>
            </a:pPr>
            <a:r>
              <a:rPr lang="uk" sz="1450">
                <a:solidFill>
                  <a:srgbClr val="3C4043"/>
                </a:solidFill>
                <a:latin typeface="Roboto"/>
                <a:ea typeface="Roboto"/>
                <a:cs typeface="Roboto"/>
                <a:sym typeface="Roboto"/>
              </a:rPr>
              <a:t>Див. Гугл клас - Амбасадори інклюзивності</a:t>
            </a:r>
            <a:endParaRPr sz="1450">
              <a:solidFill>
                <a:srgbClr val="3C4043"/>
              </a:solidFill>
              <a:latin typeface="Roboto"/>
              <a:ea typeface="Roboto"/>
              <a:cs typeface="Roboto"/>
              <a:sym typeface="Roboto"/>
            </a:endParaRPr>
          </a:p>
          <a:p>
            <a:pPr indent="0" lvl="0" marL="0" rtl="0" algn="l">
              <a:spcBef>
                <a:spcPts val="1600"/>
              </a:spcBef>
              <a:spcAft>
                <a:spcPts val="1600"/>
              </a:spcAft>
              <a:buNone/>
            </a:pPr>
            <a:r>
              <a:t/>
            </a:r>
            <a:endParaRPr sz="1050">
              <a:solidFill>
                <a:srgbClr val="3C4043"/>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txBox="1"/>
          <p:nvPr>
            <p:ph idx="1" type="body"/>
          </p:nvPr>
        </p:nvSpPr>
        <p:spPr>
          <a:xfrm>
            <a:off x="1303800" y="1654925"/>
            <a:ext cx="7030500" cy="287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1700">
                <a:solidFill>
                  <a:srgbClr val="351C75"/>
                </a:solidFill>
                <a:latin typeface="Times New Roman"/>
                <a:ea typeface="Times New Roman"/>
                <a:cs typeface="Times New Roman"/>
                <a:sym typeface="Times New Roman"/>
              </a:rPr>
              <a:t>Стратегічне планування визначається як процес, спрямований на розробку і впровадження стратегії розвитку середовища, в якому існує організація, громада, країна (</a:t>
            </a:r>
            <a:r>
              <a:rPr lang="uk" sz="1700">
                <a:solidFill>
                  <a:srgbClr val="CC0000"/>
                </a:solidFill>
                <a:latin typeface="Times New Roman"/>
                <a:ea typeface="Times New Roman"/>
                <a:cs typeface="Times New Roman"/>
                <a:sym typeface="Times New Roman"/>
              </a:rPr>
              <a:t>у Вашому випадку - це Ваше дослідження або Ви можете проводити дослідження від б-я організації, навіть віртуальної</a:t>
            </a:r>
            <a:r>
              <a:rPr lang="uk" sz="1700">
                <a:solidFill>
                  <a:srgbClr val="351C75"/>
                </a:solidFill>
                <a:latin typeface="Times New Roman"/>
                <a:ea typeface="Times New Roman"/>
                <a:cs typeface="Times New Roman"/>
                <a:sym typeface="Times New Roman"/>
              </a:rPr>
              <a:t>), а також пристосування до цих змін. Стратегічне планування характеризує не лише основний шлях розвитку системи, але й дозволяє модифікувати його або, якщо потрібно, коригувати напрям, беручи до уваги зміни середовища.</a:t>
            </a:r>
            <a:endParaRPr sz="1700">
              <a:solidFill>
                <a:srgbClr val="351C75"/>
              </a:solidFill>
              <a:latin typeface="Times New Roman"/>
              <a:ea typeface="Times New Roman"/>
              <a:cs typeface="Times New Roman"/>
              <a:sym typeface="Times New Roman"/>
            </a:endParaRPr>
          </a:p>
          <a:p>
            <a:pPr indent="0" lvl="0" marL="0" rtl="0" algn="l">
              <a:spcBef>
                <a:spcPts val="1600"/>
              </a:spcBef>
              <a:spcAft>
                <a:spcPts val="1600"/>
              </a:spcAft>
              <a:buNone/>
            </a:pPr>
            <a:r>
              <a:rPr b="1" lang="uk" sz="1500">
                <a:solidFill>
                  <a:srgbClr val="980000"/>
                </a:solidFill>
              </a:rPr>
              <a:t>Поясніть як Ви визначаєте свій стратегічний план дослідження?</a:t>
            </a:r>
            <a:endParaRPr b="1" sz="1500">
              <a:solidFill>
                <a:srgbClr val="98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2300">
                <a:solidFill>
                  <a:srgbClr val="38761D"/>
                </a:solidFill>
              </a:rPr>
              <a:t>Основи стратегічного планування</a:t>
            </a:r>
            <a:endParaRPr sz="2300">
              <a:solidFill>
                <a:srgbClr val="38761D"/>
              </a:solidFill>
            </a:endParaRPr>
          </a:p>
          <a:p>
            <a:pPr indent="0" lvl="0" marL="0" rtl="0" algn="l">
              <a:spcBef>
                <a:spcPts val="0"/>
              </a:spcBef>
              <a:spcAft>
                <a:spcPts val="0"/>
              </a:spcAft>
              <a:buNone/>
            </a:pPr>
            <a:r>
              <a:rPr lang="uk" sz="2300">
                <a:solidFill>
                  <a:srgbClr val="38761D"/>
                </a:solidFill>
              </a:rPr>
              <a:t>соціальних послуг</a:t>
            </a:r>
            <a:endParaRPr sz="2300">
              <a:solidFill>
                <a:srgbClr val="38761D"/>
              </a:solidFill>
            </a:endParaRPr>
          </a:p>
          <a:p>
            <a:pPr indent="0" lvl="0" marL="0" rtl="0" algn="l">
              <a:spcBef>
                <a:spcPts val="0"/>
              </a:spcBef>
              <a:spcAft>
                <a:spcPts val="0"/>
              </a:spcAft>
              <a:buNone/>
            </a:pPr>
            <a:r>
              <a:t/>
            </a:r>
            <a:endParaRPr/>
          </a:p>
        </p:txBody>
      </p:sp>
      <p:sp>
        <p:nvSpPr>
          <p:cNvPr id="304" name="Google Shape;304;p17"/>
          <p:cNvSpPr txBox="1"/>
          <p:nvPr>
            <p:ph idx="1" type="body"/>
          </p:nvPr>
        </p:nvSpPr>
        <p:spPr>
          <a:xfrm>
            <a:off x="1303800" y="1561700"/>
            <a:ext cx="6013500" cy="297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5" name="Google Shape;305;p17"/>
          <p:cNvPicPr preferRelativeResize="0"/>
          <p:nvPr/>
        </p:nvPicPr>
        <p:blipFill>
          <a:blip r:embed="rId3">
            <a:alphaModFix/>
          </a:blip>
          <a:stretch>
            <a:fillRect/>
          </a:stretch>
        </p:blipFill>
        <p:spPr>
          <a:xfrm>
            <a:off x="1763000" y="1484700"/>
            <a:ext cx="4903876" cy="31743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a:t>Етап 1. Визначення місії</a:t>
            </a:r>
            <a:endParaRPr/>
          </a:p>
        </p:txBody>
      </p:sp>
      <p:sp>
        <p:nvSpPr>
          <p:cNvPr id="311" name="Google Shape;311;p18"/>
          <p:cNvSpPr txBox="1"/>
          <p:nvPr>
            <p:ph idx="1" type="body"/>
          </p:nvPr>
        </p:nvSpPr>
        <p:spPr>
          <a:xfrm>
            <a:off x="1303800" y="1990050"/>
            <a:ext cx="7030500" cy="224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a:t>*</a:t>
            </a:r>
            <a:r>
              <a:rPr lang="uk" sz="1400">
                <a:solidFill>
                  <a:srgbClr val="073763"/>
                </a:solidFill>
                <a:latin typeface="Times New Roman"/>
                <a:ea typeface="Times New Roman"/>
                <a:cs typeface="Times New Roman"/>
                <a:sym typeface="Times New Roman"/>
              </a:rPr>
              <a:t> </a:t>
            </a:r>
            <a:r>
              <a:rPr lang="uk" sz="1400">
                <a:solidFill>
                  <a:srgbClr val="073763"/>
                </a:solidFill>
                <a:latin typeface="Times New Roman"/>
                <a:ea typeface="Times New Roman"/>
                <a:cs typeface="Times New Roman"/>
                <a:sym typeface="Times New Roman"/>
              </a:rPr>
              <a:t>Процес стратегічного планування починається з визначення місії організації. Місія — це формулювання «конкретної причини існування організації», а також твердження, що ідентифікує мету організації, методи її досягнення та групи адресатів, для яких вона працює. Формулюючи місію організації, необхідно відповісти на запитання про її суспільну роль та сенс існування. Визначається, що саме є змістом та сенсом діяльності організації.</a:t>
            </a:r>
            <a:endParaRPr sz="1400">
              <a:solidFill>
                <a:srgbClr val="073763"/>
              </a:solidFill>
              <a:latin typeface="Times New Roman"/>
              <a:ea typeface="Times New Roman"/>
              <a:cs typeface="Times New Roman"/>
              <a:sym typeface="Times New Roman"/>
            </a:endParaRPr>
          </a:p>
          <a:p>
            <a:pPr indent="0" lvl="0" marL="0" rtl="0" algn="l">
              <a:spcBef>
                <a:spcPts val="1600"/>
              </a:spcBef>
              <a:spcAft>
                <a:spcPts val="1600"/>
              </a:spcAft>
              <a:buNone/>
            </a:pPr>
            <a:r>
              <a:rPr lang="uk"/>
              <a:t>* Наприклад , </a:t>
            </a:r>
            <a:r>
              <a:rPr b="1" lang="uk">
                <a:solidFill>
                  <a:srgbClr val="FF0000"/>
                </a:solidFill>
              </a:rPr>
              <a:t>придумайте назву та місію організації, яка проводить дослідження.</a:t>
            </a:r>
            <a:endParaRPr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uk" sz="1800">
                <a:solidFill>
                  <a:srgbClr val="0B5394"/>
                </a:solidFill>
                <a:latin typeface="Nunito"/>
                <a:ea typeface="Nunito"/>
                <a:cs typeface="Nunito"/>
                <a:sym typeface="Nunito"/>
              </a:rPr>
              <a:t>Етап 2. Формулювання мети та стратегічних завдань</a:t>
            </a:r>
            <a:endParaRPr sz="1800">
              <a:solidFill>
                <a:srgbClr val="0B5394"/>
              </a:solidFill>
            </a:endParaRPr>
          </a:p>
        </p:txBody>
      </p:sp>
      <p:sp>
        <p:nvSpPr>
          <p:cNvPr id="317" name="Google Shape;317;p1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sz="1500">
                <a:latin typeface="Times New Roman"/>
                <a:ea typeface="Times New Roman"/>
                <a:cs typeface="Times New Roman"/>
                <a:sym typeface="Times New Roman"/>
              </a:rPr>
              <a:t>Процес стратегічного планування у підсумку повинен дати відповідь на запитання: </a:t>
            </a:r>
            <a:r>
              <a:rPr b="1" lang="uk" sz="1500">
                <a:solidFill>
                  <a:srgbClr val="990000"/>
                </a:solidFill>
                <a:latin typeface="Times New Roman"/>
                <a:ea typeface="Times New Roman"/>
                <a:cs typeface="Times New Roman"/>
                <a:sym typeface="Times New Roman"/>
              </a:rPr>
              <a:t>Чи потрібно внести якісь зміни в стратегію діяльності організації* і, якщо потрібно, то які?</a:t>
            </a:r>
            <a:endParaRPr b="1" sz="1500">
              <a:solidFill>
                <a:srgbClr val="99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uk" sz="1700">
                <a:solidFill>
                  <a:srgbClr val="0B5394"/>
                </a:solidFill>
                <a:latin typeface="Nunito"/>
                <a:ea typeface="Nunito"/>
                <a:cs typeface="Nunito"/>
                <a:sym typeface="Nunito"/>
              </a:rPr>
              <a:t>Етап 3. SWOT-аналіз зовнішнього та внутрішнього середовища</a:t>
            </a:r>
            <a:endParaRPr sz="1700">
              <a:solidFill>
                <a:srgbClr val="0B5394"/>
              </a:solidFill>
              <a:latin typeface="Nunito"/>
              <a:ea typeface="Nunito"/>
              <a:cs typeface="Nunito"/>
              <a:sym typeface="Nunito"/>
            </a:endParaRPr>
          </a:p>
          <a:p>
            <a:pPr indent="0" lvl="0" marL="0" rtl="0" algn="l">
              <a:spcBef>
                <a:spcPts val="1600"/>
              </a:spcBef>
              <a:spcAft>
                <a:spcPts val="0"/>
              </a:spcAft>
              <a:buNone/>
            </a:pPr>
            <a:r>
              <a:t/>
            </a:r>
            <a:endParaRPr/>
          </a:p>
        </p:txBody>
      </p:sp>
      <p:sp>
        <p:nvSpPr>
          <p:cNvPr id="323" name="Google Shape;323;p20"/>
          <p:cNvSpPr txBox="1"/>
          <p:nvPr>
            <p:ph idx="1" type="body"/>
          </p:nvPr>
        </p:nvSpPr>
        <p:spPr>
          <a:xfrm>
            <a:off x="1303800" y="984200"/>
            <a:ext cx="7030500" cy="354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uk">
                <a:latin typeface="Times New Roman"/>
                <a:ea typeface="Times New Roman"/>
                <a:cs typeface="Times New Roman"/>
                <a:sym typeface="Times New Roman"/>
              </a:rPr>
              <a:t>SWOT-аналіз — це процес встановлення зв’язків між найхарактернішими для організації можливостями, загрозами, сильними сторонами (перевагами), слабкостями, результати якого в подальшому можуть бути використані для формулювання і вибору стратегій розвитку організації чи громади.</a:t>
            </a:r>
            <a:endParaRPr>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pic>
        <p:nvPicPr>
          <p:cNvPr id="324" name="Google Shape;324;p20"/>
          <p:cNvPicPr preferRelativeResize="0"/>
          <p:nvPr/>
        </p:nvPicPr>
        <p:blipFill>
          <a:blip r:embed="rId3">
            <a:alphaModFix/>
          </a:blip>
          <a:stretch>
            <a:fillRect/>
          </a:stretch>
        </p:blipFill>
        <p:spPr>
          <a:xfrm>
            <a:off x="1697493" y="1985500"/>
            <a:ext cx="6049181" cy="308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uk"/>
              <a:t>Амбасадори інклюзивності</a:t>
            </a:r>
            <a:endParaRPr/>
          </a:p>
        </p:txBody>
      </p:sp>
      <p:sp>
        <p:nvSpPr>
          <p:cNvPr id="330" name="Google Shape;330;p21"/>
          <p:cNvSpPr txBox="1"/>
          <p:nvPr>
            <p:ph idx="1" type="body"/>
          </p:nvPr>
        </p:nvSpPr>
        <p:spPr>
          <a:xfrm>
            <a:off x="1303800" y="167150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uk" sz="1600">
                <a:solidFill>
                  <a:srgbClr val="CC0000"/>
                </a:solidFill>
                <a:latin typeface="Times New Roman"/>
                <a:ea typeface="Times New Roman"/>
                <a:cs typeface="Times New Roman"/>
                <a:sym typeface="Times New Roman"/>
              </a:rPr>
              <a:t>Завдання:</a:t>
            </a:r>
            <a:endParaRPr b="1" sz="1600">
              <a:solidFill>
                <a:srgbClr val="CC0000"/>
              </a:solidFill>
              <a:latin typeface="Times New Roman"/>
              <a:ea typeface="Times New Roman"/>
              <a:cs typeface="Times New Roman"/>
              <a:sym typeface="Times New Roman"/>
            </a:endParaRPr>
          </a:p>
          <a:p>
            <a:pPr indent="0" lvl="0" marL="0" rtl="0" algn="l">
              <a:spcBef>
                <a:spcPts val="1600"/>
              </a:spcBef>
              <a:spcAft>
                <a:spcPts val="0"/>
              </a:spcAft>
              <a:buNone/>
            </a:pPr>
            <a:r>
              <a:rPr lang="uk" sz="1400">
                <a:latin typeface="Times New Roman"/>
                <a:ea typeface="Times New Roman"/>
                <a:cs typeface="Times New Roman"/>
                <a:sym typeface="Times New Roman"/>
              </a:rPr>
              <a:t>Прочитайте статтю:  “</a:t>
            </a:r>
            <a:r>
              <a:rPr lang="uk" sz="1400">
                <a:solidFill>
                  <a:srgbClr val="000000"/>
                </a:solidFill>
                <a:latin typeface="Times New Roman"/>
                <a:ea typeface="Times New Roman"/>
                <a:cs typeface="Times New Roman"/>
                <a:sym typeface="Times New Roman"/>
              </a:rPr>
              <a:t>SWOT-аналіз як основний інструмент стратегічного управління, його переваги і недоліки”. - Режим доступу: </a:t>
            </a:r>
            <a:r>
              <a:rPr lang="uk" sz="1400" u="sng">
                <a:solidFill>
                  <a:schemeClr val="hlink"/>
                </a:solidFill>
                <a:latin typeface="Times New Roman"/>
                <a:ea typeface="Times New Roman"/>
                <a:cs typeface="Times New Roman"/>
                <a:sym typeface="Times New Roman"/>
                <a:hlinkClick r:id="rId3"/>
              </a:rPr>
              <a:t>http://www.rusnauka.com/3_SND_2010/Economics/58123.doc.htm</a:t>
            </a:r>
            <a:r>
              <a:rPr lang="uk" sz="1400">
                <a:solidFill>
                  <a:srgbClr val="000000"/>
                </a:solidFill>
                <a:latin typeface="Times New Roman"/>
                <a:ea typeface="Times New Roman"/>
                <a:cs typeface="Times New Roman"/>
                <a:sym typeface="Times New Roman"/>
              </a:rPr>
              <a:t> </a:t>
            </a:r>
            <a:endParaRPr sz="14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uk" sz="1400">
                <a:solidFill>
                  <a:srgbClr val="000000"/>
                </a:solidFill>
                <a:highlight>
                  <a:srgbClr val="FFFF00"/>
                </a:highlight>
                <a:latin typeface="Times New Roman"/>
                <a:ea typeface="Times New Roman"/>
                <a:cs typeface="Times New Roman"/>
                <a:sym typeface="Times New Roman"/>
              </a:rPr>
              <a:t>Зробіть </a:t>
            </a:r>
            <a:r>
              <a:rPr lang="uk" sz="1400">
                <a:solidFill>
                  <a:srgbClr val="000000"/>
                </a:solidFill>
                <a:highlight>
                  <a:srgbClr val="FFFF00"/>
                </a:highlight>
                <a:latin typeface="Times New Roman"/>
                <a:ea typeface="Times New Roman"/>
                <a:cs typeface="Times New Roman"/>
                <a:sym typeface="Times New Roman"/>
              </a:rPr>
              <a:t>SWOT-аналіз реалізації Вашого дослідження - </a:t>
            </a:r>
            <a:endParaRPr sz="1400">
              <a:solidFill>
                <a:srgbClr val="000000"/>
              </a:solidFill>
              <a:highlight>
                <a:srgbClr val="FFFF00"/>
              </a:highlight>
              <a:latin typeface="Times New Roman"/>
              <a:ea typeface="Times New Roman"/>
              <a:cs typeface="Times New Roman"/>
              <a:sym typeface="Times New Roman"/>
            </a:endParaRPr>
          </a:p>
          <a:p>
            <a:pPr indent="0" lvl="0" marL="0" rtl="0" algn="l">
              <a:spcBef>
                <a:spcPts val="1600"/>
              </a:spcBef>
              <a:spcAft>
                <a:spcPts val="1600"/>
              </a:spcAft>
              <a:buNone/>
            </a:pPr>
            <a:r>
              <a:rPr lang="uk" sz="1400">
                <a:solidFill>
                  <a:srgbClr val="000000"/>
                </a:solidFill>
                <a:highlight>
                  <a:srgbClr val="FFFF00"/>
                </a:highlight>
                <a:latin typeface="Times New Roman"/>
                <a:ea typeface="Times New Roman"/>
                <a:cs typeface="Times New Roman"/>
                <a:sym typeface="Times New Roman"/>
              </a:rPr>
              <a:t>Дата обговорення та перевірки 3-х етапів дослідження - 21.09.20 (ГР 801); 24.09.20 (ГР 802-9).</a:t>
            </a:r>
            <a:endParaRPr sz="1400">
              <a:solidFill>
                <a:srgbClr val="000000"/>
              </a:solidFill>
              <a:highlight>
                <a:srgbClr val="FFFF00"/>
              </a:highlight>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