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56" r:id="rId2"/>
    <p:sldId id="274" r:id="rId3"/>
    <p:sldId id="275" r:id="rId4"/>
    <p:sldId id="276" r:id="rId5"/>
    <p:sldId id="277" r:id="rId6"/>
    <p:sldId id="279" r:id="rId7"/>
    <p:sldId id="282" r:id="rId8"/>
    <p:sldId id="283" r:id="rId9"/>
    <p:sldId id="284" r:id="rId10"/>
    <p:sldId id="285" r:id="rId11"/>
    <p:sldId id="280" r:id="rId12"/>
    <p:sldId id="281" r:id="rId13"/>
    <p:sldId id="286" r:id="rId14"/>
    <p:sldId id="26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3750" autoAdjust="0"/>
  </p:normalViewPr>
  <p:slideViewPr>
    <p:cSldViewPr snapToGrid="0">
      <p:cViewPr>
        <p:scale>
          <a:sx n="90" d="100"/>
          <a:sy n="90" d="100"/>
        </p:scale>
        <p:origin x="-235" y="-2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52BE7E-725F-47FA-9BAE-C15A4A142B4C}" type="datetimeFigureOut">
              <a:rPr lang="uk-UA" smtClean="0"/>
              <a:t>21.09.2020</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14822D-F9F9-49F6-AF27-6A5A2E96D6A7}" type="slidenum">
              <a:rPr lang="uk-UA" smtClean="0"/>
              <a:t>‹#›</a:t>
            </a:fld>
            <a:endParaRPr lang="uk-UA"/>
          </a:p>
        </p:txBody>
      </p:sp>
    </p:spTree>
    <p:extLst>
      <p:ext uri="{BB962C8B-B14F-4D97-AF65-F5344CB8AC3E}">
        <p14:creationId xmlns:p14="http://schemas.microsoft.com/office/powerpoint/2010/main" val="2063845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_lOcpD5ewoA&amp;list=LLydZZkIDIJjh9sCthlh5L8w&amp;index=2&amp;t=0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vokrugsveta.ru/article/279087/" TargetMode="External"/><Relationship Id="rId13" Type="http://schemas.openxmlformats.org/officeDocument/2006/relationships/hyperlink" Target="https://ua.112.ua/golovni-novyni/unykaite-zhinok-yak-rukh-metoo-vplynuv-na-korporatyvni-pravyla-naibilshykh-kompanii-472537.html" TargetMode="External"/><Relationship Id="rId3" Type="http://schemas.openxmlformats.org/officeDocument/2006/relationships/hyperlink" Target="https://uk.wikipedia.org/wiki/%D0%A4%D0%B5%D0%BC%D1%96%D0%BD%D1%96%D0%B7%D0%BC" TargetMode="External"/><Relationship Id="rId7" Type="http://schemas.openxmlformats.org/officeDocument/2006/relationships/hyperlink" Target="https://novate.ru/blogs/220916/38111/" TargetMode="External"/><Relationship Id="rId12" Type="http://schemas.openxmlformats.org/officeDocument/2006/relationships/hyperlink" Target="https://www.ua.undp.org/content/ukraine/uk/home/get-involved/16-days-of-activism-against-gender-based-violence.html" TargetMode="External"/><Relationship Id="rId2" Type="http://schemas.openxmlformats.org/officeDocument/2006/relationships/slide" Target="../slides/slide14.xml"/><Relationship Id="rId16" Type="http://schemas.openxmlformats.org/officeDocument/2006/relationships/hyperlink" Target="https://www.gq.ru/success/velikie-zhenschiny-v-istorii" TargetMode="External"/><Relationship Id="rId1" Type="http://schemas.openxmlformats.org/officeDocument/2006/relationships/notesMaster" Target="../notesMasters/notesMaster1.xml"/><Relationship Id="rId6" Type="http://schemas.openxmlformats.org/officeDocument/2006/relationships/hyperlink" Target="https://lifehacker.ru/chto-takoe-feminizm/" TargetMode="External"/><Relationship Id="rId11" Type="http://schemas.openxmlformats.org/officeDocument/2006/relationships/hyperlink" Target="https://www.youtube.com/watch?v=uAQDxl5Tnps&amp;t=347s" TargetMode="External"/><Relationship Id="rId5" Type="http://schemas.openxmlformats.org/officeDocument/2006/relationships/hyperlink" Target="https://aif.ru/money/business/professii_zapreshchennye_dlya_zhenshchin_v_rossii_infografika" TargetMode="External"/><Relationship Id="rId15" Type="http://schemas.openxmlformats.org/officeDocument/2006/relationships/hyperlink" Target="https://ru.wikipedia.org/wiki/Me_Too_(%D1%85%D0%B5%D1%88%D1%82%D0%B5%D0%B3)" TargetMode="External"/><Relationship Id="rId10" Type="http://schemas.openxmlformats.org/officeDocument/2006/relationships/hyperlink" Target="https://lenta.ru/articles/2019/08/30/discrimination/" TargetMode="External"/><Relationship Id="rId4" Type="http://schemas.openxmlformats.org/officeDocument/2006/relationships/hyperlink" Target="http://www.ellegirl.ru/articles/chto-takoe-slatsheyming-i-s-chem-ego-edyat/" TargetMode="External"/><Relationship Id="rId9" Type="http://schemas.openxmlformats.org/officeDocument/2006/relationships/hyperlink" Target="http://interesno.cc/article/1158/10-faktov-o-tom-kto-na-samom-dele-takie-feministki" TargetMode="External"/><Relationship Id="rId14" Type="http://schemas.openxmlformats.org/officeDocument/2006/relationships/hyperlink" Target="https://ru.wikipedia.org/wiki/%D0%92%D0%B0%D0%B9%D0%BD%D1%88%D1%82%D0%B5%D0%B9%D0%BD,_%D0%A5%D0%B0%D1%80%D0%B2%D0%B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D514822D-F9F9-49F6-AF27-6A5A2E96D6A7}" type="slidenum">
              <a:rPr lang="uk-UA" smtClean="0"/>
              <a:t>1</a:t>
            </a:fld>
            <a:endParaRPr lang="uk-UA"/>
          </a:p>
        </p:txBody>
      </p:sp>
    </p:spTree>
    <p:extLst>
      <p:ext uri="{BB962C8B-B14F-4D97-AF65-F5344CB8AC3E}">
        <p14:creationId xmlns:p14="http://schemas.microsoft.com/office/powerpoint/2010/main" val="721452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https://www.youtube.com/watch?v=_lOcpD5ewoA&amp;list=LLydZZkIDIJjh9sCthlh5L8w&amp;index=2&amp;t=0s</a:t>
            </a:r>
            <a:r>
              <a:rPr lang="ru-RU" dirty="0"/>
              <a:t> – </a:t>
            </a:r>
            <a:r>
              <a:rPr lang="ru-RU" dirty="0" err="1"/>
              <a:t>відео</a:t>
            </a:r>
            <a:r>
              <a:rPr lang="ru-RU" dirty="0"/>
              <a:t> </a:t>
            </a:r>
            <a:r>
              <a:rPr lang="en-US" sz="1200" b="0" i="0" kern="1200" dirty="0" err="1">
                <a:solidFill>
                  <a:schemeClr val="tx1"/>
                </a:solidFill>
                <a:effectLst/>
                <a:latin typeface="+mn-lt"/>
                <a:ea typeface="+mn-ea"/>
                <a:cs typeface="+mn-cs"/>
              </a:rPr>
              <a:t>L`Oreal</a:t>
            </a:r>
            <a:r>
              <a:rPr lang="en-US" sz="1200" b="0" i="0" kern="1200" dirty="0">
                <a:solidFill>
                  <a:schemeClr val="tx1"/>
                </a:solidFill>
                <a:effectLst/>
                <a:latin typeface="+mn-lt"/>
                <a:ea typeface="+mn-ea"/>
                <a:cs typeface="+mn-cs"/>
              </a:rPr>
              <a:t> Paris</a:t>
            </a:r>
          </a:p>
        </p:txBody>
      </p:sp>
      <p:sp>
        <p:nvSpPr>
          <p:cNvPr id="4" name="Номер слайда 3"/>
          <p:cNvSpPr>
            <a:spLocks noGrp="1"/>
          </p:cNvSpPr>
          <p:nvPr>
            <p:ph type="sldNum" sz="quarter" idx="5"/>
          </p:nvPr>
        </p:nvSpPr>
        <p:spPr/>
        <p:txBody>
          <a:bodyPr/>
          <a:lstStyle/>
          <a:p>
            <a:fld id="{D514822D-F9F9-49F6-AF27-6A5A2E96D6A7}" type="slidenum">
              <a:rPr lang="uk-UA" smtClean="0"/>
              <a:t>5</a:t>
            </a:fld>
            <a:endParaRPr lang="uk-UA"/>
          </a:p>
        </p:txBody>
      </p:sp>
    </p:spTree>
    <p:extLst>
      <p:ext uri="{BB962C8B-B14F-4D97-AF65-F5344CB8AC3E}">
        <p14:creationId xmlns:p14="http://schemas.microsoft.com/office/powerpoint/2010/main" val="2700734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a:t>Список джерел: </a:t>
            </a:r>
          </a:p>
          <a:p>
            <a:r>
              <a:rPr lang="uk-UA" dirty="0"/>
              <a:t>ГЕНДЕРНА РІВНІСТЬ:</a:t>
            </a:r>
          </a:p>
          <a:p>
            <a:pPr marL="228600" indent="-228600">
              <a:buAutoNum type="arabicPeriod"/>
            </a:pPr>
            <a:r>
              <a:rPr lang="en-US" dirty="0">
                <a:hlinkClick r:id="rId3"/>
              </a:rPr>
              <a:t>https://uk.wikipedia.org/wiki/%D0%A4%D0%B5%D0%BC%D1%96%D0%BD%D1%96%D0%B7%D0%BC</a:t>
            </a:r>
            <a:endParaRPr lang="uk-UA" dirty="0"/>
          </a:p>
          <a:p>
            <a:pPr marL="228600" indent="-228600">
              <a:buAutoNum type="arabicPeriod"/>
            </a:pPr>
            <a:r>
              <a:rPr lang="en-US" dirty="0">
                <a:hlinkClick r:id="rId3"/>
              </a:rPr>
              <a:t>https://uk.wikipedia.org/wiki/%D0%A4%D0%B5%D0%BC%D1%96%D0%BD%D1%96%D0%B7%D0%BC</a:t>
            </a:r>
            <a:endParaRPr lang="uk-UA" dirty="0"/>
          </a:p>
          <a:p>
            <a:pPr marL="228600" indent="-228600">
              <a:buAutoNum type="arabicPeriod"/>
            </a:pPr>
            <a:r>
              <a:rPr lang="en-US" dirty="0">
                <a:hlinkClick r:id="rId4"/>
              </a:rPr>
              <a:t>http://www.ellegirl.ru/articles/chto-takoe-slatsheyming-i-s-chem-ego-edyat/</a:t>
            </a:r>
            <a:endParaRPr lang="uk-UA" dirty="0"/>
          </a:p>
          <a:p>
            <a:pPr marL="228600" indent="-228600">
              <a:buAutoNum type="arabicPeriod"/>
            </a:pPr>
            <a:r>
              <a:rPr lang="en-US" dirty="0">
                <a:hlinkClick r:id="rId5"/>
              </a:rPr>
              <a:t>https://aif.ru/money/business/professii_zapreshchennye_dlya_zhenshchin_v_rossii_infografika</a:t>
            </a:r>
            <a:endParaRPr lang="uk-UA" dirty="0"/>
          </a:p>
          <a:p>
            <a:pPr marL="228600" indent="-228600">
              <a:buAutoNum type="arabicPeriod"/>
            </a:pPr>
            <a:r>
              <a:rPr lang="en-US" dirty="0">
                <a:hlinkClick r:id="rId6"/>
              </a:rPr>
              <a:t>https://lifehacker.ru/chto-takoe-feminizm/</a:t>
            </a:r>
            <a:endParaRPr lang="uk-UA" dirty="0"/>
          </a:p>
          <a:p>
            <a:pPr marL="228600" indent="-228600">
              <a:buAutoNum type="arabicPeriod"/>
            </a:pPr>
            <a:r>
              <a:rPr lang="en-US" dirty="0">
                <a:hlinkClick r:id="rId7"/>
              </a:rPr>
              <a:t>https://novate.ru/blogs/220916/38111/</a:t>
            </a:r>
            <a:endParaRPr lang="uk-UA" dirty="0"/>
          </a:p>
          <a:p>
            <a:pPr marL="228600" indent="-228600">
              <a:buAutoNum type="arabicPeriod"/>
            </a:pPr>
            <a:r>
              <a:rPr lang="en-US" dirty="0">
                <a:hlinkClick r:id="rId8"/>
              </a:rPr>
              <a:t>http://www.vokrugsveta.ru/article/279087/</a:t>
            </a:r>
            <a:endParaRPr lang="uk-UA" dirty="0"/>
          </a:p>
          <a:p>
            <a:pPr marL="228600" indent="-228600">
              <a:buAutoNum type="arabicPeriod"/>
            </a:pPr>
            <a:r>
              <a:rPr lang="en-US" dirty="0">
                <a:hlinkClick r:id="rId9"/>
              </a:rPr>
              <a:t>http://interesno.cc/article/1158/10-faktov-o-tom-kto-na-samom-dele-takie-feministki</a:t>
            </a:r>
            <a:endParaRPr lang="uk-UA" dirty="0"/>
          </a:p>
          <a:p>
            <a:pPr marL="228600" indent="-228600">
              <a:buAutoNum type="arabicPeriod"/>
            </a:pPr>
            <a:r>
              <a:rPr lang="en-US" dirty="0">
                <a:hlinkClick r:id="rId10"/>
              </a:rPr>
              <a:t>https://lenta.ru/articles/2019/08/30/discrimination/</a:t>
            </a:r>
            <a:endParaRPr lang="uk-UA" dirty="0"/>
          </a:p>
          <a:p>
            <a:pPr marL="228600" indent="-228600">
              <a:buAutoNum type="arabicPeriod"/>
            </a:pPr>
            <a:r>
              <a:rPr lang="en-US" dirty="0">
                <a:hlinkClick r:id="rId11"/>
              </a:rPr>
              <a:t>https://www.youtube.com/watch?v=uAQDxl5Tnps&amp;t=347s</a:t>
            </a:r>
            <a:endParaRPr lang="uk-UA" dirty="0"/>
          </a:p>
          <a:p>
            <a:pPr marL="228600" indent="-228600">
              <a:buAutoNum type="arabicPeriod"/>
            </a:pPr>
            <a:r>
              <a:rPr lang="en-US" dirty="0">
                <a:hlinkClick r:id="rId12"/>
              </a:rPr>
              <a:t>https://www.ua.undp.org/content/ukraine/uk/home/get-involved/16-days-of-activism-against-gender-based-violence.html</a:t>
            </a:r>
            <a:endParaRPr lang="uk-UA" dirty="0"/>
          </a:p>
          <a:p>
            <a:pPr marL="228600" indent="-228600">
              <a:buAutoNum type="arabicPeriod"/>
            </a:pPr>
            <a:r>
              <a:rPr lang="en-US" dirty="0">
                <a:hlinkClick r:id="rId13"/>
              </a:rPr>
              <a:t>https://ua.112.ua/golovni-novyni/unykaite-zhinok-yak-rukh-metoo-vplynuv-na-korporatyvni-pravyla-naibilshykh-kompanii-472537.html</a:t>
            </a:r>
            <a:endParaRPr lang="uk-UA" dirty="0"/>
          </a:p>
          <a:p>
            <a:pPr marL="228600" indent="-228600">
              <a:buAutoNum type="arabicPeriod"/>
            </a:pPr>
            <a:r>
              <a:rPr lang="en-US" dirty="0">
                <a:hlinkClick r:id="rId14"/>
              </a:rPr>
              <a:t>https://ru.wikipedia.org/wiki/%D0%92%D0%B0%D0%B9%D0%BD%D1%88%D1%82%D0%B5%D0%B9%D0%BD,_%D0%A5%D0%B0%D1%80%D0%B2%D0%B8</a:t>
            </a:r>
            <a:endParaRPr lang="uk-UA" dirty="0"/>
          </a:p>
          <a:p>
            <a:pPr marL="228600" indent="-228600">
              <a:buAutoNum type="arabicPeriod"/>
            </a:pPr>
            <a:r>
              <a:rPr lang="en-US" dirty="0">
                <a:hlinkClick r:id="rId15"/>
              </a:rPr>
              <a:t>https://ru.wikipedia.org/wiki/Me_Too_(%D1%85%D0%B5%D1%88%D1%82%D0%B5%D0%B3)</a:t>
            </a:r>
            <a:endParaRPr lang="uk-UA" dirty="0"/>
          </a:p>
          <a:p>
            <a:pPr marL="228600" indent="-228600">
              <a:buAutoNum type="arabicPeriod"/>
            </a:pPr>
            <a:r>
              <a:rPr lang="en-US" dirty="0">
                <a:hlinkClick r:id="rId16"/>
              </a:rPr>
              <a:t>https://www.gq.ru/success/velikie-zhenschiny-v-istorii</a:t>
            </a:r>
            <a:endParaRPr lang="uk-UA" dirty="0"/>
          </a:p>
          <a:p>
            <a:pPr marL="228600" indent="-228600">
              <a:buAutoNum type="arabicPeriod"/>
            </a:pPr>
            <a:endParaRPr lang="uk-UA" dirty="0"/>
          </a:p>
          <a:p>
            <a:endParaRPr lang="uk-UA" dirty="0"/>
          </a:p>
        </p:txBody>
      </p:sp>
      <p:sp>
        <p:nvSpPr>
          <p:cNvPr id="4" name="Номер слайда 3"/>
          <p:cNvSpPr>
            <a:spLocks noGrp="1"/>
          </p:cNvSpPr>
          <p:nvPr>
            <p:ph type="sldNum" sz="quarter" idx="5"/>
          </p:nvPr>
        </p:nvSpPr>
        <p:spPr/>
        <p:txBody>
          <a:bodyPr/>
          <a:lstStyle/>
          <a:p>
            <a:fld id="{D514822D-F9F9-49F6-AF27-6A5A2E96D6A7}" type="slidenum">
              <a:rPr lang="uk-UA" smtClean="0"/>
              <a:t>14</a:t>
            </a:fld>
            <a:endParaRPr lang="uk-UA"/>
          </a:p>
        </p:txBody>
      </p:sp>
    </p:spTree>
    <p:extLst>
      <p:ext uri="{BB962C8B-B14F-4D97-AF65-F5344CB8AC3E}">
        <p14:creationId xmlns:p14="http://schemas.microsoft.com/office/powerpoint/2010/main" val="470598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ru-RU"/>
              <a:t>Образец заголовка</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1F994C59-72E0-4353-8769-21976BD3343E}" type="datetimeFigureOut">
              <a:rPr lang="uk-UA" smtClean="0"/>
              <a:t>21.09.2020</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D82203C4-91F3-4310-90D5-5312AA18744D}" type="slidenum">
              <a:rPr lang="uk-UA" smtClean="0"/>
              <a:t>‹#›</a:t>
            </a:fld>
            <a:endParaRPr lang="uk-UA"/>
          </a:p>
        </p:txBody>
      </p:sp>
    </p:spTree>
    <p:extLst>
      <p:ext uri="{BB962C8B-B14F-4D97-AF65-F5344CB8AC3E}">
        <p14:creationId xmlns:p14="http://schemas.microsoft.com/office/powerpoint/2010/main" val="2022863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F994C59-72E0-4353-8769-21976BD3343E}" type="datetimeFigureOut">
              <a:rPr lang="uk-UA" smtClean="0"/>
              <a:t>21.09.2020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82203C4-91F3-4310-90D5-5312AA18744D}" type="slidenum">
              <a:rPr lang="uk-UA" smtClean="0"/>
              <a:t>‹#›</a:t>
            </a:fld>
            <a:endParaRPr lang="uk-UA"/>
          </a:p>
        </p:txBody>
      </p:sp>
    </p:spTree>
    <p:extLst>
      <p:ext uri="{BB962C8B-B14F-4D97-AF65-F5344CB8AC3E}">
        <p14:creationId xmlns:p14="http://schemas.microsoft.com/office/powerpoint/2010/main" val="278225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F994C59-72E0-4353-8769-21976BD3343E}" type="datetimeFigureOut">
              <a:rPr lang="uk-UA" smtClean="0"/>
              <a:t>21.09.2020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82203C4-91F3-4310-90D5-5312AA18744D}" type="slidenum">
              <a:rPr lang="uk-UA" smtClean="0"/>
              <a:t>‹#›</a:t>
            </a:fld>
            <a:endParaRPr lang="uk-UA"/>
          </a:p>
        </p:txBody>
      </p:sp>
    </p:spTree>
    <p:extLst>
      <p:ext uri="{BB962C8B-B14F-4D97-AF65-F5344CB8AC3E}">
        <p14:creationId xmlns:p14="http://schemas.microsoft.com/office/powerpoint/2010/main" val="2971032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F994C59-72E0-4353-8769-21976BD3343E}" type="datetimeFigureOut">
              <a:rPr lang="uk-UA" smtClean="0"/>
              <a:t>21.09.2020</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D82203C4-91F3-4310-90D5-5312AA18744D}" type="slidenum">
              <a:rPr lang="uk-UA" smtClean="0"/>
              <a:t>‹#›</a:t>
            </a:fld>
            <a:endParaRPr lang="uk-UA"/>
          </a:p>
        </p:txBody>
      </p:sp>
    </p:spTree>
    <p:extLst>
      <p:ext uri="{BB962C8B-B14F-4D97-AF65-F5344CB8AC3E}">
        <p14:creationId xmlns:p14="http://schemas.microsoft.com/office/powerpoint/2010/main" val="391534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ru-RU"/>
              <a:t>Образец заголовка</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7" name="Date Placeholder 6"/>
          <p:cNvSpPr>
            <a:spLocks noGrp="1"/>
          </p:cNvSpPr>
          <p:nvPr>
            <p:ph type="dt" sz="half" idx="10"/>
          </p:nvPr>
        </p:nvSpPr>
        <p:spPr/>
        <p:txBody>
          <a:bodyPr/>
          <a:lstStyle/>
          <a:p>
            <a:fld id="{1F994C59-72E0-4353-8769-21976BD3343E}" type="datetimeFigureOut">
              <a:rPr lang="uk-UA" smtClean="0"/>
              <a:t>21.09.2020</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D82203C4-91F3-4310-90D5-5312AA18744D}" type="slidenum">
              <a:rPr lang="uk-UA" smtClean="0"/>
              <a:t>‹#›</a:t>
            </a:fld>
            <a:endParaRPr lang="uk-UA"/>
          </a:p>
        </p:txBody>
      </p:sp>
    </p:spTree>
    <p:extLst>
      <p:ext uri="{BB962C8B-B14F-4D97-AF65-F5344CB8AC3E}">
        <p14:creationId xmlns:p14="http://schemas.microsoft.com/office/powerpoint/2010/main" val="1265228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7"/>
          <p:cNvSpPr>
            <a:spLocks noGrp="1"/>
          </p:cNvSpPr>
          <p:nvPr>
            <p:ph type="dt" sz="half" idx="10"/>
          </p:nvPr>
        </p:nvSpPr>
        <p:spPr/>
        <p:txBody>
          <a:bodyPr/>
          <a:lstStyle/>
          <a:p>
            <a:fld id="{1F994C59-72E0-4353-8769-21976BD3343E}" type="datetimeFigureOut">
              <a:rPr lang="uk-UA" smtClean="0"/>
              <a:t>21.09.2020</a:t>
            </a:fld>
            <a:endParaRPr lang="uk-UA"/>
          </a:p>
        </p:txBody>
      </p:sp>
      <p:sp>
        <p:nvSpPr>
          <p:cNvPr id="9" name="Footer Placeholder 8"/>
          <p:cNvSpPr>
            <a:spLocks noGrp="1"/>
          </p:cNvSpPr>
          <p:nvPr>
            <p:ph type="ftr" sz="quarter" idx="11"/>
          </p:nvPr>
        </p:nvSpPr>
        <p:spPr/>
        <p:txBody>
          <a:bodyPr/>
          <a:lstStyle/>
          <a:p>
            <a:endParaRPr lang="uk-UA"/>
          </a:p>
        </p:txBody>
      </p:sp>
      <p:sp>
        <p:nvSpPr>
          <p:cNvPr id="10" name="Slide Number Placeholder 9"/>
          <p:cNvSpPr>
            <a:spLocks noGrp="1"/>
          </p:cNvSpPr>
          <p:nvPr>
            <p:ph type="sldNum" sz="quarter" idx="12"/>
          </p:nvPr>
        </p:nvSpPr>
        <p:spPr/>
        <p:txBody>
          <a:bodyPr/>
          <a:lstStyle/>
          <a:p>
            <a:fld id="{D82203C4-91F3-4310-90D5-5312AA18744D}" type="slidenum">
              <a:rPr lang="uk-UA" smtClean="0"/>
              <a:t>‹#›</a:t>
            </a:fld>
            <a:endParaRPr lang="uk-UA"/>
          </a:p>
        </p:txBody>
      </p:sp>
    </p:spTree>
    <p:extLst>
      <p:ext uri="{BB962C8B-B14F-4D97-AF65-F5344CB8AC3E}">
        <p14:creationId xmlns:p14="http://schemas.microsoft.com/office/powerpoint/2010/main" val="4073510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583436" y="3143250"/>
            <a:ext cx="4270248" cy="2596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1F994C59-72E0-4353-8769-21976BD3343E}" type="datetimeFigureOut">
              <a:rPr lang="uk-UA" smtClean="0"/>
              <a:t>21.09.2020</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D82203C4-91F3-4310-90D5-5312AA18744D}" type="slidenum">
              <a:rPr lang="uk-UA" smtClean="0"/>
              <a:t>‹#›</a:t>
            </a:fld>
            <a:endParaRPr lang="uk-UA"/>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2062024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F994C59-72E0-4353-8769-21976BD3343E}" type="datetimeFigureOut">
              <a:rPr lang="uk-UA" smtClean="0"/>
              <a:t>21.09.2020</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82203C4-91F3-4310-90D5-5312AA18744D}" type="slidenum">
              <a:rPr lang="uk-UA" smtClean="0"/>
              <a:t>‹#›</a:t>
            </a:fld>
            <a:endParaRPr lang="uk-UA"/>
          </a:p>
        </p:txBody>
      </p:sp>
    </p:spTree>
    <p:extLst>
      <p:ext uri="{BB962C8B-B14F-4D97-AF65-F5344CB8AC3E}">
        <p14:creationId xmlns:p14="http://schemas.microsoft.com/office/powerpoint/2010/main" val="3106517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994C59-72E0-4353-8769-21976BD3343E}" type="datetimeFigureOut">
              <a:rPr lang="uk-UA" smtClean="0"/>
              <a:t>21.09.2020</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D82203C4-91F3-4310-90D5-5312AA18744D}" type="slidenum">
              <a:rPr lang="uk-UA" smtClean="0"/>
              <a:t>‹#›</a:t>
            </a:fld>
            <a:endParaRPr lang="uk-UA"/>
          </a:p>
        </p:txBody>
      </p:sp>
    </p:spTree>
    <p:extLst>
      <p:ext uri="{BB962C8B-B14F-4D97-AF65-F5344CB8AC3E}">
        <p14:creationId xmlns:p14="http://schemas.microsoft.com/office/powerpoint/2010/main" val="3295462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ru-RU"/>
              <a:t>Образец заголовка</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9" name="Date Placeholder 8"/>
          <p:cNvSpPr>
            <a:spLocks noGrp="1"/>
          </p:cNvSpPr>
          <p:nvPr>
            <p:ph type="dt" sz="half" idx="10"/>
          </p:nvPr>
        </p:nvSpPr>
        <p:spPr/>
        <p:txBody>
          <a:bodyPr/>
          <a:lstStyle/>
          <a:p>
            <a:fld id="{1F994C59-72E0-4353-8769-21976BD3343E}" type="datetimeFigureOut">
              <a:rPr lang="uk-UA" smtClean="0"/>
              <a:t>21.09.2020</a:t>
            </a:fld>
            <a:endParaRPr lang="uk-UA"/>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uk-UA"/>
          </a:p>
        </p:txBody>
      </p:sp>
      <p:sp>
        <p:nvSpPr>
          <p:cNvPr id="11" name="Slide Number Placeholder 10"/>
          <p:cNvSpPr>
            <a:spLocks noGrp="1"/>
          </p:cNvSpPr>
          <p:nvPr>
            <p:ph type="sldNum" sz="quarter" idx="12"/>
          </p:nvPr>
        </p:nvSpPr>
        <p:spPr/>
        <p:txBody>
          <a:bodyPr/>
          <a:lstStyle/>
          <a:p>
            <a:fld id="{D82203C4-91F3-4310-90D5-5312AA18744D}" type="slidenum">
              <a:rPr lang="uk-UA" smtClean="0"/>
              <a:t>‹#›</a:t>
            </a:fld>
            <a:endParaRPr lang="uk-UA"/>
          </a:p>
        </p:txBody>
      </p:sp>
    </p:spTree>
    <p:extLst>
      <p:ext uri="{BB962C8B-B14F-4D97-AF65-F5344CB8AC3E}">
        <p14:creationId xmlns:p14="http://schemas.microsoft.com/office/powerpoint/2010/main" val="2385028783"/>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F994C59-72E0-4353-8769-21976BD3343E}" type="datetimeFigureOut">
              <a:rPr lang="uk-UA" smtClean="0"/>
              <a:t>21.09.2020</a:t>
            </a:fld>
            <a:endParaRPr lang="uk-UA"/>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uk-UA"/>
          </a:p>
        </p:txBody>
      </p:sp>
      <p:sp>
        <p:nvSpPr>
          <p:cNvPr id="10" name="Slide Number Placeholder 9"/>
          <p:cNvSpPr>
            <a:spLocks noGrp="1"/>
          </p:cNvSpPr>
          <p:nvPr>
            <p:ph type="sldNum" sz="quarter" idx="12"/>
          </p:nvPr>
        </p:nvSpPr>
        <p:spPr/>
        <p:txBody>
          <a:bodyPr/>
          <a:lstStyle/>
          <a:p>
            <a:fld id="{D82203C4-91F3-4310-90D5-5312AA18744D}" type="slidenum">
              <a:rPr lang="uk-UA" smtClean="0"/>
              <a:t>‹#›</a:t>
            </a:fld>
            <a:endParaRPr lang="uk-UA"/>
          </a:p>
        </p:txBody>
      </p:sp>
    </p:spTree>
    <p:extLst>
      <p:ext uri="{BB962C8B-B14F-4D97-AF65-F5344CB8AC3E}">
        <p14:creationId xmlns:p14="http://schemas.microsoft.com/office/powerpoint/2010/main" val="219719016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F994C59-72E0-4353-8769-21976BD3343E}" type="datetimeFigureOut">
              <a:rPr lang="uk-UA" smtClean="0"/>
              <a:t>21.09.2020</a:t>
            </a:fld>
            <a:endParaRPr lang="uk-UA"/>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uk-UA"/>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D82203C4-91F3-4310-90D5-5312AA18744D}" type="slidenum">
              <a:rPr lang="uk-UA" smtClean="0"/>
              <a:t>‹#›</a:t>
            </a:fld>
            <a:endParaRPr lang="uk-UA"/>
          </a:p>
        </p:txBody>
      </p:sp>
    </p:spTree>
    <p:extLst>
      <p:ext uri="{BB962C8B-B14F-4D97-AF65-F5344CB8AC3E}">
        <p14:creationId xmlns:p14="http://schemas.microsoft.com/office/powerpoint/2010/main" val="235218307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D231EFC-E24E-467A-A0F9-B837EE568D50}"/>
              </a:ext>
            </a:extLst>
          </p:cNvPr>
          <p:cNvSpPr>
            <a:spLocks noGrp="1"/>
          </p:cNvSpPr>
          <p:nvPr>
            <p:ph type="ctrTitle"/>
          </p:nvPr>
        </p:nvSpPr>
        <p:spPr/>
        <p:txBody>
          <a:bodyPr>
            <a:normAutofit/>
          </a:bodyPr>
          <a:lstStyle/>
          <a:p>
            <a:r>
              <a:rPr lang="uk-UA" dirty="0"/>
              <a:t>Усі ми рівні.</a:t>
            </a:r>
          </a:p>
        </p:txBody>
      </p:sp>
      <p:sp>
        <p:nvSpPr>
          <p:cNvPr id="3" name="Подзаголовок 2">
            <a:extLst>
              <a:ext uri="{FF2B5EF4-FFF2-40B4-BE49-F238E27FC236}">
                <a16:creationId xmlns="" xmlns:a16="http://schemas.microsoft.com/office/drawing/2014/main" id="{F22D7EC5-E3ED-47E6-A209-A679D30C1558}"/>
              </a:ext>
            </a:extLst>
          </p:cNvPr>
          <p:cNvSpPr>
            <a:spLocks noGrp="1"/>
          </p:cNvSpPr>
          <p:nvPr>
            <p:ph type="subTitle" idx="1"/>
          </p:nvPr>
        </p:nvSpPr>
        <p:spPr>
          <a:xfrm>
            <a:off x="2737527" y="4538133"/>
            <a:ext cx="6801612" cy="1486105"/>
          </a:xfrm>
        </p:spPr>
        <p:txBody>
          <a:bodyPr>
            <a:normAutofit/>
          </a:bodyPr>
          <a:lstStyle/>
          <a:p>
            <a:r>
              <a:rPr lang="ru-RU" dirty="0" err="1" smtClean="0"/>
              <a:t>Підготувал</a:t>
            </a:r>
            <a:r>
              <a:rPr lang="uk-UA" dirty="0"/>
              <a:t>и</a:t>
            </a:r>
            <a:r>
              <a:rPr lang="ru-RU" dirty="0" smtClean="0"/>
              <a:t> </a:t>
            </a:r>
            <a:r>
              <a:rPr lang="ru-RU" dirty="0"/>
              <a:t>Колесниченко </a:t>
            </a:r>
            <a:r>
              <a:rPr lang="ru-RU" dirty="0" err="1"/>
              <a:t>Ірина</a:t>
            </a:r>
            <a:r>
              <a:rPr lang="ru-RU" dirty="0"/>
              <a:t>, студентка </a:t>
            </a:r>
            <a:r>
              <a:rPr lang="ru-RU" dirty="0" smtClean="0"/>
              <a:t>ГР-901 </a:t>
            </a:r>
            <a:r>
              <a:rPr lang="ru-RU" dirty="0" smtClean="0"/>
              <a:t>,</a:t>
            </a:r>
          </a:p>
          <a:p>
            <a:r>
              <a:rPr lang="ru-RU" dirty="0" smtClean="0"/>
              <a:t>до </a:t>
            </a:r>
            <a:r>
              <a:rPr lang="ru-RU" dirty="0"/>
              <a:t>теми </a:t>
            </a:r>
            <a:r>
              <a:rPr lang="ru-RU" dirty="0" smtClean="0"/>
              <a:t>«</a:t>
            </a:r>
            <a:r>
              <a:rPr lang="ru-RU" dirty="0" err="1" smtClean="0"/>
              <a:t>Стратегії</a:t>
            </a:r>
            <a:r>
              <a:rPr lang="ru-RU" dirty="0"/>
              <a:t>, </a:t>
            </a:r>
            <a:r>
              <a:rPr lang="ru-RU" dirty="0" err="1"/>
              <a:t>які</a:t>
            </a:r>
            <a:r>
              <a:rPr lang="ru-RU" dirty="0"/>
              <a:t> </a:t>
            </a:r>
            <a:r>
              <a:rPr lang="ru-RU" dirty="0" err="1"/>
              <a:t>допомагають</a:t>
            </a:r>
            <a:r>
              <a:rPr lang="ru-RU" dirty="0"/>
              <a:t>/</a:t>
            </a:r>
            <a:r>
              <a:rPr lang="ru-RU" dirty="0" err="1"/>
              <a:t>гли</a:t>
            </a:r>
            <a:r>
              <a:rPr lang="ru-RU" dirty="0"/>
              <a:t> </a:t>
            </a:r>
            <a:r>
              <a:rPr lang="ru-RU" dirty="0" err="1"/>
              <a:t>пережити</a:t>
            </a:r>
            <a:r>
              <a:rPr lang="ru-RU" dirty="0"/>
              <a:t> </a:t>
            </a:r>
            <a:r>
              <a:rPr lang="ru-RU" dirty="0" err="1"/>
              <a:t>період</a:t>
            </a:r>
            <a:r>
              <a:rPr lang="ru-RU" dirty="0"/>
              <a:t> </a:t>
            </a:r>
            <a:r>
              <a:rPr lang="ru-RU" dirty="0" err="1"/>
              <a:t>пандемії</a:t>
            </a:r>
            <a:r>
              <a:rPr lang="ru-RU" dirty="0"/>
              <a:t>.  Практики </a:t>
            </a:r>
            <a:r>
              <a:rPr lang="ru-RU" dirty="0" err="1"/>
              <a:t>роботи</a:t>
            </a:r>
            <a:r>
              <a:rPr lang="ru-RU" dirty="0"/>
              <a:t> з «</a:t>
            </a:r>
            <a:r>
              <a:rPr lang="ru-RU" dirty="0" err="1"/>
              <a:t>уразливістю</a:t>
            </a:r>
            <a:r>
              <a:rPr lang="ru-RU" dirty="0"/>
              <a:t>». </a:t>
            </a:r>
            <a:r>
              <a:rPr lang="ru-RU" dirty="0" err="1"/>
              <a:t>Уразливі</a:t>
            </a:r>
            <a:r>
              <a:rPr lang="ru-RU" dirty="0"/>
              <a:t> </a:t>
            </a:r>
            <a:r>
              <a:rPr lang="ru-RU" dirty="0" err="1"/>
              <a:t>групи</a:t>
            </a:r>
            <a:r>
              <a:rPr lang="ru-RU" dirty="0"/>
              <a:t>: методика </a:t>
            </a:r>
            <a:r>
              <a:rPr lang="ru-RU" dirty="0" err="1" smtClean="0"/>
              <a:t>роботи</a:t>
            </a:r>
            <a:r>
              <a:rPr lang="ru-RU" dirty="0" smtClean="0"/>
              <a:t>», </a:t>
            </a:r>
            <a:r>
              <a:rPr lang="ru-RU" dirty="0" err="1" smtClean="0"/>
              <a:t>Керівниця</a:t>
            </a:r>
            <a:r>
              <a:rPr lang="ru-RU" dirty="0" smtClean="0"/>
              <a:t> Губенко Г.В.</a:t>
            </a:r>
          </a:p>
          <a:p>
            <a:endParaRPr lang="ru-RU" dirty="0" smtClean="0"/>
          </a:p>
          <a:p>
            <a:endParaRPr lang="uk-UA" dirty="0"/>
          </a:p>
        </p:txBody>
      </p:sp>
    </p:spTree>
    <p:extLst>
      <p:ext uri="{BB962C8B-B14F-4D97-AF65-F5344CB8AC3E}">
        <p14:creationId xmlns:p14="http://schemas.microsoft.com/office/powerpoint/2010/main" val="258560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56DE548-1E42-4827-B312-A7F6C8713765}"/>
              </a:ext>
            </a:extLst>
          </p:cNvPr>
          <p:cNvSpPr>
            <a:spLocks noGrp="1"/>
          </p:cNvSpPr>
          <p:nvPr>
            <p:ph type="title"/>
          </p:nvPr>
        </p:nvSpPr>
        <p:spPr>
          <a:xfrm>
            <a:off x="2231136" y="0"/>
            <a:ext cx="7729728" cy="1188720"/>
          </a:xfrm>
        </p:spPr>
        <p:txBody>
          <a:bodyPr/>
          <a:lstStyle/>
          <a:p>
            <a:r>
              <a:rPr lang="uk-UA" dirty="0"/>
              <a:t>Правозахисні акції.</a:t>
            </a:r>
          </a:p>
        </p:txBody>
      </p:sp>
      <p:sp>
        <p:nvSpPr>
          <p:cNvPr id="3" name="Объект 2">
            <a:extLst>
              <a:ext uri="{FF2B5EF4-FFF2-40B4-BE49-F238E27FC236}">
                <a16:creationId xmlns="" xmlns:a16="http://schemas.microsoft.com/office/drawing/2014/main" id="{B4669800-A4C9-4ADA-9CE0-0B61381FF38B}"/>
              </a:ext>
            </a:extLst>
          </p:cNvPr>
          <p:cNvSpPr>
            <a:spLocks noGrp="1"/>
          </p:cNvSpPr>
          <p:nvPr>
            <p:ph idx="1"/>
          </p:nvPr>
        </p:nvSpPr>
        <p:spPr>
          <a:xfrm>
            <a:off x="0" y="1266444"/>
            <a:ext cx="12192000" cy="5591556"/>
          </a:xfrm>
        </p:spPr>
        <p:txBody>
          <a:bodyPr/>
          <a:lstStyle/>
          <a:p>
            <a:pPr marL="0" indent="0">
              <a:buNone/>
            </a:pPr>
            <a:r>
              <a:rPr lang="uk-UA" i="1" dirty="0"/>
              <a:t>"Якби всі жінки, які зазнали сексуальних домагань або нападу, також написали „Я теж“ у своєму статусі, ми могли би дати людям зрозуміти масштаби цієї проблеми"</a:t>
            </a:r>
            <a:r>
              <a:rPr lang="uk-UA" dirty="0"/>
              <a:t>, - написала тоді </a:t>
            </a:r>
            <a:r>
              <a:rPr lang="uk-UA" dirty="0" err="1"/>
              <a:t>Алісса</a:t>
            </a:r>
            <a:r>
              <a:rPr lang="uk-UA" dirty="0"/>
              <a:t> </a:t>
            </a:r>
            <a:r>
              <a:rPr lang="uk-UA" dirty="0" err="1"/>
              <a:t>Мілано</a:t>
            </a:r>
            <a:r>
              <a:rPr lang="uk-UA" dirty="0"/>
              <a:t>.</a:t>
            </a:r>
            <a:endParaRPr lang="x-none" dirty="0"/>
          </a:p>
          <a:p>
            <a:pPr marL="0" indent="0">
              <a:buNone/>
            </a:pPr>
            <a:r>
              <a:rPr lang="uk-UA" dirty="0"/>
              <a:t>Фраза </a:t>
            </a:r>
            <a:r>
              <a:rPr lang="uk-UA" dirty="0" err="1"/>
              <a:t>MeToo</a:t>
            </a:r>
            <a:r>
              <a:rPr lang="uk-UA" dirty="0"/>
              <a:t> ("Я теж") стала своєрідним символом боротьби за права жінок. Вона мала </a:t>
            </a:r>
            <a:r>
              <a:rPr lang="x-none" dirty="0" err="1"/>
              <a:t>привернути</a:t>
            </a:r>
            <a:r>
              <a:rPr lang="x-none" dirty="0"/>
              <a:t> </a:t>
            </a:r>
            <a:r>
              <a:rPr lang="x-none" dirty="0" err="1"/>
              <a:t>увагу</a:t>
            </a:r>
            <a:r>
              <a:rPr lang="x-none" dirty="0"/>
              <a:t> до </a:t>
            </a:r>
            <a:r>
              <a:rPr lang="x-none" dirty="0" err="1"/>
              <a:t>масштабів</a:t>
            </a:r>
            <a:r>
              <a:rPr lang="x-none" dirty="0"/>
              <a:t> і </a:t>
            </a:r>
            <a:r>
              <a:rPr lang="x-none" dirty="0" err="1"/>
              <a:t>повсюдності</a:t>
            </a:r>
            <a:r>
              <a:rPr lang="x-none" dirty="0"/>
              <a:t> </a:t>
            </a:r>
            <a:r>
              <a:rPr lang="x-none" dirty="0" err="1"/>
              <a:t>проблеми</a:t>
            </a:r>
            <a:r>
              <a:rPr lang="x-none" dirty="0"/>
              <a:t> </a:t>
            </a:r>
            <a:r>
              <a:rPr lang="x-none" dirty="0" err="1"/>
              <a:t>сексуальних</a:t>
            </a:r>
            <a:r>
              <a:rPr lang="x-none" dirty="0"/>
              <a:t> </a:t>
            </a:r>
            <a:r>
              <a:rPr lang="x-none" dirty="0" err="1"/>
              <a:t>домагань</a:t>
            </a:r>
            <a:r>
              <a:rPr lang="x-none" dirty="0"/>
              <a:t>.</a:t>
            </a:r>
            <a:endParaRPr lang="uk-UA" dirty="0"/>
          </a:p>
          <a:p>
            <a:pPr marL="0" indent="0">
              <a:buNone/>
            </a:pPr>
            <a:r>
              <a:rPr lang="uk-UA" dirty="0"/>
              <a:t>І вона привернула. Жінки почали писати </a:t>
            </a:r>
            <a:r>
              <a:rPr lang="en-US" dirty="0"/>
              <a:t>#MeToo</a:t>
            </a:r>
            <a:r>
              <a:rPr lang="uk-UA" dirty="0"/>
              <a:t> у своєму статусі та ділитися своїми історіями.</a:t>
            </a:r>
            <a:r>
              <a:rPr lang="en-US" dirty="0"/>
              <a:t> </a:t>
            </a:r>
            <a:r>
              <a:rPr lang="uk-UA" dirty="0"/>
              <a:t>Звісно, далеко не всі, але таких жінок виявилося дуже й дуже багато.</a:t>
            </a:r>
            <a:endParaRPr lang="x-none" dirty="0"/>
          </a:p>
          <a:p>
            <a:pPr marL="0" indent="0">
              <a:buNone/>
            </a:pPr>
            <a:endParaRPr lang="x-none" dirty="0"/>
          </a:p>
          <a:p>
            <a:pPr marL="0" indent="0">
              <a:buNone/>
            </a:pPr>
            <a:endParaRPr lang="uk-UA" dirty="0"/>
          </a:p>
        </p:txBody>
      </p:sp>
      <p:pic>
        <p:nvPicPr>
          <p:cNvPr id="3076" name="Picture 4" descr="Картинки по запросу &quot;Харві Вайнштейна&quot;">
            <a:extLst>
              <a:ext uri="{FF2B5EF4-FFF2-40B4-BE49-F238E27FC236}">
                <a16:creationId xmlns="" xmlns:a16="http://schemas.microsoft.com/office/drawing/2014/main" id="{556429EB-FC5F-4C24-A67E-EF97D9A713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3793" y="3260388"/>
            <a:ext cx="2654072" cy="359761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 xmlns:a16="http://schemas.microsoft.com/office/drawing/2014/main" id="{0CA2F2DE-A752-4542-87FA-5282C29F70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408" y="3298112"/>
            <a:ext cx="2486977" cy="355988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Картинки по запросу &quot;хєштег me too&quot;">
            <a:extLst>
              <a:ext uri="{FF2B5EF4-FFF2-40B4-BE49-F238E27FC236}">
                <a16:creationId xmlns="" xmlns:a16="http://schemas.microsoft.com/office/drawing/2014/main" id="{30546281-BF98-452A-8E7D-35F84115DF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239" y="3033057"/>
            <a:ext cx="5610353" cy="3691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67474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E5F9C2DF-CA6C-4F48-A530-50C8FB449118}"/>
              </a:ext>
            </a:extLst>
          </p:cNvPr>
          <p:cNvSpPr>
            <a:spLocks noGrp="1"/>
          </p:cNvSpPr>
          <p:nvPr>
            <p:ph idx="1"/>
          </p:nvPr>
        </p:nvSpPr>
        <p:spPr/>
        <p:txBody>
          <a:bodyPr/>
          <a:lstStyle/>
          <a:p>
            <a:pPr marL="0" indent="0" algn="ctr">
              <a:buNone/>
            </a:pPr>
            <a:r>
              <a:rPr lang="uk-UA" dirty="0"/>
              <a:t>Досить жити в світі заборон та обмежень, в світі, де для кожного вже вирішена його доля заздалегідь. Досить жити в світі, де ти боїшся жити. Замість того, щоб </a:t>
            </a:r>
            <a:r>
              <a:rPr lang="ru-RU" dirty="0" err="1"/>
              <a:t>конфронтуватися</a:t>
            </a:r>
            <a:r>
              <a:rPr lang="ru-RU" b="1" dirty="0"/>
              <a:t> </a:t>
            </a:r>
            <a:r>
              <a:rPr lang="uk-UA" dirty="0"/>
              <a:t>ми повинні об'єднатися заради спільної мети – побороти </a:t>
            </a:r>
            <a:r>
              <a:rPr lang="uk-UA" dirty="0" err="1"/>
              <a:t>сексизм</a:t>
            </a:r>
            <a:r>
              <a:rPr lang="uk-UA" dirty="0"/>
              <a:t> і, нарешті, жити в світі, де кожен може бути тим, ким він насправді хоче. </a:t>
            </a:r>
          </a:p>
        </p:txBody>
      </p:sp>
    </p:spTree>
    <p:extLst>
      <p:ext uri="{BB962C8B-B14F-4D97-AF65-F5344CB8AC3E}">
        <p14:creationId xmlns:p14="http://schemas.microsoft.com/office/powerpoint/2010/main" val="69534456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678801C-7986-4AC1-82A0-FF9984C84F46}"/>
              </a:ext>
            </a:extLst>
          </p:cNvPr>
          <p:cNvSpPr>
            <a:spLocks noGrp="1"/>
          </p:cNvSpPr>
          <p:nvPr>
            <p:ph type="title"/>
          </p:nvPr>
        </p:nvSpPr>
        <p:spPr>
          <a:xfrm>
            <a:off x="2231136" y="0"/>
            <a:ext cx="7729728" cy="1188720"/>
          </a:xfrm>
        </p:spPr>
        <p:txBody>
          <a:bodyPr/>
          <a:lstStyle/>
          <a:p>
            <a:r>
              <a:rPr lang="uk-UA" dirty="0"/>
              <a:t>Вікторина.</a:t>
            </a:r>
          </a:p>
        </p:txBody>
      </p:sp>
      <p:sp>
        <p:nvSpPr>
          <p:cNvPr id="3" name="Объект 2">
            <a:extLst>
              <a:ext uri="{FF2B5EF4-FFF2-40B4-BE49-F238E27FC236}">
                <a16:creationId xmlns="" xmlns:a16="http://schemas.microsoft.com/office/drawing/2014/main" id="{9857C985-6636-4B01-BAD2-89E2167186D0}"/>
              </a:ext>
            </a:extLst>
          </p:cNvPr>
          <p:cNvSpPr>
            <a:spLocks noGrp="1"/>
          </p:cNvSpPr>
          <p:nvPr>
            <p:ph idx="1"/>
          </p:nvPr>
        </p:nvSpPr>
        <p:spPr>
          <a:xfrm>
            <a:off x="2231136" y="1188720"/>
            <a:ext cx="7729728" cy="5669280"/>
          </a:xfrm>
        </p:spPr>
        <p:txBody>
          <a:bodyPr>
            <a:normAutofit/>
          </a:bodyPr>
          <a:lstStyle/>
          <a:p>
            <a:r>
              <a:rPr lang="uk-UA" dirty="0"/>
              <a:t>Фемінізм – це боротьба з чоловіками, або ж ненависть до чоловіків.</a:t>
            </a:r>
            <a:endParaRPr lang="x-none" dirty="0"/>
          </a:p>
          <a:p>
            <a:r>
              <a:rPr lang="uk-UA" dirty="0"/>
              <a:t> Близько 1,2 мільйонів дітей в усьому світі є жертвами торгові людьми, 80% - це маленькі дівчатка.</a:t>
            </a:r>
          </a:p>
          <a:p>
            <a:r>
              <a:rPr lang="uk-UA" dirty="0"/>
              <a:t> </a:t>
            </a:r>
            <a:r>
              <a:rPr lang="uk-UA" dirty="0" err="1"/>
              <a:t>Гілларі</a:t>
            </a:r>
            <a:r>
              <a:rPr lang="uk-UA" dirty="0"/>
              <a:t> Клінтон стала першою жінкою, яка балотувалася на пост президенту США.</a:t>
            </a:r>
          </a:p>
          <a:p>
            <a:r>
              <a:rPr lang="uk-UA" dirty="0"/>
              <a:t>З 2018 року в Саудівській Аравії жінкам дозволяється водити машину.</a:t>
            </a:r>
          </a:p>
          <a:p>
            <a:r>
              <a:rPr lang="uk-UA" dirty="0"/>
              <a:t>Справжня феміністка не може бути жіночною.</a:t>
            </a:r>
          </a:p>
          <a:p>
            <a:r>
              <a:rPr lang="uk-UA" dirty="0"/>
              <a:t>Феміністками можуть бути тільки жінки.</a:t>
            </a:r>
          </a:p>
          <a:p>
            <a:r>
              <a:rPr lang="uk-UA" dirty="0"/>
              <a:t>На сьогоднішній день жінкам забороняється голосувати на виборах в Садовській Аравії та Ватикані.</a:t>
            </a:r>
          </a:p>
          <a:p>
            <a:r>
              <a:rPr lang="uk-UA" dirty="0"/>
              <a:t>Феміністки вважаюсь, що будь-яка поведінка жінки може бути виправдана дискримінацією.</a:t>
            </a:r>
            <a:endParaRPr lang="x-none" dirty="0"/>
          </a:p>
          <a:p>
            <a:r>
              <a:rPr lang="uk-UA" dirty="0"/>
              <a:t>Феміністки теж святкують 8 березня.</a:t>
            </a:r>
          </a:p>
        </p:txBody>
      </p:sp>
    </p:spTree>
    <p:extLst>
      <p:ext uri="{BB962C8B-B14F-4D97-AF65-F5344CB8AC3E}">
        <p14:creationId xmlns:p14="http://schemas.microsoft.com/office/powerpoint/2010/main" val="37442683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3">
                                            <p:txEl>
                                              <p:pRg st="1" end="1"/>
                                            </p:txEl>
                                          </p:spTgt>
                                        </p:tgtEl>
                                        <p:attrNameLst>
                                          <p:attrName>style.color</p:attrName>
                                        </p:attrNameLst>
                                      </p:cBhvr>
                                      <p:to>
                                        <a:srgbClr val="92D05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3">
                                            <p:txEl>
                                              <p:pRg st="2" end="2"/>
                                            </p:txEl>
                                          </p:spTgt>
                                        </p:tgtEl>
                                        <p:attrNameLst>
                                          <p:attrName>style.color</p:attrName>
                                        </p:attrNameLst>
                                      </p:cBhvr>
                                      <p:to>
                                        <a:srgbClr val="FF0000"/>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3">
                                            <p:txEl>
                                              <p:pRg st="3" end="3"/>
                                            </p:txEl>
                                          </p:spTgt>
                                        </p:tgtEl>
                                        <p:attrNameLst>
                                          <p:attrName>style.color</p:attrName>
                                        </p:attrNameLst>
                                      </p:cBhvr>
                                      <p:to>
                                        <a:srgbClr val="FF0000"/>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2000" fill="hold"/>
                                        <p:tgtEl>
                                          <p:spTgt spid="3">
                                            <p:txEl>
                                              <p:pRg st="4" end="4"/>
                                            </p:txEl>
                                          </p:spTgt>
                                        </p:tgtEl>
                                        <p:attrNameLst>
                                          <p:attrName>style.color</p:attrName>
                                        </p:attrNameLst>
                                      </p:cBhvr>
                                      <p:to>
                                        <a:srgbClr val="FF0000"/>
                                      </p:to>
                                    </p:animClr>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2000" fill="hold"/>
                                        <p:tgtEl>
                                          <p:spTgt spid="3">
                                            <p:txEl>
                                              <p:pRg st="5" end="5"/>
                                            </p:txEl>
                                          </p:spTgt>
                                        </p:tgtEl>
                                        <p:attrNameLst>
                                          <p:attrName>style.color</p:attrName>
                                        </p:attrNameLst>
                                      </p:cBhvr>
                                      <p:to>
                                        <a:srgbClr val="FF0000"/>
                                      </p:to>
                                    </p:animClr>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nodeType="clickEffect">
                                  <p:stCondLst>
                                    <p:cond delay="0"/>
                                  </p:stCondLst>
                                  <p:childTnLst>
                                    <p:animClr clrSpc="rgb" dir="cw">
                                      <p:cBhvr override="childStyle">
                                        <p:cTn id="30" dur="2000" fill="hold"/>
                                        <p:tgtEl>
                                          <p:spTgt spid="3">
                                            <p:txEl>
                                              <p:pRg st="6" end="6"/>
                                            </p:txEl>
                                          </p:spTgt>
                                        </p:tgtEl>
                                        <p:attrNameLst>
                                          <p:attrName>style.color</p:attrName>
                                        </p:attrNameLst>
                                      </p:cBhvr>
                                      <p:to>
                                        <a:srgbClr val="92D050"/>
                                      </p:to>
                                    </p:animClr>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nodeType="clickEffect">
                                  <p:stCondLst>
                                    <p:cond delay="0"/>
                                  </p:stCondLst>
                                  <p:childTnLst>
                                    <p:animClr clrSpc="rgb" dir="cw">
                                      <p:cBhvr override="childStyle">
                                        <p:cTn id="34" dur="2000" fill="hold"/>
                                        <p:tgtEl>
                                          <p:spTgt spid="3">
                                            <p:txEl>
                                              <p:pRg st="7" end="7"/>
                                            </p:txEl>
                                          </p:spTgt>
                                        </p:tgtEl>
                                        <p:attrNameLst>
                                          <p:attrName>style.color</p:attrName>
                                        </p:attrNameLst>
                                      </p:cBhvr>
                                      <p:to>
                                        <a:srgbClr val="FF0000"/>
                                      </p:to>
                                    </p:animClr>
                                  </p:childTnLst>
                                </p:cTn>
                              </p:par>
                            </p:childTnLst>
                          </p:cTn>
                        </p:par>
                      </p:childTnLst>
                    </p:cTn>
                  </p:par>
                  <p:par>
                    <p:cTn id="35" fill="hold">
                      <p:stCondLst>
                        <p:cond delay="indefinite"/>
                      </p:stCondLst>
                      <p:childTnLst>
                        <p:par>
                          <p:cTn id="36" fill="hold">
                            <p:stCondLst>
                              <p:cond delay="0"/>
                            </p:stCondLst>
                            <p:childTnLst>
                              <p:par>
                                <p:cTn id="37" presetID="3" presetClass="emph" presetSubtype="2" fill="hold" nodeType="clickEffect">
                                  <p:stCondLst>
                                    <p:cond delay="0"/>
                                  </p:stCondLst>
                                  <p:childTnLst>
                                    <p:animClr clrSpc="rgb" dir="cw">
                                      <p:cBhvr override="childStyle">
                                        <p:cTn id="38" dur="2000" fill="hold"/>
                                        <p:tgtEl>
                                          <p:spTgt spid="3">
                                            <p:txEl>
                                              <p:pRg st="8" end="8"/>
                                            </p:txEl>
                                          </p:spTgt>
                                        </p:tgtEl>
                                        <p:attrNameLst>
                                          <p:attrName>style.color</p:attrName>
                                        </p:attrNameLst>
                                      </p:cBhvr>
                                      <p:to>
                                        <a:srgbClr val="92D05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DF52CA1-D91B-413B-94AC-FB373C78B088}"/>
              </a:ext>
            </a:extLst>
          </p:cNvPr>
          <p:cNvSpPr>
            <a:spLocks noGrp="1"/>
          </p:cNvSpPr>
          <p:nvPr>
            <p:ph type="title"/>
          </p:nvPr>
        </p:nvSpPr>
        <p:spPr>
          <a:xfrm>
            <a:off x="2231136" y="0"/>
            <a:ext cx="7729728" cy="1188720"/>
          </a:xfrm>
        </p:spPr>
        <p:txBody>
          <a:bodyPr/>
          <a:lstStyle/>
          <a:p>
            <a:r>
              <a:rPr lang="uk-UA" dirty="0"/>
              <a:t>Гра «про яку жінку йде мова?»</a:t>
            </a:r>
          </a:p>
        </p:txBody>
      </p:sp>
      <p:sp>
        <p:nvSpPr>
          <p:cNvPr id="3" name="Объект 2">
            <a:extLst>
              <a:ext uri="{FF2B5EF4-FFF2-40B4-BE49-F238E27FC236}">
                <a16:creationId xmlns="" xmlns:a16="http://schemas.microsoft.com/office/drawing/2014/main" id="{31E81836-2289-44C2-ADCF-2DCE5E4A69CF}"/>
              </a:ext>
            </a:extLst>
          </p:cNvPr>
          <p:cNvSpPr>
            <a:spLocks noGrp="1"/>
          </p:cNvSpPr>
          <p:nvPr>
            <p:ph idx="1"/>
          </p:nvPr>
        </p:nvSpPr>
        <p:spPr>
          <a:xfrm>
            <a:off x="0" y="1125659"/>
            <a:ext cx="9112469" cy="6536383"/>
          </a:xfrm>
        </p:spPr>
        <p:txBody>
          <a:bodyPr>
            <a:noAutofit/>
          </a:bodyPr>
          <a:lstStyle/>
          <a:p>
            <a:pPr marL="0" indent="0">
              <a:buNone/>
            </a:pPr>
            <a:r>
              <a:rPr lang="uk-UA" sz="1700" dirty="0">
                <a:solidFill>
                  <a:schemeClr val="accent2">
                    <a:lumMod val="75000"/>
                  </a:schemeClr>
                </a:solidFill>
              </a:rPr>
              <a:t>1. Перша професорка Паризького університету, перша людина, яка здобула 2 Нобелівські премії.</a:t>
            </a:r>
          </a:p>
          <a:p>
            <a:pPr marL="0" indent="0">
              <a:buNone/>
            </a:pPr>
            <a:r>
              <a:rPr lang="uk-UA" sz="1700" dirty="0">
                <a:solidFill>
                  <a:schemeClr val="accent1">
                    <a:lumMod val="60000"/>
                    <a:lumOff val="40000"/>
                  </a:schemeClr>
                </a:solidFill>
              </a:rPr>
              <a:t>2. Засновниця вільного танцю, яка з ніг на голову перевернула весь світ західного мистецтва.</a:t>
            </a:r>
          </a:p>
          <a:p>
            <a:pPr marL="0" indent="0">
              <a:buNone/>
            </a:pPr>
            <a:r>
              <a:rPr lang="uk-UA" sz="1700" dirty="0">
                <a:solidFill>
                  <a:srgbClr val="C00000"/>
                </a:solidFill>
              </a:rPr>
              <a:t>3. Стала </a:t>
            </a:r>
            <a:r>
              <a:rPr lang="uk-UA" sz="1700" dirty="0" err="1">
                <a:solidFill>
                  <a:srgbClr val="C00000"/>
                </a:solidFill>
              </a:rPr>
              <a:t>головнокомандувачкою</a:t>
            </a:r>
            <a:r>
              <a:rPr lang="uk-UA" sz="1700" dirty="0">
                <a:solidFill>
                  <a:srgbClr val="C00000"/>
                </a:solidFill>
              </a:rPr>
              <a:t> Франції в 17 років, повела свою армію в битву, щоб врятувати народ, та померла гідно, не зрадивши свої ідеали. </a:t>
            </a:r>
            <a:endParaRPr lang="x-none" sz="1700" dirty="0">
              <a:solidFill>
                <a:srgbClr val="C00000"/>
              </a:solidFill>
            </a:endParaRPr>
          </a:p>
          <a:p>
            <a:pPr marL="0" indent="0">
              <a:buNone/>
            </a:pPr>
            <a:r>
              <a:rPr lang="uk-UA" sz="1700" dirty="0">
                <a:solidFill>
                  <a:srgbClr val="FFC000"/>
                </a:solidFill>
              </a:rPr>
              <a:t>4. Створила лірику, включена в канонічний список Дев’яти ліриків, написала близько 10 тисяч ліричних поем.</a:t>
            </a:r>
          </a:p>
          <a:p>
            <a:pPr marL="0" indent="0">
              <a:buNone/>
            </a:pPr>
            <a:r>
              <a:rPr lang="uk-UA" sz="1700" dirty="0">
                <a:solidFill>
                  <a:srgbClr val="FF0000"/>
                </a:solidFill>
              </a:rPr>
              <a:t>5. Успішно отримувала перемоги у війнах, листувалася з французькими філософами, поклала початок сатиричній журналістиці та вакцинації.</a:t>
            </a:r>
          </a:p>
          <a:p>
            <a:pPr marL="0" indent="0">
              <a:buNone/>
            </a:pPr>
            <a:r>
              <a:rPr lang="uk-UA" sz="1700" dirty="0">
                <a:solidFill>
                  <a:schemeClr val="accent4">
                    <a:lumMod val="60000"/>
                    <a:lumOff val="40000"/>
                  </a:schemeClr>
                </a:solidFill>
              </a:rPr>
              <a:t>6. Про неї знято стільки фільмів, скільки не знімали ні про одну жінку. Не була красунею, але була однією з найрозумніших людей. Про її діяння ходять легенди , особливо про її романи.</a:t>
            </a:r>
          </a:p>
          <a:p>
            <a:pPr marL="0" indent="0">
              <a:buNone/>
            </a:pPr>
            <a:r>
              <a:rPr lang="uk-UA" sz="1700" dirty="0">
                <a:solidFill>
                  <a:schemeClr val="bg1">
                    <a:lumMod val="95000"/>
                    <a:lumOff val="5000"/>
                  </a:schemeClr>
                </a:solidFill>
              </a:rPr>
              <a:t>7. Модернізувала жіночу моду, одягала самих відомих жінок своєї епохи та розвіяла гендерні стереотипи.</a:t>
            </a:r>
            <a:endParaRPr lang="x-none" sz="1700" dirty="0">
              <a:solidFill>
                <a:schemeClr val="bg1">
                  <a:lumMod val="95000"/>
                  <a:lumOff val="5000"/>
                </a:schemeClr>
              </a:solidFill>
            </a:endParaRPr>
          </a:p>
          <a:p>
            <a:pPr marL="0" indent="0">
              <a:buNone/>
            </a:pPr>
            <a:r>
              <a:rPr lang="uk-UA" sz="1700" dirty="0">
                <a:solidFill>
                  <a:srgbClr val="002060"/>
                </a:solidFill>
              </a:rPr>
              <a:t>8.  Її ім’я - це синонім жіночого успіху 21 сторіччя. Її статки оцінюють майже в 3 мільярда доларів. Телеведуча, акторка, </a:t>
            </a:r>
            <a:r>
              <a:rPr lang="uk-UA" sz="1700" dirty="0" err="1">
                <a:solidFill>
                  <a:srgbClr val="002060"/>
                </a:solidFill>
              </a:rPr>
              <a:t>бізнесвуменка</a:t>
            </a:r>
            <a:r>
              <a:rPr lang="uk-UA" sz="1700" dirty="0">
                <a:solidFill>
                  <a:srgbClr val="002060"/>
                </a:solidFill>
              </a:rPr>
              <a:t>, філантропка. </a:t>
            </a:r>
          </a:p>
          <a:p>
            <a:pPr marL="0" indent="0">
              <a:buNone/>
            </a:pPr>
            <a:r>
              <a:rPr lang="uk-UA" sz="1700" dirty="0">
                <a:solidFill>
                  <a:srgbClr val="00B050"/>
                </a:solidFill>
              </a:rPr>
              <a:t>9. На корті вона домінує та подавляє, це танк в людському вигляді, будь-який професіональний тенісист, навіть чоловічого роду, буде тремтіти, виявившись напроти неї з ракеткою в руці.</a:t>
            </a:r>
            <a:r>
              <a:rPr lang="uk-UA" sz="1700" dirty="0"/>
              <a:t/>
            </a:r>
            <a:br>
              <a:rPr lang="uk-UA" sz="1700" dirty="0"/>
            </a:br>
            <a:endParaRPr lang="uk-UA" sz="1700" dirty="0"/>
          </a:p>
        </p:txBody>
      </p:sp>
      <p:sp>
        <p:nvSpPr>
          <p:cNvPr id="4" name="Прямоугольник 3">
            <a:extLst>
              <a:ext uri="{FF2B5EF4-FFF2-40B4-BE49-F238E27FC236}">
                <a16:creationId xmlns="" xmlns:a16="http://schemas.microsoft.com/office/drawing/2014/main" id="{5A5A7D8C-C539-40DC-9080-8A2F6BA3210C}"/>
              </a:ext>
            </a:extLst>
          </p:cNvPr>
          <p:cNvSpPr/>
          <p:nvPr/>
        </p:nvSpPr>
        <p:spPr>
          <a:xfrm>
            <a:off x="9459311" y="1579554"/>
            <a:ext cx="2732690" cy="4847289"/>
          </a:xfrm>
          <a:prstGeom prst="rect">
            <a:avLst/>
          </a:prstGeom>
        </p:spPr>
        <p:txBody>
          <a:bodyPr wrap="square">
            <a:spAutoFit/>
          </a:bodyPr>
          <a:lstStyle/>
          <a:p>
            <a:pPr>
              <a:lnSpc>
                <a:spcPct val="107000"/>
              </a:lnSpc>
              <a:spcAft>
                <a:spcPts val="800"/>
              </a:spcAft>
            </a:pPr>
            <a:r>
              <a:rPr lang="uk-UA" sz="2400" dirty="0">
                <a:latin typeface="Calibri" panose="020F0502020204030204" pitchFamily="34" charset="0"/>
                <a:ea typeface="Calibri" panose="020F0502020204030204" pitchFamily="34" charset="0"/>
                <a:cs typeface="Times New Roman" panose="02020603050405020304" pitchFamily="18" charset="0"/>
              </a:rPr>
              <a:t>1.Серена Вільямс </a:t>
            </a:r>
          </a:p>
          <a:p>
            <a:pPr>
              <a:lnSpc>
                <a:spcPct val="107000"/>
              </a:lnSpc>
              <a:spcAft>
                <a:spcPts val="800"/>
              </a:spcAft>
            </a:pPr>
            <a:r>
              <a:rPr lang="uk-UA" sz="2400" dirty="0">
                <a:latin typeface="Calibri" panose="020F0502020204030204" pitchFamily="34" charset="0"/>
                <a:ea typeface="Calibri" panose="020F0502020204030204" pitchFamily="34" charset="0"/>
                <a:cs typeface="Times New Roman" panose="02020603050405020304" pitchFamily="18" charset="0"/>
              </a:rPr>
              <a:t>2.Марія </a:t>
            </a:r>
            <a:r>
              <a:rPr lang="uk-UA" sz="2400" dirty="0" err="1">
                <a:latin typeface="Calibri" panose="020F0502020204030204" pitchFamily="34" charset="0"/>
                <a:ea typeface="Calibri" panose="020F0502020204030204" pitchFamily="34" charset="0"/>
                <a:cs typeface="Times New Roman" panose="02020603050405020304" pitchFamily="18" charset="0"/>
              </a:rPr>
              <a:t>Склодовська</a:t>
            </a:r>
            <a:r>
              <a:rPr lang="uk-UA" sz="2400" dirty="0">
                <a:latin typeface="Calibri" panose="020F0502020204030204" pitchFamily="34" charset="0"/>
                <a:ea typeface="Calibri" panose="020F0502020204030204" pitchFamily="34" charset="0"/>
                <a:cs typeface="Times New Roman" panose="02020603050405020304" pitchFamily="18" charset="0"/>
              </a:rPr>
              <a:t>-Кюрі</a:t>
            </a:r>
          </a:p>
          <a:p>
            <a:pPr>
              <a:lnSpc>
                <a:spcPct val="107000"/>
              </a:lnSpc>
              <a:spcAft>
                <a:spcPts val="800"/>
              </a:spcAft>
            </a:pPr>
            <a:r>
              <a:rPr lang="uk-UA" sz="2400" dirty="0">
                <a:latin typeface="Calibri" panose="020F0502020204030204" pitchFamily="34" charset="0"/>
                <a:ea typeface="Calibri" panose="020F0502020204030204" pitchFamily="34" charset="0"/>
                <a:cs typeface="Times New Roman" panose="02020603050405020304" pitchFamily="18" charset="0"/>
              </a:rPr>
              <a:t>3.Опра </a:t>
            </a:r>
            <a:r>
              <a:rPr lang="uk-UA" sz="2400" dirty="0" err="1">
                <a:latin typeface="Calibri" panose="020F0502020204030204" pitchFamily="34" charset="0"/>
                <a:ea typeface="Calibri" panose="020F0502020204030204" pitchFamily="34" charset="0"/>
                <a:cs typeface="Times New Roman" panose="02020603050405020304" pitchFamily="18" charset="0"/>
              </a:rPr>
              <a:t>Вінфрі</a:t>
            </a:r>
            <a:endParaRPr lang="uk-UA"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k-UA" sz="2400" dirty="0">
                <a:latin typeface="Calibri" panose="020F0502020204030204" pitchFamily="34" charset="0"/>
                <a:ea typeface="Calibri" panose="020F0502020204030204" pitchFamily="34" charset="0"/>
                <a:cs typeface="Times New Roman" panose="02020603050405020304" pitchFamily="18" charset="0"/>
              </a:rPr>
              <a:t>4.Сапфо</a:t>
            </a:r>
          </a:p>
          <a:p>
            <a:pPr>
              <a:lnSpc>
                <a:spcPct val="107000"/>
              </a:lnSpc>
              <a:spcAft>
                <a:spcPts val="800"/>
              </a:spcAft>
            </a:pPr>
            <a:r>
              <a:rPr lang="uk-UA" sz="2400" dirty="0">
                <a:latin typeface="Calibri" panose="020F0502020204030204" pitchFamily="34" charset="0"/>
                <a:ea typeface="Calibri" panose="020F0502020204030204" pitchFamily="34" charset="0"/>
                <a:cs typeface="Times New Roman" panose="02020603050405020304" pitchFamily="18" charset="0"/>
              </a:rPr>
              <a:t>5.Клеопатра</a:t>
            </a:r>
          </a:p>
          <a:p>
            <a:pPr>
              <a:lnSpc>
                <a:spcPct val="107000"/>
              </a:lnSpc>
              <a:spcAft>
                <a:spcPts val="800"/>
              </a:spcAft>
            </a:pPr>
            <a:r>
              <a:rPr lang="uk-UA" sz="2400" dirty="0">
                <a:latin typeface="Calibri" panose="020F0502020204030204" pitchFamily="34" charset="0"/>
                <a:ea typeface="Calibri" panose="020F0502020204030204" pitchFamily="34" charset="0"/>
                <a:cs typeface="Times New Roman" panose="02020603050405020304" pitchFamily="18" charset="0"/>
              </a:rPr>
              <a:t>6.Жанна Д'арк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k-UA" sz="2400" dirty="0">
                <a:latin typeface="Calibri" panose="020F0502020204030204" pitchFamily="34" charset="0"/>
                <a:ea typeface="Calibri" panose="020F0502020204030204" pitchFamily="34" charset="0"/>
                <a:cs typeface="Times New Roman" panose="02020603050405020304" pitchFamily="18" charset="0"/>
              </a:rPr>
              <a:t>7.Коко Шанель</a:t>
            </a:r>
          </a:p>
          <a:p>
            <a:pPr>
              <a:lnSpc>
                <a:spcPct val="107000"/>
              </a:lnSpc>
              <a:spcAft>
                <a:spcPts val="800"/>
              </a:spcAft>
            </a:pPr>
            <a:r>
              <a:rPr lang="uk-UA" sz="2400" dirty="0">
                <a:latin typeface="Calibri" panose="020F0502020204030204" pitchFamily="34" charset="0"/>
                <a:ea typeface="Calibri" panose="020F0502020204030204" pitchFamily="34" charset="0"/>
                <a:cs typeface="Times New Roman" panose="02020603050405020304" pitchFamily="18" charset="0"/>
              </a:rPr>
              <a:t>8.Катерина 2</a:t>
            </a:r>
          </a:p>
          <a:p>
            <a:pPr>
              <a:lnSpc>
                <a:spcPct val="107000"/>
              </a:lnSpc>
              <a:spcAft>
                <a:spcPts val="800"/>
              </a:spcAft>
            </a:pPr>
            <a:r>
              <a:rPr lang="uk-UA" sz="2400" dirty="0">
                <a:latin typeface="Calibri" panose="020F0502020204030204" pitchFamily="34" charset="0"/>
                <a:ea typeface="Calibri" panose="020F0502020204030204" pitchFamily="34" charset="0"/>
                <a:cs typeface="Times New Roman" panose="02020603050405020304" pitchFamily="18" charset="0"/>
              </a:rPr>
              <a:t>9.Айседора Дункан</a:t>
            </a:r>
            <a:endParaRPr lang="x-none"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21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4">
                                            <p:txEl>
                                              <p:pRg st="1" end="1"/>
                                            </p:txEl>
                                          </p:spTgt>
                                        </p:tgtEl>
                                        <p:attrNameLst>
                                          <p:attrName>style.color</p:attrName>
                                        </p:attrNameLst>
                                      </p:cBhvr>
                                      <p:to>
                                        <p:clrVal>
                                          <a:srgbClr val="B6AD37"/>
                                        </p:clrVal>
                                      </p:to>
                                    </p:set>
                                    <p:set>
                                      <p:cBhvr>
                                        <p:cTn id="7" dur="500" fill="hold"/>
                                        <p:tgtEl>
                                          <p:spTgt spid="4">
                                            <p:txEl>
                                              <p:pRg st="1" end="1"/>
                                            </p:txEl>
                                          </p:spTgt>
                                        </p:tgtEl>
                                        <p:attrNameLst>
                                          <p:attrName>fillcolor</p:attrName>
                                        </p:attrNameLst>
                                      </p:cBhvr>
                                      <p:to>
                                        <p:clrVal>
                                          <a:srgbClr val="B6AD37"/>
                                        </p:clrVal>
                                      </p:to>
                                    </p:set>
                                    <p:set>
                                      <p:cBhvr>
                                        <p:cTn id="8" dur="500" fill="hold"/>
                                        <p:tgtEl>
                                          <p:spTgt spid="4">
                                            <p:txEl>
                                              <p:pRg st="1" end="1"/>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4">
                                            <p:txEl>
                                              <p:pRg st="8" end="8"/>
                                            </p:txEl>
                                          </p:spTgt>
                                        </p:tgtEl>
                                        <p:attrNameLst>
                                          <p:attrName>style.color</p:attrName>
                                        </p:attrNameLst>
                                      </p:cBhvr>
                                      <p:to>
                                        <p:clrVal>
                                          <a:srgbClr val="C3D8D7"/>
                                        </p:clrVal>
                                      </p:to>
                                    </p:set>
                                    <p:set>
                                      <p:cBhvr>
                                        <p:cTn id="13" dur="500" fill="hold"/>
                                        <p:tgtEl>
                                          <p:spTgt spid="4">
                                            <p:txEl>
                                              <p:pRg st="8" end="8"/>
                                            </p:txEl>
                                          </p:spTgt>
                                        </p:tgtEl>
                                        <p:attrNameLst>
                                          <p:attrName>fillcolor</p:attrName>
                                        </p:attrNameLst>
                                      </p:cBhvr>
                                      <p:to>
                                        <p:clrVal>
                                          <a:srgbClr val="C3D8D7"/>
                                        </p:clrVal>
                                      </p:to>
                                    </p:set>
                                    <p:set>
                                      <p:cBhvr>
                                        <p:cTn id="14" dur="500" fill="hold"/>
                                        <p:tgtEl>
                                          <p:spTgt spid="4">
                                            <p:txEl>
                                              <p:pRg st="8" end="8"/>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4">
                                            <p:txEl>
                                              <p:pRg st="5" end="5"/>
                                            </p:txEl>
                                          </p:spTgt>
                                        </p:tgtEl>
                                        <p:attrNameLst>
                                          <p:attrName>style.color</p:attrName>
                                        </p:attrNameLst>
                                      </p:cBhvr>
                                      <p:to>
                                        <p:clrVal>
                                          <a:srgbClr val="C00000"/>
                                        </p:clrVal>
                                      </p:to>
                                    </p:set>
                                    <p:set>
                                      <p:cBhvr>
                                        <p:cTn id="19" dur="500" fill="hold"/>
                                        <p:tgtEl>
                                          <p:spTgt spid="4">
                                            <p:txEl>
                                              <p:pRg st="5" end="5"/>
                                            </p:txEl>
                                          </p:spTgt>
                                        </p:tgtEl>
                                        <p:attrNameLst>
                                          <p:attrName>fillcolor</p:attrName>
                                        </p:attrNameLst>
                                      </p:cBhvr>
                                      <p:to>
                                        <p:clrVal>
                                          <a:srgbClr val="C00000"/>
                                        </p:clrVal>
                                      </p:to>
                                    </p:set>
                                    <p:set>
                                      <p:cBhvr>
                                        <p:cTn id="20" dur="500" fill="hold"/>
                                        <p:tgtEl>
                                          <p:spTgt spid="4">
                                            <p:txEl>
                                              <p:pRg st="5" end="5"/>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iterate type="lt">
                                    <p:tmPct val="4000"/>
                                  </p:iterate>
                                  <p:childTnLst>
                                    <p:set>
                                      <p:cBhvr override="childStyle">
                                        <p:cTn id="24" dur="500" fill="hold"/>
                                        <p:tgtEl>
                                          <p:spTgt spid="4">
                                            <p:txEl>
                                              <p:pRg st="3" end="3"/>
                                            </p:txEl>
                                          </p:spTgt>
                                        </p:tgtEl>
                                        <p:attrNameLst>
                                          <p:attrName>style.color</p:attrName>
                                        </p:attrNameLst>
                                      </p:cBhvr>
                                      <p:to>
                                        <p:clrVal>
                                          <a:srgbClr val="FFC000"/>
                                        </p:clrVal>
                                      </p:to>
                                    </p:set>
                                    <p:set>
                                      <p:cBhvr>
                                        <p:cTn id="25" dur="500" fill="hold"/>
                                        <p:tgtEl>
                                          <p:spTgt spid="4">
                                            <p:txEl>
                                              <p:pRg st="3" end="3"/>
                                            </p:txEl>
                                          </p:spTgt>
                                        </p:tgtEl>
                                        <p:attrNameLst>
                                          <p:attrName>fillcolor</p:attrName>
                                        </p:attrNameLst>
                                      </p:cBhvr>
                                      <p:to>
                                        <p:clrVal>
                                          <a:srgbClr val="FFC000"/>
                                        </p:clrVal>
                                      </p:to>
                                    </p:set>
                                    <p:set>
                                      <p:cBhvr>
                                        <p:cTn id="26" dur="500" fill="hold"/>
                                        <p:tgtEl>
                                          <p:spTgt spid="4">
                                            <p:txEl>
                                              <p:pRg st="3" end="3"/>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nodeType="clickEffect">
                                  <p:stCondLst>
                                    <p:cond delay="0"/>
                                  </p:stCondLst>
                                  <p:iterate type="lt">
                                    <p:tmPct val="4000"/>
                                  </p:iterate>
                                  <p:childTnLst>
                                    <p:set>
                                      <p:cBhvr override="childStyle">
                                        <p:cTn id="30" dur="500" fill="hold"/>
                                        <p:tgtEl>
                                          <p:spTgt spid="4">
                                            <p:txEl>
                                              <p:pRg st="7" end="7"/>
                                            </p:txEl>
                                          </p:spTgt>
                                        </p:tgtEl>
                                        <p:attrNameLst>
                                          <p:attrName>style.color</p:attrName>
                                        </p:attrNameLst>
                                      </p:cBhvr>
                                      <p:to>
                                        <p:clrVal>
                                          <a:srgbClr val="FF0000"/>
                                        </p:clrVal>
                                      </p:to>
                                    </p:set>
                                    <p:set>
                                      <p:cBhvr>
                                        <p:cTn id="31" dur="500" fill="hold"/>
                                        <p:tgtEl>
                                          <p:spTgt spid="4">
                                            <p:txEl>
                                              <p:pRg st="7" end="7"/>
                                            </p:txEl>
                                          </p:spTgt>
                                        </p:tgtEl>
                                        <p:attrNameLst>
                                          <p:attrName>fillcolor</p:attrName>
                                        </p:attrNameLst>
                                      </p:cBhvr>
                                      <p:to>
                                        <p:clrVal>
                                          <a:srgbClr val="FF0000"/>
                                        </p:clrVal>
                                      </p:to>
                                    </p:set>
                                    <p:set>
                                      <p:cBhvr>
                                        <p:cTn id="32" dur="500" fill="hold"/>
                                        <p:tgtEl>
                                          <p:spTgt spid="4">
                                            <p:txEl>
                                              <p:pRg st="7" end="7"/>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6" presetClass="emph" presetSubtype="0" fill="hold" nodeType="clickEffect">
                                  <p:stCondLst>
                                    <p:cond delay="0"/>
                                  </p:stCondLst>
                                  <p:iterate type="lt">
                                    <p:tmPct val="4000"/>
                                  </p:iterate>
                                  <p:childTnLst>
                                    <p:set>
                                      <p:cBhvr override="childStyle">
                                        <p:cTn id="36" dur="500" fill="hold"/>
                                        <p:tgtEl>
                                          <p:spTgt spid="4">
                                            <p:txEl>
                                              <p:pRg st="4" end="4"/>
                                            </p:txEl>
                                          </p:spTgt>
                                        </p:tgtEl>
                                        <p:attrNameLst>
                                          <p:attrName>style.color</p:attrName>
                                        </p:attrNameLst>
                                      </p:cBhvr>
                                      <p:to>
                                        <p:clrVal>
                                          <a:srgbClr val="DEC59D"/>
                                        </p:clrVal>
                                      </p:to>
                                    </p:set>
                                    <p:set>
                                      <p:cBhvr>
                                        <p:cTn id="37" dur="500" fill="hold"/>
                                        <p:tgtEl>
                                          <p:spTgt spid="4">
                                            <p:txEl>
                                              <p:pRg st="4" end="4"/>
                                            </p:txEl>
                                          </p:spTgt>
                                        </p:tgtEl>
                                        <p:attrNameLst>
                                          <p:attrName>fillcolor</p:attrName>
                                        </p:attrNameLst>
                                      </p:cBhvr>
                                      <p:to>
                                        <p:clrVal>
                                          <a:srgbClr val="DEC59D"/>
                                        </p:clrVal>
                                      </p:to>
                                    </p:set>
                                    <p:set>
                                      <p:cBhvr>
                                        <p:cTn id="38" dur="500" fill="hold"/>
                                        <p:tgtEl>
                                          <p:spTgt spid="4">
                                            <p:txEl>
                                              <p:pRg st="4" end="4"/>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16" presetClass="emph" presetSubtype="0" fill="hold" nodeType="clickEffect">
                                  <p:stCondLst>
                                    <p:cond delay="0"/>
                                  </p:stCondLst>
                                  <p:iterate type="lt">
                                    <p:tmPct val="4000"/>
                                  </p:iterate>
                                  <p:childTnLst>
                                    <p:set>
                                      <p:cBhvr override="childStyle">
                                        <p:cTn id="42" dur="500" fill="hold"/>
                                        <p:tgtEl>
                                          <p:spTgt spid="4">
                                            <p:txEl>
                                              <p:pRg st="6" end="6"/>
                                            </p:txEl>
                                          </p:spTgt>
                                        </p:tgtEl>
                                        <p:attrNameLst>
                                          <p:attrName>style.color</p:attrName>
                                        </p:attrNameLst>
                                      </p:cBhvr>
                                      <p:to>
                                        <p:clrVal>
                                          <a:srgbClr val="000000"/>
                                        </p:clrVal>
                                      </p:to>
                                    </p:set>
                                    <p:set>
                                      <p:cBhvr>
                                        <p:cTn id="43" dur="500" fill="hold"/>
                                        <p:tgtEl>
                                          <p:spTgt spid="4">
                                            <p:txEl>
                                              <p:pRg st="6" end="6"/>
                                            </p:txEl>
                                          </p:spTgt>
                                        </p:tgtEl>
                                        <p:attrNameLst>
                                          <p:attrName>fillcolor</p:attrName>
                                        </p:attrNameLst>
                                      </p:cBhvr>
                                      <p:to>
                                        <p:clrVal>
                                          <a:srgbClr val="000000"/>
                                        </p:clrVal>
                                      </p:to>
                                    </p:set>
                                    <p:set>
                                      <p:cBhvr>
                                        <p:cTn id="44" dur="500" fill="hold"/>
                                        <p:tgtEl>
                                          <p:spTgt spid="4">
                                            <p:txEl>
                                              <p:pRg st="6" end="6"/>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6" presetClass="emph" presetSubtype="0" fill="hold" nodeType="clickEffect">
                                  <p:stCondLst>
                                    <p:cond delay="0"/>
                                  </p:stCondLst>
                                  <p:iterate type="lt">
                                    <p:tmPct val="4000"/>
                                  </p:iterate>
                                  <p:childTnLst>
                                    <p:set>
                                      <p:cBhvr override="childStyle">
                                        <p:cTn id="48" dur="500" fill="hold"/>
                                        <p:tgtEl>
                                          <p:spTgt spid="4">
                                            <p:txEl>
                                              <p:pRg st="2" end="2"/>
                                            </p:txEl>
                                          </p:spTgt>
                                        </p:tgtEl>
                                        <p:attrNameLst>
                                          <p:attrName>style.color</p:attrName>
                                        </p:attrNameLst>
                                      </p:cBhvr>
                                      <p:to>
                                        <p:clrVal>
                                          <a:srgbClr val="002060"/>
                                        </p:clrVal>
                                      </p:to>
                                    </p:set>
                                    <p:set>
                                      <p:cBhvr>
                                        <p:cTn id="49" dur="500" fill="hold"/>
                                        <p:tgtEl>
                                          <p:spTgt spid="4">
                                            <p:txEl>
                                              <p:pRg st="2" end="2"/>
                                            </p:txEl>
                                          </p:spTgt>
                                        </p:tgtEl>
                                        <p:attrNameLst>
                                          <p:attrName>fillcolor</p:attrName>
                                        </p:attrNameLst>
                                      </p:cBhvr>
                                      <p:to>
                                        <p:clrVal>
                                          <a:srgbClr val="002060"/>
                                        </p:clrVal>
                                      </p:to>
                                    </p:set>
                                    <p:set>
                                      <p:cBhvr>
                                        <p:cTn id="50" dur="500" fill="hold"/>
                                        <p:tgtEl>
                                          <p:spTgt spid="4">
                                            <p:txEl>
                                              <p:pRg st="2" end="2"/>
                                            </p:txEl>
                                          </p:spTgt>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16" presetClass="emph" presetSubtype="0" fill="hold" nodeType="clickEffect">
                                  <p:stCondLst>
                                    <p:cond delay="0"/>
                                  </p:stCondLst>
                                  <p:iterate type="lt">
                                    <p:tmPct val="4000"/>
                                  </p:iterate>
                                  <p:childTnLst>
                                    <p:set>
                                      <p:cBhvr override="childStyle">
                                        <p:cTn id="54" dur="500" fill="hold"/>
                                        <p:tgtEl>
                                          <p:spTgt spid="4">
                                            <p:txEl>
                                              <p:pRg st="0" end="0"/>
                                            </p:txEl>
                                          </p:spTgt>
                                        </p:tgtEl>
                                        <p:attrNameLst>
                                          <p:attrName>style.color</p:attrName>
                                        </p:attrNameLst>
                                      </p:cBhvr>
                                      <p:to>
                                        <p:clrVal>
                                          <a:srgbClr val="00B050"/>
                                        </p:clrVal>
                                      </p:to>
                                    </p:set>
                                    <p:set>
                                      <p:cBhvr>
                                        <p:cTn id="55" dur="500" fill="hold"/>
                                        <p:tgtEl>
                                          <p:spTgt spid="4">
                                            <p:txEl>
                                              <p:pRg st="0" end="0"/>
                                            </p:txEl>
                                          </p:spTgt>
                                        </p:tgtEl>
                                        <p:attrNameLst>
                                          <p:attrName>fillcolor</p:attrName>
                                        </p:attrNameLst>
                                      </p:cBhvr>
                                      <p:to>
                                        <p:clrVal>
                                          <a:srgbClr val="00B050"/>
                                        </p:clrVal>
                                      </p:to>
                                    </p:set>
                                    <p:set>
                                      <p:cBhvr>
                                        <p:cTn id="56" dur="500" fill="hold"/>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B69B224-20D0-4E83-8C15-E0F44F61CD72}"/>
              </a:ext>
            </a:extLst>
          </p:cNvPr>
          <p:cNvSpPr>
            <a:spLocks noGrp="1"/>
          </p:cNvSpPr>
          <p:nvPr>
            <p:ph type="title"/>
          </p:nvPr>
        </p:nvSpPr>
        <p:spPr>
          <a:xfrm>
            <a:off x="2231136" y="2834640"/>
            <a:ext cx="7729728" cy="1188720"/>
          </a:xfrm>
        </p:spPr>
        <p:txBody>
          <a:bodyPr/>
          <a:lstStyle/>
          <a:p>
            <a:r>
              <a:rPr lang="uk-UA" dirty="0"/>
              <a:t>Дякую за увагу!</a:t>
            </a:r>
          </a:p>
        </p:txBody>
      </p:sp>
    </p:spTree>
    <p:extLst>
      <p:ext uri="{BB962C8B-B14F-4D97-AF65-F5344CB8AC3E}">
        <p14:creationId xmlns:p14="http://schemas.microsoft.com/office/powerpoint/2010/main" val="26323051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B33773A-4D2C-485B-8DF9-AFAC339F10D6}"/>
              </a:ext>
            </a:extLst>
          </p:cNvPr>
          <p:cNvSpPr>
            <a:spLocks noGrp="1"/>
          </p:cNvSpPr>
          <p:nvPr>
            <p:ph type="title"/>
          </p:nvPr>
        </p:nvSpPr>
        <p:spPr>
          <a:xfrm>
            <a:off x="2231136" y="0"/>
            <a:ext cx="7729728" cy="1188720"/>
          </a:xfrm>
        </p:spPr>
        <p:txBody>
          <a:bodyPr/>
          <a:lstStyle/>
          <a:p>
            <a:r>
              <a:rPr lang="uk-UA" dirty="0"/>
              <a:t>ГЕНДЕРНА РІВНІСТЬ.</a:t>
            </a:r>
          </a:p>
        </p:txBody>
      </p:sp>
      <p:sp>
        <p:nvSpPr>
          <p:cNvPr id="3" name="Объект 2">
            <a:extLst>
              <a:ext uri="{FF2B5EF4-FFF2-40B4-BE49-F238E27FC236}">
                <a16:creationId xmlns="" xmlns:a16="http://schemas.microsoft.com/office/drawing/2014/main" id="{A5843C90-51EB-4236-AA61-3235E3320063}"/>
              </a:ext>
            </a:extLst>
          </p:cNvPr>
          <p:cNvSpPr>
            <a:spLocks noGrp="1"/>
          </p:cNvSpPr>
          <p:nvPr>
            <p:ph idx="1"/>
          </p:nvPr>
        </p:nvSpPr>
        <p:spPr>
          <a:xfrm>
            <a:off x="386499" y="1348033"/>
            <a:ext cx="6466788" cy="5509966"/>
          </a:xfrm>
        </p:spPr>
        <p:txBody>
          <a:bodyPr>
            <a:normAutofit/>
          </a:bodyPr>
          <a:lstStyle/>
          <a:p>
            <a:pPr marL="0" indent="0">
              <a:buNone/>
            </a:pPr>
            <a:r>
              <a:rPr lang="uk-UA" dirty="0"/>
              <a:t>Впродовж всього свого життя ми стикаємося з дискримінацією. Расовою, гендерною, дискримінацією через орієнтацію людини і </a:t>
            </a:r>
            <a:r>
              <a:rPr lang="uk-UA" dirty="0" err="1"/>
              <a:t>т.д</a:t>
            </a:r>
            <a:r>
              <a:rPr lang="uk-UA" dirty="0"/>
              <a:t>.</a:t>
            </a:r>
          </a:p>
          <a:p>
            <a:pPr marL="0" indent="0">
              <a:buNone/>
            </a:pPr>
            <a:r>
              <a:rPr lang="uk-UA" dirty="0"/>
              <a:t>Люди бажають свободи, люди хочуть рівних прав та можливостей, але не завжди нам вдається отримати бажане. Саме в такі моменти починають формуватися спільноти людей, спрямовані на досягнення спільної мети. </a:t>
            </a:r>
          </a:p>
          <a:p>
            <a:pPr marL="0" indent="0">
              <a:buNone/>
            </a:pPr>
            <a:r>
              <a:rPr lang="uk-UA" dirty="0"/>
              <a:t>Все почалося в 19 ст., коли жінки вирішили, що вони теж заслуговують мати право на голос та почали відстоювати свої права. </a:t>
            </a:r>
            <a:br>
              <a:rPr lang="uk-UA" dirty="0"/>
            </a:br>
            <a:r>
              <a:rPr lang="uk-UA" dirty="0"/>
              <a:t>З того моменту змінилося досить багато речей. Насьогодні жінки є повноцінними членами суспільства, які можуть працювати, голосувати на виборах, вони в праві робити зі своїм життя все, що їм завгодно. Жінки можуть бути начальницями або ж брати участь в спортивних змаганнях. Нібито ніякої дискримінації немає… чи може все-таки є? </a:t>
            </a:r>
          </a:p>
        </p:txBody>
      </p:sp>
      <p:pic>
        <p:nvPicPr>
          <p:cNvPr id="6154" name="Picture 10" descr="Картинки по запросу &quot;равніе права&quot;">
            <a:extLst>
              <a:ext uri="{FF2B5EF4-FFF2-40B4-BE49-F238E27FC236}">
                <a16:creationId xmlns="" xmlns:a16="http://schemas.microsoft.com/office/drawing/2014/main" id="{4A6652F6-3367-483B-80DD-E190999DE9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94938">
            <a:off x="7483163" y="1454089"/>
            <a:ext cx="3526343" cy="203834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Картинки по запросу &quot;равніе права&quot;">
            <a:extLst>
              <a:ext uri="{FF2B5EF4-FFF2-40B4-BE49-F238E27FC236}">
                <a16:creationId xmlns="" xmlns:a16="http://schemas.microsoft.com/office/drawing/2014/main" id="{70C469E2-0519-437B-B448-0B4EB94F4B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63882">
            <a:off x="8351849" y="2820753"/>
            <a:ext cx="3526343" cy="192846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Картинки по запросу &quot;равніе права&quot;">
            <a:extLst>
              <a:ext uri="{FF2B5EF4-FFF2-40B4-BE49-F238E27FC236}">
                <a16:creationId xmlns="" xmlns:a16="http://schemas.microsoft.com/office/drawing/2014/main" id="{0E28C7CF-11E0-4C3A-80B3-39EE1B611D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36703">
            <a:off x="7477656" y="4461061"/>
            <a:ext cx="3304840" cy="220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05000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2C5283C-BF29-459D-9FE9-8842CF5B5D4B}"/>
              </a:ext>
            </a:extLst>
          </p:cNvPr>
          <p:cNvSpPr>
            <a:spLocks noGrp="1"/>
          </p:cNvSpPr>
          <p:nvPr>
            <p:ph type="title"/>
          </p:nvPr>
        </p:nvSpPr>
        <p:spPr>
          <a:xfrm>
            <a:off x="2231136" y="0"/>
            <a:ext cx="7729728" cy="1188720"/>
          </a:xfrm>
        </p:spPr>
        <p:txBody>
          <a:bodyPr/>
          <a:lstStyle/>
          <a:p>
            <a:r>
              <a:rPr lang="uk-UA" dirty="0"/>
              <a:t>СЕКСИЗМ.</a:t>
            </a:r>
          </a:p>
        </p:txBody>
      </p:sp>
      <p:sp>
        <p:nvSpPr>
          <p:cNvPr id="3" name="Объект 2">
            <a:extLst>
              <a:ext uri="{FF2B5EF4-FFF2-40B4-BE49-F238E27FC236}">
                <a16:creationId xmlns="" xmlns:a16="http://schemas.microsoft.com/office/drawing/2014/main" id="{DCFE4B95-1064-408A-BB2B-AFB57898DAAA}"/>
              </a:ext>
            </a:extLst>
          </p:cNvPr>
          <p:cNvSpPr>
            <a:spLocks noGrp="1"/>
          </p:cNvSpPr>
          <p:nvPr>
            <p:ph idx="1"/>
          </p:nvPr>
        </p:nvSpPr>
        <p:spPr>
          <a:xfrm>
            <a:off x="4600279" y="1188720"/>
            <a:ext cx="7503737" cy="5669280"/>
          </a:xfrm>
        </p:spPr>
        <p:txBody>
          <a:bodyPr>
            <a:normAutofit/>
          </a:bodyPr>
          <a:lstStyle/>
          <a:p>
            <a:pPr marL="0" indent="0">
              <a:buNone/>
            </a:pPr>
            <a:r>
              <a:rPr lang="ru-RU" b="1" dirty="0">
                <a:solidFill>
                  <a:schemeClr val="tx1"/>
                </a:solidFill>
              </a:rPr>
              <a:t>Сексизм</a:t>
            </a:r>
            <a:r>
              <a:rPr lang="ru-RU" dirty="0">
                <a:solidFill>
                  <a:schemeClr val="tx1"/>
                </a:solidFill>
              </a:rPr>
              <a:t> – </a:t>
            </a:r>
            <a:r>
              <a:rPr lang="ru-RU" dirty="0" err="1">
                <a:solidFill>
                  <a:schemeClr val="tx1"/>
                </a:solidFill>
              </a:rPr>
              <a:t>це</a:t>
            </a:r>
            <a:r>
              <a:rPr lang="ru-RU" dirty="0">
                <a:solidFill>
                  <a:schemeClr val="tx1"/>
                </a:solidFill>
              </a:rPr>
              <a:t> </a:t>
            </a:r>
            <a:r>
              <a:rPr lang="ru-RU" dirty="0" err="1">
                <a:solidFill>
                  <a:schemeClr val="tx1"/>
                </a:solidFill>
              </a:rPr>
              <a:t>дискримінація</a:t>
            </a:r>
            <a:r>
              <a:rPr lang="ru-RU" dirty="0">
                <a:solidFill>
                  <a:schemeClr val="tx1"/>
                </a:solidFill>
              </a:rPr>
              <a:t> людей через </a:t>
            </a:r>
            <a:r>
              <a:rPr lang="ru-RU" dirty="0" err="1">
                <a:solidFill>
                  <a:schemeClr val="tx1"/>
                </a:solidFill>
              </a:rPr>
              <a:t>їхню</a:t>
            </a:r>
            <a:r>
              <a:rPr lang="ru-RU" dirty="0">
                <a:solidFill>
                  <a:schemeClr val="tx1"/>
                </a:solidFill>
              </a:rPr>
              <a:t> стать </a:t>
            </a:r>
            <a:r>
              <a:rPr lang="ru-RU" dirty="0" err="1">
                <a:solidFill>
                  <a:schemeClr val="tx1"/>
                </a:solidFill>
              </a:rPr>
              <a:t>або</a:t>
            </a:r>
            <a:r>
              <a:rPr lang="ru-RU" dirty="0">
                <a:solidFill>
                  <a:schemeClr val="tx1"/>
                </a:solidFill>
              </a:rPr>
              <a:t> гендер. </a:t>
            </a:r>
            <a:r>
              <a:rPr lang="ru-RU" dirty="0" err="1">
                <a:solidFill>
                  <a:schemeClr val="tx1"/>
                </a:solidFill>
              </a:rPr>
              <a:t>Це</a:t>
            </a:r>
            <a:r>
              <a:rPr lang="ru-RU" dirty="0">
                <a:solidFill>
                  <a:schemeClr val="tx1"/>
                </a:solidFill>
              </a:rPr>
              <a:t> </a:t>
            </a:r>
            <a:r>
              <a:rPr lang="ru-RU" dirty="0" err="1">
                <a:solidFill>
                  <a:schemeClr val="tx1"/>
                </a:solidFill>
              </a:rPr>
              <a:t>поняття</a:t>
            </a:r>
            <a:r>
              <a:rPr lang="ru-RU" dirty="0">
                <a:solidFill>
                  <a:schemeClr val="tx1"/>
                </a:solidFill>
              </a:rPr>
              <a:t> </a:t>
            </a:r>
            <a:r>
              <a:rPr lang="ru-RU" dirty="0" err="1">
                <a:solidFill>
                  <a:schemeClr val="tx1"/>
                </a:solidFill>
              </a:rPr>
              <a:t>пов'язане</a:t>
            </a:r>
            <a:r>
              <a:rPr lang="ru-RU" dirty="0">
                <a:solidFill>
                  <a:schemeClr val="tx1"/>
                </a:solidFill>
              </a:rPr>
              <a:t> з </a:t>
            </a:r>
            <a:r>
              <a:rPr lang="ru-RU" dirty="0" err="1">
                <a:solidFill>
                  <a:schemeClr val="tx1"/>
                </a:solidFill>
              </a:rPr>
              <a:t>гендерними</a:t>
            </a:r>
            <a:r>
              <a:rPr lang="ru-RU" dirty="0">
                <a:solidFill>
                  <a:schemeClr val="tx1"/>
                </a:solidFill>
              </a:rPr>
              <a:t> стереотипами </a:t>
            </a:r>
            <a:r>
              <a:rPr lang="ru-RU" dirty="0" err="1">
                <a:solidFill>
                  <a:schemeClr val="tx1"/>
                </a:solidFill>
              </a:rPr>
              <a:t>чи</a:t>
            </a:r>
            <a:r>
              <a:rPr lang="ru-RU" dirty="0">
                <a:solidFill>
                  <a:schemeClr val="tx1"/>
                </a:solidFill>
              </a:rPr>
              <a:t> </a:t>
            </a:r>
            <a:r>
              <a:rPr lang="ru-RU" dirty="0" err="1">
                <a:solidFill>
                  <a:schemeClr val="tx1"/>
                </a:solidFill>
              </a:rPr>
              <a:t>гендерними</a:t>
            </a:r>
            <a:r>
              <a:rPr lang="ru-RU" dirty="0">
                <a:solidFill>
                  <a:schemeClr val="tx1"/>
                </a:solidFill>
              </a:rPr>
              <a:t> ролями, сексизм </a:t>
            </a:r>
            <a:r>
              <a:rPr lang="ru-RU" dirty="0" err="1">
                <a:solidFill>
                  <a:schemeClr val="tx1"/>
                </a:solidFill>
              </a:rPr>
              <a:t>може</a:t>
            </a:r>
            <a:r>
              <a:rPr lang="ru-RU" dirty="0">
                <a:solidFill>
                  <a:schemeClr val="tx1"/>
                </a:solidFill>
              </a:rPr>
              <a:t> </a:t>
            </a:r>
            <a:r>
              <a:rPr lang="ru-RU" dirty="0" err="1">
                <a:solidFill>
                  <a:schemeClr val="tx1"/>
                </a:solidFill>
              </a:rPr>
              <a:t>включати</a:t>
            </a:r>
            <a:r>
              <a:rPr lang="ru-RU" dirty="0">
                <a:solidFill>
                  <a:schemeClr val="tx1"/>
                </a:solidFill>
              </a:rPr>
              <a:t> </a:t>
            </a:r>
            <a:r>
              <a:rPr lang="ru-RU" dirty="0" err="1">
                <a:solidFill>
                  <a:schemeClr val="tx1"/>
                </a:solidFill>
              </a:rPr>
              <a:t>віру</a:t>
            </a:r>
            <a:r>
              <a:rPr lang="ru-RU" dirty="0">
                <a:solidFill>
                  <a:schemeClr val="tx1"/>
                </a:solidFill>
              </a:rPr>
              <a:t> в </a:t>
            </a:r>
            <a:r>
              <a:rPr lang="ru-RU" dirty="0" err="1">
                <a:solidFill>
                  <a:schemeClr val="tx1"/>
                </a:solidFill>
              </a:rPr>
              <a:t>природню</a:t>
            </a:r>
            <a:r>
              <a:rPr lang="ru-RU" dirty="0">
                <a:solidFill>
                  <a:schemeClr val="tx1"/>
                </a:solidFill>
              </a:rPr>
              <a:t> </a:t>
            </a:r>
            <a:r>
              <a:rPr lang="ru-RU" dirty="0" err="1">
                <a:solidFill>
                  <a:schemeClr val="tx1"/>
                </a:solidFill>
              </a:rPr>
              <a:t>вищість</a:t>
            </a:r>
            <a:r>
              <a:rPr lang="ru-RU" dirty="0">
                <a:solidFill>
                  <a:schemeClr val="tx1"/>
                </a:solidFill>
              </a:rPr>
              <a:t>; </a:t>
            </a:r>
            <a:r>
              <a:rPr lang="ru-RU" dirty="0" err="1">
                <a:solidFill>
                  <a:schemeClr val="tx1"/>
                </a:solidFill>
              </a:rPr>
              <a:t>конструюється</a:t>
            </a:r>
            <a:r>
              <a:rPr lang="ru-RU" dirty="0">
                <a:solidFill>
                  <a:schemeClr val="tx1"/>
                </a:solidFill>
              </a:rPr>
              <a:t> системною </a:t>
            </a:r>
            <a:r>
              <a:rPr lang="ru-RU" dirty="0" err="1">
                <a:solidFill>
                  <a:schemeClr val="tx1"/>
                </a:solidFill>
              </a:rPr>
              <a:t>суспільною</a:t>
            </a:r>
            <a:r>
              <a:rPr lang="ru-RU" dirty="0">
                <a:solidFill>
                  <a:schemeClr val="tx1"/>
                </a:solidFill>
              </a:rPr>
              <a:t> </a:t>
            </a:r>
            <a:r>
              <a:rPr lang="ru-RU" dirty="0" err="1">
                <a:solidFill>
                  <a:schemeClr val="tx1"/>
                </a:solidFill>
              </a:rPr>
              <a:t>недооцінкою</a:t>
            </a:r>
            <a:r>
              <a:rPr lang="ru-RU" dirty="0">
                <a:solidFill>
                  <a:schemeClr val="tx1"/>
                </a:solidFill>
              </a:rPr>
              <a:t> </a:t>
            </a:r>
            <a:r>
              <a:rPr lang="ru-RU" dirty="0" err="1">
                <a:solidFill>
                  <a:schemeClr val="tx1"/>
                </a:solidFill>
              </a:rPr>
              <a:t>чи</a:t>
            </a:r>
            <a:r>
              <a:rPr lang="ru-RU" dirty="0">
                <a:solidFill>
                  <a:schemeClr val="tx1"/>
                </a:solidFill>
              </a:rPr>
              <a:t> </a:t>
            </a:r>
            <a:r>
              <a:rPr lang="ru-RU" dirty="0" err="1">
                <a:solidFill>
                  <a:schemeClr val="tx1"/>
                </a:solidFill>
              </a:rPr>
              <a:t>упередженнями</a:t>
            </a:r>
            <a:r>
              <a:rPr lang="ru-RU" dirty="0">
                <a:solidFill>
                  <a:schemeClr val="tx1"/>
                </a:solidFill>
              </a:rPr>
              <a:t> </a:t>
            </a:r>
            <a:r>
              <a:rPr lang="ru-RU" dirty="0" err="1">
                <a:solidFill>
                  <a:schemeClr val="tx1"/>
                </a:solidFill>
              </a:rPr>
              <a:t>щодо</a:t>
            </a:r>
            <a:r>
              <a:rPr lang="ru-RU" dirty="0">
                <a:solidFill>
                  <a:schemeClr val="tx1"/>
                </a:solidFill>
              </a:rPr>
              <a:t> </a:t>
            </a:r>
            <a:r>
              <a:rPr lang="ru-RU" dirty="0" err="1">
                <a:solidFill>
                  <a:schemeClr val="tx1"/>
                </a:solidFill>
              </a:rPr>
              <a:t>певної</a:t>
            </a:r>
            <a:r>
              <a:rPr lang="ru-RU" dirty="0">
                <a:solidFill>
                  <a:schemeClr val="tx1"/>
                </a:solidFill>
              </a:rPr>
              <a:t> </a:t>
            </a:r>
            <a:r>
              <a:rPr lang="ru-RU" dirty="0" err="1">
                <a:solidFill>
                  <a:schemeClr val="tx1"/>
                </a:solidFill>
              </a:rPr>
              <a:t>статі</a:t>
            </a:r>
            <a:r>
              <a:rPr lang="ru-RU" dirty="0">
                <a:solidFill>
                  <a:schemeClr val="tx1"/>
                </a:solidFill>
              </a:rPr>
              <a:t>, </a:t>
            </a:r>
            <a:r>
              <a:rPr lang="ru-RU" dirty="0" err="1">
                <a:solidFill>
                  <a:schemeClr val="tx1"/>
                </a:solidFill>
              </a:rPr>
              <a:t>стереотипізацією</a:t>
            </a:r>
            <a:r>
              <a:rPr lang="ru-RU" dirty="0">
                <a:solidFill>
                  <a:schemeClr val="tx1"/>
                </a:solidFill>
              </a:rPr>
              <a:t> </a:t>
            </a:r>
            <a:r>
              <a:rPr lang="ru-RU" dirty="0" err="1">
                <a:solidFill>
                  <a:schemeClr val="tx1"/>
                </a:solidFill>
              </a:rPr>
              <a:t>суджень</a:t>
            </a:r>
            <a:r>
              <a:rPr lang="ru-RU" dirty="0">
                <a:solidFill>
                  <a:schemeClr val="tx1"/>
                </a:solidFill>
              </a:rPr>
              <a:t> про стать </a:t>
            </a:r>
            <a:r>
              <a:rPr lang="ru-RU" dirty="0" err="1">
                <a:solidFill>
                  <a:schemeClr val="tx1"/>
                </a:solidFill>
              </a:rPr>
              <a:t>людини</a:t>
            </a:r>
            <a:r>
              <a:rPr lang="ru-RU" dirty="0">
                <a:solidFill>
                  <a:schemeClr val="tx1"/>
                </a:solidFill>
              </a:rPr>
              <a:t>; </a:t>
            </a:r>
            <a:r>
              <a:rPr lang="ru-RU" dirty="0" err="1">
                <a:solidFill>
                  <a:schemeClr val="tx1"/>
                </a:solidFill>
              </a:rPr>
              <a:t>Наслідками</a:t>
            </a:r>
            <a:r>
              <a:rPr lang="ru-RU" dirty="0">
                <a:solidFill>
                  <a:schemeClr val="tx1"/>
                </a:solidFill>
              </a:rPr>
              <a:t> сексизму є гендерна </a:t>
            </a:r>
            <a:r>
              <a:rPr lang="ru-RU" dirty="0" err="1">
                <a:solidFill>
                  <a:schemeClr val="tx1"/>
                </a:solidFill>
              </a:rPr>
              <a:t>нерівність</a:t>
            </a:r>
            <a:r>
              <a:rPr lang="ru-RU" dirty="0">
                <a:solidFill>
                  <a:schemeClr val="tx1"/>
                </a:solidFill>
              </a:rPr>
              <a:t> в </a:t>
            </a:r>
            <a:r>
              <a:rPr lang="ru-RU" dirty="0" err="1">
                <a:solidFill>
                  <a:schemeClr val="tx1"/>
                </a:solidFill>
              </a:rPr>
              <a:t>різних</a:t>
            </a:r>
            <a:r>
              <a:rPr lang="ru-RU" dirty="0">
                <a:solidFill>
                  <a:schemeClr val="tx1"/>
                </a:solidFill>
              </a:rPr>
              <a:t> сферах </a:t>
            </a:r>
            <a:r>
              <a:rPr lang="ru-RU" dirty="0" err="1">
                <a:solidFill>
                  <a:schemeClr val="tx1"/>
                </a:solidFill>
              </a:rPr>
              <a:t>людської</a:t>
            </a:r>
            <a:r>
              <a:rPr lang="ru-RU" dirty="0">
                <a:solidFill>
                  <a:schemeClr val="tx1"/>
                </a:solidFill>
              </a:rPr>
              <a:t> </a:t>
            </a:r>
            <a:r>
              <a:rPr lang="ru-RU" dirty="0" err="1">
                <a:solidFill>
                  <a:schemeClr val="tx1"/>
                </a:solidFill>
              </a:rPr>
              <a:t>діяльності</a:t>
            </a:r>
            <a:r>
              <a:rPr lang="ru-RU" dirty="0">
                <a:solidFill>
                  <a:schemeClr val="tx1"/>
                </a:solidFill>
              </a:rPr>
              <a:t>, в </a:t>
            </a:r>
            <a:r>
              <a:rPr lang="ru-RU" dirty="0" err="1">
                <a:solidFill>
                  <a:schemeClr val="tx1"/>
                </a:solidFill>
              </a:rPr>
              <a:t>особливості</a:t>
            </a:r>
            <a:r>
              <a:rPr lang="ru-RU" dirty="0">
                <a:solidFill>
                  <a:schemeClr val="tx1"/>
                </a:solidFill>
              </a:rPr>
              <a:t> на </a:t>
            </a:r>
            <a:r>
              <a:rPr lang="ru-RU" dirty="0" err="1">
                <a:solidFill>
                  <a:schemeClr val="tx1"/>
                </a:solidFill>
              </a:rPr>
              <a:t>робочому</a:t>
            </a:r>
            <a:r>
              <a:rPr lang="ru-RU" dirty="0">
                <a:solidFill>
                  <a:schemeClr val="tx1"/>
                </a:solidFill>
              </a:rPr>
              <a:t> </a:t>
            </a:r>
            <a:r>
              <a:rPr lang="ru-RU" dirty="0" err="1">
                <a:solidFill>
                  <a:schemeClr val="tx1"/>
                </a:solidFill>
              </a:rPr>
              <a:t>місці</a:t>
            </a:r>
            <a:r>
              <a:rPr lang="ru-RU" dirty="0">
                <a:solidFill>
                  <a:schemeClr val="tx1"/>
                </a:solidFill>
              </a:rPr>
              <a:t>.</a:t>
            </a:r>
          </a:p>
          <a:p>
            <a:pPr marL="0" indent="0">
              <a:buNone/>
            </a:pPr>
            <a:r>
              <a:rPr lang="ru-RU" b="1" dirty="0" err="1">
                <a:solidFill>
                  <a:schemeClr val="tx1"/>
                </a:solidFill>
              </a:rPr>
              <a:t>Фемінізм</a:t>
            </a:r>
            <a:r>
              <a:rPr lang="ru-RU" dirty="0">
                <a:solidFill>
                  <a:schemeClr val="tx1"/>
                </a:solidFill>
              </a:rPr>
              <a:t> – </a:t>
            </a:r>
            <a:r>
              <a:rPr lang="ru-RU" dirty="0" err="1">
                <a:solidFill>
                  <a:schemeClr val="tx1"/>
                </a:solidFill>
              </a:rPr>
              <a:t>це</a:t>
            </a:r>
            <a:r>
              <a:rPr lang="ru-RU" dirty="0">
                <a:solidFill>
                  <a:schemeClr val="tx1"/>
                </a:solidFill>
              </a:rPr>
              <a:t> і є </a:t>
            </a:r>
            <a:r>
              <a:rPr lang="ru-RU" dirty="0" err="1">
                <a:solidFill>
                  <a:schemeClr val="tx1"/>
                </a:solidFill>
              </a:rPr>
              <a:t>бородьба</a:t>
            </a:r>
            <a:r>
              <a:rPr lang="ru-RU" dirty="0">
                <a:solidFill>
                  <a:schemeClr val="tx1"/>
                </a:solidFill>
              </a:rPr>
              <a:t> з сексизмом.</a:t>
            </a:r>
            <a:br>
              <a:rPr lang="ru-RU" dirty="0">
                <a:solidFill>
                  <a:schemeClr val="tx1"/>
                </a:solidFill>
              </a:rPr>
            </a:br>
            <a:r>
              <a:rPr lang="ru-RU" dirty="0" err="1">
                <a:solidFill>
                  <a:schemeClr val="tx1"/>
                </a:solidFill>
              </a:rPr>
              <a:t>Сьгодні</a:t>
            </a:r>
            <a:r>
              <a:rPr lang="ru-RU" dirty="0">
                <a:solidFill>
                  <a:schemeClr val="tx1"/>
                </a:solidFill>
              </a:rPr>
              <a:t>, на жаль, люди неправильно </a:t>
            </a:r>
            <a:r>
              <a:rPr lang="ru-RU" dirty="0" err="1">
                <a:solidFill>
                  <a:schemeClr val="tx1"/>
                </a:solidFill>
              </a:rPr>
              <a:t>сприймають</a:t>
            </a:r>
            <a:r>
              <a:rPr lang="ru-RU" dirty="0">
                <a:solidFill>
                  <a:schemeClr val="tx1"/>
                </a:solidFill>
              </a:rPr>
              <a:t> </a:t>
            </a:r>
            <a:r>
              <a:rPr lang="ru-RU" dirty="0" err="1">
                <a:solidFill>
                  <a:schemeClr val="tx1"/>
                </a:solidFill>
              </a:rPr>
              <a:t>фемінізм</a:t>
            </a:r>
            <a:r>
              <a:rPr lang="ru-RU" dirty="0">
                <a:solidFill>
                  <a:schemeClr val="tx1"/>
                </a:solidFill>
              </a:rPr>
              <a:t>. Вони </a:t>
            </a:r>
            <a:r>
              <a:rPr lang="ru-RU" dirty="0" err="1">
                <a:solidFill>
                  <a:schemeClr val="tx1"/>
                </a:solidFill>
              </a:rPr>
              <a:t>вважають</a:t>
            </a:r>
            <a:r>
              <a:rPr lang="ru-RU" dirty="0">
                <a:solidFill>
                  <a:schemeClr val="tx1"/>
                </a:solidFill>
              </a:rPr>
              <a:t>, </a:t>
            </a:r>
            <a:r>
              <a:rPr lang="ru-RU" dirty="0" err="1">
                <a:solidFill>
                  <a:schemeClr val="tx1"/>
                </a:solidFill>
              </a:rPr>
              <a:t>що</a:t>
            </a:r>
            <a:r>
              <a:rPr lang="ru-RU" dirty="0">
                <a:solidFill>
                  <a:schemeClr val="tx1"/>
                </a:solidFill>
              </a:rPr>
              <a:t> </a:t>
            </a:r>
            <a:r>
              <a:rPr lang="ru-RU" dirty="0" err="1">
                <a:solidFill>
                  <a:schemeClr val="tx1"/>
                </a:solidFill>
              </a:rPr>
              <a:t>фемініски</a:t>
            </a:r>
            <a:r>
              <a:rPr lang="ru-RU" dirty="0">
                <a:solidFill>
                  <a:schemeClr val="tx1"/>
                </a:solidFill>
              </a:rPr>
              <a:t> – </a:t>
            </a:r>
            <a:r>
              <a:rPr lang="ru-RU" dirty="0" err="1">
                <a:solidFill>
                  <a:schemeClr val="tx1"/>
                </a:solidFill>
              </a:rPr>
              <a:t>це</a:t>
            </a:r>
            <a:r>
              <a:rPr lang="ru-RU" dirty="0">
                <a:solidFill>
                  <a:schemeClr val="tx1"/>
                </a:solidFill>
              </a:rPr>
              <a:t> </a:t>
            </a:r>
            <a:r>
              <a:rPr lang="ru-RU" dirty="0" err="1">
                <a:solidFill>
                  <a:schemeClr val="tx1"/>
                </a:solidFill>
              </a:rPr>
              <a:t>жінки</a:t>
            </a:r>
            <a:r>
              <a:rPr lang="ru-RU" dirty="0">
                <a:solidFill>
                  <a:schemeClr val="tx1"/>
                </a:solidFill>
              </a:rPr>
              <a:t>, </a:t>
            </a:r>
            <a:r>
              <a:rPr lang="ru-RU" dirty="0" err="1">
                <a:solidFill>
                  <a:schemeClr val="tx1"/>
                </a:solidFill>
              </a:rPr>
              <a:t>які</a:t>
            </a:r>
            <a:r>
              <a:rPr lang="ru-RU" dirty="0">
                <a:solidFill>
                  <a:schemeClr val="tx1"/>
                </a:solidFill>
              </a:rPr>
              <a:t> </a:t>
            </a:r>
            <a:r>
              <a:rPr lang="ru-RU" dirty="0" err="1">
                <a:solidFill>
                  <a:schemeClr val="tx1"/>
                </a:solidFill>
              </a:rPr>
              <a:t>ненавидять</a:t>
            </a:r>
            <a:r>
              <a:rPr lang="ru-RU" dirty="0">
                <a:solidFill>
                  <a:schemeClr val="tx1"/>
                </a:solidFill>
              </a:rPr>
              <a:t> </a:t>
            </a:r>
            <a:r>
              <a:rPr lang="ru-RU" dirty="0" err="1">
                <a:solidFill>
                  <a:schemeClr val="tx1"/>
                </a:solidFill>
              </a:rPr>
              <a:t>чоловіків</a:t>
            </a:r>
            <a:r>
              <a:rPr lang="ru-RU" dirty="0">
                <a:solidFill>
                  <a:schemeClr val="tx1"/>
                </a:solidFill>
              </a:rPr>
              <a:t> та </a:t>
            </a:r>
            <a:r>
              <a:rPr lang="ru-RU" dirty="0" err="1">
                <a:solidFill>
                  <a:schemeClr val="tx1"/>
                </a:solidFill>
              </a:rPr>
              <a:t>хочуть</a:t>
            </a:r>
            <a:r>
              <a:rPr lang="ru-RU" dirty="0">
                <a:solidFill>
                  <a:schemeClr val="tx1"/>
                </a:solidFill>
              </a:rPr>
              <a:t>, </a:t>
            </a:r>
            <a:r>
              <a:rPr lang="ru-RU" dirty="0" err="1">
                <a:solidFill>
                  <a:schemeClr val="tx1"/>
                </a:solidFill>
              </a:rPr>
              <a:t>щоб</a:t>
            </a:r>
            <a:r>
              <a:rPr lang="ru-RU" dirty="0">
                <a:solidFill>
                  <a:schemeClr val="tx1"/>
                </a:solidFill>
              </a:rPr>
              <a:t> вся </a:t>
            </a:r>
            <a:r>
              <a:rPr lang="ru-RU" dirty="0" err="1">
                <a:solidFill>
                  <a:schemeClr val="tx1"/>
                </a:solidFill>
              </a:rPr>
              <a:t>влада</a:t>
            </a:r>
            <a:r>
              <a:rPr lang="ru-RU" dirty="0">
                <a:solidFill>
                  <a:schemeClr val="tx1"/>
                </a:solidFill>
              </a:rPr>
              <a:t> </a:t>
            </a:r>
            <a:r>
              <a:rPr lang="ru-RU" dirty="0" err="1">
                <a:solidFill>
                  <a:schemeClr val="tx1"/>
                </a:solidFill>
              </a:rPr>
              <a:t>була</a:t>
            </a:r>
            <a:r>
              <a:rPr lang="ru-RU" dirty="0">
                <a:solidFill>
                  <a:schemeClr val="tx1"/>
                </a:solidFill>
              </a:rPr>
              <a:t> в руках у </a:t>
            </a:r>
            <a:r>
              <a:rPr lang="ru-RU" dirty="0" err="1">
                <a:solidFill>
                  <a:schemeClr val="tx1"/>
                </a:solidFill>
              </a:rPr>
              <a:t>жінок</a:t>
            </a:r>
            <a:r>
              <a:rPr lang="ru-RU" dirty="0">
                <a:solidFill>
                  <a:schemeClr val="tx1"/>
                </a:solidFill>
              </a:rPr>
              <a:t>. Але </a:t>
            </a:r>
            <a:r>
              <a:rPr lang="ru-RU" dirty="0" err="1">
                <a:solidFill>
                  <a:schemeClr val="tx1"/>
                </a:solidFill>
              </a:rPr>
              <a:t>це</a:t>
            </a:r>
            <a:r>
              <a:rPr lang="ru-RU" dirty="0">
                <a:solidFill>
                  <a:schemeClr val="tx1"/>
                </a:solidFill>
              </a:rPr>
              <a:t> не так. Головною метою </a:t>
            </a:r>
            <a:r>
              <a:rPr lang="ru-RU" dirty="0" err="1">
                <a:solidFill>
                  <a:schemeClr val="tx1"/>
                </a:solidFill>
              </a:rPr>
              <a:t>феміністок</a:t>
            </a:r>
            <a:r>
              <a:rPr lang="ru-RU" dirty="0">
                <a:solidFill>
                  <a:schemeClr val="tx1"/>
                </a:solidFill>
              </a:rPr>
              <a:t> </a:t>
            </a:r>
            <a:r>
              <a:rPr lang="ru-RU" dirty="0" err="1">
                <a:solidFill>
                  <a:schemeClr val="tx1"/>
                </a:solidFill>
              </a:rPr>
              <a:t>завжди</a:t>
            </a:r>
            <a:r>
              <a:rPr lang="ru-RU" dirty="0">
                <a:solidFill>
                  <a:schemeClr val="tx1"/>
                </a:solidFill>
              </a:rPr>
              <a:t> </a:t>
            </a:r>
            <a:r>
              <a:rPr lang="ru-RU" dirty="0" err="1">
                <a:solidFill>
                  <a:schemeClr val="tx1"/>
                </a:solidFill>
              </a:rPr>
              <a:t>було</a:t>
            </a:r>
            <a:r>
              <a:rPr lang="ru-RU" dirty="0">
                <a:solidFill>
                  <a:schemeClr val="tx1"/>
                </a:solidFill>
              </a:rPr>
              <a:t> і </a:t>
            </a:r>
            <a:r>
              <a:rPr lang="ru-RU" dirty="0" err="1">
                <a:solidFill>
                  <a:schemeClr val="tx1"/>
                </a:solidFill>
              </a:rPr>
              <a:t>залишається</a:t>
            </a:r>
            <a:r>
              <a:rPr lang="ru-RU" dirty="0">
                <a:solidFill>
                  <a:schemeClr val="tx1"/>
                </a:solidFill>
              </a:rPr>
              <a:t> </a:t>
            </a:r>
            <a:r>
              <a:rPr lang="ru-RU" dirty="0" err="1">
                <a:solidFill>
                  <a:schemeClr val="tx1"/>
                </a:solidFill>
              </a:rPr>
              <a:t>бажання</a:t>
            </a:r>
            <a:r>
              <a:rPr lang="ru-RU" dirty="0">
                <a:solidFill>
                  <a:schemeClr val="tx1"/>
                </a:solidFill>
              </a:rPr>
              <a:t> </a:t>
            </a:r>
            <a:r>
              <a:rPr lang="ru-RU" dirty="0" err="1">
                <a:solidFill>
                  <a:schemeClr val="tx1"/>
                </a:solidFill>
              </a:rPr>
              <a:t>досягти</a:t>
            </a:r>
            <a:r>
              <a:rPr lang="ru-RU" dirty="0">
                <a:solidFill>
                  <a:schemeClr val="tx1"/>
                </a:solidFill>
              </a:rPr>
              <a:t> </a:t>
            </a:r>
            <a:r>
              <a:rPr lang="ru-RU" dirty="0" err="1">
                <a:solidFill>
                  <a:schemeClr val="tx1"/>
                </a:solidFill>
              </a:rPr>
              <a:t>рівності</a:t>
            </a:r>
            <a:r>
              <a:rPr lang="ru-RU" dirty="0">
                <a:solidFill>
                  <a:schemeClr val="tx1"/>
                </a:solidFill>
              </a:rPr>
              <a:t> в </a:t>
            </a:r>
            <a:r>
              <a:rPr lang="ru-RU" dirty="0" err="1">
                <a:solidFill>
                  <a:schemeClr val="tx1"/>
                </a:solidFill>
              </a:rPr>
              <a:t>усіх</a:t>
            </a:r>
            <a:r>
              <a:rPr lang="ru-RU" dirty="0">
                <a:solidFill>
                  <a:schemeClr val="tx1"/>
                </a:solidFill>
              </a:rPr>
              <a:t> сферах.</a:t>
            </a:r>
            <a:endParaRPr lang="uk-UA" dirty="0">
              <a:solidFill>
                <a:schemeClr val="tx1"/>
              </a:solidFill>
            </a:endParaRPr>
          </a:p>
        </p:txBody>
      </p:sp>
      <p:pic>
        <p:nvPicPr>
          <p:cNvPr id="9222" name="Picture 6">
            <a:extLst>
              <a:ext uri="{FF2B5EF4-FFF2-40B4-BE49-F238E27FC236}">
                <a16:creationId xmlns="" xmlns:a16="http://schemas.microsoft.com/office/drawing/2014/main" id="{9C70E557-6730-4250-AECF-2561F6019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483" y="1376313"/>
            <a:ext cx="3734033" cy="522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58819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E3081BF-C05E-4CF9-945B-97C2AE20B037}"/>
              </a:ext>
            </a:extLst>
          </p:cNvPr>
          <p:cNvSpPr>
            <a:spLocks noGrp="1"/>
          </p:cNvSpPr>
          <p:nvPr>
            <p:ph type="title"/>
          </p:nvPr>
        </p:nvSpPr>
        <p:spPr>
          <a:xfrm>
            <a:off x="2231136" y="0"/>
            <a:ext cx="7729728" cy="1188720"/>
          </a:xfrm>
        </p:spPr>
        <p:txBody>
          <a:bodyPr/>
          <a:lstStyle/>
          <a:p>
            <a:r>
              <a:rPr lang="uk-UA" dirty="0"/>
              <a:t>Як дискримінують.</a:t>
            </a:r>
          </a:p>
        </p:txBody>
      </p:sp>
      <p:sp>
        <p:nvSpPr>
          <p:cNvPr id="3" name="Объект 2">
            <a:extLst>
              <a:ext uri="{FF2B5EF4-FFF2-40B4-BE49-F238E27FC236}">
                <a16:creationId xmlns="" xmlns:a16="http://schemas.microsoft.com/office/drawing/2014/main" id="{C708A3D0-9681-4D9A-9775-7FA0694A6A24}"/>
              </a:ext>
            </a:extLst>
          </p:cNvPr>
          <p:cNvSpPr>
            <a:spLocks noGrp="1"/>
          </p:cNvSpPr>
          <p:nvPr>
            <p:ph idx="1"/>
          </p:nvPr>
        </p:nvSpPr>
        <p:spPr>
          <a:xfrm>
            <a:off x="-55441" y="1188720"/>
            <a:ext cx="12192000" cy="2977927"/>
          </a:xfrm>
        </p:spPr>
        <p:txBody>
          <a:bodyPr>
            <a:normAutofit/>
          </a:bodyPr>
          <a:lstStyle/>
          <a:p>
            <a:pPr marL="0" indent="0">
              <a:buNone/>
            </a:pPr>
            <a:r>
              <a:rPr lang="uk-UA" dirty="0"/>
              <a:t>Місце жінки на кухні, вона повинна кожного ранку прокидатися, готувати сніданок всій родині, після чого швидко збиратися на роботу, де вона весь день приречена слухати </a:t>
            </a:r>
            <a:r>
              <a:rPr lang="uk-UA" dirty="0" err="1"/>
              <a:t>сексиські</a:t>
            </a:r>
            <a:r>
              <a:rPr lang="uk-UA" dirty="0"/>
              <a:t>  жарти про жіночу логіку. Ввечері, після приходу додому, жінка зобов'язана приготувати вечерю для свого чоловіка, прибратися в домі та вкласти дітей спати. А, до речі, ще жінка зобов'язана весь цей час виглядати як Афродіта. Так? Ні! Можливо, так було декілька сторічь тому, але так не повинно бути зараз, у 21-му. Мені здавалося, що ми досить прогресивні та розумні, щоб це розуміти. Так чому ж тоді до сих пір існує стільки заборон для жінок, чому </a:t>
            </a:r>
            <a:r>
              <a:rPr lang="ru-RU" dirty="0" err="1"/>
              <a:t>їх</a:t>
            </a:r>
            <a:r>
              <a:rPr lang="ru-RU" dirty="0"/>
              <a:t> </a:t>
            </a:r>
            <a:r>
              <a:rPr lang="uk-UA" dirty="0"/>
              <a:t>до сих пір не сприймають серйозно в деяких видах діяльності? Чому до сих пір нас супроводжують гендерні стереотипи? </a:t>
            </a:r>
          </a:p>
          <a:p>
            <a:pPr marL="0" indent="0">
              <a:buNone/>
            </a:pPr>
            <a:r>
              <a:rPr lang="uk-UA" dirty="0"/>
              <a:t>Але чоловіки теж зустрічаються з дискримінацією. Наприклад, деякі професії, хобі, або ж вподобання в нашому суспільстві для чоловіків засуджуються.  Чоловіки не повинні виявляти слабкість, вони завжди повинні бути сильними. Чоловіки не плачуть і </a:t>
            </a:r>
            <a:r>
              <a:rPr lang="uk-UA" dirty="0" err="1"/>
              <a:t>т.д</a:t>
            </a:r>
            <a:r>
              <a:rPr lang="uk-UA" dirty="0"/>
              <a:t>. Це також дискримінація.</a:t>
            </a:r>
          </a:p>
        </p:txBody>
      </p:sp>
      <p:pic>
        <p:nvPicPr>
          <p:cNvPr id="7175" name="Picture 7" descr="феминизм: стеклянный потолок">
            <a:extLst>
              <a:ext uri="{FF2B5EF4-FFF2-40B4-BE49-F238E27FC236}">
                <a16:creationId xmlns="" xmlns:a16="http://schemas.microsoft.com/office/drawing/2014/main" id="{8F183EA3-7B37-44E6-A186-C9A5F9B649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70652">
            <a:off x="8107051" y="4178343"/>
            <a:ext cx="3907369" cy="2480870"/>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феминизм: мизогиния">
            <a:extLst>
              <a:ext uri="{FF2B5EF4-FFF2-40B4-BE49-F238E27FC236}">
                <a16:creationId xmlns="" xmlns:a16="http://schemas.microsoft.com/office/drawing/2014/main" id="{CD28EBA7-B1DE-4250-8B6E-1D116486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5002">
            <a:off x="464250" y="4199231"/>
            <a:ext cx="3641831" cy="231227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Картинки по запросу &quot;сексизм&quot;">
            <a:extLst>
              <a:ext uri="{FF2B5EF4-FFF2-40B4-BE49-F238E27FC236}">
                <a16:creationId xmlns="" xmlns:a16="http://schemas.microsoft.com/office/drawing/2014/main" id="{74F5DB98-AAA4-4A6E-8F15-5475555387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87169">
            <a:off x="4373482" y="4390886"/>
            <a:ext cx="3445035" cy="1722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7404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anim calcmode="lin" valueType="num">
                                      <p:cBhvr additive="base">
                                        <p:cTn id="7" dur="500" fill="hold"/>
                                        <p:tgtEl>
                                          <p:spTgt spid="7175"/>
                                        </p:tgtEl>
                                        <p:attrNameLst>
                                          <p:attrName>ppt_x</p:attrName>
                                        </p:attrNameLst>
                                      </p:cBhvr>
                                      <p:tavLst>
                                        <p:tav tm="0">
                                          <p:val>
                                            <p:strVal val="#ppt_x"/>
                                          </p:val>
                                        </p:tav>
                                        <p:tav tm="100000">
                                          <p:val>
                                            <p:strVal val="#ppt_x"/>
                                          </p:val>
                                        </p:tav>
                                      </p:tavLst>
                                    </p:anim>
                                    <p:anim calcmode="lin" valueType="num">
                                      <p:cBhvr additive="base">
                                        <p:cTn id="8" dur="500" fill="hold"/>
                                        <p:tgtEl>
                                          <p:spTgt spid="717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7"/>
                                        </p:tgtEl>
                                        <p:attrNameLst>
                                          <p:attrName>style.visibility</p:attrName>
                                        </p:attrNameLst>
                                      </p:cBhvr>
                                      <p:to>
                                        <p:strVal val="visible"/>
                                      </p:to>
                                    </p:set>
                                    <p:anim calcmode="lin" valueType="num">
                                      <p:cBhvr additive="base">
                                        <p:cTn id="11" dur="500" fill="hold"/>
                                        <p:tgtEl>
                                          <p:spTgt spid="7177"/>
                                        </p:tgtEl>
                                        <p:attrNameLst>
                                          <p:attrName>ppt_x</p:attrName>
                                        </p:attrNameLst>
                                      </p:cBhvr>
                                      <p:tavLst>
                                        <p:tav tm="0">
                                          <p:val>
                                            <p:strVal val="#ppt_x"/>
                                          </p:val>
                                        </p:tav>
                                        <p:tav tm="100000">
                                          <p:val>
                                            <p:strVal val="#ppt_x"/>
                                          </p:val>
                                        </p:tav>
                                      </p:tavLst>
                                    </p:anim>
                                    <p:anim calcmode="lin" valueType="num">
                                      <p:cBhvr additive="base">
                                        <p:cTn id="12" dur="500" fill="hold"/>
                                        <p:tgtEl>
                                          <p:spTgt spid="717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171"/>
                                        </p:tgtEl>
                                        <p:attrNameLst>
                                          <p:attrName>style.visibility</p:attrName>
                                        </p:attrNameLst>
                                      </p:cBhvr>
                                      <p:to>
                                        <p:strVal val="visible"/>
                                      </p:to>
                                    </p:set>
                                    <p:anim calcmode="lin" valueType="num">
                                      <p:cBhvr additive="base">
                                        <p:cTn id="15" dur="500" fill="hold"/>
                                        <p:tgtEl>
                                          <p:spTgt spid="7171"/>
                                        </p:tgtEl>
                                        <p:attrNameLst>
                                          <p:attrName>ppt_x</p:attrName>
                                        </p:attrNameLst>
                                      </p:cBhvr>
                                      <p:tavLst>
                                        <p:tav tm="0">
                                          <p:val>
                                            <p:strVal val="#ppt_x"/>
                                          </p:val>
                                        </p:tav>
                                        <p:tav tm="100000">
                                          <p:val>
                                            <p:strVal val="#ppt_x"/>
                                          </p:val>
                                        </p:tav>
                                      </p:tavLst>
                                    </p:anim>
                                    <p:anim calcmode="lin" valueType="num">
                                      <p:cBhvr additive="base">
                                        <p:cTn id="16"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12FE30A-D23B-45FF-B53C-5D9976018372}"/>
              </a:ext>
            </a:extLst>
          </p:cNvPr>
          <p:cNvSpPr>
            <a:spLocks noGrp="1"/>
          </p:cNvSpPr>
          <p:nvPr>
            <p:ph type="title"/>
          </p:nvPr>
        </p:nvSpPr>
        <p:spPr>
          <a:xfrm>
            <a:off x="2231136" y="0"/>
            <a:ext cx="7729728" cy="1188720"/>
          </a:xfrm>
        </p:spPr>
        <p:txBody>
          <a:bodyPr/>
          <a:lstStyle/>
          <a:p>
            <a:r>
              <a:rPr lang="uk-UA" dirty="0"/>
              <a:t>З якими проблемами боряться феміністки?  </a:t>
            </a:r>
          </a:p>
        </p:txBody>
      </p:sp>
      <p:sp>
        <p:nvSpPr>
          <p:cNvPr id="3" name="Объект 2">
            <a:extLst>
              <a:ext uri="{FF2B5EF4-FFF2-40B4-BE49-F238E27FC236}">
                <a16:creationId xmlns="" xmlns:a16="http://schemas.microsoft.com/office/drawing/2014/main" id="{1D2161D8-87F8-45B3-A800-8BED873B326F}"/>
              </a:ext>
            </a:extLst>
          </p:cNvPr>
          <p:cNvSpPr>
            <a:spLocks noGrp="1"/>
          </p:cNvSpPr>
          <p:nvPr>
            <p:ph idx="1"/>
          </p:nvPr>
        </p:nvSpPr>
        <p:spPr>
          <a:xfrm>
            <a:off x="2231136" y="1188720"/>
            <a:ext cx="7729728" cy="5669280"/>
          </a:xfrm>
        </p:spPr>
        <p:txBody>
          <a:bodyPr>
            <a:normAutofit lnSpcReduction="10000"/>
          </a:bodyPr>
          <a:lstStyle/>
          <a:p>
            <a:pPr>
              <a:buClr>
                <a:schemeClr val="tx1"/>
              </a:buClr>
              <a:buFont typeface="Wingdings" panose="05000000000000000000" pitchFamily="2" charset="2"/>
              <a:buChar char="Ø"/>
            </a:pPr>
            <a:r>
              <a:rPr lang="uk-UA" dirty="0"/>
              <a:t>Домашнє та сексуальне насильство</a:t>
            </a:r>
          </a:p>
          <a:p>
            <a:pPr>
              <a:buClr>
                <a:schemeClr val="tx1"/>
              </a:buClr>
              <a:buFont typeface="Wingdings" panose="05000000000000000000" pitchFamily="2" charset="2"/>
              <a:buChar char="Ø"/>
            </a:pPr>
            <a:r>
              <a:rPr lang="uk-UA" dirty="0"/>
              <a:t>Домагання</a:t>
            </a:r>
          </a:p>
          <a:p>
            <a:pPr>
              <a:buClr>
                <a:schemeClr val="tx1"/>
              </a:buClr>
              <a:buFont typeface="Wingdings" panose="05000000000000000000" pitchFamily="2" charset="2"/>
              <a:buChar char="Ø"/>
            </a:pPr>
            <a:r>
              <a:rPr lang="uk-UA" dirty="0"/>
              <a:t>Скляна скеля (</a:t>
            </a:r>
            <a:r>
              <a:rPr lang="ru-RU" dirty="0" err="1"/>
              <a:t>жінок</a:t>
            </a:r>
            <a:r>
              <a:rPr lang="ru-RU" dirty="0"/>
              <a:t> не </a:t>
            </a:r>
            <a:r>
              <a:rPr lang="ru-RU" dirty="0" err="1"/>
              <a:t>пускають</a:t>
            </a:r>
            <a:r>
              <a:rPr lang="ru-RU" dirty="0"/>
              <a:t> до </a:t>
            </a:r>
            <a:r>
              <a:rPr lang="ru-RU" dirty="0" err="1"/>
              <a:t>органів</a:t>
            </a:r>
            <a:r>
              <a:rPr lang="ru-RU" dirty="0"/>
              <a:t> </a:t>
            </a:r>
            <a:r>
              <a:rPr lang="ru-RU" dirty="0" err="1"/>
              <a:t>влади</a:t>
            </a:r>
            <a:r>
              <a:rPr lang="ru-RU" dirty="0"/>
              <a:t> та на </a:t>
            </a:r>
            <a:r>
              <a:rPr lang="ru-RU" dirty="0" err="1"/>
              <a:t>керівні</a:t>
            </a:r>
            <a:r>
              <a:rPr lang="ru-RU" dirty="0"/>
              <a:t> посади)</a:t>
            </a:r>
          </a:p>
          <a:p>
            <a:pPr>
              <a:buClr>
                <a:schemeClr val="tx1"/>
              </a:buClr>
              <a:buFont typeface="Wingdings" panose="05000000000000000000" pitchFamily="2" charset="2"/>
              <a:buChar char="Ø"/>
            </a:pPr>
            <a:r>
              <a:rPr lang="uk-UA" dirty="0"/>
              <a:t>Розрив зарплат ( чоловіки отримують за ту ж саму роботу на 30% більшу заробітну плату, ніж жінки)</a:t>
            </a:r>
          </a:p>
          <a:p>
            <a:pPr>
              <a:buClr>
                <a:schemeClr val="tx1"/>
              </a:buClr>
              <a:buFont typeface="Wingdings" panose="05000000000000000000" pitchFamily="2" charset="2"/>
              <a:buChar char="Ø"/>
            </a:pPr>
            <a:r>
              <a:rPr lang="uk-UA" dirty="0"/>
              <a:t>Список заборонених професій для жінок(456шт.)</a:t>
            </a:r>
          </a:p>
          <a:p>
            <a:pPr>
              <a:buClr>
                <a:schemeClr val="tx1"/>
              </a:buClr>
              <a:buFont typeface="Wingdings" panose="05000000000000000000" pitchFamily="2" charset="2"/>
              <a:buChar char="Ø"/>
            </a:pPr>
            <a:r>
              <a:rPr lang="uk-UA" dirty="0"/>
              <a:t>«Друга зміна» (неоплачувана домашня робота, яка майже повністю лежить на жіночих плечах)</a:t>
            </a:r>
          </a:p>
          <a:p>
            <a:pPr>
              <a:buClr>
                <a:schemeClr val="tx1"/>
              </a:buClr>
              <a:buFont typeface="Wingdings" panose="05000000000000000000" pitchFamily="2" charset="2"/>
              <a:buChar char="Ø"/>
            </a:pPr>
            <a:r>
              <a:rPr lang="uk-UA" dirty="0"/>
              <a:t>Гендерні стереотипи</a:t>
            </a:r>
          </a:p>
          <a:p>
            <a:pPr>
              <a:buClr>
                <a:schemeClr val="tx1"/>
              </a:buClr>
              <a:buFont typeface="Wingdings" panose="05000000000000000000" pitchFamily="2" charset="2"/>
              <a:buChar char="Ø"/>
            </a:pPr>
            <a:r>
              <a:rPr lang="uk-UA" dirty="0"/>
              <a:t> </a:t>
            </a:r>
            <a:r>
              <a:rPr lang="uk-UA" dirty="0" err="1"/>
              <a:t>Слатшеймінг</a:t>
            </a:r>
            <a:r>
              <a:rPr lang="uk-UA" dirty="0"/>
              <a:t> </a:t>
            </a:r>
          </a:p>
          <a:p>
            <a:pPr>
              <a:buClr>
                <a:schemeClr val="tx1"/>
              </a:buClr>
              <a:buFont typeface="Wingdings" panose="05000000000000000000" pitchFamily="2" charset="2"/>
              <a:buChar char="Ø"/>
            </a:pPr>
            <a:r>
              <a:rPr lang="uk-UA" dirty="0"/>
              <a:t>Репродуктивне</a:t>
            </a:r>
            <a:r>
              <a:rPr lang="ru-RU" dirty="0"/>
              <a:t> </a:t>
            </a:r>
            <a:r>
              <a:rPr lang="uk-UA" dirty="0"/>
              <a:t>насильство</a:t>
            </a:r>
            <a:r>
              <a:rPr lang="ru-RU" dirty="0"/>
              <a:t>( </a:t>
            </a:r>
            <a:r>
              <a:rPr lang="uk-UA" dirty="0"/>
              <a:t>обмежування</a:t>
            </a:r>
            <a:r>
              <a:rPr lang="ru-RU" dirty="0"/>
              <a:t> права на аборт та </a:t>
            </a:r>
            <a:r>
              <a:rPr lang="uk-UA" dirty="0"/>
              <a:t>нав'язування</a:t>
            </a:r>
            <a:r>
              <a:rPr lang="ru-RU" dirty="0"/>
              <a:t> </a:t>
            </a:r>
            <a:r>
              <a:rPr lang="ru-RU" dirty="0" err="1"/>
              <a:t>ролі</a:t>
            </a:r>
            <a:r>
              <a:rPr lang="ru-RU" dirty="0"/>
              <a:t> </a:t>
            </a:r>
            <a:r>
              <a:rPr lang="ru-RU" dirty="0" err="1"/>
              <a:t>матері</a:t>
            </a:r>
            <a:r>
              <a:rPr lang="ru-RU" dirty="0"/>
              <a:t>) </a:t>
            </a:r>
          </a:p>
          <a:p>
            <a:pPr>
              <a:buClr>
                <a:schemeClr val="tx1"/>
              </a:buClr>
              <a:buFont typeface="Wingdings" panose="05000000000000000000" pitchFamily="2" charset="2"/>
              <a:buChar char="Ø"/>
            </a:pPr>
            <a:r>
              <a:rPr lang="ru-RU" dirty="0" err="1"/>
              <a:t>Фетфобні</a:t>
            </a:r>
            <a:r>
              <a:rPr lang="ru-RU" dirty="0"/>
              <a:t> </a:t>
            </a:r>
            <a:r>
              <a:rPr lang="ru-RU" dirty="0" err="1"/>
              <a:t>стандарти</a:t>
            </a:r>
            <a:r>
              <a:rPr lang="ru-RU" dirty="0"/>
              <a:t> </a:t>
            </a:r>
            <a:r>
              <a:rPr lang="ru-RU" dirty="0" err="1"/>
              <a:t>краси</a:t>
            </a:r>
            <a:endParaRPr lang="ru-RU" dirty="0"/>
          </a:p>
          <a:p>
            <a:pPr>
              <a:buClr>
                <a:schemeClr val="tx1"/>
              </a:buClr>
              <a:buFont typeface="Wingdings" panose="05000000000000000000" pitchFamily="2" charset="2"/>
              <a:buChar char="Ø"/>
            </a:pPr>
            <a:r>
              <a:rPr lang="ru-RU" dirty="0" err="1"/>
              <a:t>Трансфобія</a:t>
            </a:r>
            <a:r>
              <a:rPr lang="ru-RU" dirty="0"/>
              <a:t>, расизм, </a:t>
            </a:r>
            <a:r>
              <a:rPr lang="ru-RU" dirty="0" err="1"/>
              <a:t>ксенофобія</a:t>
            </a:r>
            <a:r>
              <a:rPr lang="ru-RU" dirty="0"/>
              <a:t>(</a:t>
            </a:r>
            <a:r>
              <a:rPr lang="ru-RU" dirty="0" err="1"/>
              <a:t>різке</a:t>
            </a:r>
            <a:r>
              <a:rPr lang="ru-RU" dirty="0"/>
              <a:t> </a:t>
            </a:r>
            <a:r>
              <a:rPr lang="ru-RU" dirty="0" err="1"/>
              <a:t>несприйняття</a:t>
            </a:r>
            <a:r>
              <a:rPr lang="ru-RU" dirty="0"/>
              <a:t> особою </a:t>
            </a:r>
            <a:r>
              <a:rPr lang="ru-RU" dirty="0" err="1"/>
              <a:t>чужої</a:t>
            </a:r>
            <a:r>
              <a:rPr lang="ru-RU" dirty="0"/>
              <a:t> </a:t>
            </a:r>
            <a:r>
              <a:rPr lang="ru-RU" dirty="0" err="1"/>
              <a:t>культури</a:t>
            </a:r>
            <a:r>
              <a:rPr lang="ru-RU" dirty="0"/>
              <a:t>, </a:t>
            </a:r>
            <a:r>
              <a:rPr lang="ru-RU" dirty="0" err="1"/>
              <a:t>мови</a:t>
            </a:r>
            <a:r>
              <a:rPr lang="ru-RU" dirty="0"/>
              <a:t>, </a:t>
            </a:r>
            <a:r>
              <a:rPr lang="ru-RU" dirty="0" err="1"/>
              <a:t>поведінки</a:t>
            </a:r>
            <a:r>
              <a:rPr lang="ru-RU" dirty="0"/>
              <a:t>, </a:t>
            </a:r>
            <a:r>
              <a:rPr lang="ru-RU" dirty="0" err="1"/>
              <a:t>манери</a:t>
            </a:r>
            <a:r>
              <a:rPr lang="ru-RU" dirty="0"/>
              <a:t> </a:t>
            </a:r>
            <a:r>
              <a:rPr lang="ru-RU" dirty="0" err="1"/>
              <a:t>спілкування</a:t>
            </a:r>
            <a:r>
              <a:rPr lang="ru-RU" dirty="0"/>
              <a:t> </a:t>
            </a:r>
            <a:r>
              <a:rPr lang="ru-RU" dirty="0" err="1"/>
              <a:t>тощо</a:t>
            </a:r>
            <a:r>
              <a:rPr lang="ru-RU" dirty="0"/>
              <a:t>), </a:t>
            </a:r>
            <a:r>
              <a:rPr lang="ru-RU" dirty="0" err="1"/>
              <a:t>гомофобія</a:t>
            </a:r>
            <a:r>
              <a:rPr lang="ru-RU" dirty="0"/>
              <a:t>, </a:t>
            </a:r>
            <a:r>
              <a:rPr lang="ru-RU" dirty="0" err="1"/>
              <a:t>біфобія</a:t>
            </a:r>
            <a:r>
              <a:rPr lang="ru-RU" dirty="0"/>
              <a:t>, </a:t>
            </a:r>
            <a:r>
              <a:rPr lang="ru-RU" dirty="0" err="1"/>
              <a:t>лесбофобія</a:t>
            </a:r>
            <a:r>
              <a:rPr lang="ru-RU" dirty="0"/>
              <a:t>, </a:t>
            </a:r>
            <a:r>
              <a:rPr lang="ru-RU" dirty="0" err="1"/>
              <a:t>ейблізм</a:t>
            </a:r>
            <a:r>
              <a:rPr lang="ru-RU" dirty="0"/>
              <a:t>(</a:t>
            </a:r>
            <a:r>
              <a:rPr lang="ru-RU" dirty="0" err="1"/>
              <a:t>це</a:t>
            </a:r>
            <a:r>
              <a:rPr lang="ru-RU" dirty="0"/>
              <a:t> системна </a:t>
            </a:r>
            <a:r>
              <a:rPr lang="ru-RU" dirty="0" err="1"/>
              <a:t>дискримінація</a:t>
            </a:r>
            <a:r>
              <a:rPr lang="ru-RU" dirty="0"/>
              <a:t> людей з </a:t>
            </a:r>
            <a:r>
              <a:rPr lang="ru-RU" dirty="0" err="1"/>
              <a:t>хронічними</a:t>
            </a:r>
            <a:r>
              <a:rPr lang="ru-RU" dirty="0"/>
              <a:t> </a:t>
            </a:r>
            <a:r>
              <a:rPr lang="ru-RU" dirty="0" err="1"/>
              <a:t>захворюваннями</a:t>
            </a:r>
            <a:r>
              <a:rPr lang="ru-RU" dirty="0"/>
              <a:t> та </a:t>
            </a:r>
            <a:r>
              <a:rPr lang="ru-RU" dirty="0" err="1"/>
              <a:t>інвалідністю</a:t>
            </a:r>
            <a:r>
              <a:rPr lang="ru-RU" dirty="0"/>
              <a:t>) і т.д.</a:t>
            </a:r>
            <a:endParaRPr lang="uk-UA" dirty="0"/>
          </a:p>
        </p:txBody>
      </p:sp>
    </p:spTree>
    <p:extLst>
      <p:ext uri="{BB962C8B-B14F-4D97-AF65-F5344CB8AC3E}">
        <p14:creationId xmlns:p14="http://schemas.microsoft.com/office/powerpoint/2010/main" val="78855808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32C010B2-B3CC-41FE-A774-53522F4FA69A}"/>
              </a:ext>
            </a:extLst>
          </p:cNvPr>
          <p:cNvSpPr>
            <a:spLocks noGrp="1"/>
          </p:cNvSpPr>
          <p:nvPr>
            <p:ph idx="1"/>
          </p:nvPr>
        </p:nvSpPr>
        <p:spPr/>
        <p:txBody>
          <a:bodyPr/>
          <a:lstStyle/>
          <a:p>
            <a:endParaRPr lang="uk-UA"/>
          </a:p>
        </p:txBody>
      </p:sp>
      <p:pic>
        <p:nvPicPr>
          <p:cNvPr id="8194" name="Picture 2">
            <a:extLst>
              <a:ext uri="{FF2B5EF4-FFF2-40B4-BE49-F238E27FC236}">
                <a16:creationId xmlns="" xmlns:a16="http://schemas.microsoft.com/office/drawing/2014/main" id="{0BEC8633-3BAE-4AF7-A02B-4F840984A2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7102"/>
          <a:stretch/>
        </p:blipFill>
        <p:spPr bwMode="auto">
          <a:xfrm>
            <a:off x="0" y="0"/>
            <a:ext cx="6032680" cy="729634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 xmlns:a16="http://schemas.microsoft.com/office/drawing/2014/main" id="{043848BE-27F3-4EC1-827B-3550C9D0C0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996"/>
          <a:stretch/>
        </p:blipFill>
        <p:spPr bwMode="auto">
          <a:xfrm>
            <a:off x="6032680" y="-1"/>
            <a:ext cx="6359557" cy="7296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54908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6964EC2-A738-4B40-AF87-70935355BD5E}"/>
              </a:ext>
            </a:extLst>
          </p:cNvPr>
          <p:cNvSpPr>
            <a:spLocks noGrp="1"/>
          </p:cNvSpPr>
          <p:nvPr>
            <p:ph type="title"/>
          </p:nvPr>
        </p:nvSpPr>
        <p:spPr>
          <a:xfrm>
            <a:off x="2231136" y="0"/>
            <a:ext cx="7729728" cy="1188720"/>
          </a:xfrm>
        </p:spPr>
        <p:txBody>
          <a:bodyPr/>
          <a:lstStyle/>
          <a:p>
            <a:r>
              <a:rPr lang="uk-UA" dirty="0"/>
              <a:t>Про 8 березня. </a:t>
            </a:r>
          </a:p>
        </p:txBody>
      </p:sp>
      <p:sp>
        <p:nvSpPr>
          <p:cNvPr id="3" name="Объект 2">
            <a:extLst>
              <a:ext uri="{FF2B5EF4-FFF2-40B4-BE49-F238E27FC236}">
                <a16:creationId xmlns="" xmlns:a16="http://schemas.microsoft.com/office/drawing/2014/main" id="{81248388-913C-480D-8D7D-0BCE1EE7B77F}"/>
              </a:ext>
            </a:extLst>
          </p:cNvPr>
          <p:cNvSpPr>
            <a:spLocks noGrp="1"/>
          </p:cNvSpPr>
          <p:nvPr>
            <p:ph idx="1"/>
          </p:nvPr>
        </p:nvSpPr>
        <p:spPr>
          <a:xfrm>
            <a:off x="4462272" y="1188720"/>
            <a:ext cx="7729728" cy="5669280"/>
          </a:xfrm>
        </p:spPr>
        <p:txBody>
          <a:bodyPr/>
          <a:lstStyle/>
          <a:p>
            <a:pPr marL="0" indent="0">
              <a:buNone/>
            </a:pPr>
            <a:r>
              <a:rPr lang="uk-UA" dirty="0"/>
              <a:t>8 березня – це не свято весни, краси та ніжності, це свято боротьби за права жінок. </a:t>
            </a:r>
            <a:br>
              <a:rPr lang="uk-UA" dirty="0"/>
            </a:br>
            <a:r>
              <a:rPr lang="uk-UA" dirty="0"/>
              <a:t>Історично 8 березня з’явилося як день солідарності жінок у багатьох країнах в боротьбі за рівні права та емансипацію. Зараз в це свято можна легко почути, наприклад, таку фразу: «Мовчи, жінка, твій день – 8 березня». Що говорить про те, що рівності, як і раніше, немає. Уявіть, що таку фразу жінка каже чоловікові – ну, про те, що у нього є «його день» в році. Один.</a:t>
            </a:r>
            <a:endParaRPr lang="x-none" dirty="0"/>
          </a:p>
          <a:p>
            <a:pPr marL="0" indent="0">
              <a:buNone/>
            </a:pPr>
            <a:endParaRPr lang="x-none" dirty="0"/>
          </a:p>
          <a:p>
            <a:pPr marL="0" indent="0">
              <a:buNone/>
            </a:pPr>
            <a:endParaRPr lang="uk-UA" dirty="0"/>
          </a:p>
        </p:txBody>
      </p:sp>
      <p:pic>
        <p:nvPicPr>
          <p:cNvPr id="2050" name="Picture 2" descr="Картинки по запросу &quot;феминистки 8 марта&quot;">
            <a:extLst>
              <a:ext uri="{FF2B5EF4-FFF2-40B4-BE49-F238E27FC236}">
                <a16:creationId xmlns="" xmlns:a16="http://schemas.microsoft.com/office/drawing/2014/main" id="{860907D1-6F4F-4604-B787-95B4622391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891" y="1224280"/>
            <a:ext cx="4022576" cy="286575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Картинки по запросу &quot;феминистки 8 марта&quot;">
            <a:extLst>
              <a:ext uri="{FF2B5EF4-FFF2-40B4-BE49-F238E27FC236}">
                <a16:creationId xmlns="" xmlns:a16="http://schemas.microsoft.com/office/drawing/2014/main" id="{52A9E77E-CF32-4404-9168-DA400999B6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891" y="4194364"/>
            <a:ext cx="4974831" cy="24621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Картинки по запросу &quot;феминистки 8 марта&quot;">
            <a:extLst>
              <a:ext uri="{FF2B5EF4-FFF2-40B4-BE49-F238E27FC236}">
                <a16:creationId xmlns="" xmlns:a16="http://schemas.microsoft.com/office/drawing/2014/main" id="{32B9328F-A116-4CA5-83BA-35DCA6DA67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714">
            <a:off x="4731442" y="3484582"/>
            <a:ext cx="3817299" cy="254983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Картинки по запросу &quot;феминистки 8 марта&quot;">
            <a:extLst>
              <a:ext uri="{FF2B5EF4-FFF2-40B4-BE49-F238E27FC236}">
                <a16:creationId xmlns="" xmlns:a16="http://schemas.microsoft.com/office/drawing/2014/main" id="{444727A2-5F5D-48CD-A284-B5BDE489BF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54859">
            <a:off x="8112139" y="3958705"/>
            <a:ext cx="3807230" cy="2532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50220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4BD5FCF-CDB8-4F09-8547-2CD7704BD918}"/>
              </a:ext>
            </a:extLst>
          </p:cNvPr>
          <p:cNvSpPr>
            <a:spLocks noGrp="1"/>
          </p:cNvSpPr>
          <p:nvPr>
            <p:ph type="title"/>
          </p:nvPr>
        </p:nvSpPr>
        <p:spPr>
          <a:xfrm>
            <a:off x="2231136" y="0"/>
            <a:ext cx="7729728" cy="1188720"/>
          </a:xfrm>
        </p:spPr>
        <p:txBody>
          <a:bodyPr/>
          <a:lstStyle/>
          <a:p>
            <a:r>
              <a:rPr lang="uk-UA" dirty="0"/>
              <a:t>Правозахисні акції.</a:t>
            </a:r>
          </a:p>
        </p:txBody>
      </p:sp>
      <p:sp>
        <p:nvSpPr>
          <p:cNvPr id="3" name="Объект 2">
            <a:extLst>
              <a:ext uri="{FF2B5EF4-FFF2-40B4-BE49-F238E27FC236}">
                <a16:creationId xmlns="" xmlns:a16="http://schemas.microsoft.com/office/drawing/2014/main" id="{7CF1E971-1418-4E3A-9F46-30D3B6E91487}"/>
              </a:ext>
            </a:extLst>
          </p:cNvPr>
          <p:cNvSpPr>
            <a:spLocks noGrp="1"/>
          </p:cNvSpPr>
          <p:nvPr>
            <p:ph idx="1"/>
          </p:nvPr>
        </p:nvSpPr>
        <p:spPr>
          <a:xfrm>
            <a:off x="162560" y="1561719"/>
            <a:ext cx="5720080" cy="5194681"/>
          </a:xfrm>
        </p:spPr>
        <p:txBody>
          <a:bodyPr>
            <a:normAutofit/>
          </a:bodyPr>
          <a:lstStyle/>
          <a:p>
            <a:pPr marL="0" indent="0">
              <a:buNone/>
            </a:pPr>
            <a:r>
              <a:rPr lang="uk-UA" dirty="0">
                <a:solidFill>
                  <a:schemeClr val="tx1"/>
                </a:solidFill>
              </a:rPr>
              <a:t>З 25 листопада по 10 грудня проводилася глобальна кампанія ООН в Україні “16 днів боротьби проти </a:t>
            </a:r>
            <a:r>
              <a:rPr lang="uk-UA" dirty="0" err="1">
                <a:solidFill>
                  <a:schemeClr val="tx1"/>
                </a:solidFill>
              </a:rPr>
              <a:t>гендернообумовленого</a:t>
            </a:r>
            <a:r>
              <a:rPr lang="uk-UA" dirty="0">
                <a:solidFill>
                  <a:schemeClr val="tx1"/>
                </a:solidFill>
              </a:rPr>
              <a:t> насильства” від </a:t>
            </a:r>
            <a:r>
              <a:rPr lang="en-US" dirty="0">
                <a:solidFill>
                  <a:schemeClr val="tx1"/>
                </a:solidFill>
              </a:rPr>
              <a:t>United Nations in Ukraine</a:t>
            </a:r>
            <a:r>
              <a:rPr lang="uk-UA" dirty="0">
                <a:solidFill>
                  <a:schemeClr val="tx1"/>
                </a:solidFill>
              </a:rPr>
              <a:t>.</a:t>
            </a:r>
          </a:p>
          <a:p>
            <a:pPr marL="0" indent="0">
              <a:buNone/>
            </a:pPr>
            <a:r>
              <a:rPr lang="uk-UA" dirty="0">
                <a:solidFill>
                  <a:schemeClr val="tx1"/>
                </a:solidFill>
              </a:rPr>
              <a:t>Ідея: п</a:t>
            </a:r>
            <a:r>
              <a:rPr lang="uk-UA" dirty="0"/>
              <a:t>оговорити про культуру згоди у сексі. Як її отримати? Звісно, просто задати питання! Але коли це стосується такої делікатної теми, як секс, це може бути не так вже й просто.</a:t>
            </a:r>
            <a:r>
              <a:rPr lang="x-none" dirty="0"/>
              <a:t> </a:t>
            </a:r>
            <a:r>
              <a:rPr lang="uk-UA" dirty="0"/>
              <a:t>Тож у рамках кампанії запускається окремий сайт із 100 варіантами таких запитань! Обирай свій, запитай та переконайся, що тебе зрозуміли правильно! Дій за згоди!  </a:t>
            </a:r>
            <a:endParaRPr lang="x-none" dirty="0"/>
          </a:p>
        </p:txBody>
      </p:sp>
      <p:pic>
        <p:nvPicPr>
          <p:cNvPr id="1026" name="Picture 2">
            <a:extLst>
              <a:ext uri="{FF2B5EF4-FFF2-40B4-BE49-F238E27FC236}">
                <a16:creationId xmlns="" xmlns:a16="http://schemas.microsoft.com/office/drawing/2014/main" id="{1F31E9E8-4BC8-48B2-B286-25F5E721E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3522" y="3838095"/>
            <a:ext cx="5319601" cy="27681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11DC099-3BAF-4D17-90EC-6FC3C176E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2640" y="1320800"/>
            <a:ext cx="6229350" cy="2367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92616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 xmlns:a16="http://schemas.microsoft.com/office/drawing/2014/main" id="{9E481EB5-6DD4-41BA-9413-119B1959AFEE}"/>
              </a:ext>
            </a:extLst>
          </p:cNvPr>
          <p:cNvPicPr>
            <a:picLocks noChangeAspect="1"/>
          </p:cNvPicPr>
          <p:nvPr/>
        </p:nvPicPr>
        <p:blipFill rotWithShape="1">
          <a:blip r:embed="rId2"/>
          <a:srcRect t="21209" b="14123"/>
          <a:stretch/>
        </p:blipFill>
        <p:spPr>
          <a:xfrm>
            <a:off x="0" y="-1"/>
            <a:ext cx="12192000" cy="6858001"/>
          </a:xfrm>
          <a:prstGeom prst="rect">
            <a:avLst/>
          </a:prstGeom>
        </p:spPr>
      </p:pic>
    </p:spTree>
    <p:extLst>
      <p:ext uri="{BB962C8B-B14F-4D97-AF65-F5344CB8AC3E}">
        <p14:creationId xmlns:p14="http://schemas.microsoft.com/office/powerpoint/2010/main" val="598790589"/>
      </p:ext>
    </p:extLst>
  </p:cSld>
  <p:clrMapOvr>
    <a:masterClrMapping/>
  </p:clrMapOvr>
  <p:transition spd="slow">
    <p:push dir="u"/>
  </p:transition>
</p:sld>
</file>

<file path=ppt/theme/theme1.xml><?xml version="1.0" encoding="utf-8"?>
<a:theme xmlns:a="http://schemas.openxmlformats.org/drawingml/2006/main" name="Посылка">
  <a:themeElements>
    <a:clrScheme name="Посылка">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Посылка">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осылка">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 xmlns:thm15="http://schemas.microsoft.com/office/thememl/2012/main" name="Parcel" id="{8BEC4385-4EB9-4D53-BFB5-0EA123736B6D}" vid="{0BDC4BB7-8AF9-46FD-8C32-AB93AC9C410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TM10001115[[fn=Посылка]]</Template>
  <TotalTime>1335</TotalTime>
  <Words>1094</Words>
  <Application>Microsoft Office PowerPoint</Application>
  <PresentationFormat>Произвольный</PresentationFormat>
  <Paragraphs>86</Paragraphs>
  <Slides>14</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Посылка</vt:lpstr>
      <vt:lpstr>Усі ми рівні.</vt:lpstr>
      <vt:lpstr>ГЕНДЕРНА РІВНІСТЬ.</vt:lpstr>
      <vt:lpstr>СЕКСИЗМ.</vt:lpstr>
      <vt:lpstr>Як дискримінують.</vt:lpstr>
      <vt:lpstr>З якими проблемами боряться феміністки?  </vt:lpstr>
      <vt:lpstr>Презентация PowerPoint</vt:lpstr>
      <vt:lpstr>Про 8 березня. </vt:lpstr>
      <vt:lpstr>Правозахисні акції.</vt:lpstr>
      <vt:lpstr>Презентация PowerPoint</vt:lpstr>
      <vt:lpstr>Правозахисні акції.</vt:lpstr>
      <vt:lpstr>Презентация PowerPoint</vt:lpstr>
      <vt:lpstr>Вікторина.</vt:lpstr>
      <vt:lpstr>Гра «про яку жінку йде мова?»</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Вегетаріанство і клімат. ЛГБТІ- спільноти. Гендерна рівність.</dc:title>
  <dc:creator>38050</dc:creator>
  <cp:lastModifiedBy>User</cp:lastModifiedBy>
  <cp:revision>122</cp:revision>
  <dcterms:created xsi:type="dcterms:W3CDTF">2020-02-27T17:11:20Z</dcterms:created>
  <dcterms:modified xsi:type="dcterms:W3CDTF">2020-09-21T14:50:06Z</dcterms:modified>
</cp:coreProperties>
</file>