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264" r:id="rId3"/>
    <p:sldId id="265" r:id="rId4"/>
    <p:sldId id="306" r:id="rId5"/>
    <p:sldId id="308" r:id="rId6"/>
    <p:sldId id="266" r:id="rId7"/>
    <p:sldId id="269" r:id="rId8"/>
    <p:sldId id="270" r:id="rId9"/>
    <p:sldId id="271" r:id="rId10"/>
    <p:sldId id="274" r:id="rId11"/>
    <p:sldId id="309" r:id="rId12"/>
    <p:sldId id="279" r:id="rId13"/>
    <p:sldId id="310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311" r:id="rId24"/>
    <p:sldId id="300" r:id="rId25"/>
    <p:sldId id="301" r:id="rId26"/>
    <p:sldId id="302" r:id="rId27"/>
    <p:sldId id="303" r:id="rId28"/>
    <p:sldId id="304" r:id="rId29"/>
  </p:sldIdLst>
  <p:sldSz cx="7556500" cy="10693400"/>
  <p:notesSz cx="7556500" cy="106934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824" y="13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825" y="9944862"/>
            <a:ext cx="1737995" cy="276999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69210" y="9944862"/>
            <a:ext cx="2418080" cy="276999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440680" y="9944862"/>
            <a:ext cx="1737995" cy="276999"/>
          </a:xfrm>
        </p:spPr>
        <p:txBody>
          <a:bodyPr/>
          <a:lstStyle>
            <a:lvl1pPr>
              <a:defRPr/>
            </a:lvl1pPr>
          </a:lstStyle>
          <a:p>
            <a:fld id="{72A7295F-E7FB-4E9E-9A06-F18A0436882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0353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312" y="793457"/>
            <a:ext cx="6141874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9998" y="1992820"/>
            <a:ext cx="5940425" cy="7360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found.europa.eu/areas/qualityouife/eurlife/index.php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betterlifeindex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850" y="2603500"/>
            <a:ext cx="6423025" cy="3323987"/>
          </a:xfrm>
        </p:spPr>
        <p:txBody>
          <a:bodyPr/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Л2-3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життя.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робота 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доповіддю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118719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727700"/>
            <a:ext cx="6424199" cy="244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8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648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9367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074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100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5314" y="10184128"/>
            <a:ext cx="2134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900" b="1" spc="-105" dirty="0">
                <a:solidFill>
                  <a:srgbClr val="231F20"/>
                </a:solidFill>
                <a:latin typeface="Trebuchet MS"/>
                <a:cs typeface="Trebuchet MS"/>
              </a:rPr>
              <a:t>ЖИТ </a:t>
            </a:r>
            <a:r>
              <a:rPr sz="900" b="1" spc="-114" dirty="0">
                <a:solidFill>
                  <a:srgbClr val="231F20"/>
                </a:solidFill>
                <a:latin typeface="Trebuchet MS"/>
                <a:cs typeface="Trebuchet MS"/>
              </a:rPr>
              <a:t>ТЯ </a:t>
            </a:r>
            <a:r>
              <a:rPr sz="900" b="1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64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7299" y="853782"/>
            <a:ext cx="2870200" cy="16789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житлом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іншою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власністю.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побудові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під-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сумкового показника врахований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екологічний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показник,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характерний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тільки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для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регіонів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Білорусі, </a:t>
            </a:r>
            <a:r>
              <a:rPr sz="1100" spc="145" dirty="0">
                <a:solidFill>
                  <a:srgbClr val="231F20"/>
                </a:solidFill>
                <a:latin typeface="Trebuchet MS"/>
                <a:cs typeface="Trebuchet MS"/>
              </a:rPr>
              <a:t>–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радіоактивне забруднення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терито- 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рії.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Перевага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методики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полягає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тому,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всі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показники,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використовуються,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адаптовані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наявної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статистичної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бази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країні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зіставні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динаміці.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методиці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також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врахована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не-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рівнозначність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вихідних індикаторів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компо-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нентів.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299" y="2669840"/>
            <a:ext cx="2872740" cy="16789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Аналіз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національних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підходів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різних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кра-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їнах світу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засвідчив достатню гнучкість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пристосованість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більшості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методик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особ-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ливостей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розвитку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тієї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чи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іншої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країни.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Низка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методик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передбачає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можливість</a:t>
            </a:r>
            <a:r>
              <a:rPr sz="1100" spc="2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вимірю-  вання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життя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регіональному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рівні. 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Водночас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напрями,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за якими здійснюється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аналіз,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більшою чи меншою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мірою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універса-  лізовані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й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наближені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міжнародних</a:t>
            </a:r>
            <a:r>
              <a:rPr sz="11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систем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оцінок. Це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дозволяє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залучати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оцінки</a:t>
            </a:r>
            <a:r>
              <a:rPr sz="11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між-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3302" y="853768"/>
            <a:ext cx="287210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solidFill>
                  <a:srgbClr val="231F20"/>
                </a:solidFill>
                <a:latin typeface="Trebuchet MS"/>
                <a:cs typeface="Trebuchet MS"/>
              </a:rPr>
              <a:t>народний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контекст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хоча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частково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здій- 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снювати міжкраїнові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порівняння.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3304" y="1354149"/>
            <a:ext cx="286956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42545" indent="-28829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6D6E71"/>
                </a:solidFill>
                <a:latin typeface="Cantarell"/>
                <a:cs typeface="Cantarell"/>
              </a:rPr>
              <a:t>2.3. </a:t>
            </a:r>
            <a:r>
              <a:rPr sz="1200" b="1" spc="-55" dirty="0">
                <a:solidFill>
                  <a:srgbClr val="231F20"/>
                </a:solidFill>
                <a:latin typeface="Trebuchet MS"/>
                <a:cs typeface="Trebuchet MS"/>
              </a:rPr>
              <a:t>Досвід </a:t>
            </a:r>
            <a:r>
              <a:rPr sz="1200" b="1" spc="-35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1200" b="1" spc="-40" dirty="0">
                <a:solidFill>
                  <a:srgbClr val="231F20"/>
                </a:solidFill>
                <a:latin typeface="Trebuchet MS"/>
                <a:cs typeface="Trebuchet MS"/>
              </a:rPr>
              <a:t>окремих  </a:t>
            </a:r>
            <a:r>
              <a:rPr sz="1200" b="1" spc="-45" dirty="0">
                <a:solidFill>
                  <a:srgbClr val="231F20"/>
                </a:solidFill>
                <a:latin typeface="Trebuchet MS"/>
                <a:cs typeface="Trebuchet MS"/>
              </a:rPr>
              <a:t>компонентів</a:t>
            </a:r>
            <a:r>
              <a:rPr sz="1200" b="1" spc="-2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200" b="1" spc="-55" dirty="0">
                <a:solidFill>
                  <a:srgbClr val="231F20"/>
                </a:solidFill>
                <a:latin typeface="Trebuchet MS"/>
                <a:cs typeface="Trebuchet MS"/>
              </a:rPr>
              <a:t>життя </a:t>
            </a:r>
            <a:r>
              <a:rPr sz="1200" b="1" spc="-60" dirty="0">
                <a:solidFill>
                  <a:srgbClr val="231F20"/>
                </a:solidFill>
                <a:latin typeface="Trebuchet MS"/>
                <a:cs typeface="Trebuchet MS"/>
              </a:rPr>
              <a:t>населення  </a:t>
            </a:r>
            <a:r>
              <a:rPr sz="1200" b="1" spc="-2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2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ts val="1300"/>
              </a:lnSpc>
              <a:spcBef>
                <a:spcPts val="919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Крім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методик,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оцінюють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якість життя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без-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посередньо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через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систему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розроблених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інди-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каторів,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слід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відзначити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ще кілька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індексів,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що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спрямовані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вивчення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окремих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сторін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життя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людини</a:t>
            </a:r>
            <a:r>
              <a:rPr sz="1100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суспільства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(таблиця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2.3).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3304" y="3002595"/>
            <a:ext cx="2870200" cy="1348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людського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розвитку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ПРООН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(ІЛР)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розра-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ховується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щорічно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для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187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країн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світу.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визначається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експертами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ООН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спільно з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гру- 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пою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незалежних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міжнародних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дослідників,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використовують,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поряд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аналітичними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роз-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робками, статистичні дані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різних</a:t>
            </a:r>
            <a:r>
              <a:rPr sz="11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міжнародних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організацій.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публікується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спеціальній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серії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доповідей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Trebuchet MS"/>
                <a:cs typeface="Trebuchet MS"/>
              </a:rPr>
              <a:t>ООН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Trebuchet MS"/>
                <a:cs typeface="Trebuchet MS"/>
              </a:rPr>
              <a:t>про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людський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розвиток.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7300" y="4449845"/>
            <a:ext cx="4883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231F20"/>
                </a:solidFill>
                <a:latin typeface="Cantarell"/>
                <a:cs typeface="Cantarell"/>
              </a:rPr>
              <a:t>Таблиця </a:t>
            </a:r>
            <a:r>
              <a:rPr sz="1100" b="1" spc="-5" dirty="0">
                <a:solidFill>
                  <a:srgbClr val="231F20"/>
                </a:solidFill>
                <a:latin typeface="Cantarell"/>
                <a:cs typeface="Cantarell"/>
              </a:rPr>
              <a:t>2.3 </a:t>
            </a:r>
            <a:r>
              <a:rPr sz="1100" b="1" spc="14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100" b="1" spc="-1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Trebuchet MS"/>
                <a:cs typeface="Trebuchet MS"/>
              </a:rPr>
              <a:t>Загальна характеристика </a:t>
            </a:r>
            <a:r>
              <a:rPr sz="1100" b="1" spc="-55" dirty="0">
                <a:solidFill>
                  <a:srgbClr val="231F20"/>
                </a:solidFill>
                <a:latin typeface="Trebuchet MS"/>
                <a:cs typeface="Trebuchet MS"/>
              </a:rPr>
              <a:t>індексів </a:t>
            </a:r>
            <a:r>
              <a:rPr sz="11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b="1" spc="-55" dirty="0">
                <a:solidFill>
                  <a:srgbClr val="231F20"/>
                </a:solidFill>
                <a:latin typeface="Trebuchet MS"/>
                <a:cs typeface="Trebuchet MS"/>
              </a:rPr>
              <a:t>життя </a:t>
            </a:r>
            <a:r>
              <a:rPr sz="1100" b="1" spc="-45" dirty="0">
                <a:solidFill>
                  <a:srgbClr val="231F20"/>
                </a:solidFill>
                <a:latin typeface="Trebuchet MS"/>
                <a:cs typeface="Trebuchet MS"/>
              </a:rPr>
              <a:t>окремих </a:t>
            </a:r>
            <a:r>
              <a:rPr sz="1100" b="1" spc="-40" dirty="0">
                <a:solidFill>
                  <a:srgbClr val="231F20"/>
                </a:solidFill>
                <a:latin typeface="Trebuchet MS"/>
                <a:cs typeface="Trebuchet MS"/>
              </a:rPr>
              <a:t>країн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99998" y="4746231"/>
          <a:ext cx="5922645" cy="5266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940"/>
                <a:gridCol w="935990"/>
                <a:gridCol w="935990"/>
                <a:gridCol w="2250440"/>
                <a:gridCol w="756285"/>
              </a:tblGrid>
              <a:tr h="482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Назва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48895" indent="191770">
                        <a:lnSpc>
                          <a:spcPts val="1100"/>
                        </a:lnSpc>
                        <a:spcBef>
                          <a:spcPts val="295"/>
                        </a:spcBef>
                      </a:pPr>
                      <a:r>
                        <a:rPr sz="1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Суб’єкт, 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який</a:t>
                      </a:r>
                      <a:r>
                        <a:rPr sz="10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здійснює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розрахунок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4460" indent="75565">
                        <a:lnSpc>
                          <a:spcPts val="1100"/>
                        </a:lnSpc>
                        <a:spcBef>
                          <a:spcPts val="844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Принцип 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розра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ун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0731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Індикатори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3500" algn="ctr">
                        <a:lnSpc>
                          <a:spcPts val="1100"/>
                        </a:lnSpc>
                        <a:spcBef>
                          <a:spcPts val="295"/>
                        </a:spcBef>
                      </a:pP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Кількість 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ох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оплених 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країн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</a:tr>
              <a:tr h="203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R="426084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55244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</a:t>
                      </a:r>
                      <a:r>
                        <a:rPr sz="1050" spc="-1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людсько-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го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розвитку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448309" algn="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ООН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461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Середньо-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геометричне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трьох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індексів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56845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Очікувана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тривалість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життя,</a:t>
                      </a:r>
                      <a:r>
                        <a:rPr sz="1050" spc="-2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освіта,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валовий національний</a:t>
                      </a:r>
                      <a:r>
                        <a:rPr sz="1050" spc="-1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дохід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187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  <a:tr h="816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 marR="98425">
                        <a:lnSpc>
                          <a:spcPts val="1200"/>
                        </a:lnSpc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добро-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буту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(Prosperity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Index)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[35]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69850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лідниць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організація  Legatum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Institute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 marR="147955">
                        <a:lnSpc>
                          <a:spcPts val="1200"/>
                        </a:lnSpc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Інтегральна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</a:t>
                      </a:r>
                      <a:r>
                        <a:rPr sz="1050" spc="-1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пара-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метрів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7112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Економіка,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розвитку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підпри-  ємництва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можливостей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бізнесі,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державне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управління,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освіта,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охоро-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здоров’я,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безпеки,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особис-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свобода,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соціальний</a:t>
                      </a:r>
                      <a:r>
                        <a:rPr sz="1050" spc="-20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капітал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110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</a:tr>
              <a:tr h="1272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340" marR="103505">
                        <a:lnSpc>
                          <a:spcPts val="1200"/>
                        </a:lnSpc>
                      </a:pP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/рей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инг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міст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найви- 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щою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якістю  життя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340" marR="49530">
                        <a:lnSpc>
                          <a:spcPts val="1200"/>
                        </a:lnSpc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Консал-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тингова  компанія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Mercer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Human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Resource 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Consulting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340" marR="246379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ові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699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39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критеріїв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оцінювання: політико-  соціальне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середовище,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економічні  показники,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наявність певних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обме-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жень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(наприклад, цензури),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системи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охорони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здоров’я,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системи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освіти,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доступність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вар-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тість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житла,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культурне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життя,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клімат</a:t>
                      </a:r>
                      <a:r>
                        <a:rPr sz="1050" spc="-2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ймовірність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природних</a:t>
                      </a:r>
                      <a:r>
                        <a:rPr sz="1050" spc="-1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катаклізмів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340" marR="227329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215</a:t>
                      </a:r>
                      <a:r>
                        <a:rPr sz="105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міст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світу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</a:tr>
              <a:tr h="816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340" marR="240029" algn="just">
                        <a:lnSpc>
                          <a:spcPts val="1200"/>
                        </a:lnSpc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якості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Gallup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[37]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3340" marR="403225">
                        <a:lnSpc>
                          <a:spcPts val="1200"/>
                        </a:lnSpc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</a:t>
                      </a:r>
                      <a:r>
                        <a:rPr sz="10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Gallup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340" marR="118110">
                        <a:lnSpc>
                          <a:spcPts val="1200"/>
                        </a:lnSpc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оціоло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гі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чне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обстеження  якості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1879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Здоров’я,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освіта,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матеріальний до-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статок,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громадська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активність,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по-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літична свобода,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соціальні</a:t>
                      </a:r>
                      <a:r>
                        <a:rPr sz="1050" spc="-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зв’язки,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довкілля,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економічна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фізична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340" marR="123189">
                        <a:lnSpc>
                          <a:spcPts val="1200"/>
                        </a:lnSpc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Зміню-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ється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 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року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2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рік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</a:tr>
              <a:tr h="1120127">
                <a:tc>
                  <a:txBody>
                    <a:bodyPr/>
                    <a:lstStyle/>
                    <a:p>
                      <a:pPr marL="53340" marR="55244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</a:t>
                      </a:r>
                      <a:r>
                        <a:rPr sz="1050" spc="-1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людсько-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го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розвитку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340">
                        <a:lnSpc>
                          <a:spcPts val="1130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методикою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340" marR="144780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Моніторингу 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ре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іон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льно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людського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розвитку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220979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Інститут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демографії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соціаль-  них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дослід-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жень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імені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М. 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В.</a:t>
                      </a:r>
                      <a:r>
                        <a:rPr sz="1050" spc="-1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Птухи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Шість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блоків,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33</a:t>
                      </a:r>
                      <a:r>
                        <a:rPr sz="1050" spc="-20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показники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650" y="1992820"/>
            <a:ext cx="6705600" cy="4196020"/>
          </a:xfrm>
        </p:spPr>
        <p:txBody>
          <a:bodyPr/>
          <a:lstStyle/>
          <a:p>
            <a:pPr lvl="0" algn="l" rtl="0">
              <a:lnSpc>
                <a:spcPct val="80000"/>
              </a:lnSpc>
              <a:spcBef>
                <a:spcPts val="500"/>
              </a:spcBef>
              <a:buClr>
                <a:srgbClr val="233A44"/>
              </a:buClr>
              <a:buSzPts val="1300"/>
            </a:pPr>
            <a:r>
              <a:rPr lang="uk-UA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-UA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Методологія </a:t>
            </a:r>
            <a:r>
              <a:rPr lang="de-DE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Economist </a:t>
            </a:r>
            <a:r>
              <a:rPr lang="de-DE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Intelligence</a:t>
            </a:r>
            <a:r>
              <a:rPr lang="de-DE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Unit </a:t>
            </a:r>
            <a:r>
              <a:rPr lang="de-D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uk-UA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підрозділ </a:t>
            </a:r>
            <a:r>
              <a:rPr lang="de-D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Economist Group) – </a:t>
            </a:r>
            <a:r>
              <a:rPr lang="uk-UA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розрахунок Індексу якості життя за 9 основними напрямами (Здоров’я, Сім’я, Громадське життя, Добробут за матеріальною ознакою, Політична стабільність і безпека, Клімат, Гарантії зайнятості, Політична свобода, Гендерна рівність), 111 країн</a:t>
            </a:r>
          </a:p>
          <a:p>
            <a:pPr lvl="0" algn="l" rtl="0">
              <a:lnSpc>
                <a:spcPct val="80000"/>
              </a:lnSpc>
              <a:spcBef>
                <a:spcPts val="500"/>
              </a:spcBef>
              <a:buClr>
                <a:srgbClr val="233A44"/>
              </a:buClr>
              <a:buSzPts val="1300"/>
            </a:pPr>
            <a:r>
              <a:rPr lang="uk-UA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-UA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Методологія ОЕСР: </a:t>
            </a:r>
            <a:r>
              <a:rPr lang="de-DE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r>
              <a:rPr lang="de-DE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Life Initiative </a:t>
            </a:r>
            <a:r>
              <a:rPr lang="de-D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(82 </a:t>
            </a:r>
            <a:r>
              <a:rPr lang="uk-UA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показники) формує рейтинг країн в інтерактивному режимі по 11 основним напрямам (Доходи, Зайнятість, Житлові умови, Баланс робота – життя, Здоров’я, Освіта, Суспільство, Участь у суспільному житті, Екологія, Безпека, Задоволеність життям), 34 </a:t>
            </a:r>
            <a:r>
              <a:rPr lang="uk-UA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країни</a:t>
            </a:r>
          </a:p>
          <a:p>
            <a:pPr lvl="0" algn="l" rtl="0">
              <a:lnSpc>
                <a:spcPct val="80000"/>
              </a:lnSpc>
              <a:spcBef>
                <a:spcPts val="500"/>
              </a:spcBef>
              <a:buClr>
                <a:srgbClr val="233A44"/>
              </a:buClr>
              <a:buSzPts val="1300"/>
            </a:pPr>
            <a:endParaRPr lang="uk-UA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80000"/>
              </a:lnSpc>
              <a:spcBef>
                <a:spcPts val="500"/>
              </a:spcBef>
              <a:buClr>
                <a:srgbClr val="233A44"/>
              </a:buClr>
              <a:buSzPts val="1300"/>
            </a:pPr>
            <a:endParaRPr lang="uk-UA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80000"/>
              </a:lnSpc>
              <a:spcBef>
                <a:spcPts val="500"/>
              </a:spcBef>
              <a:buClr>
                <a:srgbClr val="233A44"/>
              </a:buClr>
              <a:buSzPts val="1300"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Більше інформації про ці методології на Лекції 4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47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3431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7712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005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651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504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1977" y="437121"/>
            <a:ext cx="3902710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00" dirty="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5"/>
              </a:spcBef>
            </a:pPr>
            <a:r>
              <a:rPr sz="2000" b="1" spc="-45" dirty="0" err="1" smtClean="0">
                <a:solidFill>
                  <a:srgbClr val="231F20"/>
                </a:solidFill>
                <a:latin typeface="Trebuchet MS"/>
                <a:cs typeface="Trebuchet MS"/>
              </a:rPr>
              <a:t>Середовище</a:t>
            </a:r>
            <a:r>
              <a:rPr sz="20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2000" b="1" spc="-55" dirty="0">
                <a:solidFill>
                  <a:srgbClr val="231F20"/>
                </a:solidFill>
                <a:latin typeface="Trebuchet MS"/>
                <a:cs typeface="Trebuchet MS"/>
              </a:rPr>
              <a:t>підсистеми </a:t>
            </a:r>
            <a:r>
              <a:rPr sz="20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2000" b="1" spc="-55" dirty="0">
                <a:solidFill>
                  <a:srgbClr val="231F20"/>
                </a:solidFill>
                <a:latin typeface="Trebuchet MS"/>
                <a:cs typeface="Trebuchet MS"/>
              </a:rPr>
              <a:t>життя населення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299" y="8637295"/>
            <a:ext cx="2870200" cy="1348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менш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важливу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роль у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забезпеченні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високої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життя населення відіграє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природне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се- 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редовище.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Будучи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важливим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фактором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впливу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параметри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життя,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воно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є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сукупністю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умов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проживання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виробничої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діяльності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лю- 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дей.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Природне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середовище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є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тією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частиною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навколишнього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світу,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якою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людина взаємодіє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або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шляхом пристосування,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або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шляхом</a:t>
            </a:r>
            <a:r>
              <a:rPr sz="1100" spc="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пере-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3289" y="3849371"/>
            <a:ext cx="2870200" cy="25044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творення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використання.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цьому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кінцевий 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результат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діяльності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людини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результаті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засто-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сування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технологічних нововведень,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одного 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боку,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нераціонального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використання</a:t>
            </a:r>
            <a:r>
              <a:rPr sz="1100" spc="-2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природ-  них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ресурсів,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іншого,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суттєво впливає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стан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природного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середовища.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Значні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обсяги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забруд-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нення навколишнього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середовища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виступають  однією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основних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причин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погіршення</a:t>
            </a:r>
            <a:r>
              <a:rPr sz="1100" spc="-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здоров’я 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населення.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Водночас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потенціал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навколишнього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середовища (його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спроможність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приймати,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пе-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реробляти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знешкоджувати відходи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виробни-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цтва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й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споживання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негативних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наслідків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для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нього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самого)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зменшується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із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року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рік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із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загроз-  ливими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темпами,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що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може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впливати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якість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усіх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країн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світу.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03289" y="6490916"/>
            <a:ext cx="2870200" cy="23393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Прогресуюче</a:t>
            </a:r>
            <a:r>
              <a:rPr sz="1100" spc="-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забруднення</a:t>
            </a:r>
            <a:r>
              <a:rPr sz="1100" spc="-1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навколишнього</a:t>
            </a:r>
            <a:r>
              <a:rPr sz="1100" spc="-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при-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родного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середовища висуває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нові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вимоги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до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системи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пріоритетів економічного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зростання,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змушує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суспільства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замислитися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про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майбутнє  людської цивілізації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місце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ньому.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Загалом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під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якістю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навколишнього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природного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сере-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довища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необхідно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розуміти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його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здатність ви-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конувати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довгостроковій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перспективі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функції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середовища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проживання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життєдіяльності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лю- 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дини,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також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джерела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збереження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генофонду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біологічного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різноманіття.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Передумовою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збере-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ження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гармонізації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природного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середовища  є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ефективна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екологічна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політика,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без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чого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не-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можливе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покращання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40827" y="1361401"/>
            <a:ext cx="4698365" cy="1245235"/>
            <a:chOff x="1340827" y="1361401"/>
            <a:chExt cx="4698365" cy="1245235"/>
          </a:xfrm>
        </p:grpSpPr>
        <p:sp>
          <p:nvSpPr>
            <p:cNvPr id="18" name="object 18"/>
            <p:cNvSpPr/>
            <p:nvPr/>
          </p:nvSpPr>
          <p:spPr>
            <a:xfrm>
              <a:off x="1344002" y="1364576"/>
              <a:ext cx="4692015" cy="962025"/>
            </a:xfrm>
            <a:custGeom>
              <a:avLst/>
              <a:gdLst/>
              <a:ahLst/>
              <a:cxnLst/>
              <a:rect l="l" t="t" r="r" b="b"/>
              <a:pathLst>
                <a:path w="4692015" h="962025">
                  <a:moveTo>
                    <a:pt x="3483787" y="961974"/>
                  </a:moveTo>
                  <a:lnTo>
                    <a:pt x="3563342" y="952523"/>
                  </a:lnTo>
                  <a:lnTo>
                    <a:pt x="3640570" y="942474"/>
                  </a:lnTo>
                  <a:lnTo>
                    <a:pt x="3715431" y="931839"/>
                  </a:lnTo>
                  <a:lnTo>
                    <a:pt x="3787881" y="920631"/>
                  </a:lnTo>
                  <a:lnTo>
                    <a:pt x="3857877" y="908863"/>
                  </a:lnTo>
                  <a:lnTo>
                    <a:pt x="3925376" y="896547"/>
                  </a:lnTo>
                  <a:lnTo>
                    <a:pt x="3990335" y="883696"/>
                  </a:lnTo>
                  <a:lnTo>
                    <a:pt x="4052713" y="870323"/>
                  </a:lnTo>
                  <a:lnTo>
                    <a:pt x="4112465" y="856442"/>
                  </a:lnTo>
                  <a:lnTo>
                    <a:pt x="4169549" y="842064"/>
                  </a:lnTo>
                  <a:lnTo>
                    <a:pt x="4223922" y="827202"/>
                  </a:lnTo>
                  <a:lnTo>
                    <a:pt x="4275541" y="811870"/>
                  </a:lnTo>
                  <a:lnTo>
                    <a:pt x="4324364" y="796080"/>
                  </a:lnTo>
                  <a:lnTo>
                    <a:pt x="4370347" y="779845"/>
                  </a:lnTo>
                  <a:lnTo>
                    <a:pt x="4413449" y="763177"/>
                  </a:lnTo>
                  <a:lnTo>
                    <a:pt x="4453625" y="746090"/>
                  </a:lnTo>
                  <a:lnTo>
                    <a:pt x="4490833" y="728597"/>
                  </a:lnTo>
                  <a:lnTo>
                    <a:pt x="4525030" y="710709"/>
                  </a:lnTo>
                  <a:lnTo>
                    <a:pt x="4584222" y="673804"/>
                  </a:lnTo>
                  <a:lnTo>
                    <a:pt x="4630856" y="635477"/>
                  </a:lnTo>
                  <a:lnTo>
                    <a:pt x="4664590" y="595831"/>
                  </a:lnTo>
                  <a:lnTo>
                    <a:pt x="4685082" y="554968"/>
                  </a:lnTo>
                  <a:lnTo>
                    <a:pt x="4691989" y="512991"/>
                  </a:lnTo>
                  <a:lnTo>
                    <a:pt x="4690830" y="496706"/>
                  </a:lnTo>
                  <a:lnTo>
                    <a:pt x="4673710" y="448643"/>
                  </a:lnTo>
                  <a:lnTo>
                    <a:pt x="4651274" y="417334"/>
                  </a:lnTo>
                  <a:lnTo>
                    <a:pt x="4620340" y="386681"/>
                  </a:lnTo>
                  <a:lnTo>
                    <a:pt x="4581183" y="356744"/>
                  </a:lnTo>
                  <a:lnTo>
                    <a:pt x="4534077" y="327584"/>
                  </a:lnTo>
                  <a:lnTo>
                    <a:pt x="4479297" y="299260"/>
                  </a:lnTo>
                  <a:lnTo>
                    <a:pt x="4417118" y="271833"/>
                  </a:lnTo>
                  <a:lnTo>
                    <a:pt x="4347816" y="245363"/>
                  </a:lnTo>
                  <a:lnTo>
                    <a:pt x="4310579" y="232506"/>
                  </a:lnTo>
                  <a:lnTo>
                    <a:pt x="4271664" y="219910"/>
                  </a:lnTo>
                  <a:lnTo>
                    <a:pt x="4231106" y="207584"/>
                  </a:lnTo>
                  <a:lnTo>
                    <a:pt x="4188938" y="195534"/>
                  </a:lnTo>
                  <a:lnTo>
                    <a:pt x="4145196" y="183769"/>
                  </a:lnTo>
                  <a:lnTo>
                    <a:pt x="4099912" y="172295"/>
                  </a:lnTo>
                  <a:lnTo>
                    <a:pt x="4053123" y="161121"/>
                  </a:lnTo>
                  <a:lnTo>
                    <a:pt x="4004862" y="150253"/>
                  </a:lnTo>
                  <a:lnTo>
                    <a:pt x="3955163" y="139700"/>
                  </a:lnTo>
                  <a:lnTo>
                    <a:pt x="3904062" y="129469"/>
                  </a:lnTo>
                  <a:lnTo>
                    <a:pt x="3851591" y="119567"/>
                  </a:lnTo>
                  <a:lnTo>
                    <a:pt x="3797786" y="110002"/>
                  </a:lnTo>
                  <a:lnTo>
                    <a:pt x="3742681" y="100781"/>
                  </a:lnTo>
                  <a:lnTo>
                    <a:pt x="3686310" y="91912"/>
                  </a:lnTo>
                  <a:lnTo>
                    <a:pt x="3628708" y="83402"/>
                  </a:lnTo>
                  <a:lnTo>
                    <a:pt x="3569909" y="75260"/>
                  </a:lnTo>
                  <a:lnTo>
                    <a:pt x="3509947" y="67492"/>
                  </a:lnTo>
                  <a:lnTo>
                    <a:pt x="3448857" y="60106"/>
                  </a:lnTo>
                  <a:lnTo>
                    <a:pt x="3386673" y="53109"/>
                  </a:lnTo>
                  <a:lnTo>
                    <a:pt x="3323429" y="46509"/>
                  </a:lnTo>
                  <a:lnTo>
                    <a:pt x="3259160" y="40314"/>
                  </a:lnTo>
                  <a:lnTo>
                    <a:pt x="3193900" y="34530"/>
                  </a:lnTo>
                  <a:lnTo>
                    <a:pt x="3127684" y="29166"/>
                  </a:lnTo>
                  <a:lnTo>
                    <a:pt x="3060545" y="24230"/>
                  </a:lnTo>
                  <a:lnTo>
                    <a:pt x="2992518" y="19727"/>
                  </a:lnTo>
                  <a:lnTo>
                    <a:pt x="2923638" y="15667"/>
                  </a:lnTo>
                  <a:lnTo>
                    <a:pt x="2853939" y="12056"/>
                  </a:lnTo>
                  <a:lnTo>
                    <a:pt x="2783455" y="8903"/>
                  </a:lnTo>
                  <a:lnTo>
                    <a:pt x="2712221" y="6214"/>
                  </a:lnTo>
                  <a:lnTo>
                    <a:pt x="2640270" y="3997"/>
                  </a:lnTo>
                  <a:lnTo>
                    <a:pt x="2567638" y="2259"/>
                  </a:lnTo>
                  <a:lnTo>
                    <a:pt x="2494358" y="1009"/>
                  </a:lnTo>
                  <a:lnTo>
                    <a:pt x="2420466" y="253"/>
                  </a:lnTo>
                  <a:lnTo>
                    <a:pt x="2345994" y="0"/>
                  </a:lnTo>
                  <a:lnTo>
                    <a:pt x="2271523" y="253"/>
                  </a:lnTo>
                  <a:lnTo>
                    <a:pt x="2197630" y="1009"/>
                  </a:lnTo>
                  <a:lnTo>
                    <a:pt x="2124351" y="2259"/>
                  </a:lnTo>
                  <a:lnTo>
                    <a:pt x="2051718" y="3997"/>
                  </a:lnTo>
                  <a:lnTo>
                    <a:pt x="1979768" y="6214"/>
                  </a:lnTo>
                  <a:lnTo>
                    <a:pt x="1908533" y="8903"/>
                  </a:lnTo>
                  <a:lnTo>
                    <a:pt x="1838049" y="12056"/>
                  </a:lnTo>
                  <a:lnTo>
                    <a:pt x="1768350" y="15667"/>
                  </a:lnTo>
                  <a:lnTo>
                    <a:pt x="1699470" y="19727"/>
                  </a:lnTo>
                  <a:lnTo>
                    <a:pt x="1631444" y="24230"/>
                  </a:lnTo>
                  <a:lnTo>
                    <a:pt x="1564305" y="29166"/>
                  </a:lnTo>
                  <a:lnTo>
                    <a:pt x="1498088" y="34530"/>
                  </a:lnTo>
                  <a:lnTo>
                    <a:pt x="1432829" y="40314"/>
                  </a:lnTo>
                  <a:lnTo>
                    <a:pt x="1368560" y="46509"/>
                  </a:lnTo>
                  <a:lnTo>
                    <a:pt x="1305316" y="53109"/>
                  </a:lnTo>
                  <a:lnTo>
                    <a:pt x="1243132" y="60106"/>
                  </a:lnTo>
                  <a:lnTo>
                    <a:pt x="1182042" y="67492"/>
                  </a:lnTo>
                  <a:lnTo>
                    <a:pt x="1122080" y="75260"/>
                  </a:lnTo>
                  <a:lnTo>
                    <a:pt x="1063281" y="83402"/>
                  </a:lnTo>
                  <a:lnTo>
                    <a:pt x="1005678" y="91912"/>
                  </a:lnTo>
                  <a:lnTo>
                    <a:pt x="949308" y="100781"/>
                  </a:lnTo>
                  <a:lnTo>
                    <a:pt x="894203" y="110002"/>
                  </a:lnTo>
                  <a:lnTo>
                    <a:pt x="840398" y="119567"/>
                  </a:lnTo>
                  <a:lnTo>
                    <a:pt x="787927" y="129469"/>
                  </a:lnTo>
                  <a:lnTo>
                    <a:pt x="736825" y="139700"/>
                  </a:lnTo>
                  <a:lnTo>
                    <a:pt x="687127" y="150253"/>
                  </a:lnTo>
                  <a:lnTo>
                    <a:pt x="638866" y="161121"/>
                  </a:lnTo>
                  <a:lnTo>
                    <a:pt x="592076" y="172295"/>
                  </a:lnTo>
                  <a:lnTo>
                    <a:pt x="546793" y="183769"/>
                  </a:lnTo>
                  <a:lnTo>
                    <a:pt x="503051" y="195534"/>
                  </a:lnTo>
                  <a:lnTo>
                    <a:pt x="460883" y="207584"/>
                  </a:lnTo>
                  <a:lnTo>
                    <a:pt x="420324" y="219910"/>
                  </a:lnTo>
                  <a:lnTo>
                    <a:pt x="381410" y="232506"/>
                  </a:lnTo>
                  <a:lnTo>
                    <a:pt x="344173" y="245363"/>
                  </a:lnTo>
                  <a:lnTo>
                    <a:pt x="274870" y="271833"/>
                  </a:lnTo>
                  <a:lnTo>
                    <a:pt x="212692" y="299260"/>
                  </a:lnTo>
                  <a:lnTo>
                    <a:pt x="157912" y="327584"/>
                  </a:lnTo>
                  <a:lnTo>
                    <a:pt x="110806" y="356744"/>
                  </a:lnTo>
                  <a:lnTo>
                    <a:pt x="71649" y="386681"/>
                  </a:lnTo>
                  <a:lnTo>
                    <a:pt x="40714" y="417334"/>
                  </a:lnTo>
                  <a:lnTo>
                    <a:pt x="18278" y="448643"/>
                  </a:lnTo>
                  <a:lnTo>
                    <a:pt x="1159" y="496706"/>
                  </a:lnTo>
                  <a:lnTo>
                    <a:pt x="0" y="512991"/>
                  </a:lnTo>
                  <a:lnTo>
                    <a:pt x="1728" y="534083"/>
                  </a:lnTo>
                  <a:lnTo>
                    <a:pt x="15428" y="575458"/>
                  </a:lnTo>
                  <a:lnTo>
                    <a:pt x="42503" y="615670"/>
                  </a:lnTo>
                  <a:lnTo>
                    <a:pt x="82612" y="654617"/>
                  </a:lnTo>
                  <a:lnTo>
                    <a:pt x="135415" y="692198"/>
                  </a:lnTo>
                  <a:lnTo>
                    <a:pt x="200571" y="728310"/>
                  </a:lnTo>
                  <a:lnTo>
                    <a:pt x="237675" y="745784"/>
                  </a:lnTo>
                  <a:lnTo>
                    <a:pt x="277740" y="762853"/>
                  </a:lnTo>
                  <a:lnTo>
                    <a:pt x="320724" y="779503"/>
                  </a:lnTo>
                  <a:lnTo>
                    <a:pt x="366583" y="795723"/>
                  </a:lnTo>
                  <a:lnTo>
                    <a:pt x="415275" y="811500"/>
                  </a:lnTo>
                  <a:lnTo>
                    <a:pt x="466758" y="826820"/>
                  </a:lnTo>
                  <a:lnTo>
                    <a:pt x="520989" y="841672"/>
                  </a:lnTo>
                  <a:lnTo>
                    <a:pt x="577926" y="856042"/>
                  </a:lnTo>
                  <a:lnTo>
                    <a:pt x="637526" y="869918"/>
                  </a:lnTo>
                  <a:lnTo>
                    <a:pt x="699746" y="883287"/>
                  </a:lnTo>
                  <a:lnTo>
                    <a:pt x="764544" y="896136"/>
                  </a:lnTo>
                  <a:lnTo>
                    <a:pt x="831878" y="908453"/>
                  </a:lnTo>
                  <a:lnTo>
                    <a:pt x="901705" y="920225"/>
                  </a:lnTo>
                  <a:lnTo>
                    <a:pt x="973982" y="931438"/>
                  </a:lnTo>
                  <a:lnTo>
                    <a:pt x="1048667" y="942082"/>
                  </a:lnTo>
                  <a:lnTo>
                    <a:pt x="1125717" y="952141"/>
                  </a:lnTo>
                  <a:lnTo>
                    <a:pt x="1205090" y="961605"/>
                  </a:lnTo>
                </a:path>
              </a:pathLst>
            </a:custGeom>
            <a:ln w="6350">
              <a:solidFill>
                <a:srgbClr val="2622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25674" y="2294838"/>
              <a:ext cx="2326005" cy="59055"/>
            </a:xfrm>
            <a:custGeom>
              <a:avLst/>
              <a:gdLst/>
              <a:ahLst/>
              <a:cxnLst/>
              <a:rect l="l" t="t" r="r" b="b"/>
              <a:pathLst>
                <a:path w="2326004" h="59055">
                  <a:moveTo>
                    <a:pt x="83121" y="38125"/>
                  </a:moveTo>
                  <a:lnTo>
                    <a:pt x="6616" y="0"/>
                  </a:lnTo>
                  <a:lnTo>
                    <a:pt x="15963" y="18542"/>
                  </a:lnTo>
                  <a:lnTo>
                    <a:pt x="18389" y="30772"/>
                  </a:lnTo>
                  <a:lnTo>
                    <a:pt x="13271" y="42138"/>
                  </a:lnTo>
                  <a:lnTo>
                    <a:pt x="0" y="58089"/>
                  </a:lnTo>
                  <a:lnTo>
                    <a:pt x="83121" y="38125"/>
                  </a:lnTo>
                  <a:close/>
                </a:path>
                <a:path w="2326004" h="59055">
                  <a:moveTo>
                    <a:pt x="2325522" y="58470"/>
                  </a:moveTo>
                  <a:lnTo>
                    <a:pt x="2312251" y="42519"/>
                  </a:lnTo>
                  <a:lnTo>
                    <a:pt x="2307145" y="31140"/>
                  </a:lnTo>
                  <a:lnTo>
                    <a:pt x="2309571" y="18923"/>
                  </a:lnTo>
                  <a:lnTo>
                    <a:pt x="2318943" y="381"/>
                  </a:lnTo>
                  <a:lnTo>
                    <a:pt x="2242413" y="38481"/>
                  </a:lnTo>
                  <a:lnTo>
                    <a:pt x="2325522" y="58470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10002" y="2174570"/>
              <a:ext cx="2160270" cy="432434"/>
            </a:xfrm>
            <a:custGeom>
              <a:avLst/>
              <a:gdLst/>
              <a:ahLst/>
              <a:cxnLst/>
              <a:rect l="l" t="t" r="r" b="b"/>
              <a:pathLst>
                <a:path w="2160270" h="432435">
                  <a:moveTo>
                    <a:pt x="2160003" y="0"/>
                  </a:moveTo>
                  <a:lnTo>
                    <a:pt x="0" y="0"/>
                  </a:lnTo>
                  <a:lnTo>
                    <a:pt x="0" y="432003"/>
                  </a:lnTo>
                  <a:lnTo>
                    <a:pt x="2160003" y="432003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7997" y="3048088"/>
            <a:ext cx="1260475" cy="648335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78740" rIns="0" bIns="0" rtlCol="0">
            <a:spAutoFit/>
          </a:bodyPr>
          <a:lstStyle/>
          <a:p>
            <a:pPr marL="220979" marR="213360" algn="ctr">
              <a:lnSpc>
                <a:spcPts val="1300"/>
              </a:lnSpc>
              <a:spcBef>
                <a:spcPts val="62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Якість  </a:t>
            </a:r>
            <a:r>
              <a:rPr sz="1100" i="1" spc="-60" dirty="0">
                <a:solidFill>
                  <a:srgbClr val="231F20"/>
                </a:solidFill>
                <a:latin typeface="Trebuchet MS"/>
                <a:cs typeface="Trebuchet MS"/>
              </a:rPr>
              <a:t>громадсь</a:t>
            </a:r>
            <a:r>
              <a:rPr sz="1100" i="1" spc="-7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100" i="1" spc="-40" dirty="0">
                <a:solidFill>
                  <a:srgbClr val="231F20"/>
                </a:solidFill>
                <a:latin typeface="Trebuchet MS"/>
                <a:cs typeface="Trebuchet MS"/>
              </a:rPr>
              <a:t>ого  </a:t>
            </a:r>
            <a:r>
              <a:rPr sz="1100" i="1" spc="-60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4003" y="3048088"/>
            <a:ext cx="1260475" cy="648335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78740" rIns="0" bIns="0" rtlCol="0">
            <a:spAutoFit/>
          </a:bodyPr>
          <a:lstStyle/>
          <a:p>
            <a:pPr marL="334010" marR="326390" algn="ctr">
              <a:lnSpc>
                <a:spcPts val="1300"/>
              </a:lnSpc>
              <a:spcBef>
                <a:spcPts val="62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Якість  </a:t>
            </a:r>
            <a:r>
              <a:rPr sz="1100" i="1" spc="-50" dirty="0">
                <a:solidFill>
                  <a:srgbClr val="231F20"/>
                </a:solidFill>
                <a:latin typeface="Trebuchet MS"/>
                <a:cs typeface="Trebuchet MS"/>
              </a:rPr>
              <a:t>сімейного  </a:t>
            </a:r>
            <a:r>
              <a:rPr sz="1100" i="1" spc="-60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10002" y="2174570"/>
            <a:ext cx="2160270" cy="432434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637540">
              <a:lnSpc>
                <a:spcPct val="100000"/>
              </a:lnSpc>
              <a:spcBef>
                <a:spcPts val="1010"/>
              </a:spcBef>
            </a:pPr>
            <a:r>
              <a:rPr sz="1100" i="1" spc="-65" dirty="0">
                <a:solidFill>
                  <a:srgbClr val="FFFFFF"/>
                </a:solidFill>
                <a:latin typeface="Trebuchet MS"/>
                <a:cs typeface="Trebuchet MS"/>
              </a:rPr>
              <a:t>Якість</a:t>
            </a:r>
            <a:r>
              <a:rPr sz="1100" i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i="1" spc="-60" dirty="0">
                <a:solidFill>
                  <a:srgbClr val="FFFFFF"/>
                </a:solidFill>
                <a:latin typeface="Trebuchet MS"/>
                <a:cs typeface="Trebuchet MS"/>
              </a:rPr>
              <a:t>життя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6000" y="3048088"/>
            <a:ext cx="1260475" cy="648335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78740" rIns="0" bIns="0" rtlCol="0">
            <a:spAutoFit/>
          </a:bodyPr>
          <a:lstStyle/>
          <a:p>
            <a:pPr marL="303530" marR="296545" algn="ctr">
              <a:lnSpc>
                <a:spcPts val="1300"/>
              </a:lnSpc>
              <a:spcBef>
                <a:spcPts val="62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Якість  </a:t>
            </a:r>
            <a:r>
              <a:rPr sz="1100" i="1" spc="-50" dirty="0">
                <a:solidFill>
                  <a:srgbClr val="231F20"/>
                </a:solidFill>
                <a:latin typeface="Trebuchet MS"/>
                <a:cs typeface="Trebuchet MS"/>
              </a:rPr>
              <a:t>т</a:t>
            </a:r>
            <a:r>
              <a:rPr sz="1100" i="1" spc="-40" dirty="0">
                <a:solidFill>
                  <a:srgbClr val="231F20"/>
                </a:solidFill>
                <a:latin typeface="Trebuchet MS"/>
                <a:cs typeface="Trebuchet MS"/>
              </a:rPr>
              <a:t>р</a:t>
            </a:r>
            <a:r>
              <a:rPr sz="1100" i="1" spc="-60" dirty="0">
                <a:solidFill>
                  <a:srgbClr val="231F20"/>
                </a:solidFill>
                <a:latin typeface="Trebuchet MS"/>
                <a:cs typeface="Trebuchet MS"/>
              </a:rPr>
              <a:t>удового  життя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7997" y="1139571"/>
            <a:ext cx="1260475" cy="648335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71780" marR="264160" indent="17780">
              <a:lnSpc>
                <a:spcPts val="1300"/>
              </a:lnSpc>
            </a:pPr>
            <a:r>
              <a:rPr sz="1100" i="1" spc="-55" dirty="0">
                <a:solidFill>
                  <a:srgbClr val="231F20"/>
                </a:solidFill>
                <a:latin typeface="Trebuchet MS"/>
                <a:cs typeface="Trebuchet MS"/>
              </a:rPr>
              <a:t>Економічне  </a:t>
            </a:r>
            <a:r>
              <a:rPr sz="1100" i="1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100" i="1" spc="-60" dirty="0">
                <a:solidFill>
                  <a:srgbClr val="231F20"/>
                </a:solidFill>
                <a:latin typeface="Trebuchet MS"/>
                <a:cs typeface="Trebuchet MS"/>
              </a:rPr>
              <a:t>ередовище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34003" y="1139571"/>
            <a:ext cx="1260475" cy="648335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78740" rIns="0" bIns="0" rtlCol="0">
            <a:spAutoFit/>
          </a:bodyPr>
          <a:lstStyle/>
          <a:p>
            <a:pPr marL="271780" marR="264160" indent="43815" algn="just">
              <a:lnSpc>
                <a:spcPts val="1300"/>
              </a:lnSpc>
              <a:spcBef>
                <a:spcPts val="620"/>
              </a:spcBef>
            </a:pPr>
            <a:r>
              <a:rPr sz="1100" i="1" spc="-55" dirty="0">
                <a:solidFill>
                  <a:srgbClr val="231F20"/>
                </a:solidFill>
                <a:latin typeface="Trebuchet MS"/>
                <a:cs typeface="Trebuchet MS"/>
              </a:rPr>
              <a:t>Суспільно-  </a:t>
            </a:r>
            <a:r>
              <a:rPr sz="1100" i="1" spc="-50" dirty="0">
                <a:solidFill>
                  <a:srgbClr val="231F20"/>
                </a:solidFill>
                <a:latin typeface="Trebuchet MS"/>
                <a:cs typeface="Trebuchet MS"/>
              </a:rPr>
              <a:t>політичне  с</a:t>
            </a:r>
            <a:r>
              <a:rPr sz="1100" i="1" spc="-60" dirty="0">
                <a:solidFill>
                  <a:srgbClr val="231F20"/>
                </a:solidFill>
                <a:latin typeface="Trebuchet MS"/>
                <a:cs typeface="Trebuchet MS"/>
              </a:rPr>
              <a:t>ередовище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6000" y="1139571"/>
            <a:ext cx="1260475" cy="648335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71780" marR="264160" indent="64769">
              <a:lnSpc>
                <a:spcPts val="1300"/>
              </a:lnSpc>
            </a:pPr>
            <a:r>
              <a:rPr sz="1100" i="1" spc="-50" dirty="0">
                <a:solidFill>
                  <a:srgbClr val="231F20"/>
                </a:solidFill>
                <a:latin typeface="Trebuchet MS"/>
                <a:cs typeface="Trebuchet MS"/>
              </a:rPr>
              <a:t>Природне  с</a:t>
            </a:r>
            <a:r>
              <a:rPr sz="1100" i="1" spc="-60" dirty="0">
                <a:solidFill>
                  <a:srgbClr val="231F20"/>
                </a:solidFill>
                <a:latin typeface="Trebuchet MS"/>
                <a:cs typeface="Trebuchet MS"/>
              </a:rPr>
              <a:t>ередовище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82005" y="1139571"/>
            <a:ext cx="1260475" cy="648335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71780" marR="264160" indent="55880">
              <a:lnSpc>
                <a:spcPts val="1300"/>
              </a:lnSpc>
            </a:pPr>
            <a:r>
              <a:rPr sz="1100" i="1" spc="-50" dirty="0">
                <a:solidFill>
                  <a:srgbClr val="231F20"/>
                </a:solidFill>
                <a:latin typeface="Trebuchet MS"/>
                <a:cs typeface="Trebuchet MS"/>
              </a:rPr>
              <a:t>Соціальне  с</a:t>
            </a:r>
            <a:r>
              <a:rPr sz="1100" i="1" spc="-60" dirty="0">
                <a:solidFill>
                  <a:srgbClr val="231F20"/>
                </a:solidFill>
                <a:latin typeface="Trebuchet MS"/>
                <a:cs typeface="Trebuchet MS"/>
              </a:rPr>
              <a:t>ередовище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82005" y="3048088"/>
            <a:ext cx="1260475" cy="648335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78740" rIns="0" bIns="0" rtlCol="0">
            <a:spAutoFit/>
          </a:bodyPr>
          <a:lstStyle/>
          <a:p>
            <a:pPr marL="271145" marR="263525" algn="ctr">
              <a:lnSpc>
                <a:spcPts val="1300"/>
              </a:lnSpc>
              <a:spcBef>
                <a:spcPts val="62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Якість  </a:t>
            </a:r>
            <a:r>
              <a:rPr sz="1100" i="1" spc="-35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1100" i="1" spc="-40" dirty="0">
                <a:solidFill>
                  <a:srgbClr val="231F20"/>
                </a:solidFill>
                <a:latin typeface="Trebuchet MS"/>
                <a:cs typeface="Trebuchet MS"/>
              </a:rPr>
              <a:t>собистого  </a:t>
            </a:r>
            <a:r>
              <a:rPr sz="1100" i="1" spc="-60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68005" y="2611335"/>
            <a:ext cx="4617085" cy="432434"/>
          </a:xfrm>
          <a:custGeom>
            <a:avLst/>
            <a:gdLst/>
            <a:ahLst/>
            <a:cxnLst/>
            <a:rect l="l" t="t" r="r" b="b"/>
            <a:pathLst>
              <a:path w="4617085" h="432435">
                <a:moveTo>
                  <a:pt x="2321991" y="0"/>
                </a:moveTo>
                <a:lnTo>
                  <a:pt x="2321991" y="216001"/>
                </a:lnTo>
              </a:path>
              <a:path w="4617085" h="432435">
                <a:moveTo>
                  <a:pt x="3175" y="216014"/>
                </a:moveTo>
                <a:lnTo>
                  <a:pt x="3175" y="432003"/>
                </a:lnTo>
              </a:path>
              <a:path w="4617085" h="432435">
                <a:moveTo>
                  <a:pt x="1547990" y="216014"/>
                </a:moveTo>
                <a:lnTo>
                  <a:pt x="1547990" y="432003"/>
                </a:lnTo>
              </a:path>
              <a:path w="4617085" h="432435">
                <a:moveTo>
                  <a:pt x="3095993" y="216014"/>
                </a:moveTo>
                <a:lnTo>
                  <a:pt x="3095993" y="432003"/>
                </a:lnTo>
              </a:path>
              <a:path w="4617085" h="432435">
                <a:moveTo>
                  <a:pt x="4613821" y="216014"/>
                </a:moveTo>
                <a:lnTo>
                  <a:pt x="4613821" y="432003"/>
                </a:lnTo>
              </a:path>
              <a:path w="4617085" h="432435">
                <a:moveTo>
                  <a:pt x="0" y="219189"/>
                </a:moveTo>
                <a:lnTo>
                  <a:pt x="4616996" y="21918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850900"/>
            <a:ext cx="6141874" cy="1969770"/>
          </a:xfrm>
        </p:spPr>
        <p:txBody>
          <a:bodyPr/>
          <a:lstStyle/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 таблицями аналітичної доповіді</a:t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yriadPro-It"/>
              </a:rPr>
              <a:t>Вимірювання</a:t>
            </a:r>
            <a:r>
              <a:rPr lang="ru-RU" sz="1600" i="1" dirty="0">
                <a:latin typeface="MyriadPro-It"/>
              </a:rPr>
              <a:t> </a:t>
            </a:r>
            <a:r>
              <a:rPr lang="ru-RU" sz="1600" i="1" dirty="0" err="1">
                <a:latin typeface="MyriadPro-It"/>
              </a:rPr>
              <a:t>якості</a:t>
            </a:r>
            <a:r>
              <a:rPr lang="ru-RU" sz="1600" i="1" dirty="0">
                <a:latin typeface="MyriadPro-It"/>
              </a:rPr>
              <a:t> </a:t>
            </a:r>
            <a:r>
              <a:rPr lang="ru-RU" sz="1600" i="1" dirty="0" err="1">
                <a:latin typeface="MyriadPro-It"/>
              </a:rPr>
              <a:t>життя</a:t>
            </a:r>
            <a:r>
              <a:rPr lang="ru-RU" sz="1600" i="1" dirty="0">
                <a:latin typeface="MyriadPro-It"/>
              </a:rPr>
              <a:t> в </a:t>
            </a:r>
            <a:r>
              <a:rPr lang="ru-RU" sz="1600" i="1" dirty="0" err="1">
                <a:latin typeface="MyriadPro-It"/>
              </a:rPr>
              <a:t>Україні</a:t>
            </a:r>
            <a:r>
              <a:rPr lang="ru-RU" sz="1600" i="1" dirty="0">
                <a:latin typeface="MyriadPro-It"/>
              </a:rPr>
              <a:t>, </a:t>
            </a:r>
            <a:r>
              <a:rPr lang="ru-RU" sz="1600" i="1" dirty="0" err="1">
                <a:latin typeface="MyriadPro-It"/>
              </a:rPr>
              <a:t>Аналітична</a:t>
            </a:r>
            <a:r>
              <a:rPr lang="ru-RU" sz="1600" i="1" dirty="0">
                <a:latin typeface="MyriadPro-It"/>
              </a:rPr>
              <a:t> </a:t>
            </a:r>
            <a:r>
              <a:rPr lang="ru-RU" sz="1600" i="1" dirty="0" err="1" smtClean="0">
                <a:latin typeface="MyriadPro-It"/>
              </a:rPr>
              <a:t>доповідь</a:t>
            </a:r>
            <a:r>
              <a:rPr lang="ru-RU" sz="1600" i="1" dirty="0" smtClean="0">
                <a:latin typeface="MyriadPro-It"/>
              </a:rPr>
              <a:t> -21-32 с</a:t>
            </a:r>
            <a:br>
              <a:rPr lang="ru-RU" sz="1600" i="1" dirty="0" smtClean="0">
                <a:latin typeface="MyriadPro-It"/>
              </a:rPr>
            </a:br>
            <a:r>
              <a:rPr lang="ru-RU" sz="1600" i="1" dirty="0">
                <a:latin typeface="MyriadPro-It"/>
              </a:rPr>
              <a:t/>
            </a:r>
            <a:br>
              <a:rPr lang="ru-RU" sz="1600" i="1" dirty="0">
                <a:latin typeface="MyriadPro-It"/>
              </a:rPr>
            </a:br>
            <a:r>
              <a:rPr lang="ru-RU" sz="1600" i="1" dirty="0" smtClean="0">
                <a:latin typeface="MyriadPro-It"/>
              </a:rPr>
              <a:t/>
            </a:r>
            <a:br>
              <a:rPr lang="ru-RU" sz="1600" i="1" dirty="0" smtClean="0">
                <a:latin typeface="MyriadPro-It"/>
              </a:rPr>
            </a:br>
            <a:r>
              <a:rPr lang="ru-RU" sz="1600" i="1" dirty="0">
                <a:latin typeface="MyriadPro-It"/>
              </a:rPr>
              <a:t/>
            </a:r>
            <a:br>
              <a:rPr lang="ru-RU" sz="1600" i="1" dirty="0">
                <a:latin typeface="MyriadPro-It"/>
              </a:rPr>
            </a:b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062413"/>
            <a:ext cx="3429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4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648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9367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074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100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5314" y="10184128"/>
            <a:ext cx="2134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900" b="1" spc="-105" dirty="0">
                <a:solidFill>
                  <a:srgbClr val="231F20"/>
                </a:solidFill>
                <a:latin typeface="Trebuchet MS"/>
                <a:cs typeface="Trebuchet MS"/>
              </a:rPr>
              <a:t>ЖИТ </a:t>
            </a:r>
            <a:r>
              <a:rPr sz="900" b="1" spc="-114" dirty="0">
                <a:solidFill>
                  <a:srgbClr val="231F20"/>
                </a:solidFill>
                <a:latin typeface="Trebuchet MS"/>
                <a:cs typeface="Trebuchet MS"/>
              </a:rPr>
              <a:t>ТЯ </a:t>
            </a:r>
            <a:r>
              <a:rPr sz="900" b="1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64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26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7299" y="4013768"/>
            <a:ext cx="522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231F20"/>
                </a:solidFill>
                <a:latin typeface="Cantarell"/>
                <a:cs typeface="Cantarell"/>
              </a:rPr>
              <a:t>Таблиця</a:t>
            </a:r>
            <a:r>
              <a:rPr sz="1100" b="1" spc="-80" dirty="0">
                <a:solidFill>
                  <a:srgbClr val="231F20"/>
                </a:solidFill>
                <a:latin typeface="Cantarell"/>
                <a:cs typeface="Cantarell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ntarell"/>
                <a:cs typeface="Cantarell"/>
              </a:rPr>
              <a:t>3.2</a:t>
            </a:r>
            <a:r>
              <a:rPr sz="1100" b="1" spc="265" dirty="0">
                <a:solidFill>
                  <a:srgbClr val="231F20"/>
                </a:solidFill>
                <a:latin typeface="Cantarell"/>
                <a:cs typeface="Cantarell"/>
              </a:rPr>
              <a:t> </a:t>
            </a:r>
            <a:r>
              <a:rPr sz="1100" b="1" spc="14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Trebuchet MS"/>
                <a:cs typeface="Trebuchet MS"/>
              </a:rPr>
              <a:t>Національна</a:t>
            </a:r>
            <a:r>
              <a:rPr sz="11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Trebuchet MS"/>
                <a:cs typeface="Trebuchet MS"/>
              </a:rPr>
              <a:t>матриця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Trebuchet MS"/>
                <a:cs typeface="Trebuchet MS"/>
              </a:rPr>
              <a:t>індикаторів</a:t>
            </a:r>
            <a:r>
              <a:rPr sz="11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Trebuchet MS"/>
                <a:cs typeface="Trebuchet MS"/>
              </a:rPr>
              <a:t>якості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r>
              <a:rPr sz="11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4797"/>
              </p:ext>
            </p:extLst>
          </p:nvPr>
        </p:nvGraphicFramePr>
        <p:xfrm>
          <a:off x="769209" y="1231900"/>
          <a:ext cx="5940424" cy="6205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/>
                <a:gridCol w="1548130"/>
                <a:gridCol w="1548130"/>
                <a:gridCol w="1548129"/>
              </a:tblGrid>
              <a:tr h="19010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1524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029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58115" marR="150495" indent="126364">
                        <a:lnSpc>
                          <a:spcPts val="1140"/>
                        </a:lnSpc>
                      </a:pP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Середовища 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(субсередовища)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Блоки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587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02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217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Об’єктивна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оцінка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58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84200" marR="419100" indent="-157480">
                        <a:lnSpc>
                          <a:spcPts val="1140"/>
                        </a:lnSpc>
                        <a:spcBef>
                          <a:spcPts val="39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б’є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ивна 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оцінка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</a:tr>
              <a:tr h="1902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Стан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58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0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ситуація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58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</a:tr>
              <a:tr h="19505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Природне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706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Екологія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Природне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Екологічна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38862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</a:t>
                      </a:r>
                      <a:r>
                        <a:rPr sz="1050" spc="-1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екологічної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ситуації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19505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Соціальне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solidFill>
                      <a:srgbClr val="E6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9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76250">
                        <a:lnSpc>
                          <a:spcPts val="1200"/>
                        </a:lnSpc>
                        <a:spcBef>
                          <a:spcPts val="80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Система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охорони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715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системи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охорони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власного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47078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34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</a:t>
                      </a:r>
                      <a:r>
                        <a:rPr sz="1050" spc="-2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системи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освіти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власної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4706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67310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Криміно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енне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Криміногенна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90855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</a:t>
                      </a:r>
                      <a:r>
                        <a:rPr sz="105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особистої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499097">
                <a:tc>
                  <a:txBody>
                    <a:bodyPr/>
                    <a:lstStyle/>
                    <a:p>
                      <a:pPr marL="53975" marR="56896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Культура,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мистецтво, 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відп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чинок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358775">
                        <a:lnSpc>
                          <a:spcPts val="1200"/>
                        </a:lnSpc>
                        <a:spcBef>
                          <a:spcPts val="800"/>
                        </a:spcBef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Сфера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культури,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мистецтва,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туризму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1971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Активність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сфері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культури,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мистецтва,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туризму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30810">
                        <a:lnSpc>
                          <a:spcPts val="1200"/>
                        </a:lnSpc>
                        <a:spcBef>
                          <a:spcPts val="80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Ставлення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культури,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мистецтва,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туризму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4706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Ринок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Житлові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7018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благоустрою</a:t>
                      </a:r>
                      <a:r>
                        <a:rPr sz="1050" spc="-2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проживання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47078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Транспорт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7785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Транспортна 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інфра</a:t>
                      </a:r>
                      <a:r>
                        <a:rPr sz="10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ура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1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транспорті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639445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роботи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транспорту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19504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Економічне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7078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Економіка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економіки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Добробут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17804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</a:t>
                      </a:r>
                      <a:r>
                        <a:rPr sz="1050" spc="-1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матеріального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становища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4706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Зайнятість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Ринок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праці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34163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Зайнятість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sz="1050" spc="-1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умови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праці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6416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ситуації</a:t>
                      </a:r>
                      <a:r>
                        <a:rPr sz="1050" spc="-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щодо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зайнятості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19504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Суспільно-політичне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solidFill>
                      <a:srgbClr val="E6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7078">
                <a:tc>
                  <a:txBody>
                    <a:bodyPr/>
                    <a:lstStyle/>
                    <a:p>
                      <a:pPr marL="53975" marR="42037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рома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янсь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активність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6731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Розвиток</a:t>
                      </a:r>
                      <a:r>
                        <a:rPr sz="1050" spc="-1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громадянсько-  го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суспільства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8956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спільно-полі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чна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389890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суспільно-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політичної</a:t>
                      </a:r>
                      <a:r>
                        <a:rPr sz="105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ситуації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47065">
                <a:tc>
                  <a:txBody>
                    <a:bodyPr/>
                    <a:lstStyle/>
                    <a:p>
                      <a:pPr marL="53975" marR="514984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Суспільне 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ередовище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06095">
                        <a:lnSpc>
                          <a:spcPts val="1200"/>
                        </a:lnSpc>
                        <a:spcBef>
                          <a:spcPts val="20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</a:t>
                      </a:r>
                      <a:r>
                        <a:rPr sz="105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суспільного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Соціальне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уособлення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Соціальне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самопочуття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3431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7712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005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977" y="437121"/>
            <a:ext cx="3145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КОНЦЕПТУАЛЬНІ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ПІДХОДИ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ДО </a:t>
            </a:r>
            <a:r>
              <a:rPr sz="900" spc="-155" dirty="0">
                <a:solidFill>
                  <a:srgbClr val="231F20"/>
                </a:solidFill>
                <a:latin typeface="Arial"/>
                <a:cs typeface="Arial"/>
              </a:rPr>
              <a:t>ВИМІРЮВАННЯ </a:t>
            </a: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ЯКОСТІ </a:t>
            </a:r>
            <a:r>
              <a:rPr sz="900" spc="-170" dirty="0">
                <a:solidFill>
                  <a:srgbClr val="231F20"/>
                </a:solidFill>
                <a:latin typeface="Arial"/>
                <a:cs typeface="Arial"/>
              </a:rPr>
              <a:t>ЖИТТЯ </a:t>
            </a:r>
            <a:r>
              <a:rPr sz="900" spc="-19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УКРАЇНІ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3651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504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3169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8328" y="10184128"/>
            <a:ext cx="1198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АНА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ЛІТИЧНА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ДОПОВІДЬ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299" y="850607"/>
            <a:ext cx="2578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6D6E71"/>
                </a:solidFill>
                <a:latin typeface="Cantarell"/>
                <a:cs typeface="Cantarell"/>
              </a:rPr>
              <a:t>3.2.</a:t>
            </a:r>
            <a:r>
              <a:rPr sz="1200" b="1" spc="-120" dirty="0">
                <a:solidFill>
                  <a:srgbClr val="6D6E71"/>
                </a:solidFill>
                <a:latin typeface="Cantarell"/>
                <a:cs typeface="Cantarell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Trebuchet MS"/>
                <a:cs typeface="Trebuchet MS"/>
              </a:rPr>
              <a:t>Система</a:t>
            </a:r>
            <a:r>
              <a:rPr sz="12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Trebuchet MS"/>
                <a:cs typeface="Trebuchet MS"/>
              </a:rPr>
              <a:t>показників</a:t>
            </a:r>
            <a:r>
              <a:rPr sz="12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</a:t>
            </a:r>
            <a:r>
              <a:rPr sz="12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99" y="1193495"/>
            <a:ext cx="2868930" cy="6883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Далі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наведена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система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показників,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розроблена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кожного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структурного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елементу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національ-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ної</a:t>
            </a:r>
            <a:r>
              <a:rPr sz="11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матриці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оцінювання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життя.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Структурні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елементи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подаються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такій послідовності:</a:t>
            </a:r>
            <a:r>
              <a:rPr sz="110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пер-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3289" y="853772"/>
            <a:ext cx="2870200" cy="10185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шим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класифікаційним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елементом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є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середовище 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(субсередовище),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другим </a:t>
            </a:r>
            <a:r>
              <a:rPr sz="1100" spc="145" dirty="0">
                <a:solidFill>
                  <a:srgbClr val="231F20"/>
                </a:solidFill>
                <a:latin typeface="Trebuchet MS"/>
                <a:cs typeface="Trebuchet MS"/>
              </a:rPr>
              <a:t>–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блоки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(стан,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по-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точна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ситуація,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суб’єктивна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оцінка).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Така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послі-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довність є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зручною,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тому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що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дає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можливість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порівнювати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переліки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показників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межах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од-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ного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середовища</a:t>
            </a:r>
            <a:r>
              <a:rPr sz="1100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(субсередовища).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20001" y="2086178"/>
          <a:ext cx="5944235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84375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Природне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Екологія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Природне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середовище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07292" y="2524435"/>
            <a:ext cx="373697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526415">
              <a:lnSpc>
                <a:spcPts val="1300"/>
              </a:lnSpc>
              <a:spcBef>
                <a:spcPts val="50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Індекс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екологічного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стану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земельних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ресурсів.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екологічного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стану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водних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ресурсів.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екологічного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стану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атмосферного повітря.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фінансування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цільових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екологічних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програм,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20001" y="3682314"/>
          <a:ext cx="5939790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Природне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Екологія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Екологічна</a:t>
                      </a: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ситуація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707290" y="4120572"/>
            <a:ext cx="584136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утилізованих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відходів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Trebuchet MS"/>
                <a:cs typeface="Trebuchet MS"/>
              </a:rPr>
              <a:t>1–3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класу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небезпеки,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 забруднених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вод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загальному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об’ємі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скидання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стічних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вод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водні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об’єкти,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Викиди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шкідливих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речовин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атмосферне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повітря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від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стаціонарних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пересувних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джерел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забруднення,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тонн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кв.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км.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720001" y="5278450"/>
          <a:ext cx="5944235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84375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Суб’єктивна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Природне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Екологія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Оцінка </a:t>
                      </a: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екологічної</a:t>
                      </a:r>
                      <a:r>
                        <a:rPr sz="1100" b="1" i="1" spc="-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ситуації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07292" y="5716708"/>
            <a:ext cx="5911850" cy="1678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вважає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екологічну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ситуацію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своєму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місті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0" dirty="0">
                <a:solidFill>
                  <a:srgbClr val="231F20"/>
                </a:solidFill>
                <a:latin typeface="Trebuchet MS"/>
                <a:cs typeface="Trebuchet MS"/>
              </a:rPr>
              <a:t>/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селі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відносно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або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цілком  благополучною,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35814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вважає,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останній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рік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екологічна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ситуація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погіршилася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чи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покращилася,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25209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скоріше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задоволене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благоустроєм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санітарним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станом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вулиць,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парків,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довкілля,</a:t>
            </a:r>
            <a:r>
              <a:rPr sz="11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64071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вважає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воду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придатною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пиття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приготування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їжі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без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попереднього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очищення,</a:t>
            </a:r>
            <a:r>
              <a:rPr sz="11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задоволеності екологічною</a:t>
            </a:r>
            <a:r>
              <a:rPr sz="1100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ситуацією.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20001" y="7700073"/>
          <a:ext cx="5944235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84375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Здоров’я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Система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охорони</a:t>
                      </a:r>
                      <a:r>
                        <a:rPr sz="1100" b="1" i="1" spc="-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здоров’я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707306" y="8138317"/>
            <a:ext cx="5884545" cy="184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00"/>
              </a:lnSpc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Бюджетні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видатки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охорону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здоров’я,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210" dirty="0">
                <a:solidFill>
                  <a:srgbClr val="231F20"/>
                </a:solidFill>
                <a:latin typeface="Trebuchet MS"/>
                <a:cs typeface="Trebuchet MS"/>
              </a:rPr>
              <a:t>%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ВВП.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Співвідношення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загальних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(сумарних)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видатків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бюджетів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усіх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рівнів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охорону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здоров’я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із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визначеними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соціальними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стандартами,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75882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 забезпеченості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медичних закладів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лікарями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усіх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спеціальностей,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забезпеченості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медичних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закладів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середнім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медичним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персоналом,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Чисельність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лікарів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усіх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спеціальностей,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 marR="77343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Чисельність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середнього медичного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персоналу,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Чисельність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хворих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ВІЛ,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перебувають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обліку,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Чисельність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хворих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СНІД,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перебувають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обліку,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Чисельність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хворих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туберкульоз,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перебувають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обліку,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648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9367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074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10223" y="437121"/>
            <a:ext cx="4425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Розділ</a:t>
            </a:r>
            <a:r>
              <a:rPr sz="900" b="1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100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5314" y="10184128"/>
            <a:ext cx="2134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900" b="1" spc="-105" dirty="0">
                <a:solidFill>
                  <a:srgbClr val="231F20"/>
                </a:solidFill>
                <a:latin typeface="Trebuchet MS"/>
                <a:cs typeface="Trebuchet MS"/>
              </a:rPr>
              <a:t>ЖИТ </a:t>
            </a:r>
            <a:r>
              <a:rPr sz="900" b="1" spc="-114" dirty="0">
                <a:solidFill>
                  <a:srgbClr val="231F20"/>
                </a:solidFill>
                <a:latin typeface="Trebuchet MS"/>
                <a:cs typeface="Trebuchet MS"/>
              </a:rPr>
              <a:t>ТЯ </a:t>
            </a:r>
            <a:r>
              <a:rPr sz="900" b="1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64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28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99998" y="901407"/>
          <a:ext cx="5939790" cy="42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Здоров’я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Здоров’я</a:t>
                      </a: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населення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87303" y="1339651"/>
            <a:ext cx="5899150" cy="399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1646555">
              <a:lnSpc>
                <a:spcPts val="1300"/>
              </a:lnSpc>
              <a:spcBef>
                <a:spcPts val="50"/>
              </a:spcBef>
            </a:pP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Очікувана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тривалість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народженні,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обидві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статі,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років.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Захворюваність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ВІЛ,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5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Смертність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від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СНІДу,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Смертність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від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СНІДу,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(за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європейським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стандартом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вікової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структури).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Смертність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від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туберкульозу,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 marR="126364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Смертність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від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туберкульозу,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(за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європейським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стандартом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вікової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структури).</a:t>
            </a:r>
            <a:endParaRPr sz="1100">
              <a:latin typeface="Trebuchet MS"/>
              <a:cs typeface="Trebuchet MS"/>
            </a:endParaRPr>
          </a:p>
          <a:p>
            <a:pPr marL="372110" marR="31178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Рівень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смертності,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якій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можна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запобігти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(показник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керованої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смертності),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окремим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мінімальним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переліком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причин,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 marR="171894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Рівень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передчасної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смертності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Trebuchet MS"/>
                <a:cs typeface="Trebuchet MS"/>
              </a:rPr>
              <a:t>(0–64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р.),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Ймовірність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померти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віці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від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15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60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років.</a:t>
            </a:r>
            <a:endParaRPr sz="1100">
              <a:latin typeface="Trebuchet MS"/>
              <a:cs typeface="Trebuchet MS"/>
            </a:endParaRPr>
          </a:p>
          <a:p>
            <a:pPr marL="372110" marR="511809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осіб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18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років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старше,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займаються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фізичною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активністю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менше 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30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хвилин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разів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тиждень,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210" dirty="0">
                <a:solidFill>
                  <a:srgbClr val="231F20"/>
                </a:solidFill>
                <a:latin typeface="Trebuchet MS"/>
                <a:cs typeface="Trebuchet MS"/>
              </a:rPr>
              <a:t>%</a:t>
            </a:r>
            <a:endParaRPr sz="1100">
              <a:latin typeface="Trebuchet MS"/>
              <a:cs typeface="Trebuchet MS"/>
            </a:endParaRPr>
          </a:p>
          <a:p>
            <a:pPr marL="372110" marR="199390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осіб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15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років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старше,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курять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щоденно,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210" dirty="0">
                <a:solidFill>
                  <a:srgbClr val="231F20"/>
                </a:solidFill>
                <a:latin typeface="Trebuchet MS"/>
                <a:cs typeface="Trebuchet MS"/>
              </a:rPr>
              <a:t>%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Коефіцієнт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смертності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дітей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0-4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роки.</a:t>
            </a:r>
            <a:endParaRPr sz="1100">
              <a:latin typeface="Trebuchet MS"/>
              <a:cs typeface="Trebuchet MS"/>
            </a:endParaRPr>
          </a:p>
          <a:p>
            <a:pPr marL="372110" marR="7683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має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збалансований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раціон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харчування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(за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поживними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речовинами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мікро-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макроелементами),</a:t>
            </a:r>
            <a:r>
              <a:rPr sz="1100" spc="-2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175260">
              <a:lnSpc>
                <a:spcPts val="1300"/>
              </a:lnSpc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хворих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із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уперше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встановленим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діагнозом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алкоголізму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алкогольних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психозів,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розладу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психіки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поведінки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внаслідок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вживання наркотиків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інших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психоактивних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речовин,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 marR="123063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 домогосподарств,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потреби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змогли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відвідати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лікаря.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витрат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лікування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загальному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бюджеті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домогосподарств,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випадків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самогубств,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99998" y="5691492"/>
          <a:ext cx="5939790" cy="590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Суб’єктивна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77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Здоров’я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50165" indent="173990">
                        <a:lnSpc>
                          <a:spcPts val="1300"/>
                        </a:lnSpc>
                        <a:spcBef>
                          <a:spcPts val="210"/>
                        </a:spcBef>
                      </a:pPr>
                      <a:r>
                        <a:rPr sz="1100" b="1" i="1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Оцінка </a:t>
                      </a:r>
                      <a:r>
                        <a:rPr sz="1100" b="1" i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системи </a:t>
                      </a: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охорони  здоров’я </a:t>
                      </a:r>
                      <a:r>
                        <a:rPr sz="1100" b="1" i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100" b="1" i="1" spc="-22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власного </a:t>
                      </a:r>
                      <a:r>
                        <a:rPr sz="1100" b="1" i="1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здоров’я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87289" y="6294833"/>
            <a:ext cx="593471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753745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оцінює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свій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стан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здоров’я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«добрий»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«відмінний»,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якому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вистачає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необхідної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медичної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допомоги,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50"/>
              </a:lnSpc>
            </a:pP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Оцінка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задоволеності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нинішнім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станом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системи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охорони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здоров’я.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відчуває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труднощів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або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обмежень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повсякденному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житті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внаслідок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хронічних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захворювань,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інвалідності,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фізичної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слабкості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чи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проблем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психікою,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Середня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очікувана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тривалість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здорового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життя,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років.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99998" y="7840014"/>
          <a:ext cx="5939790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Освіта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Система</a:t>
                      </a: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освіти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887303" y="8278259"/>
            <a:ext cx="5665470" cy="151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00"/>
              </a:lnSpc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Бюджетні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видатки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освіту,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210" dirty="0">
                <a:solidFill>
                  <a:srgbClr val="231F20"/>
                </a:solidFill>
                <a:latin typeface="Trebuchet MS"/>
                <a:cs typeface="Trebuchet MS"/>
              </a:rPr>
              <a:t>%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ВВП.</a:t>
            </a:r>
            <a:endParaRPr sz="1100">
              <a:latin typeface="Trebuchet MS"/>
              <a:cs typeface="Trebuchet MS"/>
            </a:endParaRPr>
          </a:p>
          <a:p>
            <a:pPr marL="372110" marR="527685">
              <a:lnSpc>
                <a:spcPts val="1300"/>
              </a:lnSpc>
              <a:spcBef>
                <a:spcPts val="50"/>
              </a:spcBef>
            </a:pP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Співвідношення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загальних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(сумарних)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видатків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бюджетів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усіх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рівнів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освіту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 визначеними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соціальними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стандартами,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127000">
              <a:lnSpc>
                <a:spcPts val="1300"/>
              </a:lnSpc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Забезпеченість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учнів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денних загальноосвітніх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навчальних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закладів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обчислювальною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технікою,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одиниць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учнів.</a:t>
            </a:r>
            <a:endParaRPr sz="1100">
              <a:latin typeface="Trebuchet MS"/>
              <a:cs typeface="Trebuchet MS"/>
            </a:endParaRPr>
          </a:p>
          <a:p>
            <a:pPr marL="372110" marR="577215">
              <a:lnSpc>
                <a:spcPts val="1300"/>
              </a:lnSpc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Забезпеченість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студентів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денної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форми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навчання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вищих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навчальних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закладів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обчислювальною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технікою,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одиниць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студентів.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денних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загальноосвітніх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навчальних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закладів,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мають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доступ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Інтернету,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3431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7712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005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977" y="437121"/>
            <a:ext cx="3145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КОНЦЕПТУАЛЬНІ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ПІДХОДИ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ДО </a:t>
            </a:r>
            <a:r>
              <a:rPr sz="900" spc="-155" dirty="0">
                <a:solidFill>
                  <a:srgbClr val="231F20"/>
                </a:solidFill>
                <a:latin typeface="Arial"/>
                <a:cs typeface="Arial"/>
              </a:rPr>
              <a:t>ВИМІРЮВАННЯ </a:t>
            </a: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ЯКОСТІ </a:t>
            </a:r>
            <a:r>
              <a:rPr sz="900" spc="-170" dirty="0">
                <a:solidFill>
                  <a:srgbClr val="231F20"/>
                </a:solidFill>
                <a:latin typeface="Arial"/>
                <a:cs typeface="Arial"/>
              </a:rPr>
              <a:t>ЖИТТЯ </a:t>
            </a:r>
            <a:r>
              <a:rPr sz="900" spc="-19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УКРАЇНІ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3651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504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91299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29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3169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8328" y="10184128"/>
            <a:ext cx="1198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АНА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ЛІТИЧНА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ДОПОВІДЬ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20001" y="901407"/>
          <a:ext cx="5939790" cy="42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41783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100" b="1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Освіта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2227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Освіта</a:t>
                      </a:r>
                      <a:r>
                        <a:rPr sz="1100" b="1" i="1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населення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07306" y="1339651"/>
            <a:ext cx="5962015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Чистий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показник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охоплення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дошкільними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навчальними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закладами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дітей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Trebuchet MS"/>
                <a:cs typeface="Trebuchet MS"/>
              </a:rPr>
              <a:t>3–5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років,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Охоплення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загальною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середньою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освітою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дітей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шкільного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віку,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114173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осіб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із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вищою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освітою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серед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25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років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старше,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Середня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тривалість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навчання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осіб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25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років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старше,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років.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витрат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освіту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загальному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бюджеті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домогосподарств,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20001" y="2719730"/>
          <a:ext cx="5939790" cy="5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Суб’єктивна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77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Освіта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25780" marR="143510" indent="-375285">
                        <a:lnSpc>
                          <a:spcPts val="1300"/>
                        </a:lnSpc>
                        <a:spcBef>
                          <a:spcPts val="210"/>
                        </a:spcBef>
                      </a:pPr>
                      <a:r>
                        <a:rPr sz="1100" b="1" i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Оцінка </a:t>
                      </a: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системи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освіти</a:t>
                      </a:r>
                      <a:r>
                        <a:rPr sz="1100" b="1" i="1" spc="-20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та  </a:t>
                      </a: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власної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освіти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07306" y="3323085"/>
            <a:ext cx="589470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скоріше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або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повністю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задоволено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своєю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освітою,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якому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вистачає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можливості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дати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дітям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повноцінну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(бажану)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освіту,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Оцінка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нинішнього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стану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системи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освіти.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20001" y="4372965"/>
          <a:ext cx="5939790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Безпека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Криміногенне</a:t>
                      </a:r>
                      <a:r>
                        <a:rPr sz="1100" b="1" i="1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середовище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07306" y="4811223"/>
            <a:ext cx="5844540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00"/>
              </a:lnSpc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засуджених,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відбувають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покарання,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засуджених,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відбули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покарання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(вийшли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волю)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попередні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25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років,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на 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100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організованих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злочинних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угруповань,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одиниць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20001" y="6026200"/>
          <a:ext cx="5939790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Безпека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Криміногенна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ситуація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707306" y="6464444"/>
            <a:ext cx="533590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Коефіцієнт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злочинності,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зареєстрованих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злочинів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тис.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Коефіцієнт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вбивств,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зареєстрованих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вбивств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 marR="480695">
              <a:lnSpc>
                <a:spcPts val="1300"/>
              </a:lnSpc>
            </a:pP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Питома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вага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молоді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30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років,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засудженої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позбавлення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волі,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рецидивних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(повторних)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злочинів,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20001" y="7679435"/>
          <a:ext cx="5939790" cy="42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Суб’єктивна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Безпека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Особиста</a:t>
                      </a: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безпека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707306" y="8117681"/>
            <a:ext cx="5972175" cy="1678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802005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вважає,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біля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їх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будинку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0" dirty="0">
                <a:solidFill>
                  <a:srgbClr val="231F20"/>
                </a:solidFill>
                <a:latin typeface="Trebuchet MS"/>
                <a:cs typeface="Trebuchet MS"/>
              </a:rPr>
              <a:t>/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мікрорайоні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практично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  трапляються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випадки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хуліганства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пограбувань,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36830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почуває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себе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безпечно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районі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свого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проживання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настанням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темряви,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634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вважає,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протягом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останніх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12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місяців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значно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погіршилася  особиста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безпека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(на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вулиці,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громадських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місцях),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ставало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жертвами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пограбування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або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фізичного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насильства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останні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п’ять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років,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незадоволено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роботою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міліції,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648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9367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074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10223" y="437121"/>
            <a:ext cx="4425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Розділ</a:t>
            </a:r>
            <a:r>
              <a:rPr sz="900" b="1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100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5314" y="10184128"/>
            <a:ext cx="2134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900" b="1" spc="-105" dirty="0">
                <a:solidFill>
                  <a:srgbClr val="231F20"/>
                </a:solidFill>
                <a:latin typeface="Trebuchet MS"/>
                <a:cs typeface="Trebuchet MS"/>
              </a:rPr>
              <a:t>ЖИТ </a:t>
            </a:r>
            <a:r>
              <a:rPr sz="900" b="1" spc="-114" dirty="0">
                <a:solidFill>
                  <a:srgbClr val="231F20"/>
                </a:solidFill>
                <a:latin typeface="Trebuchet MS"/>
                <a:cs typeface="Trebuchet MS"/>
              </a:rPr>
              <a:t>ТЯ </a:t>
            </a:r>
            <a:r>
              <a:rPr sz="900" b="1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64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30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99998" y="901407"/>
          <a:ext cx="5939790" cy="590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77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8810" marR="250190" indent="-381000">
                        <a:lnSpc>
                          <a:spcPts val="1300"/>
                        </a:lnSpc>
                        <a:spcBef>
                          <a:spcPts val="21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Культура,</a:t>
                      </a:r>
                      <a:r>
                        <a:rPr sz="1100" b="1" i="1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мистецтво,  </a:t>
                      </a:r>
                      <a:r>
                        <a:rPr sz="1100" b="1" i="1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відпочинок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11200" marR="45720" indent="-657860">
                        <a:lnSpc>
                          <a:spcPts val="1300"/>
                        </a:lnSpc>
                        <a:spcBef>
                          <a:spcPts val="210"/>
                        </a:spcBef>
                      </a:pP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Сфера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культури,</a:t>
                      </a:r>
                      <a:r>
                        <a:rPr sz="1100" b="1" i="1" spc="-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мистецтва,  туризму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87303" y="1504763"/>
            <a:ext cx="593598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Бюджетні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видатки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культуру,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мистецтво, фізичну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культуру,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туризм,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210" dirty="0">
                <a:solidFill>
                  <a:srgbClr val="231F20"/>
                </a:solidFill>
                <a:latin typeface="Trebuchet MS"/>
                <a:cs typeface="Trebuchet MS"/>
              </a:rPr>
              <a:t>%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ВВП.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Співвідношення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загальних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(сумарних)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видатків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бюджетів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усіх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рівнів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культуру,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мистецтво,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фізичну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культуру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із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визначеними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соціальними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стандартами,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419100">
              <a:lnSpc>
                <a:spcPts val="1300"/>
              </a:lnSpc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закладів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культури,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мистецтва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видами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(театри,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музеї,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бібліотеки,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стадіони,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палаци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спорту,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гуртки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тощо),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закладів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культури,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потребують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капітального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ремонту,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99998" y="3049930"/>
          <a:ext cx="5939790" cy="755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542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8810" marR="250190" indent="-381000">
                        <a:lnSpc>
                          <a:spcPts val="1300"/>
                        </a:lnSpc>
                        <a:spcBef>
                          <a:spcPts val="86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Культура,</a:t>
                      </a:r>
                      <a:r>
                        <a:rPr sz="1100" b="1" i="1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мистецтво,  </a:t>
                      </a:r>
                      <a:r>
                        <a:rPr sz="1100" b="1" i="1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відпочинок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72390" indent="-635" algn="ctr">
                        <a:lnSpc>
                          <a:spcPts val="1300"/>
                        </a:lnSpc>
                        <a:spcBef>
                          <a:spcPts val="21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Активність населення </a:t>
                      </a: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  </a:t>
                      </a: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сфері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культури,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мистецтва,  туризму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87303" y="3818369"/>
            <a:ext cx="5891530" cy="184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00"/>
              </a:lnSpc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внутрішніх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туристів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екскурсантів,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 marR="230504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хоча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один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раз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було за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кордоном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туристичною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метою, </a:t>
            </a:r>
            <a:r>
              <a:rPr sz="1100" spc="210" dirty="0">
                <a:solidFill>
                  <a:srgbClr val="231F20"/>
                </a:solidFill>
                <a:latin typeface="Trebuchet MS"/>
                <a:cs typeface="Trebuchet MS"/>
              </a:rPr>
              <a:t>%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Відвідуваність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(як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глядачі)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закладів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культури,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мистецтва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видами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(театри,  музеї,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бібліотеки,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стадіони,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палаци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спорту,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гуртки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тощо),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Відвідуваність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(як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учасники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гуртків,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секцій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тощо)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закладів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культури,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мистецтва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видами,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 marR="127635">
              <a:lnSpc>
                <a:spcPts val="1300"/>
              </a:lnSpc>
            </a:pP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хоча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один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раз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відвідало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інший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регіон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України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туристичною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метою,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21844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користується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Інтернетом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(вдома,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роботі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чи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інших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місцях),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Співвідношення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витрат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часу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роботу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відпочинок.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99998" y="6023940"/>
          <a:ext cx="5939790" cy="5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Суб’єктивна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77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8810" marR="250190" indent="-381000">
                        <a:lnSpc>
                          <a:spcPts val="1300"/>
                        </a:lnSpc>
                        <a:spcBef>
                          <a:spcPts val="21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Культура,</a:t>
                      </a:r>
                      <a:r>
                        <a:rPr sz="1100" b="1" i="1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мистецтво,  </a:t>
                      </a:r>
                      <a:r>
                        <a:rPr sz="1100" b="1" i="1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відпочинок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206375" indent="-91440">
                        <a:lnSpc>
                          <a:spcPts val="1300"/>
                        </a:lnSpc>
                        <a:spcBef>
                          <a:spcPts val="21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Ставлення </a:t>
                      </a: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b="1" i="1" spc="-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культури,  мистецтва,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туризму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887303" y="6627295"/>
            <a:ext cx="595566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якому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вистачає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повноцінного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дозвілля,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якому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вистачає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можливості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повноцінно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проводити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відпустку,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Частка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населення,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якого покращилася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можливість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брати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участь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культурному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житті 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(театри,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музеї,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бібліотеки,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стадіони,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палаци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спорту,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гуртки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тощо)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протягом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останнього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року,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Частка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населення,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якого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немає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потреби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відвідувати заклади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культури,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мистецтва,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фізичної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культури,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99998" y="8172462"/>
          <a:ext cx="5939790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Житло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Ринок</a:t>
                      </a: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житла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887303" y="8610720"/>
            <a:ext cx="5815330" cy="134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32384">
              <a:lnSpc>
                <a:spcPts val="1300"/>
              </a:lnSpc>
              <a:spcBef>
                <a:spcPts val="50"/>
              </a:spcBef>
            </a:pP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Середня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вартість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загальної площі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введених в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експлуатацію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нових</a:t>
            </a:r>
            <a:r>
              <a:rPr sz="1100" spc="-2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житлових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будинків, 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тис.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грн </a:t>
            </a:r>
            <a:r>
              <a:rPr sz="1100" spc="-200" dirty="0">
                <a:solidFill>
                  <a:srgbClr val="231F20"/>
                </a:solidFill>
                <a:latin typeface="Trebuchet MS"/>
                <a:cs typeface="Trebuchet MS"/>
              </a:rPr>
              <a:t>/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кв.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м.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5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Середня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вартість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оренди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житла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столиці,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євро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0" dirty="0">
                <a:solidFill>
                  <a:srgbClr val="231F20"/>
                </a:solidFill>
                <a:latin typeface="Trebuchet MS"/>
                <a:cs typeface="Trebuchet MS"/>
              </a:rPr>
              <a:t>/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кв.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м.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місяць.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сімей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одинаків,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проживають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житлі,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відповідає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санітарним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нормам,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  <a:p>
            <a:pPr marL="372110" marR="274955">
              <a:lnSpc>
                <a:spcPts val="1300"/>
              </a:lnSpc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сімей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одинаків,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потребують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отримання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соціального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житла,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3431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7712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005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977" y="437121"/>
            <a:ext cx="3145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КОНЦЕПТУАЛЬНІ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ПІДХОДИ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ДО </a:t>
            </a:r>
            <a:r>
              <a:rPr sz="900" spc="-155" dirty="0">
                <a:solidFill>
                  <a:srgbClr val="231F20"/>
                </a:solidFill>
                <a:latin typeface="Arial"/>
                <a:cs typeface="Arial"/>
              </a:rPr>
              <a:t>ВИМІРЮВАННЯ </a:t>
            </a: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ЯКОСТІ </a:t>
            </a:r>
            <a:r>
              <a:rPr sz="900" spc="-170" dirty="0">
                <a:solidFill>
                  <a:srgbClr val="231F20"/>
                </a:solidFill>
                <a:latin typeface="Arial"/>
                <a:cs typeface="Arial"/>
              </a:rPr>
              <a:t>ЖИТТЯ </a:t>
            </a:r>
            <a:r>
              <a:rPr sz="900" spc="-19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УКРАЇНІ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3651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504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3169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20001" y="901407"/>
          <a:ext cx="5939790" cy="42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Житло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Житлові</a:t>
                      </a: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умови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07306" y="1339651"/>
            <a:ext cx="578294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00"/>
              </a:lnSpc>
            </a:pP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Розмір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житлової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площі,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м²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особу.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домогосподарств,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мешкають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житлі,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обладнане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базовими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зручностями,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мешкає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житлі,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відповідає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сучасним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стандартам,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домогосподарств,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беруть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питну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воду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мережі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водопостачання,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20001" y="2351443"/>
          <a:ext cx="5939790" cy="590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Суб’єктивна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778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Житло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3885" marR="56515" indent="-540385">
                        <a:lnSpc>
                          <a:spcPts val="1300"/>
                        </a:lnSpc>
                        <a:spcBef>
                          <a:spcPts val="210"/>
                        </a:spcBef>
                      </a:pPr>
                      <a:r>
                        <a:rPr sz="1100" b="1" i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Оцінка </a:t>
                      </a:r>
                      <a:r>
                        <a:rPr sz="1100" b="1" i="1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благоустрою </a:t>
                      </a:r>
                      <a:r>
                        <a:rPr sz="1100" b="1" i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100" b="1" i="1" spc="-1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умов  </a:t>
                      </a:r>
                      <a:r>
                        <a:rPr sz="1100" b="1" i="1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проживання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07306" y="2954784"/>
            <a:ext cx="5959475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495300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повністю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(скоріше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все)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задоволене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проживанням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своєму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населеному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пункті,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36957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задоволене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благоустроєм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санітарним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станом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вулиць,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парків,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довкілля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(за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місцем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проживання),</a:t>
            </a:r>
            <a:r>
              <a:rPr sz="1100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повністю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задоволене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кількісними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якісними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характеристиками</a:t>
            </a:r>
            <a:r>
              <a:rPr sz="11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свого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житла,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20001" y="4131678"/>
          <a:ext cx="5939790" cy="42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Транспорт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Транспортна</a:t>
                      </a:r>
                      <a:r>
                        <a:rPr sz="1100" b="1" i="1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інфраструктура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07292" y="4569923"/>
            <a:ext cx="579564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Розгалуженість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транспортної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інфраструктури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(інтенсивність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сполучення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сіл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районними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центрами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районних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4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обласними).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5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доріг,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потребують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капітального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ремонту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(за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категоріями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доріг),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1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парку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громадського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транспорту,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яка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потребує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заміни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(за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видами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транспорту),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20001" y="5581713"/>
          <a:ext cx="5939790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Транспорт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Безпека </a:t>
                      </a:r>
                      <a:r>
                        <a:rPr sz="1100" b="1" i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100" b="1" i="1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транспорті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707306" y="6019957"/>
            <a:ext cx="3519170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253365">
              <a:lnSpc>
                <a:spcPts val="1300"/>
              </a:lnSpc>
              <a:spcBef>
                <a:spcPts val="50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загиблих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ДТП,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загиблих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ДТП,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доріг.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травмованих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ДТП,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 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ДТП,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25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20001" y="7031749"/>
          <a:ext cx="5939790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Суб’єктивна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Транспорт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Оцінка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роботи</a:t>
                      </a:r>
                      <a:r>
                        <a:rPr sz="1100" b="1" i="1" spc="-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транспорту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707306" y="7469992"/>
            <a:ext cx="4822825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Індикатор: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1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задоволене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роботою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громадського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транспорту,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20001" y="7986496"/>
          <a:ext cx="5939790" cy="42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Економічне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Економіка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Стан</a:t>
                      </a: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економіки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707292" y="8424740"/>
            <a:ext cx="4168140" cy="151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1520190">
              <a:lnSpc>
                <a:spcPts val="1300"/>
              </a:lnSpc>
              <a:spcBef>
                <a:spcPts val="50"/>
              </a:spcBef>
            </a:pP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ВВП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одну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особу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ПКС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дол.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США.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споживчих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цін.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50"/>
              </a:lnSpc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економічної</a:t>
            </a:r>
            <a:r>
              <a:rPr sz="11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свободи.</a:t>
            </a:r>
            <a:endParaRPr sz="1100">
              <a:latin typeface="Trebuchet MS"/>
              <a:cs typeface="Trebuchet MS"/>
            </a:endParaRPr>
          </a:p>
          <a:p>
            <a:pPr marL="372110" marR="1002030">
              <a:lnSpc>
                <a:spcPts val="1300"/>
              </a:lnSpc>
              <a:spcBef>
                <a:spcPts val="50"/>
              </a:spcBef>
            </a:pP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Співвідношення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зовнішнього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боргу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ВВП,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Дефіцит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Пенсійного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фонду,</a:t>
            </a:r>
            <a:r>
              <a:rPr sz="1100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</a:pP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Співвідношення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дотацій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виплат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фонду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заробітної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плати,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Рівень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тінізації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економіки,</a:t>
            </a:r>
            <a:r>
              <a:rPr sz="1100" spc="-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Вартість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життя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людини,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2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грн.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100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199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7299" y="3660315"/>
            <a:ext cx="2870200" cy="1348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Критерії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життя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можуть бути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загальними  </a:t>
            </a:r>
            <a:r>
              <a:rPr sz="1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конкретними.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Перші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ґрунтуються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цінніс-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них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орієнтаціях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щодо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змісту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якісного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життя,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які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формувалися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суспільстві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протягом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тривалого 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часу.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Ці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критерії,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 правило,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специфічні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для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окремих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територій,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країн,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регіонів,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соціальних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груп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зумовлені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поширеними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них особли-  вими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традиціями,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менталітетом,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способами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3302" y="2009340"/>
            <a:ext cx="2870200" cy="2999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Якість життя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трактується  як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головна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мета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соціально-економічного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розвитку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найваж-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ливіший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критерій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ефективності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управління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еко-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номічними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процесами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соціальною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сферою.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Посилення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уваги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проблем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життя на-  селення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змушує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уряди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розвинених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країн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світу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враховувати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розробці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стратегії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соціально-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економічного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розвитку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суспільну думку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щодо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пріоритетів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розвитку.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Важливо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визначити, як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впливає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суспільство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світогляд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світосприй-  няття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людини,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чи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є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неї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можливість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отримувати  задоволення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від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процесу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праці,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чи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може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вона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розвиватися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протягом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усього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життя 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та,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будучи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здоровою,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робити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значний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внесок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загально-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суспільний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розвиток.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Це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зумовлює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необхідність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виявлення</a:t>
            </a:r>
            <a:r>
              <a:rPr sz="1100" spc="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взаємозв’язків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складових якості 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життя,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нових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підходів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створення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викорис-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тання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методів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оцінки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людини.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648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9367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074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10223" y="437121"/>
            <a:ext cx="4425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Розділ</a:t>
            </a:r>
            <a:r>
              <a:rPr sz="900" b="1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100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5314" y="10184128"/>
            <a:ext cx="2134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900" b="1" spc="-105" dirty="0">
                <a:solidFill>
                  <a:srgbClr val="231F20"/>
                </a:solidFill>
                <a:latin typeface="Trebuchet MS"/>
                <a:cs typeface="Trebuchet MS"/>
              </a:rPr>
              <a:t>ЖИТ </a:t>
            </a:r>
            <a:r>
              <a:rPr sz="900" b="1" spc="-114" dirty="0">
                <a:solidFill>
                  <a:srgbClr val="231F20"/>
                </a:solidFill>
                <a:latin typeface="Trebuchet MS"/>
                <a:cs typeface="Trebuchet MS"/>
              </a:rPr>
              <a:t>ТЯ </a:t>
            </a:r>
            <a:r>
              <a:rPr sz="900" b="1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64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32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99998" y="901407"/>
          <a:ext cx="5939790" cy="42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Економічне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Економіка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Добробут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87289" y="1339651"/>
            <a:ext cx="5865495" cy="2009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314325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має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сукупні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еквівалентні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витрати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менше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Trebuchet MS"/>
                <a:cs typeface="Trebuchet MS"/>
              </a:rPr>
              <a:t>75%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медіанного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рівня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(відносний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рівень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бідності),</a:t>
            </a:r>
            <a:r>
              <a:rPr sz="1100" spc="-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847725">
              <a:lnSpc>
                <a:spcPts val="1300"/>
              </a:lnSpc>
            </a:pP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Питома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вага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витрат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харчування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сукупних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витратах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домогосподарств,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осіб,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харчування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відповідає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санітарним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нормам,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23939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осіб,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могли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дозволити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собі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протягом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останніх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12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місяців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відпочинок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поза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домом,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осіб,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могли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дозволити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собі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протягом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останніх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12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місяців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купити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книги,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білети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театру,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кіно,</a:t>
            </a:r>
            <a:r>
              <a:rPr sz="11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335280">
              <a:lnSpc>
                <a:spcPts val="1300"/>
              </a:lnSpc>
            </a:pP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Співвідношення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доходів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Trebuchet MS"/>
                <a:cs typeface="Trebuchet MS"/>
              </a:rPr>
              <a:t>20%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найбільш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Trebuchet MS"/>
                <a:cs typeface="Trebuchet MS"/>
              </a:rPr>
              <a:t>20%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найменш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заможного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разів.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Співвідношення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витрат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домашню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роботу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відпочинок,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разів.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неофіційних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доходів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загальних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доходах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громадян,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99998" y="3710317"/>
          <a:ext cx="5939790" cy="5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Суб’єктивна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77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Економічне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Економіка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19760" marR="271145" indent="-340995">
                        <a:lnSpc>
                          <a:spcPts val="1300"/>
                        </a:lnSpc>
                        <a:spcBef>
                          <a:spcPts val="210"/>
                        </a:spcBef>
                      </a:pPr>
                      <a:r>
                        <a:rPr sz="1100" b="1" i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Оцінка</a:t>
                      </a:r>
                      <a:r>
                        <a:rPr sz="1100" b="1" i="1" spc="-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матеріального 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становища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87303" y="4313659"/>
            <a:ext cx="596074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вважає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себе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бідними,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300990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визначає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свої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доходи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такі,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забезпечують,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крім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харчування,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задоволення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інших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потреб,</a:t>
            </a:r>
            <a:r>
              <a:rPr sz="110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позитивно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сприймає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зміни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свого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матеріального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становища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протягом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останніх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12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місяців,</a:t>
            </a:r>
            <a:r>
              <a:rPr sz="1100" spc="-25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живе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комфортно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може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свій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дохід.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99998" y="5858840"/>
          <a:ext cx="5939790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Економічне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Зайнятість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Ринок</a:t>
                      </a: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праці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887289" y="6297098"/>
            <a:ext cx="5594985" cy="151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432434" algn="just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Рівень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безробіття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серед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20–65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років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методологією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МОП,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працюючих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наймом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загальній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чисельності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зайнятого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Рівень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тривалого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безробіття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(більше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12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місяців)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методологією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МОП,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осіб,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працевлаштованих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кордоном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допомогою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офіційних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посередників,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загальній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чисельності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18-65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років,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424180">
              <a:lnSpc>
                <a:spcPts val="1300"/>
              </a:lnSpc>
            </a:pP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іноземців,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Trebuchet MS"/>
                <a:cs typeface="Trebuchet MS"/>
              </a:rPr>
              <a:t>працюють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Україні,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загальній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чисельності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зайнятого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професіоналів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фахівців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серед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зайнятого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99998" y="8172462"/>
          <a:ext cx="5939790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Економічне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Зайнятість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Зайнятість </a:t>
                      </a:r>
                      <a:r>
                        <a:rPr sz="1100" b="1" i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та </a:t>
                      </a: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умови</a:t>
                      </a:r>
                      <a:r>
                        <a:rPr sz="1100" b="1" i="1" spc="-1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праці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887289" y="8610720"/>
            <a:ext cx="5709285" cy="134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163195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Рівень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зайнятості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(частка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зайнятих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серед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20–65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років),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Економічна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активність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20-65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років,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16129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працівників,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працюють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умовах,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відповідають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санітарно-гігієнічним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нормам,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22542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Рівень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охоплення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соціальним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страхуванням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застрахованих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осіб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зайнятому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населенні),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Час,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який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щоденно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витрачається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поїздок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роботу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зворотному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напрямі,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годин.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3431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7712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005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977" y="437121"/>
            <a:ext cx="3145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КОНЦЕПТУАЛЬНІ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ПІДХОДИ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ДО </a:t>
            </a:r>
            <a:r>
              <a:rPr sz="900" spc="-155" dirty="0">
                <a:solidFill>
                  <a:srgbClr val="231F20"/>
                </a:solidFill>
                <a:latin typeface="Arial"/>
                <a:cs typeface="Arial"/>
              </a:rPr>
              <a:t>ВИМІРЮВАННЯ </a:t>
            </a: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ЯКОСТІ </a:t>
            </a:r>
            <a:r>
              <a:rPr sz="900" spc="-170" dirty="0">
                <a:solidFill>
                  <a:srgbClr val="231F20"/>
                </a:solidFill>
                <a:latin typeface="Arial"/>
                <a:cs typeface="Arial"/>
              </a:rPr>
              <a:t>ЖИТТЯ </a:t>
            </a:r>
            <a:r>
              <a:rPr sz="900" spc="-19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УКРАЇНІ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3651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504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91299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33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3169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8328" y="10184128"/>
            <a:ext cx="1198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АНА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ЛІТИЧНА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ДОПОВІДЬ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20001" y="901407"/>
          <a:ext cx="5946774" cy="42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800224"/>
                <a:gridCol w="2166620"/>
              </a:tblGrid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Суб’єктивна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Економічне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Зайнятість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Оцінка</a:t>
                      </a:r>
                      <a:r>
                        <a:rPr sz="1100" b="1" i="1" spc="-2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ситуації 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щодо </a:t>
                      </a:r>
                      <a:r>
                        <a:rPr sz="1100" b="1" i="1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зайнятості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07292" y="1339651"/>
            <a:ext cx="5666740" cy="134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196850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вважає,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населеному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пункті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легко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можна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знайти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роботу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задовільною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оплатою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праці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відповідної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кваліфікації,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19685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вважає,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населеному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пункті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легко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можна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знайти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роботу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задовільною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оплатою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праці,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але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відповідної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кваліфікації,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5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задоволене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роботою,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працюючих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респондентів,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вважають,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гарантовано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пропрацюють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своїй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роботі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ще,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мінімум,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протягом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одного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року,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20001" y="2884830"/>
          <a:ext cx="5946774" cy="5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800224"/>
                <a:gridCol w="216662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77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Суспільно-політичне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Громадянська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активність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01675" marR="254000" indent="-440690">
                        <a:lnSpc>
                          <a:spcPts val="1300"/>
                        </a:lnSpc>
                        <a:spcBef>
                          <a:spcPts val="21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Розвиток</a:t>
                      </a:r>
                      <a:r>
                        <a:rPr sz="1100" b="1" i="1" spc="-1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громадянського  </a:t>
                      </a: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суспільства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07292" y="3488171"/>
            <a:ext cx="5684520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1314450">
              <a:lnSpc>
                <a:spcPts val="1300"/>
              </a:lnSpc>
              <a:spcBef>
                <a:spcPts val="50"/>
              </a:spcBef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сталості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розвитку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організацій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громадянського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суспільства.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свободи.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50"/>
              </a:lnSpc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демократії.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політичних,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релігійних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громадських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організацій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(профспілки,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творчі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спілки,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ОСББ,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клуби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інтересами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тощо),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20001" y="4703165"/>
          <a:ext cx="5937249" cy="42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800224"/>
                <a:gridCol w="2157095"/>
              </a:tblGrid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Суспільно-політичне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Громадянська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активність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Суспільно-політична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ситуація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07290" y="5141410"/>
            <a:ext cx="574484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273050" algn="just">
              <a:lnSpc>
                <a:spcPts val="1300"/>
              </a:lnSpc>
              <a:spcBef>
                <a:spcPts val="50"/>
              </a:spcBef>
            </a:pP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громадян,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беруть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участь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роботі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політичних,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релігійних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громадських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організацій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(профспілки,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творчі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спілки,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ОСББ,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клуби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інтересами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тощо),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16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років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старше.</a:t>
            </a:r>
            <a:endParaRPr sz="1100">
              <a:latin typeface="Trebuchet MS"/>
              <a:cs typeface="Trebuchet MS"/>
            </a:endParaRPr>
          </a:p>
          <a:p>
            <a:pPr marL="372110" algn="just">
              <a:lnSpc>
                <a:spcPts val="1250"/>
              </a:lnSpc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волонтерів,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16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років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старше.</a:t>
            </a:r>
            <a:endParaRPr sz="1100">
              <a:latin typeface="Trebuchet MS"/>
              <a:cs typeface="Trebuchet MS"/>
            </a:endParaRPr>
          </a:p>
          <a:p>
            <a:pPr marL="372110" marR="5080" algn="just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осіб,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притягалися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адміністративної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відповідальності,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віком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16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років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старше.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20001" y="6521487"/>
          <a:ext cx="5946774" cy="5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800224"/>
                <a:gridCol w="216662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Суб’єктивна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77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Суспільно-політичне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Громадянська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активність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14069" marR="173990" indent="-632460">
                        <a:lnSpc>
                          <a:spcPts val="1300"/>
                        </a:lnSpc>
                        <a:spcBef>
                          <a:spcPts val="210"/>
                        </a:spcBef>
                      </a:pPr>
                      <a:r>
                        <a:rPr sz="1100" b="1" i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Оцінка</a:t>
                      </a:r>
                      <a:r>
                        <a:rPr sz="1100" b="1" i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суспільно-політичної  </a:t>
                      </a:r>
                      <a:r>
                        <a:rPr sz="1100" b="1" i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ситуації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707292" y="7124843"/>
            <a:ext cx="5960745" cy="283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1945005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задоволене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розвитком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демократії,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задоволене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роботою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уряду,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вважає,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сьогодні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люди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можуть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вільно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висловлювати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свої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політичні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погляди,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7302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переважно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цілком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довіряє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певним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інститутам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влади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(Президенту,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Верховній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Раді,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уряду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тощо),</a:t>
            </a:r>
            <a:r>
              <a:rPr sz="1100" spc="-2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60896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оцінює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цілому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політичну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ситуацію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спокійну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благополучну,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21272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вважає,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може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щось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зробити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проти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рішення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уряду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країни,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коли  той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утискає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законні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права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інтереси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громадян,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50"/>
              </a:lnSpc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довіри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органів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влади.</a:t>
            </a:r>
            <a:endParaRPr sz="1100">
              <a:latin typeface="Trebuchet MS"/>
              <a:cs typeface="Trebuchet MS"/>
            </a:endParaRPr>
          </a:p>
          <a:p>
            <a:pPr marL="372110" marR="3157220">
              <a:lnSpc>
                <a:spcPts val="1300"/>
              </a:lnSpc>
              <a:spcBef>
                <a:spcPts val="45"/>
              </a:spcBef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довіри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релігійних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організацій.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довіри до</a:t>
            </a:r>
            <a:r>
              <a:rPr sz="1100" spc="-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ЗМІ.</a:t>
            </a:r>
            <a:endParaRPr sz="1100">
              <a:latin typeface="Trebuchet MS"/>
              <a:cs typeface="Trebuchet MS"/>
            </a:endParaRPr>
          </a:p>
          <a:p>
            <a:pPr marL="372110" marR="50165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протягом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останніх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12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місяців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безрезультатно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зверталося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місцевої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адміністрації,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скоріше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задоволене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роботою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органів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місцевої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влади,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648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9367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074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10223" y="437121"/>
            <a:ext cx="4425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Розділ</a:t>
            </a:r>
            <a:r>
              <a:rPr sz="900" b="1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100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99998" y="901407"/>
          <a:ext cx="5939790" cy="42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Суспільно-політичне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Суспільне</a:t>
                      </a:r>
                      <a:r>
                        <a:rPr sz="1100" b="1" i="1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середовище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Стан </a:t>
                      </a:r>
                      <a:r>
                        <a:rPr sz="1100" b="1" i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суспільного</a:t>
                      </a:r>
                      <a:r>
                        <a:rPr sz="1100" b="1" i="1" spc="-1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середовища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87302" y="1339651"/>
            <a:ext cx="5849620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Чисельність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дітей-сиріт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дітей,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позбавлених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батьківського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піклування,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тис.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населення.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Рівень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корупції.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Рівень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побутового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хабарництва,</a:t>
            </a:r>
            <a:r>
              <a:rPr sz="1100" spc="-2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99998" y="2224443"/>
          <a:ext cx="5939790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Поточна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Суспільно-політичне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Суспільне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середовище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r>
                        <a:rPr sz="1100" b="1" i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уособлення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87302" y="2662687"/>
            <a:ext cx="536575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2496820">
              <a:lnSpc>
                <a:spcPts val="1300"/>
              </a:lnSpc>
              <a:spcBef>
                <a:spcPts val="50"/>
              </a:spcBef>
            </a:pP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Сумарний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коефіцієнт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народжуваності,</a:t>
            </a:r>
            <a:r>
              <a:rPr sz="1100" spc="-2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Загальний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коефіцієнт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розлучуваності,</a:t>
            </a:r>
            <a:r>
              <a:rPr sz="1100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5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домогосподарств,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складаються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однієї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особи,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5080">
              <a:lnSpc>
                <a:spcPts val="1300"/>
              </a:lnSpc>
              <a:spcBef>
                <a:spcPts val="50"/>
              </a:spcBef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Кількість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усиновлених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дітей-сиріт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дітей,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позбавлених батьківського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піклування,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1100" spc="-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тис.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їх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чисельності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дітей,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народжених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жінками,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були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зареєстрованому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шлюбі,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99998" y="4042765"/>
          <a:ext cx="5939790" cy="4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  <a:gridCol w="1979930"/>
              </a:tblGrid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Субсередовище: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Суб’єктивна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Суспільно-політичне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Суспільне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середовище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Соціальне</a:t>
                      </a:r>
                      <a:r>
                        <a:rPr sz="1100" b="1" i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самопочуття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887303" y="4481023"/>
            <a:ext cx="5906135" cy="2009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i="1" spc="-6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Індикатори:</a:t>
            </a:r>
            <a:endParaRPr sz="1100">
              <a:latin typeface="Trebuchet MS"/>
              <a:cs typeface="Trebuchet MS"/>
            </a:endParaRPr>
          </a:p>
          <a:p>
            <a:pPr marL="372110" marR="673100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повністю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або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скоріше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все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задоволене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своїм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життям,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Інтегральний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соціального</a:t>
            </a:r>
            <a:r>
              <a:rPr sz="1100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самопочуття.</a:t>
            </a:r>
            <a:endParaRPr sz="1100">
              <a:latin typeface="Trebuchet MS"/>
              <a:cs typeface="Trebuchet MS"/>
            </a:endParaRPr>
          </a:p>
          <a:p>
            <a:pPr marL="372110" marR="528320">
              <a:lnSpc>
                <a:spcPts val="130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відчуває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себе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захищеним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від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свавілля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влади,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чиновників,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задоволене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своїм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становищем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суспільстві,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50"/>
              </a:lnSpc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відчуває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себе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самотнім,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 marR="94615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якому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немає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кого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звернутися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випадку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надзвичайної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ситуації,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коли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необхідно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еквівалент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EUR500,</a:t>
            </a:r>
            <a:r>
              <a:rPr sz="1100" spc="-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50"/>
              </a:lnSpc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довіри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співвітчизникам.</a:t>
            </a:r>
            <a:endParaRPr sz="1100">
              <a:latin typeface="Trebuchet MS"/>
              <a:cs typeface="Trebuchet MS"/>
            </a:endParaRPr>
          </a:p>
          <a:p>
            <a:pPr marL="372110" marR="2297430">
              <a:lnSpc>
                <a:spcPts val="1300"/>
              </a:lnSpc>
              <a:spcBef>
                <a:spcPts val="5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Частка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яке взагалі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нікому не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довіряє, 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%.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Інтегральний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національної</a:t>
            </a:r>
            <a:r>
              <a:rPr sz="11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дистанційованості.</a:t>
            </a:r>
            <a:endParaRPr sz="1100">
              <a:latin typeface="Trebuchet MS"/>
              <a:cs typeface="Trebuchet MS"/>
            </a:endParaRPr>
          </a:p>
          <a:p>
            <a:pPr marL="372110">
              <a:lnSpc>
                <a:spcPts val="1260"/>
              </a:lnSpc>
            </a:pP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Частка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населення,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яке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бере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участі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роботі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жодної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політичної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або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громадської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організації,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%.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299" y="6610604"/>
            <a:ext cx="2869565" cy="253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643255" indent="-28829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6D6E71"/>
                </a:solidFill>
                <a:latin typeface="Cantarell"/>
                <a:cs typeface="Cantarell"/>
              </a:rPr>
              <a:t>3.3. </a:t>
            </a:r>
            <a:r>
              <a:rPr sz="1200" b="1" spc="-35" dirty="0">
                <a:solidFill>
                  <a:srgbClr val="231F20"/>
                </a:solidFill>
                <a:latin typeface="Trebuchet MS"/>
                <a:cs typeface="Trebuchet MS"/>
              </a:rPr>
              <a:t>Розрахунок</a:t>
            </a:r>
            <a:r>
              <a:rPr sz="1200" b="1" spc="-2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Trebuchet MS"/>
                <a:cs typeface="Trebuchet MS"/>
              </a:rPr>
              <a:t>узагальнюючих  </a:t>
            </a:r>
            <a:r>
              <a:rPr sz="1200" b="1" spc="-35" dirty="0">
                <a:solidFill>
                  <a:srgbClr val="231F20"/>
                </a:solidFill>
                <a:latin typeface="Trebuchet MS"/>
                <a:cs typeface="Trebuchet MS"/>
              </a:rPr>
              <a:t>показників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300"/>
              </a:lnSpc>
            </a:pP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Відповідно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концептуальних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принципів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ви-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мірювання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життя,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викладених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раніше, 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воно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(вимірювання)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повинно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складатися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інте-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грального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набору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субіндексів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згідно  зі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структурою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системи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показників.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Таким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чи-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ном,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загальна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оцінка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є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інтеграцією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часткових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оцінок. Тобто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виникає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питання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щодо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елемен-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тарного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індексу,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тобто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індексу,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який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би,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од- 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ного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боку,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розраховувався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основі певного 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набору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показників,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іншого </a:t>
            </a:r>
            <a:r>
              <a:rPr sz="1100" spc="14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1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слугував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скла- 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довою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розрахунку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субіндексів та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інтеграль- 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ного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індексу.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7299" y="9282496"/>
            <a:ext cx="2869565" cy="6883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нашому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випадку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ця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проблема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вирішується  доволі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просто </a:t>
            </a:r>
            <a:r>
              <a:rPr sz="1100" spc="145" dirty="0">
                <a:solidFill>
                  <a:srgbClr val="231F20"/>
                </a:solidFill>
                <a:latin typeface="Trebuchet MS"/>
                <a:cs typeface="Trebuchet MS"/>
              </a:rPr>
              <a:t>–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елементарний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при- 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родно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взяти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структурного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елементу</a:t>
            </a:r>
            <a:r>
              <a:rPr sz="1100" spc="-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на-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ціональної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матриці індикаторів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</a:t>
            </a:r>
            <a:r>
              <a:rPr sz="1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83302" y="6622637"/>
            <a:ext cx="2870200" cy="5232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(див. табл.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3.2).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цьому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урахуванням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од-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накової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значущості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блоків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середовищ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слід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до-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тримуватися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таких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положень.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83302" y="7282998"/>
            <a:ext cx="2869565" cy="5232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Усі</a:t>
            </a:r>
            <a:r>
              <a:rPr sz="11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блоки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(стан,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поточна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ситуація,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суб’єктивна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оцінка)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рівноцінні.</a:t>
            </a:r>
            <a:endParaRPr sz="1100">
              <a:latin typeface="Trebuchet MS"/>
              <a:cs typeface="Trebuchet MS"/>
            </a:endParaRPr>
          </a:p>
          <a:p>
            <a:pPr marL="138430" indent="-126364">
              <a:lnSpc>
                <a:spcPts val="1260"/>
              </a:lnSpc>
              <a:buAutoNum type="arabicPeriod"/>
              <a:tabLst>
                <a:tab pos="139065" algn="l"/>
              </a:tabLst>
            </a:pP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Усі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середовища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субсередовища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рівноцінні.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83302" y="7943388"/>
            <a:ext cx="2869565" cy="10185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Загальна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процедура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розрахунку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поділяється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дві</a:t>
            </a:r>
            <a:r>
              <a:rPr sz="11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частини: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ts val="1300"/>
              </a:lnSpc>
            </a:pP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а)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розрахунки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індексів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структурних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елементів  матриці;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ts val="1300"/>
              </a:lnSpc>
            </a:pP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б)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розрахунки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субіндексів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інтегрального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ін- 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дексу.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83302" y="9099070"/>
            <a:ext cx="2870200" cy="8534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spc="-25" dirty="0">
                <a:solidFill>
                  <a:srgbClr val="231F20"/>
                </a:solidFill>
                <a:latin typeface="Tuffy"/>
                <a:cs typeface="Tuffy"/>
              </a:rPr>
              <a:t>А)</a:t>
            </a:r>
            <a:r>
              <a:rPr sz="1100" b="1" spc="-95" dirty="0">
                <a:solidFill>
                  <a:srgbClr val="231F20"/>
                </a:solidFill>
                <a:latin typeface="Tuffy"/>
                <a:cs typeface="Tuffy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Послідовність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розрахунку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індексу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структур-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ного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елементу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матриці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передбачає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три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етапи:</a:t>
            </a:r>
            <a:endParaRPr sz="1100">
              <a:latin typeface="Trebuchet MS"/>
              <a:cs typeface="Trebuchet MS"/>
            </a:endParaRPr>
          </a:p>
          <a:p>
            <a:pPr marL="153670" indent="-141605">
              <a:lnSpc>
                <a:spcPts val="1250"/>
              </a:lnSpc>
              <a:buAutoNum type="arabicParenR"/>
              <a:tabLst>
                <a:tab pos="154305" algn="l"/>
              </a:tabLst>
            </a:pP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нормування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показників;</a:t>
            </a:r>
            <a:endParaRPr sz="1100">
              <a:latin typeface="Trebuchet MS"/>
              <a:cs typeface="Trebuchet MS"/>
            </a:endParaRPr>
          </a:p>
          <a:p>
            <a:pPr marL="153670" indent="-141605">
              <a:lnSpc>
                <a:spcPts val="1300"/>
              </a:lnSpc>
              <a:buAutoNum type="arabicParenR"/>
              <a:tabLst>
                <a:tab pos="154305" algn="l"/>
              </a:tabLst>
            </a:pP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визначення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ваг</a:t>
            </a:r>
            <a:r>
              <a:rPr sz="11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показників;</a:t>
            </a:r>
            <a:endParaRPr sz="1100">
              <a:latin typeface="Trebuchet MS"/>
              <a:cs typeface="Trebuchet MS"/>
            </a:endParaRPr>
          </a:p>
          <a:p>
            <a:pPr marL="153035" indent="-140970">
              <a:lnSpc>
                <a:spcPts val="1310"/>
              </a:lnSpc>
              <a:buAutoNum type="arabicParenR"/>
              <a:tabLst>
                <a:tab pos="153670" algn="l"/>
              </a:tabLst>
            </a:pP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розрахунок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індексу.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5" name="Rectangle 417"/>
          <p:cNvSpPr>
            <a:spLocks noChangeArrowheads="1"/>
          </p:cNvSpPr>
          <p:nvPr/>
        </p:nvSpPr>
        <p:spPr bwMode="auto">
          <a:xfrm>
            <a:off x="0" y="47536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2706" name="Rectangle 418"/>
          <p:cNvSpPr>
            <a:spLocks noChangeArrowheads="1"/>
          </p:cNvSpPr>
          <p:nvPr/>
        </p:nvSpPr>
        <p:spPr bwMode="auto">
          <a:xfrm>
            <a:off x="148245" y="1697565"/>
            <a:ext cx="7200977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altLang="uk-UA" sz="3200" i="1">
                <a:latin typeface="Times New Roman" pitchFamily="18" charset="0"/>
              </a:rPr>
              <a:t>	Система соціальних індикаторів</a:t>
            </a:r>
            <a:r>
              <a:rPr lang="uk-UA" altLang="uk-UA" sz="3200">
                <a:latin typeface="Times New Roman" pitchFamily="18" charset="0"/>
              </a:rPr>
              <a:t> включає такі групи окремих показників:</a:t>
            </a:r>
          </a:p>
          <a:p>
            <a:r>
              <a:rPr lang="uk-UA" altLang="uk-UA" sz="3200">
                <a:latin typeface="Times New Roman" pitchFamily="18" charset="0"/>
              </a:rPr>
              <a:t>	1. Макроекономічні показники.</a:t>
            </a:r>
          </a:p>
          <a:p>
            <a:r>
              <a:rPr lang="uk-UA" altLang="uk-UA" sz="3200">
                <a:latin typeface="Times New Roman" pitchFamily="18" charset="0"/>
              </a:rPr>
              <a:t>	1.1. Валовий внутрішній продукт на душу населення.</a:t>
            </a:r>
          </a:p>
          <a:p>
            <a:r>
              <a:rPr lang="uk-UA" altLang="uk-UA" sz="3200">
                <a:latin typeface="Times New Roman" pitchFamily="18" charset="0"/>
              </a:rPr>
              <a:t>	1.2. Реальні наявні доходи на душу населення.</a:t>
            </a:r>
          </a:p>
          <a:p>
            <a:r>
              <a:rPr lang="uk-UA" altLang="uk-UA" sz="3200">
                <a:latin typeface="Times New Roman" pitchFamily="18" charset="0"/>
              </a:rPr>
              <a:t>	1.3. Фактичне кінцеве споживання домашніх господарств на душу населення.</a:t>
            </a:r>
          </a:p>
          <a:p>
            <a:r>
              <a:rPr lang="uk-UA" altLang="uk-UA" sz="3200">
                <a:latin typeface="Times New Roman" pitchFamily="18" charset="0"/>
              </a:rPr>
              <a:t>	1.4. Витрати з бюджету на соціально-культурні заходи на душу населення.</a:t>
            </a:r>
          </a:p>
          <a:p>
            <a:r>
              <a:rPr lang="uk-UA" altLang="uk-UA" sz="3200">
                <a:latin typeface="Times New Roman" pitchFamily="18" charset="0"/>
              </a:rPr>
              <a:t>	1.5. Середньомісячна номінальна заробітна плата населення.</a:t>
            </a:r>
          </a:p>
        </p:txBody>
      </p:sp>
    </p:spTree>
    <p:extLst>
      <p:ext uri="{BB962C8B-B14F-4D97-AF65-F5344CB8AC3E}">
        <p14:creationId xmlns:p14="http://schemas.microsoft.com/office/powerpoint/2010/main" val="3523893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5314" y="10184128"/>
            <a:ext cx="2134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900" b="1" spc="-105" dirty="0">
                <a:solidFill>
                  <a:srgbClr val="231F20"/>
                </a:solidFill>
                <a:latin typeface="Trebuchet MS"/>
                <a:cs typeface="Trebuchet MS"/>
              </a:rPr>
              <a:t>ЖИТ </a:t>
            </a:r>
            <a:r>
              <a:rPr sz="900" b="1" spc="-114" dirty="0">
                <a:solidFill>
                  <a:srgbClr val="231F20"/>
                </a:solidFill>
                <a:latin typeface="Trebuchet MS"/>
                <a:cs typeface="Trebuchet MS"/>
              </a:rPr>
              <a:t>ТЯ </a:t>
            </a:r>
            <a:r>
              <a:rPr sz="900" b="1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764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46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998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5717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1424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27076" y="437121"/>
            <a:ext cx="532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Додаток</a:t>
            </a:r>
            <a:r>
              <a:rPr sz="9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rebuchet MS"/>
                <a:cs typeface="Trebuchet MS"/>
              </a:rPr>
              <a:t>Г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735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012825" marR="5080" indent="-819785">
              <a:lnSpc>
                <a:spcPct val="87500"/>
              </a:lnSpc>
              <a:spcBef>
                <a:spcPts val="550"/>
              </a:spcBef>
            </a:pPr>
            <a:r>
              <a:rPr b="1" spc="-100" dirty="0">
                <a:latin typeface="Cantarell"/>
                <a:cs typeface="Cantarell"/>
              </a:rPr>
              <a:t>ДОДАТОК</a:t>
            </a:r>
            <a:r>
              <a:rPr b="1" spc="-50" dirty="0">
                <a:latin typeface="Cantarell"/>
                <a:cs typeface="Cantarell"/>
              </a:rPr>
              <a:t> </a:t>
            </a:r>
            <a:r>
              <a:rPr sz="3000" b="1" spc="-170" dirty="0">
                <a:latin typeface="Cantarell"/>
                <a:cs typeface="Cantarell"/>
              </a:rPr>
              <a:t>Г</a:t>
            </a:r>
            <a:r>
              <a:rPr sz="3000" b="1" spc="-220" dirty="0">
                <a:latin typeface="Cantarell"/>
                <a:cs typeface="Cantarell"/>
              </a:rPr>
              <a:t> </a:t>
            </a:r>
            <a:r>
              <a:rPr spc="-20" dirty="0"/>
              <a:t>ПОКАЗНИКИ</a:t>
            </a:r>
            <a:r>
              <a:rPr spc="-95" dirty="0"/>
              <a:t> </a:t>
            </a:r>
            <a:r>
              <a:rPr spc="-15" dirty="0"/>
              <a:t>ОЦІНЮВАННЯ</a:t>
            </a:r>
            <a:r>
              <a:rPr spc="-100" dirty="0"/>
              <a:t> </a:t>
            </a:r>
            <a:r>
              <a:rPr spc="-45" dirty="0"/>
              <a:t>ЯКОСТІ</a:t>
            </a:r>
            <a:r>
              <a:rPr spc="-100" dirty="0"/>
              <a:t> </a:t>
            </a:r>
            <a:r>
              <a:rPr spc="-75" dirty="0"/>
              <a:t>ЖИТТЯ</a:t>
            </a:r>
            <a:r>
              <a:rPr spc="-100" dirty="0"/>
              <a:t> </a:t>
            </a:r>
            <a:r>
              <a:rPr spc="-10" dirty="0"/>
              <a:t>ЗА</a:t>
            </a:r>
            <a:r>
              <a:rPr spc="-100" dirty="0"/>
              <a:t> </a:t>
            </a:r>
            <a:r>
              <a:rPr spc="-40" dirty="0"/>
              <a:t>МЕТОДОЛОГІЄЮ</a:t>
            </a:r>
            <a:r>
              <a:rPr spc="-100" dirty="0"/>
              <a:t> </a:t>
            </a:r>
            <a:r>
              <a:rPr spc="-20" dirty="0"/>
              <a:t>ЄС</a:t>
            </a:r>
            <a:r>
              <a:rPr spc="-95" dirty="0"/>
              <a:t> </a:t>
            </a:r>
            <a:r>
              <a:rPr spc="-25" dirty="0"/>
              <a:t>(EUROPEAN</a:t>
            </a:r>
            <a:r>
              <a:rPr spc="-100" dirty="0"/>
              <a:t> </a:t>
            </a:r>
            <a:r>
              <a:rPr spc="-15" dirty="0"/>
              <a:t>FOUNDATION  </a:t>
            </a:r>
            <a:r>
              <a:rPr spc="-25" dirty="0"/>
              <a:t>FOR</a:t>
            </a:r>
            <a:r>
              <a:rPr spc="-155" dirty="0"/>
              <a:t> </a:t>
            </a:r>
            <a:r>
              <a:rPr spc="-45" dirty="0"/>
              <a:t>THE</a:t>
            </a:r>
            <a:r>
              <a:rPr spc="-110" dirty="0"/>
              <a:t> </a:t>
            </a:r>
            <a:r>
              <a:rPr spc="-10" dirty="0"/>
              <a:t>IMPROVEMENT</a:t>
            </a:r>
            <a:r>
              <a:rPr spc="-110" dirty="0"/>
              <a:t> </a:t>
            </a:r>
            <a:r>
              <a:rPr spc="-15" dirty="0"/>
              <a:t>OF</a:t>
            </a:r>
            <a:r>
              <a:rPr spc="-110" dirty="0"/>
              <a:t> </a:t>
            </a:r>
            <a:r>
              <a:rPr spc="-30" dirty="0"/>
              <a:t>LIVING</a:t>
            </a:r>
            <a:r>
              <a:rPr spc="-110" dirty="0"/>
              <a:t> </a:t>
            </a:r>
            <a:r>
              <a:rPr spc="30" dirty="0"/>
              <a:t>AND</a:t>
            </a:r>
            <a:r>
              <a:rPr spc="-150" dirty="0"/>
              <a:t> </a:t>
            </a:r>
            <a:r>
              <a:rPr spc="-20" dirty="0"/>
              <a:t>WORKING</a:t>
            </a:r>
            <a:r>
              <a:rPr spc="-110" dirty="0"/>
              <a:t> </a:t>
            </a:r>
            <a:r>
              <a:rPr spc="-15" dirty="0"/>
              <a:t>CONDITIONS)</a:t>
            </a:r>
            <a:endParaRPr sz="3000">
              <a:latin typeface="Cantarell"/>
              <a:cs typeface="Cantar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299" y="1518628"/>
            <a:ext cx="5920105" cy="3467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945515" marR="5080" indent="-933450">
              <a:lnSpc>
                <a:spcPts val="1210"/>
              </a:lnSpc>
              <a:spcBef>
                <a:spcPts val="229"/>
              </a:spcBef>
            </a:pPr>
            <a:r>
              <a:rPr sz="1100" b="1" spc="5" dirty="0">
                <a:solidFill>
                  <a:srgbClr val="231F20"/>
                </a:solidFill>
                <a:latin typeface="Cantarell"/>
                <a:cs typeface="Cantarell"/>
              </a:rPr>
              <a:t>Таблиця</a:t>
            </a:r>
            <a:r>
              <a:rPr sz="1100" b="1" spc="-80" dirty="0">
                <a:solidFill>
                  <a:srgbClr val="231F20"/>
                </a:solidFill>
                <a:latin typeface="Cantarell"/>
                <a:cs typeface="Cantarell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Cantarell"/>
                <a:cs typeface="Cantarell"/>
              </a:rPr>
              <a:t>Г.1</a:t>
            </a:r>
            <a:r>
              <a:rPr sz="1100" b="1" spc="10" dirty="0">
                <a:solidFill>
                  <a:srgbClr val="231F20"/>
                </a:solidFill>
                <a:latin typeface="Cantarell"/>
                <a:cs typeface="Cantarell"/>
              </a:rPr>
              <a:t> </a:t>
            </a:r>
            <a:r>
              <a:rPr sz="1100" b="1" spc="14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Trebuchet MS"/>
                <a:cs typeface="Trebuchet MS"/>
              </a:rPr>
              <a:t>Методологія</a:t>
            </a:r>
            <a:r>
              <a:rPr sz="11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Trebuchet MS"/>
                <a:cs typeface="Trebuchet MS"/>
              </a:rPr>
              <a:t>ЄС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Trebuchet MS"/>
                <a:cs typeface="Trebuchet MS"/>
              </a:rPr>
              <a:t>European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Trebuchet MS"/>
                <a:cs typeface="Trebuchet MS"/>
              </a:rPr>
              <a:t>Foundation</a:t>
            </a:r>
            <a:r>
              <a:rPr sz="11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Trebuchet MS"/>
                <a:cs typeface="Trebuchet MS"/>
              </a:rPr>
              <a:t>Improvement</a:t>
            </a:r>
            <a:r>
              <a:rPr sz="11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Trebuchet MS"/>
                <a:cs typeface="Trebuchet MS"/>
              </a:rPr>
              <a:t>Living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2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00" b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Trebuchet MS"/>
                <a:cs typeface="Trebuchet MS"/>
              </a:rPr>
              <a:t>Working  </a:t>
            </a:r>
            <a:r>
              <a:rPr sz="1100" b="1" spc="-40" dirty="0">
                <a:solidFill>
                  <a:srgbClr val="231F20"/>
                </a:solidFill>
                <a:latin typeface="Trebuchet MS"/>
                <a:cs typeface="Trebuchet MS"/>
              </a:rPr>
              <a:t>Conditions:</a:t>
            </a:r>
            <a:r>
              <a:rPr sz="1100" b="1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Trebuchet MS"/>
                <a:cs typeface="Trebuchet MS"/>
              </a:rPr>
              <a:t>напрями</a:t>
            </a:r>
            <a:r>
              <a:rPr sz="1100" b="1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b="1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Trebuchet MS"/>
                <a:cs typeface="Trebuchet MS"/>
              </a:rPr>
              <a:t>індикатори</a:t>
            </a:r>
            <a:r>
              <a:rPr sz="1100" b="1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Trebuchet MS"/>
                <a:cs typeface="Trebuchet MS"/>
              </a:rPr>
              <a:t>оцінювання</a:t>
            </a:r>
            <a:r>
              <a:rPr sz="1100" b="1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</a:t>
            </a:r>
            <a:r>
              <a:rPr sz="1100" b="1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99998" y="1968690"/>
          <a:ext cx="5939790" cy="8266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5460"/>
                <a:gridCol w="2894330"/>
              </a:tblGrid>
              <a:tr h="28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Здоров’я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(Health)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032">
                <a:tc>
                  <a:txBody>
                    <a:bodyPr/>
                    <a:lstStyle/>
                    <a:p>
                      <a:pPr marL="53975" marR="41592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Очікувана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тривалість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народженні 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(Life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expectancy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050" spc="-1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birth)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0576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Очікувана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тривалість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віці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65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років 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(Life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expectancy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age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65)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74295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Очікувана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тривалість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здорового</a:t>
                      </a:r>
                      <a:r>
                        <a:rPr sz="1050" spc="-229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(Healthy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life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expectancy)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76847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Дитяча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смертність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(Infant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mortality)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67449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Поганий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</a:t>
                      </a:r>
                      <a:r>
                        <a:rPr sz="1050" spc="-20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здоров'я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(Poor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state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health)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46685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Хронічні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захворювання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(Chronic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Illness)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241300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Паління 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(Smo</a:t>
                      </a:r>
                      <a:r>
                        <a:rPr sz="10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ing)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00787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Надмірна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вага  (Overweight)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217170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Знижена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маса 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(Unde</a:t>
                      </a:r>
                      <a:r>
                        <a:rPr sz="105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eight)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62230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Відстань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лікаря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загальної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практики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(Distance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general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practitioner)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66357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Відстань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лікарні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загального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профілю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(Distance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general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hospital)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58623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Медичні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працівники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(Medical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practitioners)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17081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національною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системою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охорони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65"/>
                        </a:lnSpc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(Satisfaction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national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system)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4257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послуг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національної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охорони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65"/>
                        </a:lnSpc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(Quality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national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service)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7780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Витрати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охорону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відсотках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ВВП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(Health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expenditure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share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GDP)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8003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Витрати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рамках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сектору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охорони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(Expenses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sector)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28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Зайнятість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(Employment)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032">
                <a:tc>
                  <a:txBody>
                    <a:bodyPr/>
                    <a:lstStyle/>
                    <a:p>
                      <a:pPr marL="53975" marR="194818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 зайнятості  (Employment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6357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безробіття  (Unemployment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Тривале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безробіття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(Long-term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unemployment)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01155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безробіття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молоді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(Youth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unemployment</a:t>
                      </a:r>
                      <a:r>
                        <a:rPr sz="105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8770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Робота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під</a:t>
                      </a:r>
                      <a:r>
                        <a:rPr sz="1050" spc="-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стресом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(Find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</a:t>
                      </a:r>
                      <a:r>
                        <a:rPr sz="1050" spc="-2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stressful)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46113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Робота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під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контролем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(Control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over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tasks)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207708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Робота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рутинна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(Work is</a:t>
                      </a:r>
                      <a:r>
                        <a:rPr sz="1050" spc="-1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boring)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45605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Робота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2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стислі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терміни  (Work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tight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deadlines)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6286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небезпечних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або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шкідливих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  умовах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65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(Work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dangerous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unhealthy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conditions)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76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залишає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сім’ї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(Job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prevents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giving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time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family)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47625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Партнери/сім’я,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незадоволені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роботою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(Partner/family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gets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fed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up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job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pressure)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66751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Втома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після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роботи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(Too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tired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after</a:t>
                      </a:r>
                      <a:r>
                        <a:rPr sz="1050" spc="-25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57861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Задоволення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</a:t>
                      </a:r>
                      <a:r>
                        <a:rPr sz="1050" spc="-2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роботи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(Job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satisfaction)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663064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Важливість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роботи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(Importance of</a:t>
                      </a:r>
                      <a:r>
                        <a:rPr sz="1050" spc="-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19">
                <a:tc>
                  <a:txBody>
                    <a:bodyPr/>
                    <a:lstStyle/>
                    <a:p>
                      <a:pPr marL="53975" marR="139763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Вірогідність втрати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роботи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(Likelihood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losing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job)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70294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Очікувані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особисті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ситуації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роботі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(Expected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personal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job</a:t>
                      </a:r>
                      <a:r>
                        <a:rPr sz="1050" spc="-2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situation)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96393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Кількість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годин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роботи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тиждень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(Hours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week)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288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Депривації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доходами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(Income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deprivation)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032">
                <a:tc>
                  <a:txBody>
                    <a:bodyPr/>
                    <a:lstStyle/>
                    <a:p>
                      <a:pPr marL="53975" marR="108712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Нерівність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розподілу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доходів  (Inequality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income</a:t>
                      </a:r>
                      <a:r>
                        <a:rPr sz="1050" spc="-20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distribution)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08724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Джині  (Gini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index)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  <a:tr h="360019">
                <a:tc>
                  <a:txBody>
                    <a:bodyPr/>
                    <a:lstStyle/>
                    <a:p>
                      <a:pPr marL="53975" marR="110998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депривації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(позбавлення)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(Deprivation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index)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77470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Труднощі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зведення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кінців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кінцями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(Diflculties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making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ends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meet)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1299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47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63169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8328" y="10184128"/>
            <a:ext cx="1198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АНА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ЛІТИЧНА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ДОПОВІДЬ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29781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4062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8355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99" y="437121"/>
            <a:ext cx="532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Додаток</a:t>
            </a:r>
            <a:r>
              <a:rPr sz="9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rebuchet MS"/>
                <a:cs typeface="Trebuchet MS"/>
              </a:rPr>
              <a:t>Г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001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504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20001" y="901407"/>
          <a:ext cx="5939790" cy="90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5460"/>
                <a:gridCol w="2894330"/>
              </a:tblGrid>
              <a:tr h="360019">
                <a:tc>
                  <a:txBody>
                    <a:bodyPr/>
                    <a:lstStyle/>
                    <a:p>
                      <a:pPr marL="53975" marR="1752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Неспроможність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заплановано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сплачувати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рахунки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(Unable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pay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scheduled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bills)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2514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Неспроможність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платити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050" spc="-2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харчування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(Inability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pay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food)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99123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 рівнем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(Satisfaction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standard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living)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66294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Незадоволеність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фінансовим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станом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(Dissatisfaction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financial</a:t>
                      </a:r>
                      <a:r>
                        <a:rPr sz="1050" spc="-20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situation)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21717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Очікуваний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фінансовий стан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домогосподарства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(Expected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financial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situation</a:t>
                      </a:r>
                      <a:r>
                        <a:rPr sz="1050" spc="-2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household)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01282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Ризик тривалої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бідності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(Persistent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poverty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Ризик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бідності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(At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risk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poverty</a:t>
                      </a:r>
                      <a:r>
                        <a:rPr sz="1050" spc="-2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8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Освіта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(Education)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032">
                <a:tc>
                  <a:txBody>
                    <a:bodyPr/>
                    <a:lstStyle/>
                    <a:p>
                      <a:pPr marL="53975" marR="1986914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Навички</a:t>
                      </a:r>
                      <a:r>
                        <a:rPr sz="105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читання  (Reading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skills)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56400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Навички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2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математиці  (Skills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1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mathematics)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66560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Навички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галузі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науки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(Skills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science)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Середня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(20–24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років)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(Secondary</a:t>
                      </a:r>
                      <a:r>
                        <a:rPr sz="1050" spc="-1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school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(20–24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age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group))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32778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Охоплення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вищою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освітою  (Higher education</a:t>
                      </a:r>
                      <a:r>
                        <a:rPr sz="1050" spc="-1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enrolment)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34671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Участь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жінок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вищих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навчальних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закладах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(Female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participation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2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tertiary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education)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Середня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(25–64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років)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 marR="337820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least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upper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secondary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(25–64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age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group))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42925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Участь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тренінгах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або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курсах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(Attended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training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course)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09537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Державні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витрати на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освіту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(Public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expenditure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50" spc="-20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education)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20967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 системи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освіти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(Quality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sz="1050" spc="-2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system)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39700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освітою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(Satisfaction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50" spc="-1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education)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28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Сім’я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(Family)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032">
                <a:tc>
                  <a:txBody>
                    <a:bodyPr/>
                    <a:lstStyle/>
                    <a:p>
                      <a:pPr marL="53975" marR="197040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розлучень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(Divorce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34239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Сім’ї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одним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із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батьків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(Single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parent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households)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80645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Сім’ї,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що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складаються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однієї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людини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(Single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</a:t>
                      </a:r>
                      <a:r>
                        <a:rPr sz="105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households)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4640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Вік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жінки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народженні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першої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дитини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(Age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woman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birth)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953769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Кількість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позашлюбних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народжень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(Non-marital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births)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32702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Догляд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хворими,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інвалідами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або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людьми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похилого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віку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дому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65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(Caring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ill,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disabled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elderly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home)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11887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сімейним</a:t>
                      </a:r>
                      <a:r>
                        <a:rPr sz="1050" spc="-1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життям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(Satisfaction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family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life)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59956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Важливість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сім’ї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(Importance of</a:t>
                      </a:r>
                      <a:r>
                        <a:rPr sz="1050" spc="-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family)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09093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Відчуття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виключеності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із</a:t>
                      </a:r>
                      <a:r>
                        <a:rPr sz="1050" spc="-2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родини 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(Feel left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out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2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family)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5336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Справедливий розподіл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сімейних</a:t>
                      </a:r>
                      <a:r>
                        <a:rPr sz="1050" spc="-2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обов’язків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(More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than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fair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share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family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responsibilities)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23444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Підтримка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боку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членів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сім’ї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(Support</a:t>
                      </a:r>
                      <a:r>
                        <a:rPr sz="1050" spc="-2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from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family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members)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93980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Загальний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коефіцієнт</a:t>
                      </a:r>
                      <a:r>
                        <a:rPr sz="1050" spc="-1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шлюбності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(Crude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marriage</a:t>
                      </a:r>
                      <a:r>
                        <a:rPr sz="105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90551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Середній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вік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вступу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перший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шлюб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(Mean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age</a:t>
                      </a:r>
                      <a:r>
                        <a:rPr sz="1050" spc="-2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at first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marriage)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28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Суспільне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(Social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participation)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032">
                <a:tc>
                  <a:txBody>
                    <a:bodyPr/>
                    <a:lstStyle/>
                    <a:p>
                      <a:pPr marL="53975" marR="152971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Контакти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сусідами  (Contact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50" spc="-2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neighbours)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93091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Зустрічі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друзями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або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родичами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(Meeting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friends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50" spc="-2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relatives)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17411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Членство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організації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(Membership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organisation)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06997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Відвідування релігійних</a:t>
                      </a:r>
                      <a:r>
                        <a:rPr sz="1050" spc="-1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служб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(Religious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service</a:t>
                      </a:r>
                      <a:r>
                        <a:rPr sz="105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attendance)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03124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Діяльність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релігійній</a:t>
                      </a:r>
                      <a:r>
                        <a:rPr sz="1050" spc="-2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організації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(Activity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religious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organisation)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9779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Діяльність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політичній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благодійній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організації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(Activity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political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charitable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organisation)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3149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Діяльність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організації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особистих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причин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(Activity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organisation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personal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reasons)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42303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Використання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Інтернету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(Use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 the</a:t>
                      </a:r>
                      <a:r>
                        <a:rPr sz="1050" spc="-2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Internet)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Доступ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Інтернету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(Internet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access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1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households)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61023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Довіра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представницької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демократії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(Trust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democratic</a:t>
                      </a:r>
                      <a:r>
                        <a:rPr sz="1050" spc="-2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representatives)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5314" y="10184128"/>
            <a:ext cx="2134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900" b="1" spc="-105" dirty="0">
                <a:solidFill>
                  <a:srgbClr val="231F20"/>
                </a:solidFill>
                <a:latin typeface="Trebuchet MS"/>
                <a:cs typeface="Trebuchet MS"/>
              </a:rPr>
              <a:t>ЖИТ </a:t>
            </a:r>
            <a:r>
              <a:rPr sz="900" b="1" spc="-114" dirty="0">
                <a:solidFill>
                  <a:srgbClr val="231F20"/>
                </a:solidFill>
                <a:latin typeface="Trebuchet MS"/>
                <a:cs typeface="Trebuchet MS"/>
              </a:rPr>
              <a:t>ТЯ </a:t>
            </a:r>
            <a:r>
              <a:rPr sz="900" b="1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764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48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998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5717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1424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27076" y="437121"/>
            <a:ext cx="532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Додаток</a:t>
            </a:r>
            <a:r>
              <a:rPr sz="9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rebuchet MS"/>
                <a:cs typeface="Trebuchet MS"/>
              </a:rPr>
              <a:t>Г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735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99998" y="901407"/>
          <a:ext cx="5939790" cy="8864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5460"/>
                <a:gridCol w="2894330"/>
              </a:tblGrid>
              <a:tr h="360019">
                <a:tc>
                  <a:txBody>
                    <a:bodyPr/>
                    <a:lstStyle/>
                    <a:p>
                      <a:pPr marL="53975" marR="201739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Довіра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2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людей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(Trust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1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86360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суспільним</a:t>
                      </a:r>
                      <a:r>
                        <a:rPr sz="1050" spc="-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життям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(Satisfaction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 social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life)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1277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Голосування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останніх</a:t>
                      </a:r>
                      <a:r>
                        <a:rPr sz="1050" spc="-2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виборах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(Voted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last</a:t>
                      </a:r>
                      <a:r>
                        <a:rPr sz="1050" spc="-2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election)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288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Житло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(Housing)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032">
                <a:tc>
                  <a:txBody>
                    <a:bodyPr/>
                    <a:lstStyle/>
                    <a:p>
                      <a:pPr marL="53975" marR="154749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Кількість людей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229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кімнаті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(Persons per</a:t>
                      </a:r>
                      <a:r>
                        <a:rPr sz="105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room)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15252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Відсутність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додаткової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площі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(No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place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sit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outside)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  <a:tr h="360019"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Туалет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1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дворі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(No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indoor</a:t>
                      </a:r>
                      <a:r>
                        <a:rPr sz="1050" spc="-2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flushing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toilet)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Проблеми з</a:t>
                      </a:r>
                      <a:r>
                        <a:rPr sz="1050" spc="-1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житлом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(Problems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2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accommodation)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74815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Оренда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житла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(Renting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2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dwelling)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10299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Пряма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власність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житла 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(Owning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dwelling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outright)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Власність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житла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050" spc="-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іпотекою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(Owning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dwelling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mortgage)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33350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Середні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витрати на</a:t>
                      </a:r>
                      <a:r>
                        <a:rPr sz="1050" spc="-25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(Average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housing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costs)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2420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Ускладнення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 оплатою</a:t>
                      </a:r>
                      <a:r>
                        <a:rPr sz="1050" spc="-2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житла 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(Housing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costs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heavy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burden)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023619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Отримання допомоги</a:t>
                      </a:r>
                      <a:r>
                        <a:rPr sz="1050" spc="-2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(Receiving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housing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allowance)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4198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житлом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(Satisfaction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50" spc="-25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home)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8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Навколишнє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середовище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(Environment)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032">
                <a:tc>
                  <a:txBody>
                    <a:bodyPr/>
                    <a:lstStyle/>
                    <a:p>
                      <a:pPr marL="53975" marR="46926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Відстань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банкомата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(Distance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cash  dispenser)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Відстань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кінотеатру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(Distance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cinema)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20256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Відстань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магазину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супермаркету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(Distance  from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shop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supermarket)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6037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Відстань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найближчого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дитячого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садку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(Distance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nearest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nursery)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537845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Відстань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найближчої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початкової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школи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(Distance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nearest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primary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school)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889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Забруднення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транспорту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або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промисловості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 районі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(Experience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pollution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from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traflc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industry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area)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498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Скарги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питної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води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(Complain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about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quality of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drinking</a:t>
                      </a:r>
                      <a:r>
                        <a:rPr sz="1050" spc="-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water)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Скарги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шум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(Complain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about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noise)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22225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Скарги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розміщення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відходів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(Complain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about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waste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disposal)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45134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Скарги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відсутність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зелених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насаджень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(Complain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about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lack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green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spaces)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39624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Скарги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пошкодження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краєвиду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(Complain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about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damage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landscape)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30797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Будинки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поганому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(Buildings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bad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state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repair)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2895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Репутації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місця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проживання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(Area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has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got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sz="10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good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reputation)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0287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місцем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проживання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(Satisfaction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area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live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8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Транспорт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(Transport)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8013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Загальна мобільність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(General</a:t>
                      </a:r>
                      <a:r>
                        <a:rPr sz="1050" spc="-2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mobility)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Щільність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залізниці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(Railway</a:t>
                      </a:r>
                      <a:r>
                        <a:rPr sz="1050" spc="-2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density)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Володіння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автомобілем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(Car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ownership)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8542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дорожнього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руху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(аварії)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(Road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safety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(accidents))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52768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дорожнього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руху</a:t>
                      </a:r>
                      <a:r>
                        <a:rPr sz="1050" spc="-2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(зі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смертельним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результатом)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(Road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safety</a:t>
                      </a:r>
                      <a:r>
                        <a:rPr sz="1050" spc="-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(fatalities))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поїздки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(Commuting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time)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13208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Час,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потрібний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щоб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дістатися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наступної  зупинки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громадського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транспорту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(Time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get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next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public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transport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stop)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353060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Скарги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транспортний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трафік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(Complains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about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traflc</a:t>
                      </a:r>
                      <a:r>
                        <a:rPr sz="105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problems)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2573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громадського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транспорту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(Quality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public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transport)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0985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Домогосподарства,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можуть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дозволити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собі  автомобіль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(Households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which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cannot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afford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car)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8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Безпека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(Safety)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03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Грабежі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крадіжки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(Robbery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thefts)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7683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Крадіжки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минулому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році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(Burglaries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past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year)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1299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49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63169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8328" y="10184128"/>
            <a:ext cx="1198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АНА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ЛІТИЧНА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ДОПОВІДЬ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29781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4062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8355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99" y="437121"/>
            <a:ext cx="532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Додаток</a:t>
            </a:r>
            <a:r>
              <a:rPr sz="9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rebuchet MS"/>
                <a:cs typeface="Trebuchet MS"/>
              </a:rPr>
              <a:t>Г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001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504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20001" y="901407"/>
          <a:ext cx="5939790" cy="8344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5460"/>
                <a:gridCol w="2894330"/>
              </a:tblGrid>
              <a:tr h="360019">
                <a:tc>
                  <a:txBody>
                    <a:bodyPr/>
                    <a:lstStyle/>
                    <a:p>
                      <a:pPr marL="53975" marR="27114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Крадіжки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останні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п’ять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років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(Burglaries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past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five</a:t>
                      </a:r>
                      <a:r>
                        <a:rPr sz="105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years)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Сексуальні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злочини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(Sexual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offences)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208013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Напади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погрози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(Assaults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threats)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Випадки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корупції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(Corruption)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08013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Обман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споживачів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(Consumer</a:t>
                      </a:r>
                      <a:r>
                        <a:rPr sz="1050" spc="-229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fraud)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Злочинність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вандалізм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(Crime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vandalism)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6129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Вандалізм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крадіжки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місцевості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(Vandalism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theft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2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area)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33679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Занепокоєність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приводу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крадіжки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(Concern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about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burglary)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32448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Небезпека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ходити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нічний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(Unsafe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walk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around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05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night)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0383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Відстань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найближчого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поліцейського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відділку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(Distance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nearest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police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station)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Довіра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поліції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(Trust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police)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7907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Довіра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судової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(Trust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judicial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system)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21399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роботою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поліції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(Satisfaction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police)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28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Відпочинок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(Leisure)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032">
                <a:tc>
                  <a:txBody>
                    <a:bodyPr/>
                    <a:lstStyle/>
                    <a:p>
                      <a:pPr marL="53975" marR="1244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Час,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витрачений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сімейні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заходи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(Time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spent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family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activities)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Час,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витрачений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спорт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(Time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spent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sports)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879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Час,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витрачений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заходи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(Time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spent 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social</a:t>
                      </a:r>
                      <a:r>
                        <a:rPr sz="1050" spc="-20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activities)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36385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Час,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витрачений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культурні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заходи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(Time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spent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50" spc="-2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cultural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activities)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489584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Час,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витрачений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відпочинок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(Time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spent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relaxing)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1590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Час,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витрачений на волонтерську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роботу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політичну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діяльність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(Time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spent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voluntary  work or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political</a:t>
                      </a:r>
                      <a:r>
                        <a:rPr sz="1050" spc="-229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activities)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61404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Час,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витрачений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перегляд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програм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(Watching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TV)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62484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Участь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молоді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спорті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(Young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people’s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involvement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sport)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41783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Використання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молоддю</a:t>
                      </a:r>
                      <a:r>
                        <a:rPr sz="1050" spc="-2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мультимедіа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(Young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people’s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use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2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multimedia)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2890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Участь</a:t>
                      </a:r>
                      <a:r>
                        <a:rPr sz="105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молоді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заходах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свіжому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повітрі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(Young  </a:t>
                      </a:r>
                      <a:r>
                        <a:rPr sz="105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people’s</a:t>
                      </a:r>
                      <a:r>
                        <a:rPr sz="105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involvement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outdoor</a:t>
                      </a:r>
                      <a:r>
                        <a:rPr sz="105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activities)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74295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Участь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молоді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творчій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діяльності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(Young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people’s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involvement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artistic</a:t>
                      </a:r>
                      <a:r>
                        <a:rPr sz="1050" spc="-229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activities)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09550" algn="just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Участь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молоді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субсидіарних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заходах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(Young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people’s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involvement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support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subsidiary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activities)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31877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Звичка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молодих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людей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читати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(Young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people’s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reading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habits)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33909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кількістю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вільного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часу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(Satisfaction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amount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leisure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time)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Важливість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дозвілля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(Importance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leisure)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6670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Нестача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часу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захоплення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інтереси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(Too 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little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time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hobbies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interests)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8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Задоволеність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життям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(Life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satisfaction)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03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корупції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(Corruption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Perceptions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(CPI)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4577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Рейтинг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політичної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(Rating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 political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system)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соціальних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послуг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(Quality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social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services)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016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Напруженість у відносинах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між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багатими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бідними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(Tensions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between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rich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poor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46355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Напруженість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відносинах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між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молодими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літніми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людьми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(Tensions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between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young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old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81610" algn="just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Напруженість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відносинах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між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працівниками 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керівництвом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(Tensions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between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workers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management)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18097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Напруженість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відносинах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між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різними</a:t>
                      </a:r>
                      <a:r>
                        <a:rPr sz="1050" spc="-1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етнічними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групами</a:t>
                      </a:r>
                      <a:r>
                        <a:rPr sz="105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(Tensions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between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different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ethnic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groups)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1272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Намагання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людей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отримати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переваги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(People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try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take</a:t>
                      </a:r>
                      <a:r>
                        <a:rPr sz="1050" spc="-20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advantage)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211454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Намагання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людей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бути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корисними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(People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try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helpful)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117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Членство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групі,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яка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дискримінована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(Member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discriminated</a:t>
                      </a:r>
                      <a:r>
                        <a:rPr sz="1050" spc="-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group)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208013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життям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(Life</a:t>
                      </a:r>
                      <a:r>
                        <a:rPr sz="1050" spc="-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satisfaction)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Оптимізм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(Optimism)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208013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Щастя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(Happiness)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07299" y="9429204"/>
            <a:ext cx="5585460" cy="24955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60"/>
              </a:spcBef>
            </a:pPr>
            <a:r>
              <a:rPr sz="750" i="1" spc="-60" dirty="0">
                <a:solidFill>
                  <a:srgbClr val="231F20"/>
                </a:solidFill>
                <a:latin typeface="Trebuchet MS"/>
                <a:cs typeface="Trebuchet MS"/>
              </a:rPr>
              <a:t>Джерело: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Trebuchet MS"/>
                <a:cs typeface="Trebuchet MS"/>
              </a:rPr>
              <a:t>Європейський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231F20"/>
                </a:solidFill>
                <a:latin typeface="Trebuchet MS"/>
                <a:cs typeface="Trebuchet MS"/>
              </a:rPr>
              <a:t>фонд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231F20"/>
                </a:solidFill>
                <a:latin typeface="Trebuchet MS"/>
                <a:cs typeface="Trebuchet MS"/>
              </a:rPr>
              <a:t>з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Trebuchet MS"/>
                <a:cs typeface="Trebuchet MS"/>
              </a:rPr>
              <a:t>питань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Trebuchet MS"/>
                <a:cs typeface="Trebuchet MS"/>
              </a:rPr>
              <a:t>покращення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231F20"/>
                </a:solidFill>
                <a:latin typeface="Trebuchet MS"/>
                <a:cs typeface="Trebuchet MS"/>
              </a:rPr>
              <a:t>умов</a:t>
            </a:r>
            <a:r>
              <a:rPr sz="750" i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Trebuchet MS"/>
                <a:cs typeface="Trebuchet MS"/>
              </a:rPr>
              <a:t>праці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231F20"/>
                </a:solidFill>
                <a:latin typeface="Trebuchet MS"/>
                <a:cs typeface="Trebuchet MS"/>
              </a:rPr>
              <a:t>(European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Trebuchet MS"/>
                <a:cs typeface="Trebuchet MS"/>
              </a:rPr>
              <a:t>Foundation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6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5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231F20"/>
                </a:solidFill>
                <a:latin typeface="Trebuchet MS"/>
                <a:cs typeface="Trebuchet MS"/>
              </a:rPr>
              <a:t>Improvement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Trebuchet MS"/>
                <a:cs typeface="Trebuchet MS"/>
              </a:rPr>
              <a:t>Living</a:t>
            </a:r>
            <a:r>
              <a:rPr sz="750" i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750" i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Trebuchet MS"/>
                <a:cs typeface="Trebuchet MS"/>
              </a:rPr>
              <a:t>Working  </a:t>
            </a:r>
            <a:r>
              <a:rPr sz="750" i="1" spc="-40" dirty="0">
                <a:solidFill>
                  <a:srgbClr val="231F20"/>
                </a:solidFill>
                <a:latin typeface="Trebuchet MS"/>
                <a:cs typeface="Trebuchet MS"/>
              </a:rPr>
              <a:t>Conditions) </a:t>
            </a:r>
            <a:r>
              <a:rPr sz="750" i="1" spc="-155" dirty="0">
                <a:solidFill>
                  <a:srgbClr val="231F20"/>
                </a:solidFill>
                <a:latin typeface="Trebuchet MS"/>
                <a:cs typeface="Trebuchet MS"/>
              </a:rPr>
              <a:t>//</a:t>
            </a:r>
            <a:r>
              <a:rPr sz="750" i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65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http://www.eurofound.europa.eu/areas/qualityouife/eurlife/index.php</a:t>
            </a:r>
            <a:endParaRPr sz="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5314" y="10184128"/>
            <a:ext cx="2134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900" b="1" spc="-105" dirty="0">
                <a:solidFill>
                  <a:srgbClr val="231F20"/>
                </a:solidFill>
                <a:latin typeface="Trebuchet MS"/>
                <a:cs typeface="Trebuchet MS"/>
              </a:rPr>
              <a:t>ЖИТ </a:t>
            </a:r>
            <a:r>
              <a:rPr sz="900" b="1" spc="-114" dirty="0">
                <a:solidFill>
                  <a:srgbClr val="231F20"/>
                </a:solidFill>
                <a:latin typeface="Trebuchet MS"/>
                <a:cs typeface="Trebuchet MS"/>
              </a:rPr>
              <a:t>ТЯ </a:t>
            </a:r>
            <a:r>
              <a:rPr sz="900" b="1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764" y="1018412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998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5717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1424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04445" y="437121"/>
            <a:ext cx="554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Додаток</a:t>
            </a:r>
            <a:r>
              <a:rPr sz="9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rebuchet MS"/>
                <a:cs typeface="Trebuchet MS"/>
              </a:rPr>
              <a:t>Д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735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081405" marR="5080" indent="-888365">
              <a:lnSpc>
                <a:spcPct val="87500"/>
              </a:lnSpc>
              <a:spcBef>
                <a:spcPts val="550"/>
              </a:spcBef>
            </a:pPr>
            <a:r>
              <a:rPr b="1" spc="-100" dirty="0">
                <a:latin typeface="Cantarell"/>
                <a:cs typeface="Cantarell"/>
              </a:rPr>
              <a:t>ДОДАТОК </a:t>
            </a:r>
            <a:r>
              <a:rPr sz="3000" b="1" spc="-445" dirty="0">
                <a:latin typeface="Cantarell"/>
                <a:cs typeface="Cantarell"/>
              </a:rPr>
              <a:t>Д </a:t>
            </a:r>
            <a:r>
              <a:rPr spc="-20" dirty="0"/>
              <a:t>ПОКАЗНИКИ </a:t>
            </a:r>
            <a:r>
              <a:rPr spc="-15" dirty="0"/>
              <a:t>ОЦІНЮВАННЯ </a:t>
            </a:r>
            <a:r>
              <a:rPr spc="-45" dirty="0"/>
              <a:t>ЯКОСТІ </a:t>
            </a:r>
            <a:r>
              <a:rPr spc="-75" dirty="0"/>
              <a:t>ЖИТТЯ </a:t>
            </a:r>
            <a:r>
              <a:rPr spc="-10" dirty="0"/>
              <a:t>ЗА </a:t>
            </a:r>
            <a:r>
              <a:rPr spc="-40" dirty="0"/>
              <a:t>МЕТОДОЛОГІЄЮ </a:t>
            </a:r>
            <a:r>
              <a:rPr spc="-30" dirty="0"/>
              <a:t>ОРГАНІЗАЦІЇ</a:t>
            </a:r>
            <a:r>
              <a:rPr spc="-204" dirty="0"/>
              <a:t> </a:t>
            </a:r>
            <a:r>
              <a:rPr spc="-20" dirty="0"/>
              <a:t>ЕКОНОМІЧНОГО  </a:t>
            </a:r>
            <a:r>
              <a:rPr spc="-35" dirty="0"/>
              <a:t>СПІВРОБІТНИЦТВА</a:t>
            </a:r>
            <a:r>
              <a:rPr spc="-114" dirty="0"/>
              <a:t> </a:t>
            </a:r>
            <a:r>
              <a:rPr spc="-95" dirty="0"/>
              <a:t>ТА</a:t>
            </a:r>
            <a:r>
              <a:rPr spc="-110" dirty="0"/>
              <a:t> </a:t>
            </a:r>
            <a:r>
              <a:rPr spc="-50" dirty="0"/>
              <a:t>РОЗВИТКУ</a:t>
            </a:r>
            <a:r>
              <a:rPr spc="-110" dirty="0"/>
              <a:t> </a:t>
            </a:r>
            <a:r>
              <a:rPr spc="-55" dirty="0"/>
              <a:t>(BETTER</a:t>
            </a:r>
            <a:r>
              <a:rPr spc="-110" dirty="0"/>
              <a:t> </a:t>
            </a:r>
            <a:r>
              <a:rPr spc="-45" dirty="0"/>
              <a:t>LIFE</a:t>
            </a:r>
            <a:r>
              <a:rPr spc="-110" dirty="0"/>
              <a:t> </a:t>
            </a:r>
            <a:r>
              <a:rPr spc="-20" dirty="0"/>
              <a:t>INDEХ)</a:t>
            </a:r>
            <a:endParaRPr sz="3000">
              <a:latin typeface="Cantarell"/>
              <a:cs typeface="Cantar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5716" y="1696414"/>
            <a:ext cx="258253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231F20"/>
                </a:solidFill>
                <a:latin typeface="Cantarell"/>
                <a:cs typeface="Cantarell"/>
              </a:rPr>
              <a:t>Таблиця </a:t>
            </a:r>
            <a:r>
              <a:rPr sz="1100" b="1" spc="-25" dirty="0">
                <a:solidFill>
                  <a:srgbClr val="231F20"/>
                </a:solidFill>
                <a:latin typeface="Cantarell"/>
                <a:cs typeface="Cantarell"/>
              </a:rPr>
              <a:t>Д.1 </a:t>
            </a:r>
            <a:r>
              <a:rPr sz="1100" b="1" spc="14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1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60" dirty="0">
                <a:solidFill>
                  <a:srgbClr val="231F20"/>
                </a:solidFill>
                <a:latin typeface="Trebuchet MS"/>
                <a:cs typeface="Trebuchet MS"/>
              </a:rPr>
              <a:t>ОЕСР: Better </a:t>
            </a:r>
            <a:r>
              <a:rPr sz="1100" b="1" spc="-65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lang="en-US" sz="1100" b="1" spc="-65" dirty="0" err="1" smtClean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100" b="1" spc="-35" dirty="0" err="1" smtClean="0">
                <a:solidFill>
                  <a:srgbClr val="231F20"/>
                </a:solidFill>
                <a:latin typeface="Trebuchet MS"/>
                <a:cs typeface="Trebuchet MS"/>
              </a:rPr>
              <a:t>ndeх</a:t>
            </a:r>
            <a:endParaRPr sz="1100" dirty="0">
              <a:latin typeface="Trebuchet MS"/>
              <a:cs typeface="Trebuchet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99998" y="1992820"/>
          <a:ext cx="5940425" cy="7649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/>
                <a:gridCol w="4500245"/>
              </a:tblGrid>
              <a:tr h="359994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Аспекти якості</a:t>
                      </a:r>
                      <a:r>
                        <a:rPr sz="1000" b="1" spc="-1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00330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Індикатори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</a:tr>
              <a:tr h="664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 marR="516890">
                        <a:lnSpc>
                          <a:spcPts val="1200"/>
                        </a:lnSpc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Житлові</a:t>
                      </a:r>
                      <a:r>
                        <a:rPr sz="105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умови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(Housing)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Кількість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кімнат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одну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особу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(Rooms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 marR="739775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базових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зручностей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(Dwellings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without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basic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facilities)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Співвідношення витрат на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чистих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наявних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доходів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домогосподарства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(Housing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expenditure)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  <a:tr h="816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Доходи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(Income)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4795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Чисті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наявні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домогосподарства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(Household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net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adjusted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disposable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income)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35"/>
                        </a:lnSpc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Фінансовий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домогосподарств: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фінансові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активи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заощадження,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акції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 marR="182245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мінус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фінансові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зобов’язання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позики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(Household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net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adjusted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disposable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income)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1120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3975" marR="1012190">
                        <a:lnSpc>
                          <a:spcPts val="1200"/>
                        </a:lnSpc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(Jobs)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 зайнятості (Employment</a:t>
                      </a:r>
                      <a:r>
                        <a:rPr sz="1050" spc="-2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 marR="830580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довгострокового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безробіття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(більше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року)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(Long-term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unemployment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35"/>
                        </a:lnSpc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Особисті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заробітки,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рік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одного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працюючого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повну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ставку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(Personal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95"/>
                        </a:lnSpc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earnings)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 marR="432434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Гарантії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зайнятості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відсоток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працівників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контрактами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менше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місяців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(Job</a:t>
                      </a:r>
                      <a:r>
                        <a:rPr sz="105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security)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645795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Громада 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ommuni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90830" algn="just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мережі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підтримки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(відсоток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людей,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мають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родичів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знайомих,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кого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можуть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звернутися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разі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потреби)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(Gallup</a:t>
                      </a:r>
                      <a:r>
                        <a:rPr sz="1050" spc="-1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World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Poll)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(Quality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support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network)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816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3975" marR="742315">
                        <a:lnSpc>
                          <a:spcPts val="1200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 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(Education)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9784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освіти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частка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осіб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25–64-літніх,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мають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вище  середньої загальної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(Educational</a:t>
                      </a:r>
                      <a:r>
                        <a:rPr sz="1050" spc="-2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attainment)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35"/>
                        </a:lnSpc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Навички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студентів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результати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15-літніх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порівняльними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тестами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PISA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95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(Student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skills)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Очікуване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число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років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формальної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(Years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education)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583565" algn="just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Навколишнє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 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(E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onment)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Забруднення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повітря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(Air</a:t>
                      </a:r>
                      <a:r>
                        <a:rPr sz="1050" spc="-229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pollution)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 marR="335280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води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відсоток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людей,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задоволених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якістю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місцевої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води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(Water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quality)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16446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Участь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суспільному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житті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65"/>
                        </a:lnSpc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(Civic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engagement)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76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Явка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вибори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(Voter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turnout)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Консультації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процесі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законотворчості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(Consultation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rule-making)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860425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(Health)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Очікувана</a:t>
                      </a:r>
                      <a:r>
                        <a:rPr sz="1050" spc="-2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тривалість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(Life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expectancy)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95"/>
                        </a:lnSpc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Самооцінка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відсоток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людей,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оцінили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своє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«хороше»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або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«дуже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хороше»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(Self-reported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health)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53975" marR="9017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життям 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(Life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Satisfaction)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Самооцінка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задоволеності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життям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шкалою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(Life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satisfaction)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512051">
                <a:tc>
                  <a:txBody>
                    <a:bodyPr/>
                    <a:lstStyle/>
                    <a:p>
                      <a:pPr marL="53975" marR="912494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(Safety)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5176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небезпеки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частка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осіб,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піддалися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нападам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або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пограбуванням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останні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місяців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(Assault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65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вбивств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кількість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вбивств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тис.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(Homicide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664070">
                <a:tc>
                  <a:txBody>
                    <a:bodyPr/>
                    <a:lstStyle/>
                    <a:p>
                      <a:pPr marL="53975" marR="485140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Баланс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праці</a:t>
                      </a:r>
                      <a:r>
                        <a:rPr sz="1050" spc="-2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відпочинку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65"/>
                        </a:lnSpc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(Work-Life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Balance)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2418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Частка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працівників,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працюють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понаднормово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(більше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50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годин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тиждень)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(Employees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working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very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long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hours)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35"/>
                        </a:lnSpc>
                      </a:pP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Час,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присвячений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відпочинку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догляду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собою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тому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числі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сон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230"/>
                        </a:lnSpc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харчування)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(Time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devoted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leisure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personal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care)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87299" y="9536671"/>
            <a:ext cx="1790064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i="1" spc="-60" dirty="0">
                <a:solidFill>
                  <a:srgbClr val="231F20"/>
                </a:solidFill>
                <a:latin typeface="Trebuchet MS"/>
                <a:cs typeface="Trebuchet MS"/>
              </a:rPr>
              <a:t>Джерело:</a:t>
            </a:r>
            <a:r>
              <a:rPr sz="750" i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i="1" spc="-65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http://www.oecdbetterlifeindex.org/</a:t>
            </a:r>
            <a:endParaRPr sz="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3431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7712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005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3169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199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99" y="1705597"/>
            <a:ext cx="2870200" cy="20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170815" indent="-28829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6D6E71"/>
                </a:solidFill>
                <a:latin typeface="Cantarell"/>
                <a:cs typeface="Cantarell"/>
              </a:rPr>
              <a:t>2.1. </a:t>
            </a:r>
            <a:r>
              <a:rPr sz="1200" b="1" spc="-35" dirty="0">
                <a:solidFill>
                  <a:srgbClr val="231F20"/>
                </a:solidFill>
                <a:latin typeface="Trebuchet MS"/>
                <a:cs typeface="Trebuchet MS"/>
              </a:rPr>
              <a:t>Міжнародний </a:t>
            </a:r>
            <a:r>
              <a:rPr sz="1200" b="1" spc="-55" dirty="0">
                <a:solidFill>
                  <a:srgbClr val="231F20"/>
                </a:solidFill>
                <a:latin typeface="Trebuchet MS"/>
                <a:cs typeface="Trebuchet MS"/>
              </a:rPr>
              <a:t>досвід</a:t>
            </a:r>
            <a:r>
              <a:rPr sz="1200" b="1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 </a:t>
            </a:r>
            <a:r>
              <a:rPr sz="12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200" b="1" spc="-75" dirty="0">
                <a:solidFill>
                  <a:srgbClr val="231F20"/>
                </a:solidFill>
                <a:latin typeface="Trebuchet MS"/>
                <a:cs typeface="Trebuchet MS"/>
              </a:rPr>
              <a:t>життя: </a:t>
            </a:r>
            <a:r>
              <a:rPr sz="1200" b="1" spc="-50" dirty="0">
                <a:solidFill>
                  <a:srgbClr val="231F20"/>
                </a:solidFill>
                <a:latin typeface="Trebuchet MS"/>
                <a:cs typeface="Trebuchet MS"/>
              </a:rPr>
              <a:t>можливості  </a:t>
            </a:r>
            <a:r>
              <a:rPr sz="1200" b="1" spc="-45" dirty="0">
                <a:solidFill>
                  <a:srgbClr val="231F20"/>
                </a:solidFill>
                <a:latin typeface="Trebuchet MS"/>
                <a:cs typeface="Trebuchet MS"/>
              </a:rPr>
              <a:t>міжкраїнових</a:t>
            </a:r>
            <a:r>
              <a:rPr sz="12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Trebuchet MS"/>
                <a:cs typeface="Trebuchet MS"/>
              </a:rPr>
              <a:t>порівнянь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ts val="1300"/>
              </a:lnSpc>
              <a:spcBef>
                <a:spcPts val="112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Актуальність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проблем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оцінки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життя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підтверджується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ініціативами міжнародних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організацій,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насамперед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ООН,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урядами країн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експертною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спільнотою. 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Так,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 ініціативою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Президента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Франції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було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створено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Комісію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економічних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досягнень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соціаль-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ного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прогресу,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рекомендації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якої беруться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уваги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процесах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планування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моніторингу.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299" y="3874636"/>
            <a:ext cx="2870200" cy="33299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Певні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зобов’язання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взято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боку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Європейської 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комісії,</a:t>
            </a:r>
            <a:r>
              <a:rPr sz="11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тому</a:t>
            </a:r>
            <a:r>
              <a:rPr sz="11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числі</a:t>
            </a:r>
            <a:r>
              <a:rPr sz="11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шляхом</a:t>
            </a:r>
            <a:r>
              <a:rPr sz="11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встановлення</a:t>
            </a:r>
            <a:r>
              <a:rPr sz="11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цільо-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вих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показників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розвитку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2020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року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стратегії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Європейського Союзу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«Європа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2020: стратегія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розумного, сталого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й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інклюзивного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зростання» 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[25].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Ще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2007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році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конференції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«За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межами 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ВВП»,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організованої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участю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Європейського 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парламенту,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Римського 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клубу,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Європейської 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комісії,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Організації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економічного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співробітни-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цтва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розвитку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Всесвітнього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фонду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природи,  було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задекларовано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нові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підходи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вимірю-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вання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суспільного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прогресу.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Зокрема,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прези-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дент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Європейської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комісії 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Ж.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Мануель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Баррозу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наголосив,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що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«ВВП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безумовно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є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дуже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цінним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інструментом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економічної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політики, але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він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не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може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повністю відобразити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все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різноманіття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серйозність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проблем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сучасності.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Вирішити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про-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блеми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сьогодення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майбутнього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неможливо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інструментами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підходами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минулого.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Тому</a:t>
            </a:r>
            <a:r>
              <a:rPr sz="1100" spc="-2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на-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став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час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виходити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межі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ВВП»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[9].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299" y="7341683"/>
            <a:ext cx="2869565" cy="26695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Організацією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економічного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розвитку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спів-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робітництва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(ОЕСР)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впроваджується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Глобаль-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ний проект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«Оцінка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суспільного прогресу»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(«Measuring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progress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societies»),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діяль-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ність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якого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спрямована на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підвищення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інфор-  мованості,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мобілізацію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політичної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підтримки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оцінювання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прогресу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розвиток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системи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ключових</a:t>
            </a:r>
            <a:r>
              <a:rPr sz="11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економічних,</a:t>
            </a:r>
            <a:r>
              <a:rPr sz="11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соціальних</a:t>
            </a:r>
            <a:r>
              <a:rPr sz="11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екологіч-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них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індикаторів.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ході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зустрічі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лідерів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«великої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двадцятки»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Пітсбургу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2009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р.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було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особливо  наголошено на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абсолютній необхідності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роз- 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робки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практичного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освоєння нових</a:t>
            </a:r>
            <a:r>
              <a:rPr sz="1100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методів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суспільного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прогресу,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вра-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ховували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соціальні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й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екологічні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аспекти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при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формуванні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напрямів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забезпечення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збалансо-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ваного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зростання.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05495" y="901395"/>
            <a:ext cx="0" cy="636270"/>
          </a:xfrm>
          <a:custGeom>
            <a:avLst/>
            <a:gdLst/>
            <a:ahLst/>
            <a:cxnLst/>
            <a:rect l="l" t="t" r="r" b="b"/>
            <a:pathLst>
              <a:path h="636269">
                <a:moveTo>
                  <a:pt x="0" y="635876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39544" y="848499"/>
            <a:ext cx="3821429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sz="2400" spc="-140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2400" spc="-200" dirty="0">
                <a:solidFill>
                  <a:srgbClr val="231F20"/>
                </a:solidFill>
                <a:latin typeface="Trebuchet MS"/>
                <a:cs typeface="Trebuchet MS"/>
              </a:rPr>
              <a:t>ЯКОСТІ</a:t>
            </a:r>
            <a:r>
              <a:rPr sz="2400" spc="-3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310" dirty="0">
                <a:solidFill>
                  <a:srgbClr val="231F20"/>
                </a:solidFill>
                <a:latin typeface="Trebuchet MS"/>
                <a:cs typeface="Trebuchet MS"/>
              </a:rPr>
              <a:t>ЖИТТЯ:  </a:t>
            </a:r>
            <a:r>
              <a:rPr sz="2400" spc="-150" dirty="0">
                <a:solidFill>
                  <a:srgbClr val="231F20"/>
                </a:solidFill>
                <a:latin typeface="Trebuchet MS"/>
                <a:cs typeface="Trebuchet MS"/>
              </a:rPr>
              <a:t>ІСНУЮЧІ</a:t>
            </a:r>
            <a:r>
              <a:rPr sz="2400" spc="-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231F20"/>
                </a:solidFill>
                <a:latin typeface="Trebuchet MS"/>
                <a:cs typeface="Trebuchet MS"/>
              </a:rPr>
              <a:t>ПІДХОДИ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0"/>
            <a:ext cx="4343399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86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13" y="774700"/>
            <a:ext cx="6141874" cy="4708981"/>
          </a:xfrm>
        </p:spPr>
        <p:txBody>
          <a:bodyPr/>
          <a:lstStyle/>
          <a:p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таблицями вимірювання:</a:t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i="1" dirty="0" err="1" smtClean="0">
                <a:latin typeface="MyriadPro-It"/>
              </a:rPr>
              <a:t>доповідю</a:t>
            </a:r>
            <a:r>
              <a:rPr lang="ru-RU" sz="1800" i="1" dirty="0" smtClean="0">
                <a:latin typeface="MyriadPro-It"/>
              </a:rPr>
              <a:t> 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 err="1" smtClean="0">
                <a:latin typeface="MyriadPro-It"/>
              </a:rPr>
              <a:t>Вимірювання</a:t>
            </a:r>
            <a:r>
              <a:rPr lang="ru-RU" sz="1800" i="1" dirty="0" smtClean="0">
                <a:latin typeface="MyriadPro-It"/>
              </a:rPr>
              <a:t> </a:t>
            </a:r>
            <a:r>
              <a:rPr lang="ru-RU" sz="1800" i="1" dirty="0" err="1">
                <a:latin typeface="MyriadPro-It"/>
              </a:rPr>
              <a:t>якості</a:t>
            </a:r>
            <a:r>
              <a:rPr lang="ru-RU" sz="1800" i="1" dirty="0">
                <a:latin typeface="MyriadPro-It"/>
              </a:rPr>
              <a:t> </a:t>
            </a:r>
            <a:r>
              <a:rPr lang="ru-RU" sz="1800" i="1" dirty="0" err="1">
                <a:latin typeface="MyriadPro-It"/>
              </a:rPr>
              <a:t>життя</a:t>
            </a:r>
            <a:r>
              <a:rPr lang="ru-RU" sz="1800" i="1" dirty="0">
                <a:latin typeface="MyriadPro-It"/>
              </a:rPr>
              <a:t> в </a:t>
            </a:r>
            <a:r>
              <a:rPr lang="ru-RU" sz="1800" i="1" dirty="0" err="1" smtClean="0">
                <a:latin typeface="MyriadPro-It"/>
              </a:rPr>
              <a:t>Україні</a:t>
            </a:r>
            <a:r>
              <a:rPr lang="ru-RU" sz="1800" i="1" dirty="0" smtClean="0">
                <a:latin typeface="MyriadPro-It"/>
              </a:rPr>
              <a:t>» с.9 -18</a:t>
            </a:r>
            <a:br>
              <a:rPr lang="ru-RU" sz="1800" i="1" dirty="0" smtClean="0">
                <a:latin typeface="MyriadPro-It"/>
              </a:rPr>
            </a:br>
            <a:r>
              <a:rPr lang="ru-RU" sz="1800" i="1" dirty="0">
                <a:latin typeface="MyriadPro-It"/>
              </a:rPr>
              <a:t/>
            </a:r>
            <a:br>
              <a:rPr lang="ru-RU" sz="1800" i="1" dirty="0">
                <a:latin typeface="MyriadPro-It"/>
              </a:rPr>
            </a:br>
            <a:r>
              <a:rPr lang="ru-RU" sz="1800" i="1" dirty="0" smtClean="0">
                <a:latin typeface="MyriadPro-It"/>
              </a:rPr>
              <a:t/>
            </a:r>
            <a:br>
              <a:rPr lang="ru-RU" sz="1800" i="1" dirty="0" smtClean="0">
                <a:latin typeface="MyriadPro-It"/>
              </a:rPr>
            </a:br>
            <a:r>
              <a:rPr lang="ru-RU" sz="1800" i="1" dirty="0" smtClean="0">
                <a:latin typeface="MyriadPro-It"/>
              </a:rPr>
              <a:t/>
            </a:r>
            <a:br>
              <a:rPr lang="ru-RU" sz="1800" i="1" dirty="0" smtClean="0">
                <a:latin typeface="MyriadPro-It"/>
              </a:rPr>
            </a:br>
            <a:r>
              <a:rPr lang="ru-RU" sz="1800" i="1" dirty="0">
                <a:latin typeface="MyriadPro-It"/>
              </a:rPr>
              <a:t/>
            </a:r>
            <a:br>
              <a:rPr lang="ru-RU" sz="1800" i="1" dirty="0">
                <a:latin typeface="MyriadPro-It"/>
              </a:rPr>
            </a:br>
            <a:r>
              <a:rPr lang="ru-RU" sz="1800" i="1" dirty="0">
                <a:latin typeface="MyriadPro-It"/>
              </a:rPr>
              <a:t/>
            </a:r>
            <a:br>
              <a:rPr lang="ru-RU" sz="1800" i="1" dirty="0">
                <a:latin typeface="MyriadPro-It"/>
              </a:rPr>
            </a:br>
            <a:r>
              <a:rPr lang="ru-RU" sz="1800" i="1" dirty="0" smtClean="0">
                <a:latin typeface="MyriadPro-It"/>
              </a:rPr>
              <a:t/>
            </a:r>
            <a:br>
              <a:rPr lang="ru-RU" sz="1800" i="1" dirty="0" smtClean="0">
                <a:latin typeface="MyriadPro-It"/>
              </a:rPr>
            </a:br>
            <a:endParaRPr lang="uk-UA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1400"/>
            <a:ext cx="6858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36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648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9367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074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100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5314" y="10184117"/>
            <a:ext cx="2134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900" b="1" spc="-105" dirty="0">
                <a:solidFill>
                  <a:srgbClr val="231F20"/>
                </a:solidFill>
                <a:latin typeface="Trebuchet MS"/>
                <a:cs typeface="Trebuchet MS"/>
              </a:rPr>
              <a:t>ЖИТ </a:t>
            </a:r>
            <a:r>
              <a:rPr sz="900" b="1" spc="-114" dirty="0">
                <a:solidFill>
                  <a:srgbClr val="231F20"/>
                </a:solidFill>
                <a:latin typeface="Trebuchet MS"/>
                <a:cs typeface="Trebuchet MS"/>
              </a:rPr>
              <a:t>ТЯ </a:t>
            </a:r>
            <a:r>
              <a:rPr sz="900" b="1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УКРАЇНІ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64" y="10184117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199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6823" y="1079500"/>
            <a:ext cx="552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231F20"/>
                </a:solidFill>
                <a:latin typeface="Cantarell"/>
                <a:cs typeface="Cantarell"/>
              </a:rPr>
              <a:t>Таблиця </a:t>
            </a:r>
            <a:r>
              <a:rPr sz="1100" b="1" spc="-5" dirty="0">
                <a:solidFill>
                  <a:srgbClr val="231F20"/>
                </a:solidFill>
                <a:latin typeface="Cantarell"/>
                <a:cs typeface="Cantarell"/>
              </a:rPr>
              <a:t>2.1 </a:t>
            </a:r>
            <a:r>
              <a:rPr sz="1100" b="1" spc="14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100" b="1" spc="-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Trebuchet MS"/>
                <a:cs typeface="Trebuchet MS"/>
              </a:rPr>
              <a:t>Загальна </a:t>
            </a:r>
            <a:r>
              <a:rPr sz="1100" b="1" spc="-40" dirty="0">
                <a:solidFill>
                  <a:srgbClr val="231F20"/>
                </a:solidFill>
                <a:latin typeface="Trebuchet MS"/>
                <a:cs typeface="Trebuchet MS"/>
              </a:rPr>
              <a:t>характеристика </a:t>
            </a:r>
            <a:r>
              <a:rPr sz="1100" b="1" spc="-45" dirty="0">
                <a:solidFill>
                  <a:srgbClr val="231F20"/>
                </a:solidFill>
                <a:latin typeface="Trebuchet MS"/>
                <a:cs typeface="Trebuchet MS"/>
              </a:rPr>
              <a:t>міжнародних </a:t>
            </a:r>
            <a:r>
              <a:rPr sz="1100" b="1" spc="-60" dirty="0">
                <a:solidFill>
                  <a:srgbClr val="231F20"/>
                </a:solidFill>
                <a:latin typeface="Trebuchet MS"/>
                <a:cs typeface="Trebuchet MS"/>
              </a:rPr>
              <a:t>систем </a:t>
            </a:r>
            <a:r>
              <a:rPr sz="1100" b="1" spc="-30" dirty="0">
                <a:solidFill>
                  <a:srgbClr val="231F20"/>
                </a:solidFill>
                <a:latin typeface="Trebuchet MS"/>
                <a:cs typeface="Trebuchet MS"/>
              </a:rPr>
              <a:t>оцінювання </a:t>
            </a:r>
            <a:r>
              <a:rPr sz="1100" b="1" spc="-45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b="1" spc="-50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endParaRPr sz="1100" dirty="0">
              <a:latin typeface="Trebuchet MS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81832"/>
              </p:ext>
            </p:extLst>
          </p:nvPr>
        </p:nvGraphicFramePr>
        <p:xfrm>
          <a:off x="896822" y="1460500"/>
          <a:ext cx="5978922" cy="8804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164"/>
                <a:gridCol w="969886"/>
                <a:gridCol w="1077580"/>
                <a:gridCol w="2191271"/>
                <a:gridCol w="719021"/>
              </a:tblGrid>
              <a:tr h="680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Назва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66675" indent="191770">
                        <a:lnSpc>
                          <a:spcPts val="1140"/>
                        </a:lnSpc>
                        <a:spcBef>
                          <a:spcPts val="370"/>
                        </a:spcBef>
                      </a:pPr>
                      <a:r>
                        <a:rPr sz="1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Суб’єкт, 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який</a:t>
                      </a:r>
                      <a:r>
                        <a:rPr sz="1000" b="1" spc="-1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здійснює 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розрахунок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196215" indent="75565">
                        <a:lnSpc>
                          <a:spcPts val="1140"/>
                        </a:lnSpc>
                        <a:spcBef>
                          <a:spcPts val="940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Принцип 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розра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ун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Індикатори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algn="ctr">
                        <a:lnSpc>
                          <a:spcPts val="1140"/>
                        </a:lnSpc>
                        <a:spcBef>
                          <a:spcPts val="370"/>
                        </a:spcBef>
                      </a:pP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Кількість 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ох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оплених 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країн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</a:tr>
              <a:tr h="257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</a:tr>
              <a:tr h="1416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53975" marR="63500">
                        <a:lnSpc>
                          <a:spcPts val="1200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Загально- 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доло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гі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чна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концепція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стандартів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якості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 marR="255270">
                        <a:lnSpc>
                          <a:spcPts val="1200"/>
                        </a:lnSpc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Науково- 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адем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чне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співтова-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риство в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цілому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 marR="64135">
                        <a:lnSpc>
                          <a:spcPts val="1200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Розмежування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макроекономіч-  них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показників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соціологічних  індикаторів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6286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ВВП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 одну особу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населення,  індекс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споживчих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цін,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споживчий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кошик,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видатки домогосподарств,  GFK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кошик,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бідності,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нерівність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доходах,</a:t>
                      </a:r>
                      <a:r>
                        <a:rPr sz="1050" spc="-2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життям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щастя,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депривація,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оптимізм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щодо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майбутнього</a:t>
                      </a:r>
                      <a:r>
                        <a:rPr sz="1050" spc="-2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тощо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 marR="102235">
                        <a:lnSpc>
                          <a:spcPts val="1200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Залежно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 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адем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ч-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них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за-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вдань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  <a:tr h="1196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3975" marR="167640">
                        <a:lnSpc>
                          <a:spcPts val="1200"/>
                        </a:lnSpc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якості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EIU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0541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лідниць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організація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Economic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Intelligence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Unit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641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Рівнозначне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врахування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кількісних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б’є</a:t>
                      </a:r>
                      <a:r>
                        <a:rPr sz="10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ивних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показників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7810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Здоров’я, 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сім’я,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громадське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життя,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матеріальне благополуччя,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полі-  тична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стабільність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безпека,</a:t>
                      </a:r>
                      <a:r>
                        <a:rPr sz="1050" spc="-2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клімат,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гарантія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зайнятості,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політична сво-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бода,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гендерна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рівність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111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1801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975" marR="179070">
                        <a:lnSpc>
                          <a:spcPts val="1200"/>
                        </a:lnSpc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доло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ія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ЄС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European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Statistical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System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Committee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 marR="49530" algn="just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Європейський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комітет</a:t>
                      </a:r>
                      <a:r>
                        <a:rPr sz="105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статис-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тичних</a:t>
                      </a:r>
                      <a:r>
                        <a:rPr sz="1050" spc="-1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975" marR="264160">
                        <a:lnSpc>
                          <a:spcPts val="1200"/>
                        </a:lnSpc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Рівнозначне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врахування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кількісних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б’є</a:t>
                      </a:r>
                      <a:r>
                        <a:rPr sz="10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ивних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показників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34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Матеріально-побутові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умови,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про-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дуктивна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основна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активність,  здоров’я,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освіта,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дозвілля (відпо-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чинок)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соціальні комунікації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(взаємодія),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економічна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фізична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безпека,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державне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управління</a:t>
                      </a:r>
                      <a:r>
                        <a:rPr sz="1050" spc="-229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(вла-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да)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основні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права,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природа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навколишнє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середовище,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загальне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сприйняття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1196514">
                <a:tc>
                  <a:txBody>
                    <a:bodyPr/>
                    <a:lstStyle/>
                    <a:p>
                      <a:pPr marL="53975" marR="193040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якос-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ті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 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ernational 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Living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 marR="193040">
                        <a:lnSpc>
                          <a:spcPts val="1200"/>
                        </a:lnSpc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Журнал 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ernational 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Living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6416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Рівнозначне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врахування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кількісних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б’є</a:t>
                      </a:r>
                      <a:r>
                        <a:rPr sz="10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ивних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показників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60020">
                        <a:lnSpc>
                          <a:spcPts val="1200"/>
                        </a:lnSpc>
                        <a:spcBef>
                          <a:spcPts val="85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Вартість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життя,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культура,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еконо- 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міка,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довкілля,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свобода,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здоров’я,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інфраструктура,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sz="1050" spc="-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ризик,  клімат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190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10320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 marR="66675">
                        <a:lnSpc>
                          <a:spcPts val="1200"/>
                        </a:lnSpc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Європейський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моніторинг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якості</a:t>
                      </a:r>
                      <a:r>
                        <a:rPr sz="105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0922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Європейська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фундація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покращення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праці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 marR="261620">
                        <a:lnSpc>
                          <a:spcPts val="1200"/>
                        </a:lnSpc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оціоло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гі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чне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обстеження  якості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66040" algn="just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Здоров’я, зайнятість,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депривації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(по-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збавлення)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доходами,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освіта,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сім’я,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соціальна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участь,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житло,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навколишнє 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середовище,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транспорт,</a:t>
                      </a:r>
                      <a:r>
                        <a:rPr sz="105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безпека,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від-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починок, задоволеність</a:t>
                      </a:r>
                      <a:r>
                        <a:rPr sz="1050" spc="-229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життям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34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12242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 marR="346075">
                        <a:lnSpc>
                          <a:spcPts val="1200"/>
                        </a:lnSpc>
                      </a:pP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Better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Life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Initiative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ОЕСР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3975" marR="332105">
                        <a:lnSpc>
                          <a:spcPts val="1200"/>
                        </a:lnSpc>
                      </a:pP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льна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оцінка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параметрів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9461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Житлові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умови,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доходи,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зайнятість,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освіта,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екологія, здоров’я,</a:t>
                      </a:r>
                      <a:r>
                        <a:rPr sz="1050" spc="-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ефектив-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ність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управління,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суспільне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життя,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безпека,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задоволеність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умовами 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життя,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баланс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між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робочим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часом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дозвіллям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34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3431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7712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005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651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504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1977" y="437121"/>
            <a:ext cx="534670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ВИМІРЮВАННЯ </a:t>
            </a: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ЯКОСТІ </a:t>
            </a:r>
            <a:r>
              <a:rPr sz="900" spc="-160" dirty="0">
                <a:solidFill>
                  <a:srgbClr val="231F20"/>
                </a:solidFill>
                <a:latin typeface="Arial"/>
                <a:cs typeface="Arial"/>
              </a:rPr>
              <a:t>ЖИТТЯ: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ІСНУЮЧІ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ПІДХОДИ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</a:pPr>
            <a:r>
              <a:rPr sz="1100" b="1" spc="5" dirty="0">
                <a:solidFill>
                  <a:srgbClr val="231F20"/>
                </a:solidFill>
                <a:latin typeface="Cantarell"/>
                <a:cs typeface="Cantarell"/>
              </a:rPr>
              <a:t>Таблиця</a:t>
            </a:r>
            <a:r>
              <a:rPr sz="1100" b="1" spc="-80" dirty="0">
                <a:solidFill>
                  <a:srgbClr val="231F20"/>
                </a:solidFill>
                <a:latin typeface="Cantarell"/>
                <a:cs typeface="Cantarell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ntarell"/>
                <a:cs typeface="Cantarell"/>
              </a:rPr>
              <a:t>2.2</a:t>
            </a:r>
            <a:r>
              <a:rPr sz="1100" b="1" spc="254" dirty="0">
                <a:solidFill>
                  <a:srgbClr val="231F20"/>
                </a:solidFill>
                <a:latin typeface="Cantarell"/>
                <a:cs typeface="Cantarell"/>
              </a:rPr>
              <a:t> </a:t>
            </a:r>
            <a:r>
              <a:rPr sz="1100" b="1" spc="14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Trebuchet MS"/>
                <a:cs typeface="Trebuchet MS"/>
              </a:rPr>
              <a:t>Напрями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Trebuchet MS"/>
                <a:cs typeface="Trebuchet MS"/>
              </a:rPr>
              <a:t>індикатори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</a:t>
            </a:r>
            <a:r>
              <a:rPr sz="11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Trebuchet MS"/>
                <a:cs typeface="Trebuchet MS"/>
              </a:rPr>
              <a:t>якості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Trebuchet MS"/>
                <a:cs typeface="Trebuchet MS"/>
              </a:rPr>
              <a:t>життя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Trebuchet MS"/>
                <a:cs typeface="Trebuchet MS"/>
              </a:rPr>
              <a:t>окремих</a:t>
            </a:r>
            <a:r>
              <a:rPr sz="110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Trebuchet MS"/>
                <a:cs typeface="Trebuchet MS"/>
              </a:rPr>
              <a:t>країнах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1299" y="10184117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15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3169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199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8328" y="10184117"/>
            <a:ext cx="1198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АНА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ЛІТИЧНА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ДОПОВІДЬ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20001" y="1150175"/>
          <a:ext cx="5939153" cy="8772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794"/>
                <a:gridCol w="1835785"/>
                <a:gridCol w="3203574"/>
              </a:tblGrid>
              <a:tr h="287997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Країна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Напрями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оцінювання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Кількість 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індикаторів</a:t>
                      </a:r>
                      <a:r>
                        <a:rPr sz="10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оцінювання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</a:tr>
              <a:tr h="203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</a:tr>
              <a:tr h="1424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3975" marR="330835">
                        <a:lnSpc>
                          <a:spcPts val="1200"/>
                        </a:lnSpc>
                      </a:pP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Нова 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Зеландія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9398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Одинадцять напрямів</a:t>
                      </a:r>
                      <a:r>
                        <a:rPr sz="1050" spc="-1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оціню-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вання: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35"/>
                        </a:lnSpc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 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життя;</a:t>
                      </a:r>
                      <a:r>
                        <a:rPr sz="1050" spc="-2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економічний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 marR="58419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розвиток;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населення;</a:t>
                      </a:r>
                      <a:r>
                        <a:rPr sz="1050" spc="-2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здоров’я;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знання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вміння;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навколишнє 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середовище;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безпека;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житлові  умови;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міський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спосіб 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життя;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громадянські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й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політичні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пра-  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ва;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соціальні</a:t>
                      </a:r>
                      <a:r>
                        <a:rPr sz="1050" spc="-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мережі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68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ключових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індикаторів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(186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одиничних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показників)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  <a:tr h="3400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 marR="327660">
                        <a:lnSpc>
                          <a:spcPts val="1200"/>
                        </a:lnSpc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Велика 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Бри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анія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975" marR="140970">
                        <a:lnSpc>
                          <a:spcPts val="1200"/>
                        </a:lnSpc>
                        <a:spcBef>
                          <a:spcPts val="715"/>
                        </a:spcBef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Чотирнадцять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напрямів</a:t>
                      </a:r>
                      <a:r>
                        <a:rPr sz="1050" spc="-1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оці-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нювання: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35"/>
                        </a:lnSpc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економічна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ефективність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 marR="46355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інвестиції; зайнятість;</a:t>
                      </a:r>
                      <a:r>
                        <a:rPr sz="1050" spc="-25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бідність 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соціальне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відторгнення;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освіта;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здоров’я;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житло;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злочинності;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зміна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клімату;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повітря;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дорожнього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>
                        <a:lnSpc>
                          <a:spcPts val="1120"/>
                        </a:lnSpc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руху;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річкової</a:t>
                      </a:r>
                      <a:r>
                        <a:rPr sz="1050" spc="-20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води;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3975" marR="116205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дика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природа;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параметри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землекористування;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відходи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33679" indent="-180340">
                        <a:lnSpc>
                          <a:spcPts val="1230"/>
                        </a:lnSpc>
                        <a:spcBef>
                          <a:spcPts val="160"/>
                        </a:spcBef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ВВП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ВНП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одну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особу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104775" indent="-180340">
                        <a:lnSpc>
                          <a:spcPts val="1200"/>
                        </a:lnSpc>
                        <a:spcBef>
                          <a:spcPts val="60"/>
                        </a:spcBef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частка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сукупних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окремо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соціальних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інвестицій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ВВП;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3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частка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зайнятого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працездатного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віку;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80010" indent="-180340">
                        <a:lnSpc>
                          <a:spcPts val="1200"/>
                        </a:lnSpc>
                        <a:spcBef>
                          <a:spcPts val="60"/>
                        </a:spcBef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показники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успіху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боротьбі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бідністю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соціаль-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ним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відторгненням;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30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кваліфікація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віці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років;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9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очікувана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тривалість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здорового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9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домашні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господарства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непристосованим</a:t>
                      </a:r>
                      <a:r>
                        <a:rPr sz="105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житлом;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207645" indent="-180340">
                        <a:lnSpc>
                          <a:spcPts val="1200"/>
                        </a:lnSpc>
                        <a:spcBef>
                          <a:spcPts val="55"/>
                        </a:spcBef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злочини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проти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здоров’я,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крадіжки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тран-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спортних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засобів,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крадіжки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зломом,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грабежі;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3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викиди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парникових</a:t>
                      </a:r>
                      <a:r>
                        <a:rPr sz="105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газів;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144145" indent="-180340">
                        <a:lnSpc>
                          <a:spcPts val="1200"/>
                        </a:lnSpc>
                        <a:spcBef>
                          <a:spcPts val="60"/>
                        </a:spcBef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кількість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днів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році,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коли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забруднення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повітря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є  середнім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або</a:t>
                      </a:r>
                      <a:r>
                        <a:rPr sz="105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високим;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3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обсяг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інтенсивність</a:t>
                      </a:r>
                      <a:r>
                        <a:rPr sz="1050" spc="-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руху;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76835" indent="-180340">
                        <a:lnSpc>
                          <a:spcPts val="1200"/>
                        </a:lnSpc>
                        <a:spcBef>
                          <a:spcPts val="60"/>
                        </a:spcBef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хімічні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біологічні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властивості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річкової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прісної 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води;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3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популяції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диких</a:t>
                      </a:r>
                      <a:r>
                        <a:rPr sz="105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птахів;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197485" indent="-180340">
                        <a:lnSpc>
                          <a:spcPts val="1200"/>
                        </a:lnSpc>
                        <a:spcBef>
                          <a:spcPts val="55"/>
                        </a:spcBef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кількість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нових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будинків,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побудованих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землі,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все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ще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придатній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сільського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господарства;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3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побутові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відходи,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промислові</a:t>
                      </a:r>
                      <a:r>
                        <a:rPr sz="1050" spc="-2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відходи,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офісні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>
                        <a:lnSpc>
                          <a:spcPts val="1230"/>
                        </a:lnSpc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відходи,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система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управління</a:t>
                      </a:r>
                      <a:r>
                        <a:rPr sz="1050" spc="-1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відходами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  <a:tr h="1880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Канада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80010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Канадський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благо-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получчя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(Canadian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Index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Wellbeing)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розраховується</a:t>
                      </a:r>
                      <a:r>
                        <a:rPr sz="105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 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напрямами: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2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громадське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9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демократична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участь;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9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9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довкілля;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9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здоров’я,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9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дозвілля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культура;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9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230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використання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часу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64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показники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  <a:tr h="1576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3975" marR="264795">
                        <a:lnSpc>
                          <a:spcPts val="1200"/>
                        </a:lnSpc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Сполучені 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Штати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Америки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143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13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напрямів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оцінювання: рі-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вень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життя;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зайнятість;</a:t>
                      </a:r>
                      <a:r>
                        <a:rPr sz="1050" spc="-229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умови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праці; демографічна</a:t>
                      </a:r>
                      <a:r>
                        <a:rPr sz="1050" spc="-1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ситуація; 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охорона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здоров’я;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освіта;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навколишнє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середовище;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соціальне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забезпечення;</a:t>
                      </a:r>
                      <a:r>
                        <a:rPr sz="1050" spc="-2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жит-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лові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умови;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культура;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відпо- 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чинок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розваги;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транспортне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забезпечення;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національна  оборона;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правовий</a:t>
                      </a:r>
                      <a:r>
                        <a:rPr sz="1050" spc="-1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захист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648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9367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074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5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1004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89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12435" y="437121"/>
            <a:ext cx="1440815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Розділ</a:t>
            </a:r>
            <a:r>
              <a:rPr sz="9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100" i="1" spc="-55" dirty="0">
                <a:solidFill>
                  <a:srgbClr val="231F20"/>
                </a:solidFill>
                <a:latin typeface="Trebuchet MS"/>
                <a:cs typeface="Trebuchet MS"/>
              </a:rPr>
              <a:t>Продовження </a:t>
            </a:r>
            <a:r>
              <a:rPr sz="1100" i="1" spc="-80" dirty="0">
                <a:solidFill>
                  <a:srgbClr val="231F20"/>
                </a:solidFill>
                <a:latin typeface="Trebuchet MS"/>
                <a:cs typeface="Trebuchet MS"/>
              </a:rPr>
              <a:t>табл.</a:t>
            </a:r>
            <a:r>
              <a:rPr sz="1100" i="1" spc="-2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i="1" spc="-105" dirty="0">
                <a:solidFill>
                  <a:srgbClr val="231F20"/>
                </a:solidFill>
                <a:latin typeface="Trebuchet MS"/>
                <a:cs typeface="Trebuchet MS"/>
              </a:rPr>
              <a:t>2.2.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6823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199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83302" y="8479383"/>
            <a:ext cx="2869565" cy="15138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Екологічний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напрям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бере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уваги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місцеві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екологічні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проблеми,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управління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відходами,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біорізноманіття,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використання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енергії,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якість  повітря, якість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водойм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якість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пляжної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інфра-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структури, якість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питної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води,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охорону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водних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ресурсів.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Напрям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безпеки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аналізує</a:t>
            </a:r>
            <a:r>
              <a:rPr sz="1100" spc="-2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сприйняття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безпеки,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безпеку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дітей,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ризик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травм,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безпеку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дорожнього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руху,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безпеку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робочому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місці,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рівень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злочинності.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99998" y="1114171"/>
          <a:ext cx="5939153" cy="3602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794"/>
                <a:gridCol w="1835785"/>
                <a:gridCol w="3203574"/>
              </a:tblGrid>
              <a:tr h="167246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R="1561465" algn="r">
                        <a:lnSpc>
                          <a:spcPts val="1185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</a:tr>
              <a:tr h="2184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3975" marR="160020">
                        <a:lnSpc>
                          <a:spcPts val="1200"/>
                        </a:lnSpc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Російська  Федерація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(за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мето-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дикою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ака-  деміка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РАН  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С.А.</a:t>
                      </a:r>
                      <a:r>
                        <a:rPr sz="1050" spc="-1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Айвазя-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975" marR="63500">
                        <a:lnSpc>
                          <a:spcPts val="1200"/>
                        </a:lnSpc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Інтегральний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</a:t>
                      </a:r>
                      <a:r>
                        <a:rPr sz="1050" spc="-1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розрахо-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вується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5-ма</a:t>
                      </a:r>
                      <a:r>
                        <a:rPr sz="1050" spc="-2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напрямами: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30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9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добробут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120014" indent="-180340">
                        <a:lnSpc>
                          <a:spcPts val="1200"/>
                        </a:lnSpc>
                        <a:spcBef>
                          <a:spcPts val="60"/>
                        </a:spcBef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соціальна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безпека</a:t>
                      </a:r>
                      <a:r>
                        <a:rPr sz="1050" spc="-1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(якість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соціальної</a:t>
                      </a:r>
                      <a:r>
                        <a:rPr sz="105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сфери);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30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5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навколишнього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>
                        <a:lnSpc>
                          <a:spcPts val="1195"/>
                        </a:lnSpc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середовища;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352425" indent="-180340">
                        <a:lnSpc>
                          <a:spcPts val="1200"/>
                        </a:lnSpc>
                        <a:spcBef>
                          <a:spcPts val="55"/>
                        </a:spcBef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прир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дно-</a:t>
                      </a:r>
                      <a:r>
                        <a:rPr sz="105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лім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ат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чні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30"/>
                        </a:lnSpc>
                        <a:spcBef>
                          <a:spcPts val="160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300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показників: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63500" indent="-180340">
                        <a:lnSpc>
                          <a:spcPts val="1200"/>
                        </a:lnSpc>
                        <a:spcBef>
                          <a:spcPts val="60"/>
                        </a:spcBef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очікувана</a:t>
                      </a:r>
                      <a:r>
                        <a:rPr sz="1050" spc="-1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тривалість</a:t>
                      </a:r>
                      <a:r>
                        <a:rPr sz="1050" spc="-1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життя,</a:t>
                      </a:r>
                      <a:r>
                        <a:rPr sz="1050" spc="-1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1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освіти,</a:t>
                      </a:r>
                      <a:r>
                        <a:rPr sz="1050" spc="-1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кваліфіка-  </a:t>
                      </a:r>
                      <a:r>
                        <a:rPr sz="105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ція,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народжуваність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смертність,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шлюбність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тощо;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>
                        <a:lnSpc>
                          <a:spcPts val="1135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реальні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доходи,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їх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диференціація,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спожи-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138430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вання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товарів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послуг,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забезпечення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потуж-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ностями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інфраструктури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суспільства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тощо;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 algn="just">
                        <a:lnSpc>
                          <a:spcPts val="1130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умов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праці,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соціального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захисту,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фізичної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220979" algn="just">
                        <a:lnSpc>
                          <a:spcPts val="1200"/>
                        </a:lnSpc>
                        <a:spcBef>
                          <a:spcPts val="55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майнової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безпеки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члена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суспільства,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криміноген- 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ного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соціально-політичного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здоров’я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самого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су-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спільства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тощо;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indent="-180340" algn="just">
                        <a:lnSpc>
                          <a:spcPts val="1130"/>
                        </a:lnSpc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дані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забруднення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повітряного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простору,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води,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algn="just">
                        <a:lnSpc>
                          <a:spcPts val="1195"/>
                        </a:lnSpc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ґрунту,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</a:t>
                      </a:r>
                      <a:r>
                        <a:rPr sz="105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біорізноманіття</a:t>
                      </a:r>
                      <a:r>
                        <a:rPr sz="105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тощо;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233679" marR="232410" indent="-180340" algn="just">
                        <a:lnSpc>
                          <a:spcPts val="1200"/>
                        </a:lnSpc>
                        <a:spcBef>
                          <a:spcPts val="60"/>
                        </a:spcBef>
                        <a:buClr>
                          <a:srgbClr val="808285"/>
                        </a:buClr>
                        <a:buFont typeface="IPAexGothic"/>
                        <a:buChar char="✓"/>
                        <a:tabLst>
                          <a:tab pos="234315" algn="l"/>
                        </a:tabLst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склад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обсяги 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природно-сировинних</a:t>
                      </a:r>
                      <a:r>
                        <a:rPr sz="1050" spc="-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ресурсів,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клімату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  <a:tr h="1120127">
                <a:tc>
                  <a:txBody>
                    <a:bodyPr/>
                    <a:lstStyle/>
                    <a:p>
                      <a:pPr marL="53975" marR="4889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Республіка  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Беларусь 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(ре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іон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льний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інтегральний 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індекс 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якості  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 </a:t>
                      </a:r>
                      <a:r>
                        <a:rPr sz="105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насе-  лення)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23825">
                        <a:lnSpc>
                          <a:spcPts val="1200"/>
                        </a:lnSpc>
                        <a:spcBef>
                          <a:spcPts val="250"/>
                        </a:spcBef>
                      </a:pPr>
                      <a:r>
                        <a:rPr sz="10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П’ять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базових компонентів 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якості 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життя: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населення;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рівень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життя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населення;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50" spc="-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соціальної  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сфери;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духовний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культурний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стан</a:t>
                      </a:r>
                      <a:r>
                        <a:rPr sz="1050" spc="-1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суспільства 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якість</a:t>
                      </a:r>
                      <a:r>
                        <a:rPr sz="105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екосистеми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536700" algn="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38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статистичних</a:t>
                      </a:r>
                      <a:r>
                        <a:rPr sz="1050" spc="-1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показників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3431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7712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75" y="0"/>
                </a:moveTo>
                <a:lnTo>
                  <a:pt x="0" y="0"/>
                </a:lnTo>
                <a:lnTo>
                  <a:pt x="0" y="174345"/>
                </a:lnTo>
                <a:lnTo>
                  <a:pt x="236575" y="174345"/>
                </a:lnTo>
                <a:lnTo>
                  <a:pt x="23657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005" y="433400"/>
            <a:ext cx="236854" cy="174625"/>
          </a:xfrm>
          <a:custGeom>
            <a:avLst/>
            <a:gdLst/>
            <a:ahLst/>
            <a:cxnLst/>
            <a:rect l="l" t="t" r="r" b="b"/>
            <a:pathLst>
              <a:path w="236854" h="174625">
                <a:moveTo>
                  <a:pt x="236562" y="0"/>
                </a:moveTo>
                <a:lnTo>
                  <a:pt x="0" y="0"/>
                </a:lnTo>
                <a:lnTo>
                  <a:pt x="0" y="174345"/>
                </a:lnTo>
                <a:lnTo>
                  <a:pt x="236562" y="174345"/>
                </a:lnTo>
                <a:lnTo>
                  <a:pt x="23656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977" y="437121"/>
            <a:ext cx="2210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ВИМІРЮВАННЯ </a:t>
            </a: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ЯКОСТІ </a:t>
            </a:r>
            <a:r>
              <a:rPr sz="900" spc="-160" dirty="0">
                <a:solidFill>
                  <a:srgbClr val="231F20"/>
                </a:solidFill>
                <a:latin typeface="Arial"/>
                <a:cs typeface="Arial"/>
              </a:rPr>
              <a:t>ЖИТТЯ: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ІСНУЮЧІ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ПІДХОДИ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3651" y="604570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504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3169" y="1014764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199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7299" y="853770"/>
            <a:ext cx="2870200" cy="16789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Житловий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напрям оцінює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володіння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нерухо- 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містю,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витрати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житло,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щільність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забудови,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надання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соціального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житла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 державний 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кошт,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доступність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житла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(невартісні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чинники).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Напрям,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містить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характеристики міського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способу</a:t>
            </a:r>
            <a:r>
              <a:rPr sz="11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життя,</a:t>
            </a:r>
            <a:r>
              <a:rPr sz="11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включає</a:t>
            </a:r>
            <a:r>
              <a:rPr sz="11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оцінку</a:t>
            </a:r>
            <a:r>
              <a:rPr sz="11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зовнішнього</a:t>
            </a:r>
            <a:r>
              <a:rPr sz="11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ви-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гляду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міста,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землекористування,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інтенсивності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руху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транспорту,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громадського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транспорту,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доступу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послуг,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комфортності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огляду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щільність</a:t>
            </a:r>
            <a:r>
              <a:rPr sz="110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99" y="2669842"/>
            <a:ext cx="2870200" cy="18440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напрямом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громадянських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політичних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прав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вивчаються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участь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ухвалення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рі-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шень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місцевою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владою,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явка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виборців, пред-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ставництво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різних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категорій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верств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виборних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органах.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Напрям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соціальних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ме-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реж містить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індикатори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щодо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загальної</a:t>
            </a:r>
            <a:r>
              <a:rPr sz="1100" spc="-2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оцінки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життя,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різноманітності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й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ідентичності,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наявність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«духу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громади»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міцності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місцевого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співтовариства,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використання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електронних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за-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собів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комунікації,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захоплення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мистецтвом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розвиток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культури.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299" y="4651011"/>
            <a:ext cx="2870200" cy="5311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Великій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Британії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межах стратегії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сталого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розвитку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країни уряд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ініціював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здійснення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моніторингу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життя,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використовуючи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п’ятнадцять</a:t>
            </a:r>
            <a:r>
              <a:rPr sz="11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груп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показників,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були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узгоджені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представниками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громадськості,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бізнесу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екологічним співтовариством.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щорічних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пу-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блікаціях</a:t>
            </a:r>
            <a:r>
              <a:rPr sz="1100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звіту</a:t>
            </a:r>
            <a:r>
              <a:rPr sz="11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«Якість</a:t>
            </a:r>
            <a:r>
              <a:rPr sz="11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життя»</a:t>
            </a:r>
            <a:r>
              <a:rPr sz="11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(QoLC)</a:t>
            </a:r>
            <a:r>
              <a:rPr sz="11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Індикатори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стратегії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сталого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розвитку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для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Сполученого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Королівства,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починаючи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1999 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р.,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відобража-  ються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такі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аспекти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оцінювання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життя,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як: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економічна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ефективність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(ВВП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ВНП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одну  особу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населення);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інвестиції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(частка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сукупних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окремо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соціальних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інвестицій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ВВП);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за- </a:t>
            </a:r>
            <a:r>
              <a:rPr sz="1100" spc="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йнятість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(частка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зайнятого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населення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праце-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здатного</a:t>
            </a:r>
            <a:r>
              <a:rPr sz="1100" spc="-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віку);</a:t>
            </a:r>
            <a:r>
              <a:rPr sz="1100" spc="-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бідність</a:t>
            </a:r>
            <a:r>
              <a:rPr sz="1100" spc="-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соціальне</a:t>
            </a:r>
            <a:r>
              <a:rPr sz="1100" spc="-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відторгнення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(показники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успіху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 боротьбі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бідністю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со-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ціальним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відторгненням);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освіта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(кваліфікація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віці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19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років);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здоров’я (очікувана тривалість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здорового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життя);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житло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(домашні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господар- 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ства,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які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живуть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непристосованому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житлі);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рівень злочинності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(злочини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проти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життя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 здоров’я,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крадіжки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транспортних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засобів,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кра-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діжки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зі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зломом,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грабежі);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зміна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клімату</a:t>
            </a:r>
            <a:r>
              <a:rPr sz="11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(викиди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парникових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газів);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якість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повітря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(кількість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днів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році,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коли забруднення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повітря</a:t>
            </a:r>
            <a:r>
              <a:rPr sz="1100" spc="-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є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середньою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або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високою);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безпека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дорожнього</a:t>
            </a:r>
            <a:r>
              <a:rPr sz="11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руху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(обсяг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інтенсивність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руху);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якість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річкової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води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(хі-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мічні і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біологічні властивості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річкової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прісної 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води);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дика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природа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(популяції диких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птахів);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параметри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землекористування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(кількість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нових 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будинків,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побудованих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землі,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все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ще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при-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датній для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сільського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господарства);</a:t>
            </a:r>
            <a:r>
              <a:rPr sz="1100" spc="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відходи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3289" y="853337"/>
            <a:ext cx="286829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(побутові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відходи,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промислові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відходи, офісні  відходи,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система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управління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відходами)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[14].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3289" y="1348615"/>
            <a:ext cx="2870200" cy="15138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З-поміж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національних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ініціатив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вимірювання 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оцінювання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життя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виділяється  Канадський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благополуччя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(Canadian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Index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Wellbeing),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розроблений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фахівцями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факультету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прикладних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наук </a:t>
            </a:r>
            <a:r>
              <a:rPr sz="1100" dirty="0">
                <a:solidFill>
                  <a:srgbClr val="231F20"/>
                </a:solidFill>
                <a:latin typeface="Trebuchet MS"/>
                <a:cs typeface="Trebuchet MS"/>
              </a:rPr>
              <a:t>про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здоров’я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Університету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Ватерлоо.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Нині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підтриму-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ється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незалежною,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безпартійною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групою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на-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ціональних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міжнародних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лідерів,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учених,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організацій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пересічних</a:t>
            </a:r>
            <a:r>
              <a:rPr sz="1100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громадян.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03289" y="2999575"/>
            <a:ext cx="2870200" cy="18440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Основна</a:t>
            </a:r>
            <a:r>
              <a:rPr sz="11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ціль</a:t>
            </a:r>
            <a:r>
              <a:rPr sz="11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розрахунку</a:t>
            </a:r>
            <a:r>
              <a:rPr sz="11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Індексу</a:t>
            </a:r>
            <a:r>
              <a:rPr sz="11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4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1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поліпшення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системи</a:t>
            </a:r>
            <a:r>
              <a:rPr sz="11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збирання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оброблення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даних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11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со-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ціальних,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економічних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екологічних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змінних,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відстеження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їх динаміки,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поглиблення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статис-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тичних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знань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громадян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підвищення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рівня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володіння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статистичною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інформацією дер-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жавними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діячами.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Значний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період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(фактично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1994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р.)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моніторингу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життя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Канаді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надав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можливість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нагромадити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серйозний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до- 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свід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застосування індикаторів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якості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життя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державному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менеджменті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[15].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03289" y="4980731"/>
            <a:ext cx="2869565" cy="16789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Індекс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розраховується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основі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64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показників  за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r>
              <a:rPr sz="11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секціями:</a:t>
            </a:r>
            <a:endParaRPr sz="1100">
              <a:latin typeface="Trebuchet MS"/>
              <a:cs typeface="Trebuchet MS"/>
            </a:endParaRPr>
          </a:p>
          <a:p>
            <a:pPr marL="192405" indent="-180340">
              <a:lnSpc>
                <a:spcPts val="1250"/>
              </a:lnSpc>
              <a:buClr>
                <a:srgbClr val="808285"/>
              </a:buClr>
              <a:buFont typeface="IPAexGothic"/>
              <a:buChar char="✓"/>
              <a:tabLst>
                <a:tab pos="193040" algn="l"/>
              </a:tabLst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громадське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життя;</a:t>
            </a:r>
            <a:endParaRPr sz="1100">
              <a:latin typeface="Trebuchet MS"/>
              <a:cs typeface="Trebuchet MS"/>
            </a:endParaRPr>
          </a:p>
          <a:p>
            <a:pPr marL="192405" indent="-180340">
              <a:lnSpc>
                <a:spcPts val="1300"/>
              </a:lnSpc>
              <a:buClr>
                <a:srgbClr val="808285"/>
              </a:buClr>
              <a:buFont typeface="IPAexGothic"/>
              <a:buChar char="✓"/>
              <a:tabLst>
                <a:tab pos="193040" algn="l"/>
              </a:tabLst>
            </a:pP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демократична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участь;</a:t>
            </a:r>
            <a:endParaRPr sz="1100">
              <a:latin typeface="Trebuchet MS"/>
              <a:cs typeface="Trebuchet MS"/>
            </a:endParaRPr>
          </a:p>
          <a:p>
            <a:pPr marL="192405" indent="-180340">
              <a:lnSpc>
                <a:spcPts val="1300"/>
              </a:lnSpc>
              <a:buClr>
                <a:srgbClr val="808285"/>
              </a:buClr>
              <a:buFont typeface="IPAexGothic"/>
              <a:buChar char="✓"/>
              <a:tabLst>
                <a:tab pos="193040" algn="l"/>
              </a:tabLst>
            </a:pP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освіта;</a:t>
            </a:r>
            <a:endParaRPr sz="1100">
              <a:latin typeface="Trebuchet MS"/>
              <a:cs typeface="Trebuchet MS"/>
            </a:endParaRPr>
          </a:p>
          <a:p>
            <a:pPr marL="192405" indent="-180340">
              <a:lnSpc>
                <a:spcPts val="1300"/>
              </a:lnSpc>
              <a:buClr>
                <a:srgbClr val="808285"/>
              </a:buClr>
              <a:buFont typeface="IPAexGothic"/>
              <a:buChar char="✓"/>
              <a:tabLst>
                <a:tab pos="193040" algn="l"/>
              </a:tabLst>
            </a:pP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довкілля;</a:t>
            </a:r>
            <a:endParaRPr sz="1100">
              <a:latin typeface="Trebuchet MS"/>
              <a:cs typeface="Trebuchet MS"/>
            </a:endParaRPr>
          </a:p>
          <a:p>
            <a:pPr marL="192405" indent="-180340">
              <a:lnSpc>
                <a:spcPts val="1300"/>
              </a:lnSpc>
              <a:buClr>
                <a:srgbClr val="808285"/>
              </a:buClr>
              <a:buFont typeface="IPAexGothic"/>
              <a:buChar char="✓"/>
              <a:tabLst>
                <a:tab pos="193040" algn="l"/>
              </a:tabLst>
            </a:pP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здоров’я;</a:t>
            </a:r>
            <a:endParaRPr sz="1100">
              <a:latin typeface="Trebuchet MS"/>
              <a:cs typeface="Trebuchet MS"/>
            </a:endParaRPr>
          </a:p>
          <a:p>
            <a:pPr marL="192405" indent="-180340">
              <a:lnSpc>
                <a:spcPts val="1300"/>
              </a:lnSpc>
              <a:buClr>
                <a:srgbClr val="808285"/>
              </a:buClr>
              <a:buFont typeface="IPAexGothic"/>
              <a:buChar char="✓"/>
              <a:tabLst>
                <a:tab pos="193040" algn="l"/>
              </a:tabLst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дозвілля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культура;</a:t>
            </a:r>
            <a:endParaRPr sz="1100">
              <a:latin typeface="Trebuchet MS"/>
              <a:cs typeface="Trebuchet MS"/>
            </a:endParaRPr>
          </a:p>
          <a:p>
            <a:pPr marL="192405" indent="-180340">
              <a:lnSpc>
                <a:spcPts val="1300"/>
              </a:lnSpc>
              <a:buClr>
                <a:srgbClr val="808285"/>
              </a:buClr>
              <a:buFont typeface="IPAexGothic"/>
              <a:buChar char="✓"/>
              <a:tabLst>
                <a:tab pos="193040" algn="l"/>
              </a:tabLst>
            </a:pP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рівень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життя;</a:t>
            </a:r>
            <a:endParaRPr sz="1100">
              <a:latin typeface="Trebuchet MS"/>
              <a:cs typeface="Trebuchet MS"/>
            </a:endParaRPr>
          </a:p>
          <a:p>
            <a:pPr marL="192405" indent="-180340">
              <a:lnSpc>
                <a:spcPts val="1310"/>
              </a:lnSpc>
              <a:buClr>
                <a:srgbClr val="808285"/>
              </a:buClr>
              <a:buFont typeface="IPAexGothic"/>
              <a:buChar char="✓"/>
              <a:tabLst>
                <a:tab pos="193040" algn="l"/>
              </a:tabLst>
            </a:pP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використання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часу.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03289" y="6796775"/>
            <a:ext cx="2870200" cy="16789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секції </a:t>
            </a:r>
            <a:r>
              <a:rPr sz="1100" i="1" spc="-60" dirty="0">
                <a:solidFill>
                  <a:srgbClr val="231F20"/>
                </a:solidFill>
                <a:latin typeface="Trebuchet MS"/>
                <a:cs typeface="Trebuchet MS"/>
              </a:rPr>
              <a:t>громадського життя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аналізуються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23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показника,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однак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Індексу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включаються 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11,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відображають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такі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аспекти: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участь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гро- 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мадській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діяльності,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волонтерство,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кількість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близьких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родичів,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надання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благодійної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допо- 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моги,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злочини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проти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власності,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злочини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rebuchet MS"/>
                <a:cs typeface="Trebuchet MS"/>
              </a:rPr>
              <a:t>проти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життя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і здоров’я,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можливість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самотніх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прогу-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лянок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після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настання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темряви,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довіра,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досвід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дискримінації,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турбота </a:t>
            </a:r>
            <a:r>
              <a:rPr sz="1100" spc="5" dirty="0">
                <a:solidFill>
                  <a:srgbClr val="231F20"/>
                </a:solidFill>
                <a:latin typeface="Trebuchet MS"/>
                <a:cs typeface="Trebuchet MS"/>
              </a:rPr>
              <a:t>про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інших,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належність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спільноти.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3289" y="8612847"/>
            <a:ext cx="2870200" cy="134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310"/>
              </a:lnSpc>
              <a:spcBef>
                <a:spcPts val="100"/>
              </a:spcBef>
            </a:pP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У 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секції  </a:t>
            </a:r>
            <a:r>
              <a:rPr sz="1100" i="1" spc="-50" dirty="0">
                <a:solidFill>
                  <a:srgbClr val="231F20"/>
                </a:solidFill>
                <a:latin typeface="Trebuchet MS"/>
                <a:cs typeface="Trebuchet MS"/>
              </a:rPr>
              <a:t>демократичної  участі</a:t>
            </a:r>
            <a:r>
              <a:rPr sz="1100" i="1" spc="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аналізуються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300"/>
              </a:lnSpc>
              <a:spcBef>
                <a:spcPts val="50"/>
              </a:spcBef>
            </a:pP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74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актуальні показники,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складу</a:t>
            </a:r>
            <a:r>
              <a:rPr sz="1100" spc="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Індексу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включено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лише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вісім: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відсоток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явки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феде- 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ральному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голосуванні;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відсоток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тих,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хто</a:t>
            </a:r>
            <a:r>
              <a:rPr sz="11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взагалі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не цікавиться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політикою;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відсоток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абсолютно  згодних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з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тим,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що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голосування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федераль- 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них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виборах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є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обов’язком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громадян;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відсоток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абсолютно 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або  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достатньо  задоволених </a:t>
            </a:r>
            <a:r>
              <a:rPr sz="11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тим,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8560</Words>
  <Application>Microsoft Office PowerPoint</Application>
  <PresentationFormat>Произвольный</PresentationFormat>
  <Paragraphs>1030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Л2-3. Вимірювання якості життя. Концептуальні підходи до вимірювання якості життя.  План роботи: Основні визначення та робота з аналітичною доповіддю «Вимірювання якості життя в Україні – таблиці та додатки.  </vt:lpstr>
      <vt:lpstr>Презентация PowerPoint</vt:lpstr>
      <vt:lpstr>Презентация PowerPoint</vt:lpstr>
      <vt:lpstr>Презентация PowerPoint</vt:lpstr>
      <vt:lpstr>Ознайомлення з таблицями вимірювання:    Загальна характеристика міжнародних систем оцінювання якості життя  Напрями та індикатори вимірювання якості життя в окремих країнах  Працюємо з доповідю  «Вимірювання якості життя в Україні» с.9 -18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Працюємо з таблицями аналітичної доповіді   Вимірювання якості життя в Україні, Аналітична доповідь -21-32 с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ДОДАТОК Г ПОКАЗНИКИ ОЦІНЮВАННЯ ЯКОСТІ ЖИТТЯ ЗА МЕТОДОЛОГІЄЮ ЄС (EUROPEAN FOUNDATION  FOR THE IMPROVEMENT OF LIVING AND WORKING CONDITIONS)</vt:lpstr>
      <vt:lpstr>Презентация PowerPoint</vt:lpstr>
      <vt:lpstr>Презентация PowerPoint</vt:lpstr>
      <vt:lpstr>Презентация PowerPoint</vt:lpstr>
      <vt:lpstr>ДОДАТОК Д ПОКАЗНИКИ ОЦІНЮВАННЯ ЯКОСТІ ЖИТТЯ ЗА МЕТОДОЛОГІЄЮ ОРГАНІЗАЦІЇ ЕКОНОМІЧНОГО  СПІВРОБІТНИЦТВА ТА РОЗВИТКУ (BETTER LIFE INDEХ)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</cp:revision>
  <dcterms:created xsi:type="dcterms:W3CDTF">2020-09-25T06:25:32Z</dcterms:created>
  <dcterms:modified xsi:type="dcterms:W3CDTF">2020-09-25T08:16:03Z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2013-12-05T00:00:00Z</vt:filetime>
  </property>
  <property fmtid="{D5CDD505-2E9C-101B-9397-08002B2CF9AE}" pid="3" name="LastSaved">
    <vt:filetime>2020-09-25T00:00:00Z</vt:filetime>
  </property>
</Properties>
</file>