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8" r:id="rId6"/>
    <p:sldId id="260" r:id="rId7"/>
    <p:sldId id="262" r:id="rId8"/>
    <p:sldId id="279" r:id="rId9"/>
    <p:sldId id="264" r:id="rId10"/>
    <p:sldId id="284" r:id="rId11"/>
    <p:sldId id="265" r:id="rId12"/>
    <p:sldId id="267" r:id="rId13"/>
    <p:sldId id="274" r:id="rId14"/>
    <p:sldId id="268" r:id="rId15"/>
    <p:sldId id="269" r:id="rId16"/>
    <p:sldId id="280" r:id="rId17"/>
    <p:sldId id="276" r:id="rId18"/>
    <p:sldId id="281" r:id="rId19"/>
    <p:sldId id="275" r:id="rId20"/>
    <p:sldId id="277" r:id="rId21"/>
    <p:sldId id="270" r:id="rId22"/>
    <p:sldId id="282" r:id="rId23"/>
    <p:sldId id="271" r:id="rId24"/>
    <p:sldId id="272" r:id="rId25"/>
    <p:sldId id="283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CCE5C-DFF9-456A-80C9-62F4271103B3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9161-36B8-4CA3-8A03-CA77B84C9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12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CCE5C-DFF9-456A-80C9-62F4271103B3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9161-36B8-4CA3-8A03-CA77B84C9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946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CCE5C-DFF9-456A-80C9-62F4271103B3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9161-36B8-4CA3-8A03-CA77B84C9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04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CCE5C-DFF9-456A-80C9-62F4271103B3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9161-36B8-4CA3-8A03-CA77B84C9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789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CCE5C-DFF9-456A-80C9-62F4271103B3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9161-36B8-4CA3-8A03-CA77B84C9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987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CCE5C-DFF9-456A-80C9-62F4271103B3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9161-36B8-4CA3-8A03-CA77B84C9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633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CCE5C-DFF9-456A-80C9-62F4271103B3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9161-36B8-4CA3-8A03-CA77B84C9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310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CCE5C-DFF9-456A-80C9-62F4271103B3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9161-36B8-4CA3-8A03-CA77B84C9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211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CCE5C-DFF9-456A-80C9-62F4271103B3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9161-36B8-4CA3-8A03-CA77B84C9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795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CCE5C-DFF9-456A-80C9-62F4271103B3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9161-36B8-4CA3-8A03-CA77B84C9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804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CCE5C-DFF9-456A-80C9-62F4271103B3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9161-36B8-4CA3-8A03-CA77B84C9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591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CCE5C-DFF9-456A-80C9-62F4271103B3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09161-36B8-4CA3-8A03-CA77B84C9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664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crupp.org/uk/programa-zaproshennya-patsiyentiv-u-klinichni-viprobuvannya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crupp.org/uk/registered-clinical-trials/?p_dia=%D0%9A%D0%B0%D1%85%D0%B5%D0%BA%D1%81%D1%96%D1%8F#filters" TargetMode="External"/><Relationship Id="rId13" Type="http://schemas.openxmlformats.org/officeDocument/2006/relationships/hyperlink" Target="https://crupp.org/uk/registered-clinical-trials/?p_dia=%D0%A0%D0%B0%D0%BA%20%D0%BA%D0%BE%D0%BB%D0%BE%D1%80%D0%B5%D0%BA%D1%82%D0%B0%D0%BB%D1%8C%D0%BD%D0%B8%D0%B9#filters" TargetMode="External"/><Relationship Id="rId18" Type="http://schemas.openxmlformats.org/officeDocument/2006/relationships/hyperlink" Target="https://crupp.org/uk/registered-clinical-trials/?p_dia=%D0%A0%D0%B0%D0%BA%20%D0%BF%D1%96%D0%B4%D1%88%D0%BB%D1%83%D0%BD%D0%BA%D0%BE%D0%B2%D0%BE%D1%97%20%D0%B7%D0%B0%D0%BB%D0%BE%D0%B7%D0%B8#filters" TargetMode="External"/><Relationship Id="rId26" Type="http://schemas.openxmlformats.org/officeDocument/2006/relationships/hyperlink" Target="https://crupp.org/uk/registered-clinical-trials/?p_dia=%D0%A5%D0%B2%D0%BE%D1%80%D0%BE%D0%B1%D0%B0%20%D0%9A%D1%80%D0%BE%D0%BD%D0%B0#filters" TargetMode="External"/><Relationship Id="rId3" Type="http://schemas.openxmlformats.org/officeDocument/2006/relationships/hyperlink" Target="https://crupp.org/uk/registered-clinical-trials/?p_dia=%D0%90%D0%B4%D0%B5%D0%BD%D0%BE%D0%BA%D0%B0%D1%80%D1%86%D0%B8%D0%BD%D0%BE%D0%BC%D0%B0%20%D0%BF%D1%80%D0%BE%D1%81%D1%82%D0%B0%D1%82%D0%B8#filters" TargetMode="External"/><Relationship Id="rId21" Type="http://schemas.openxmlformats.org/officeDocument/2006/relationships/hyperlink" Target="https://crupp.org/uk/registered-clinical-trials/?p_dia=%D0%A0%D0%B0%D0%BA%20%D1%81%D0%B5%D1%87%D0%BE%D0%B2%D0%BE%D0%B3%D0%BE%20%D0%BC%D1%96%D1%85%D1%83%D1%80%D0%B0#filters" TargetMode="External"/><Relationship Id="rId7" Type="http://schemas.openxmlformats.org/officeDocument/2006/relationships/hyperlink" Target="https://crupp.org/uk/registered-clinical-trials/?p_dia=%D0%9A%D0%B0%D1%80%D1%86%D0%B8%D0%BD%D0%BE%D0%BC%D0%B0%20%D1%83%D1%80%D0%BE%D1%82%D0%B5%D0%BB%D1%96%D0%B0%D0%BB%D1%8C%D0%BD%D0%B0#filters" TargetMode="External"/><Relationship Id="rId12" Type="http://schemas.openxmlformats.org/officeDocument/2006/relationships/hyperlink" Target="https://crupp.org/uk/registered-clinical-trials/?p_dia=%D0%A0%D0%B0%D0%BA%20%D0%B6%D0%BE%D0%B2%D1%87%D0%BD%D0%B8%D1%85%20%D1%88%D0%BB%D1%8F%D1%85%D1%96%D0%B2#filters" TargetMode="External"/><Relationship Id="rId17" Type="http://schemas.openxmlformats.org/officeDocument/2006/relationships/hyperlink" Target="https://crupp.org/uk/registered-clinical-trials/?p_dia=%D0%A0%D0%B0%D0%BA%20%D0%BD%D0%B8%D1%80%D0%BA%D0%B8#filters" TargetMode="External"/><Relationship Id="rId25" Type="http://schemas.openxmlformats.org/officeDocument/2006/relationships/hyperlink" Target="https://crupp.org/uk/registered-clinical-trials/?p_dia=%D0%A2%D1%80%D0%BE%D0%BC%D0%B1%D0%BE%D1%86%D0%B8%D1%82%D0%BE%D0%BF%D0%B5%D0%BD%D1%96%D1%8F%20%D0%BF%D0%B5%D1%80%D0%B2%D0%B8%D0%BD%D0%BD%D0%B0#filters" TargetMode="External"/><Relationship Id="rId2" Type="http://schemas.openxmlformats.org/officeDocument/2006/relationships/hyperlink" Target="https://crupp.org/uk/registered-clinical-trials/?p_dia=%D0%90%D0%B4%D0%B5%D0%BD%D0%BE%D0%BA%D0%B0%D1%80%D1%86%D0%B8%D0%BD%D0%BE%D0%BC%D0%B0%20%D0%BB%D0%B5%D0%B3%D0%B5%D0%BD%D1%96#filters" TargetMode="External"/><Relationship Id="rId16" Type="http://schemas.openxmlformats.org/officeDocument/2006/relationships/hyperlink" Target="https://crupp.org/uk/registered-clinical-trials/?p_dia=%D0%A0%D0%B0%D0%BA%20%D0%BC%D0%BE%D0%BB%D0%BE%D1%87%D0%BD%D0%BE%D1%97%20%D0%B7%D0%B0%D0%BB%D0%BE%D0%B7%D0%B8#filters" TargetMode="External"/><Relationship Id="rId20" Type="http://schemas.openxmlformats.org/officeDocument/2006/relationships/hyperlink" Target="https://crupp.org/uk/registered-clinical-trials/?p_dia=%D0%A0%D0%B0%D0%BA%20%D1%80%D0%BE%D1%82%D0%BE%D0%B2%D0%BE%D1%97%20%D0%BF%D0%BE%D1%80%D0%BE%D0%B6%D0%BD%D0%B8%D0%BD%D0%B8#filter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upp.org/uk/registered-clinical-trials/?p_dia=%D0%9A%D0%B0%D1%80%D1%86%D0%B8%D0%BD%D0%BE%D0%BC%D0%B0%20%D1%81%D0%B5%D1%87%D0%BE%D0%B2%D0%BE%D0%B3%D0%BE%20%D0%BC%D1%96%D1%85%D1%83%D1%80%D0%B0#filters" TargetMode="External"/><Relationship Id="rId11" Type="http://schemas.openxmlformats.org/officeDocument/2006/relationships/hyperlink" Target="https://crupp.org/uk/registered-clinical-trials/?p_dia=%D0%9E%D0%B6%D0%B8%D1%80%D1%96%D0%BD%D0%BD%D1%8F#filters" TargetMode="External"/><Relationship Id="rId24" Type="http://schemas.openxmlformats.org/officeDocument/2006/relationships/hyperlink" Target="https://crupp.org/uk/registered-clinical-trials/?p_dia=%D0%A0%D0%B0%D0%BA%20%D1%8F%D1%94%D1%87%D0%BD%D0%B8%D0%BA%D0%B0#filters" TargetMode="External"/><Relationship Id="rId5" Type="http://schemas.openxmlformats.org/officeDocument/2006/relationships/hyperlink" Target="https://crupp.org/uk/registered-clinical-trials/?p_dia=%D0%9A%D0%B0%D1%80%D1%86%D0%B8%D0%BD%D0%BE%D0%BC%D0%B0%20%D0%BD%D0%B8%D1%80%D0%BA%D0%B8#filters" TargetMode="External"/><Relationship Id="rId15" Type="http://schemas.openxmlformats.org/officeDocument/2006/relationships/hyperlink" Target="https://crupp.org/uk/registered-clinical-trials/?p_dia=%D0%A0%D0%B0%D0%BA%20%D0%BB%D0%B5%D0%B3%D0%B5%D0%BD%D1%96%20%D0%BD%D0%B5%D0%B4%D1%80%D1%96%D0%B1%D0%BD%D0%BE%D0%BA%D0%BB%D1%96%D1%82%D0%B8%D0%BD%D0%BD%D0%B8%D0%B9#filters" TargetMode="External"/><Relationship Id="rId23" Type="http://schemas.openxmlformats.org/officeDocument/2006/relationships/hyperlink" Target="https://crupp.org/uk/registered-clinical-trials/?p_dia=%D0%A0%D0%B0%D0%BA%20%D1%88%D0%BB%D1%83%D0%BD%D0%BA%D0%B0#filters" TargetMode="External"/><Relationship Id="rId28" Type="http://schemas.openxmlformats.org/officeDocument/2006/relationships/image" Target="../media/image14.png"/><Relationship Id="rId10" Type="http://schemas.openxmlformats.org/officeDocument/2006/relationships/hyperlink" Target="https://crupp.org/uk/registered-clinical-trials/?p_dia=%D0%9D%D0%B5%D1%81%D0%BF%D0%B5%D1%86%D0%B8%D1%84%D1%96%D1%87%D0%BD%D0%B8%D0%B9%20%D0%B2%D0%B8%D1%80%D0%B0%D0%B7%D0%BA%D0%BE%D0%B2%D0%B8%D0%B9%20%D0%BA%D0%BE%D0%BB%D1%96%D1%82#filters" TargetMode="External"/><Relationship Id="rId19" Type="http://schemas.openxmlformats.org/officeDocument/2006/relationships/hyperlink" Target="https://crupp.org/uk/registered-clinical-trials/?p_dia=%D0%A0%D0%B0%D0%BA%20%D0%BF%D1%80%D0%BE%D1%81%D1%82%D0%B0%D1%82%D0%B8%20(%D0%BF%D0%B5%D1%80%D0%B5%D0%B4%D0%BC%D1%96%D1%85%D1%83%D1%80%D0%BE%D0%B2%D0%BE%D1%97%20%D0%B7%D0%B0%D0%BB%D0%BE%D0%B7%D0%B8)#filters" TargetMode="External"/><Relationship Id="rId4" Type="http://schemas.openxmlformats.org/officeDocument/2006/relationships/hyperlink" Target="https://crupp.org/uk/registered-clinical-trials/?p_dia=%D0%90%D0%B4%D0%B5%D0%BD%D0%BE%D0%BA%D0%B0%D1%80%D1%86%D0%B8%D0%BD%D0%BE%D0%BC%D0%B0%20%D1%88%D0%BB%D1%83%D0%BD%D0%BA%D0%B0#filters" TargetMode="External"/><Relationship Id="rId9" Type="http://schemas.openxmlformats.org/officeDocument/2006/relationships/hyperlink" Target="https://crupp.org/uk/registered-clinical-trials/?p_dia=%D0%9B%D1%96%D0%BC%D1%84%D0%BE%D0%BC%D0%B0%20%D0%BD%D0%B5%D1%85%D0%BE%D0%B4%D0%B6%D0%BA%D1%96%D0%BD%D1%81%D1%8C%D0%BA%D0%B0#filters" TargetMode="External"/><Relationship Id="rId14" Type="http://schemas.openxmlformats.org/officeDocument/2006/relationships/hyperlink" Target="https://crupp.org/uk/registered-clinical-trials/?p_dia=%D0%A0%D0%B0%D0%BA%20%D0%BB%D0%B5%D0%B3%D0%B5%D0%BD%D1%96#filters" TargetMode="External"/><Relationship Id="rId22" Type="http://schemas.openxmlformats.org/officeDocument/2006/relationships/hyperlink" Target="https://crupp.org/uk/registered-clinical-trials/?p_dia=%D0%A0%D0%B0%D0%BA%20%D1%88%D0%B8%D0%B9%D0%BA%D0%B8%20%D0%BC%D0%B0%D1%82%D0%BA%D0%B8#filters" TargetMode="External"/><Relationship Id="rId27" Type="http://schemas.openxmlformats.org/officeDocument/2006/relationships/hyperlink" Target="https://crupp.org/uk/registered-clinical-trials/?p_dia=%D0%A6%D1%83%D0%BA%D1%80%D0%BE%D0%B2%D0%B8%D0%B9%20%D0%B4%D1%96%D0%B0%D0%B1%D0%B5%D1%82%20%D1%82%D0%B8%D0%BF%202#filters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zakon5.rada.gov.ua/laws/show/z0550-15" TargetMode="External"/><Relationship Id="rId2" Type="http://schemas.openxmlformats.org/officeDocument/2006/relationships/hyperlink" Target="http://zakon3.rada.gov.ua/laws/show/123/96-%D0%B2%D1%80/page2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Arial Narrow" panose="020B0606020202030204" pitchFamily="34" charset="0"/>
              </a:rPr>
              <a:t>Фармацевтичний ринок і особливості його функціонування. Життєвий цикл фармацевтичного продукту </a:t>
            </a:r>
            <a:r>
              <a:rPr lang="uk-UA" dirty="0" smtClean="0"/>
              <a:t>	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3600" y="3509963"/>
            <a:ext cx="10464800" cy="3255962"/>
          </a:xfrm>
        </p:spPr>
        <p:txBody>
          <a:bodyPr>
            <a:normAutofit/>
          </a:bodyPr>
          <a:lstStyle/>
          <a:p>
            <a:pPr algn="r"/>
            <a:endParaRPr lang="uk-UA" dirty="0" smtClean="0">
              <a:latin typeface="Arial Narrow" panose="020B0606020202030204" pitchFamily="34" charset="0"/>
            </a:endParaRPr>
          </a:p>
          <a:p>
            <a:pPr algn="r"/>
            <a:r>
              <a:rPr lang="uk-UA" dirty="0" smtClean="0">
                <a:latin typeface="Arial Narrow" panose="020B0606020202030204" pitchFamily="34" charset="0"/>
              </a:rPr>
              <a:t>Розробив : ас. каф. громадського здоров'я </a:t>
            </a:r>
          </a:p>
          <a:p>
            <a:pPr algn="r"/>
            <a:r>
              <a:rPr lang="uk-UA" dirty="0" err="1">
                <a:latin typeface="Arial Narrow" panose="020B0606020202030204" pitchFamily="34" charset="0"/>
              </a:rPr>
              <a:t>к</a:t>
            </a:r>
            <a:r>
              <a:rPr lang="uk-UA" dirty="0" err="1" smtClean="0">
                <a:latin typeface="Arial Narrow" panose="020B0606020202030204" pitchFamily="34" charset="0"/>
              </a:rPr>
              <a:t>.е.н</a:t>
            </a:r>
            <a:r>
              <a:rPr lang="uk-UA" dirty="0" smtClean="0">
                <a:latin typeface="Arial Narrow" panose="020B0606020202030204" pitchFamily="34" charset="0"/>
              </a:rPr>
              <a:t>., </a:t>
            </a:r>
            <a:r>
              <a:rPr lang="uk-UA" dirty="0" err="1" smtClean="0">
                <a:latin typeface="Arial Narrow" panose="020B0606020202030204" pitchFamily="34" charset="0"/>
              </a:rPr>
              <a:t>Прийменко</a:t>
            </a:r>
            <a:r>
              <a:rPr lang="uk-UA" dirty="0" smtClean="0">
                <a:latin typeface="Arial Narrow" panose="020B0606020202030204" pitchFamily="34" charset="0"/>
              </a:rPr>
              <a:t> С.А.</a:t>
            </a:r>
          </a:p>
          <a:p>
            <a:pPr algn="r"/>
            <a:endParaRPr lang="uk-UA" dirty="0">
              <a:latin typeface="Arial Narrow" panose="020B0606020202030204" pitchFamily="34" charset="0"/>
            </a:endParaRPr>
          </a:p>
          <a:p>
            <a:pPr algn="r"/>
            <a:endParaRPr lang="uk-UA" dirty="0" smtClean="0">
              <a:latin typeface="Arial Narrow" panose="020B0606020202030204" pitchFamily="34" charset="0"/>
            </a:endParaRPr>
          </a:p>
          <a:p>
            <a:pPr algn="r"/>
            <a:endParaRPr lang="uk-UA" dirty="0">
              <a:latin typeface="Arial Narrow" panose="020B0606020202030204" pitchFamily="34" charset="0"/>
            </a:endParaRPr>
          </a:p>
          <a:p>
            <a:r>
              <a:rPr lang="uk-UA" smtClean="0">
                <a:latin typeface="Arial Narrow" panose="020B0606020202030204" pitchFamily="34" charset="0"/>
              </a:rPr>
              <a:t>Суми 2020</a:t>
            </a:r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305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.mind.ua/img/forall/i/2019/15738546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89" y="468782"/>
            <a:ext cx="11010408" cy="631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037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668" y="154546"/>
            <a:ext cx="11809926" cy="641367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>
                <a:latin typeface="Arial Narrow" panose="020B0606020202030204" pitchFamily="34" charset="0"/>
              </a:rPr>
              <a:t>Будь-який продукт, отриманий в результаті діяльності людини, має свій життєвий цикл</a:t>
            </a:r>
            <a:r>
              <a:rPr lang="uk-UA" dirty="0" smtClean="0">
                <a:latin typeface="Arial Narrow" panose="020B0606020202030204" pitchFamily="34" charset="0"/>
              </a:rPr>
              <a:t>. </a:t>
            </a:r>
          </a:p>
          <a:p>
            <a:pPr marL="0" indent="0" algn="just">
              <a:buNone/>
            </a:pPr>
            <a:endParaRPr lang="ru-RU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uk-UA" i="1" dirty="0" smtClean="0">
                <a:latin typeface="Arial Narrow" panose="020B0606020202030204" pitchFamily="34" charset="0"/>
              </a:rPr>
              <a:t>Життєвим </a:t>
            </a:r>
            <a:r>
              <a:rPr lang="uk-UA" i="1" dirty="0">
                <a:latin typeface="Arial Narrow" panose="020B0606020202030204" pitchFamily="34" charset="0"/>
              </a:rPr>
              <a:t>циклом продукту </a:t>
            </a:r>
            <a:r>
              <a:rPr lang="uk-UA" dirty="0" smtClean="0">
                <a:latin typeface="Arial Narrow" panose="020B0606020202030204" pitchFamily="34" charset="0"/>
              </a:rPr>
              <a:t>– це  </a:t>
            </a:r>
            <a:r>
              <a:rPr lang="uk-UA" dirty="0">
                <a:latin typeface="Arial Narrow" panose="020B0606020202030204" pitchFamily="34" charset="0"/>
              </a:rPr>
              <a:t>період часу від зародження нової ідеї про його вироблення, її практичного втілення в нових виробах до морального старіння цих виробів та їх зняття з виробництва. </a:t>
            </a:r>
            <a:endParaRPr lang="uk-UA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ru-RU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uk-UA" i="1" dirty="0">
                <a:latin typeface="Arial Narrow" panose="020B0606020202030204" pitchFamily="34" charset="0"/>
              </a:rPr>
              <a:t>Життєвий цикл товару </a:t>
            </a:r>
            <a:r>
              <a:rPr lang="uk-UA" dirty="0">
                <a:latin typeface="Arial Narrow" panose="020B0606020202030204" pitchFamily="34" charset="0"/>
              </a:rPr>
              <a:t>– </a:t>
            </a:r>
            <a:r>
              <a:rPr lang="uk-UA" dirty="0" smtClean="0">
                <a:latin typeface="Arial Narrow" panose="020B0606020202030204" pitchFamily="34" charset="0"/>
              </a:rPr>
              <a:t>це період </a:t>
            </a:r>
            <a:r>
              <a:rPr lang="uk-UA" dirty="0">
                <a:latin typeface="Arial Narrow" panose="020B0606020202030204" pitchFamily="34" charset="0"/>
              </a:rPr>
              <a:t>часу, коли товар має життєздатність, обертається на ринку, використовується та приносить дохід виробникам та продавцям. Існує теорія життєвого циклу товару, за якою вважається, що будь-який товар витісняється з ринку іншим товаром, більш удосконаленим або більш дешевим. </a:t>
            </a:r>
            <a:endParaRPr lang="uk-UA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300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425" y="167425"/>
            <a:ext cx="11822806" cy="64780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000" dirty="0" smtClean="0">
                <a:latin typeface="Arial Narrow" panose="020B0606020202030204" pitchFamily="34" charset="0"/>
              </a:rPr>
              <a:t>Основні стадії ЖЦФП </a:t>
            </a:r>
            <a:r>
              <a:rPr lang="ru-RU" dirty="0" smtClean="0">
                <a:latin typeface="Arial Narrow" panose="020B0606020202030204" pitchFamily="34" charset="0"/>
              </a:rPr>
              <a:t>: 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Arial Narrow" panose="020B0606020202030204" pitchFamily="34" charset="0"/>
              </a:rPr>
              <a:t>фармацевтична розробка;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Arial Narrow" panose="020B0606020202030204" pitchFamily="34" charset="0"/>
              </a:rPr>
              <a:t>доклінічні дослідження ;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Arial Narrow" panose="020B0606020202030204" pitchFamily="34" charset="0"/>
              </a:rPr>
              <a:t>клінічні випробування;</a:t>
            </a:r>
            <a:endParaRPr lang="ru-RU" dirty="0">
              <a:latin typeface="Arial Narrow" panose="020B0606020202030204" pitchFamily="34" charset="0"/>
            </a:endParaRPr>
          </a:p>
          <a:p>
            <a:pPr marL="514350" indent="-514350">
              <a:buAutoNum type="arabicPeriod"/>
            </a:pPr>
            <a:r>
              <a:rPr lang="ru-RU" dirty="0" smtClean="0">
                <a:latin typeface="Arial Narrow" panose="020B0606020202030204" pitchFamily="34" charset="0"/>
              </a:rPr>
              <a:t>виробництво лікувальної продукції;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Arial Narrow" panose="020B0606020202030204" pitchFamily="34" charset="0"/>
              </a:rPr>
              <a:t>дистрибуція;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Arial Narrow" panose="020B0606020202030204" pitchFamily="34" charset="0"/>
              </a:rPr>
              <a:t>зберігання;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Arial Narrow" panose="020B0606020202030204" pitchFamily="34" charset="0"/>
              </a:rPr>
              <a:t>реалізація;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Arial Narrow" panose="020B0606020202030204" pitchFamily="34" charset="0"/>
              </a:rPr>
              <a:t>застосування;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Arial Narrow" panose="020B0606020202030204" pitchFamily="34" charset="0"/>
              </a:rPr>
              <a:t>утилізація ЛП.</a:t>
            </a:r>
          </a:p>
        </p:txBody>
      </p:sp>
    </p:spTree>
    <p:extLst>
      <p:ext uri="{BB962C8B-B14F-4D97-AF65-F5344CB8AC3E}">
        <p14:creationId xmlns:p14="http://schemas.microsoft.com/office/powerpoint/2010/main" val="2771368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910" y="141668"/>
            <a:ext cx="11745532" cy="655534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>
                <a:latin typeface="Arial Narrow" panose="020B0606020202030204" pitchFamily="34" charset="0"/>
              </a:rPr>
              <a:t>1. </a:t>
            </a:r>
            <a:r>
              <a:rPr lang="ru-RU" sz="1900" b="1" dirty="0" smtClean="0">
                <a:latin typeface="Arial Narrow" panose="020B0606020202030204" pitchFamily="34" charset="0"/>
              </a:rPr>
              <a:t>Фармацевтична розробка</a:t>
            </a:r>
            <a:r>
              <a:rPr lang="ru-RU" sz="1900" b="1" dirty="0">
                <a:latin typeface="Arial Narrow" panose="020B0606020202030204" pitchFamily="34" charset="0"/>
              </a:rPr>
              <a:t> </a:t>
            </a:r>
            <a:r>
              <a:rPr lang="ru-RU" sz="1900" dirty="0" smtClean="0">
                <a:latin typeface="Arial Narrow" panose="020B0606020202030204" pitchFamily="34" charset="0"/>
              </a:rPr>
              <a:t>— </a:t>
            </a:r>
            <a:r>
              <a:rPr lang="ru-RU" sz="1900" dirty="0" err="1" smtClean="0">
                <a:latin typeface="Arial Narrow" panose="020B0606020202030204" pitchFamily="34" charset="0"/>
              </a:rPr>
              <a:t>це</a:t>
            </a:r>
            <a:r>
              <a:rPr lang="ru-RU" sz="1900" dirty="0" smtClean="0">
                <a:latin typeface="Arial Narrow" panose="020B0606020202030204" pitchFamily="34" charset="0"/>
              </a:rPr>
              <a:t> </a:t>
            </a:r>
            <a:r>
              <a:rPr lang="ru-RU" sz="1900" dirty="0">
                <a:latin typeface="Arial Narrow" panose="020B0606020202030204" pitchFamily="34" charset="0"/>
              </a:rPr>
              <a:t>комплексне дослідження компонентного складу ЛП (лікарських і допоміжних речовин), вибору лікарської форми, оптимізації технологічного процесу, упаковки, а також обґрунтування показників якості й відпрацювання специфікації </a:t>
            </a:r>
            <a:r>
              <a:rPr lang="ru-RU" sz="1900" dirty="0" smtClean="0">
                <a:latin typeface="Arial Narrow" panose="020B0606020202030204" pitchFamily="34" charset="0"/>
              </a:rPr>
              <a:t>лікувальних продуктів. </a:t>
            </a:r>
            <a:endParaRPr lang="uk-UA" sz="1900" dirty="0" smtClean="0"/>
          </a:p>
          <a:p>
            <a:pPr marL="0" indent="0" algn="ctr">
              <a:buNone/>
            </a:pPr>
            <a:r>
              <a:rPr lang="ru-RU" sz="1900" dirty="0" err="1">
                <a:latin typeface="Arial Narrow" panose="020B0606020202030204" pitchFamily="34" charset="0"/>
              </a:rPr>
              <a:t>Міжнародне</a:t>
            </a:r>
            <a:r>
              <a:rPr lang="ru-RU" sz="1900" dirty="0">
                <a:latin typeface="Arial Narrow" panose="020B0606020202030204" pitchFamily="34" charset="0"/>
              </a:rPr>
              <a:t> </a:t>
            </a:r>
            <a:r>
              <a:rPr lang="ru-RU" sz="1900" dirty="0" err="1">
                <a:latin typeface="Arial Narrow" panose="020B0606020202030204" pitchFamily="34" charset="0"/>
              </a:rPr>
              <a:t>законодавство</a:t>
            </a:r>
            <a:r>
              <a:rPr lang="ru-RU" sz="1900" dirty="0">
                <a:latin typeface="Arial Narrow" panose="020B0606020202030204" pitchFamily="34" charset="0"/>
              </a:rPr>
              <a:t> про </a:t>
            </a:r>
            <a:r>
              <a:rPr lang="ru-RU" sz="1900" dirty="0" err="1">
                <a:latin typeface="Arial Narrow" panose="020B0606020202030204" pitchFamily="34" charset="0"/>
              </a:rPr>
              <a:t>фармацевтичну</a:t>
            </a:r>
            <a:r>
              <a:rPr lang="ru-RU" sz="1900" dirty="0">
                <a:latin typeface="Arial Narrow" panose="020B0606020202030204" pitchFamily="34" charset="0"/>
              </a:rPr>
              <a:t> </a:t>
            </a:r>
            <a:r>
              <a:rPr lang="ru-RU" sz="1900" dirty="0" err="1">
                <a:latin typeface="Arial Narrow" panose="020B0606020202030204" pitchFamily="34" charset="0"/>
              </a:rPr>
              <a:t>розробку</a:t>
            </a:r>
            <a:r>
              <a:rPr lang="ru-RU" sz="1900" dirty="0">
                <a:latin typeface="Arial Narrow" panose="020B0606020202030204" pitchFamily="34" charset="0"/>
              </a:rPr>
              <a:t> 2005 р.</a:t>
            </a:r>
          </a:p>
          <a:p>
            <a:pPr marL="0" indent="0" algn="just">
              <a:buNone/>
            </a:pPr>
            <a:r>
              <a:rPr lang="uk-UA" sz="1900" dirty="0" smtClean="0">
                <a:latin typeface="Arial Narrow" panose="020B0606020202030204" pitchFamily="34" charset="0"/>
              </a:rPr>
              <a:t> Міжнародна конференція з гармонізації технічних вимог до реєстрації лікарських засобів для людини </a:t>
            </a:r>
            <a:r>
              <a:rPr lang="ru-RU" sz="1900" dirty="0" smtClean="0">
                <a:latin typeface="Arial Narrow" panose="020B0606020202030204" pitchFamily="34" charset="0"/>
              </a:rPr>
              <a:t>(</a:t>
            </a:r>
            <a:r>
              <a:rPr lang="en-US" sz="1900" dirty="0">
                <a:latin typeface="Arial Narrow" panose="020B0606020202030204" pitchFamily="34" charset="0"/>
              </a:rPr>
              <a:t>ICH): </a:t>
            </a:r>
            <a:r>
              <a:rPr lang="ru-RU" sz="1900" dirty="0" err="1">
                <a:latin typeface="Arial Narrow" panose="020B0606020202030204" pitchFamily="34" charset="0"/>
              </a:rPr>
              <a:t>Настанова</a:t>
            </a:r>
            <a:r>
              <a:rPr lang="ru-RU" sz="1900" dirty="0">
                <a:latin typeface="Arial Narrow" panose="020B0606020202030204" pitchFamily="34" charset="0"/>
              </a:rPr>
              <a:t> </a:t>
            </a:r>
            <a:r>
              <a:rPr lang="en-US" sz="1900" dirty="0">
                <a:latin typeface="Arial Narrow" panose="020B0606020202030204" pitchFamily="34" charset="0"/>
              </a:rPr>
              <a:t>ICH Q8 «Pharmaceutical development» (</a:t>
            </a:r>
            <a:r>
              <a:rPr lang="ru-RU" sz="1900" dirty="0" err="1">
                <a:latin typeface="Arial Narrow" panose="020B0606020202030204" pitchFamily="34" charset="0"/>
              </a:rPr>
              <a:t>Фармацевтична</a:t>
            </a:r>
            <a:r>
              <a:rPr lang="ru-RU" sz="1900" dirty="0">
                <a:latin typeface="Arial Narrow" panose="020B0606020202030204" pitchFamily="34" charset="0"/>
              </a:rPr>
              <a:t> </a:t>
            </a:r>
            <a:r>
              <a:rPr lang="ru-RU" sz="1900" dirty="0" err="1">
                <a:latin typeface="Arial Narrow" panose="020B0606020202030204" pitchFamily="34" charset="0"/>
              </a:rPr>
              <a:t>розробка</a:t>
            </a:r>
            <a:r>
              <a:rPr lang="ru-RU" sz="1900" dirty="0">
                <a:latin typeface="Arial Narrow" panose="020B0606020202030204" pitchFamily="34" charset="0"/>
              </a:rPr>
              <a:t>). </a:t>
            </a:r>
          </a:p>
          <a:p>
            <a:pPr marL="0" indent="0" algn="just">
              <a:buNone/>
            </a:pPr>
            <a:endParaRPr lang="ru-RU" sz="1900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en-US" sz="1900" dirty="0">
                <a:latin typeface="Arial Narrow" panose="020B0606020202030204" pitchFamily="34" charset="0"/>
              </a:rPr>
              <a:t>ICH Q8 - </a:t>
            </a:r>
            <a:r>
              <a:rPr lang="uk-UA" sz="1900" dirty="0" smtClean="0">
                <a:latin typeface="Arial Narrow" panose="020B0606020202030204" pitchFamily="34" charset="0"/>
              </a:rPr>
              <a:t>наріжний камінь реєстраційного досьє </a:t>
            </a:r>
            <a:r>
              <a:rPr lang="ru-RU" sz="1900" dirty="0" smtClean="0">
                <a:latin typeface="Arial Narrow" panose="020B0606020202030204" pitchFamily="34" charset="0"/>
              </a:rPr>
              <a:t>ЛЗ </a:t>
            </a:r>
            <a:r>
              <a:rPr lang="ru-RU" sz="1900" dirty="0">
                <a:latin typeface="Arial Narrow" panose="020B0606020202030204" pitchFamily="34" charset="0"/>
              </a:rPr>
              <a:t>(С</a:t>
            </a:r>
            <a:r>
              <a:rPr lang="en-US" sz="1900" dirty="0">
                <a:latin typeface="Arial Narrow" panose="020B0606020202030204" pitchFamily="34" charset="0"/>
              </a:rPr>
              <a:t>TD-</a:t>
            </a:r>
            <a:r>
              <a:rPr lang="ru-RU" sz="1900" dirty="0" err="1">
                <a:latin typeface="Arial Narrow" panose="020B0606020202030204" pitchFamily="34" charset="0"/>
              </a:rPr>
              <a:t>досьє</a:t>
            </a:r>
            <a:r>
              <a:rPr lang="ru-RU" sz="1900" dirty="0">
                <a:latin typeface="Arial Narrow" panose="020B0606020202030204" pitchFamily="34" charset="0"/>
              </a:rPr>
              <a:t>). </a:t>
            </a:r>
            <a:r>
              <a:rPr lang="uk-UA" sz="1900" u="sng" dirty="0" smtClean="0">
                <a:latin typeface="Arial Narrow" panose="020B0606020202030204" pitchFamily="34" charset="0"/>
              </a:rPr>
              <a:t>Ключове положення </a:t>
            </a:r>
            <a:r>
              <a:rPr lang="uk-UA" sz="1900" dirty="0" smtClean="0">
                <a:latin typeface="Arial Narrow" panose="020B0606020202030204" pitchFamily="34" charset="0"/>
              </a:rPr>
              <a:t>Настанови ЄС з фармацевтичних </a:t>
            </a:r>
            <a:r>
              <a:rPr lang="uk-UA" sz="1900" dirty="0" err="1" smtClean="0">
                <a:latin typeface="Arial Narrow" panose="020B0606020202030204" pitchFamily="34" charset="0"/>
              </a:rPr>
              <a:t>досліджен</a:t>
            </a:r>
            <a:r>
              <a:rPr lang="ru-RU" sz="1900" dirty="0" smtClean="0">
                <a:latin typeface="Arial Narrow" panose="020B0606020202030204" pitchFamily="34" charset="0"/>
              </a:rPr>
              <a:t>ь </a:t>
            </a:r>
            <a:r>
              <a:rPr lang="ru-RU" sz="1900" dirty="0">
                <a:latin typeface="Arial Narrow" panose="020B0606020202030204" pitchFamily="34" charset="0"/>
              </a:rPr>
              <a:t>(</a:t>
            </a:r>
            <a:r>
              <a:rPr lang="en-US" sz="1900" dirty="0">
                <a:latin typeface="Arial Narrow" panose="020B0606020202030204" pitchFamily="34" charset="0"/>
              </a:rPr>
              <a:t>Development Pharmaceutics), </a:t>
            </a:r>
            <a:r>
              <a:rPr lang="ru-RU" sz="1900" dirty="0">
                <a:latin typeface="Arial Narrow" panose="020B0606020202030204" pitchFamily="34" charset="0"/>
              </a:rPr>
              <a:t>основа </a:t>
            </a:r>
            <a:r>
              <a:rPr lang="en-US" sz="1900" dirty="0">
                <a:latin typeface="Arial Narrow" panose="020B0606020202030204" pitchFamily="34" charset="0"/>
              </a:rPr>
              <a:t>Q8</a:t>
            </a:r>
            <a:r>
              <a:rPr lang="en-US" sz="1900" dirty="0" smtClean="0">
                <a:latin typeface="Arial Narrow" panose="020B0606020202030204" pitchFamily="34" charset="0"/>
              </a:rPr>
              <a:t>:</a:t>
            </a:r>
            <a:endParaRPr lang="uk-UA" sz="1900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uk-UA" sz="1900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sz="3000" b="1" i="1" u="sng" dirty="0" smtClean="0">
                <a:latin typeface="Arial Narrow" panose="020B0606020202030204" pitchFamily="34" charset="0"/>
              </a:rPr>
              <a:t>«</a:t>
            </a:r>
            <a:r>
              <a:rPr lang="uk-UA" sz="3000" b="1" i="1" u="sng" dirty="0" smtClean="0">
                <a:latin typeface="Arial Narrow" panose="020B0606020202030204" pitchFamily="34" charset="0"/>
              </a:rPr>
              <a:t>Якість не може бути вкладена в продукт шляхом його тестування після завершення виробничого </a:t>
            </a:r>
            <a:r>
              <a:rPr lang="ru-RU" sz="3000" b="1" i="1" u="sng" dirty="0" smtClean="0">
                <a:latin typeface="Arial Narrow" panose="020B0606020202030204" pitchFamily="34" charset="0"/>
              </a:rPr>
              <a:t>циклу</a:t>
            </a:r>
            <a:r>
              <a:rPr lang="ru-RU" sz="3000" b="1" i="1" u="sng" dirty="0">
                <a:latin typeface="Arial Narrow" panose="020B0606020202030204" pitchFamily="34" charset="0"/>
              </a:rPr>
              <a:t>, - вона повинна бути «</a:t>
            </a:r>
            <a:r>
              <a:rPr lang="ru-RU" sz="3000" b="1" i="1" u="sng" dirty="0" err="1">
                <a:latin typeface="Arial Narrow" panose="020B0606020202030204" pitchFamily="34" charset="0"/>
              </a:rPr>
              <a:t>вбудована</a:t>
            </a:r>
            <a:r>
              <a:rPr lang="ru-RU" sz="3000" b="1" i="1" u="sng" dirty="0">
                <a:latin typeface="Arial Narrow" panose="020B0606020202030204" pitchFamily="34" charset="0"/>
              </a:rPr>
              <a:t>» (</a:t>
            </a:r>
            <a:r>
              <a:rPr lang="en-US" sz="3000" b="1" i="1" u="sng" dirty="0">
                <a:latin typeface="Arial Narrow" panose="020B0606020202030204" pitchFamily="34" charset="0"/>
              </a:rPr>
              <a:t>built in) </a:t>
            </a:r>
            <a:r>
              <a:rPr lang="ru-RU" sz="3000" b="1" i="1" u="sng" dirty="0">
                <a:latin typeface="Arial Narrow" panose="020B0606020202030204" pitchFamily="34" charset="0"/>
              </a:rPr>
              <a:t>в </a:t>
            </a:r>
            <a:r>
              <a:rPr lang="ru-RU" sz="3000" b="1" i="1" u="sng" dirty="0" err="1">
                <a:latin typeface="Arial Narrow" panose="020B0606020202030204" pitchFamily="34" charset="0"/>
              </a:rPr>
              <a:t>нього</a:t>
            </a:r>
            <a:r>
              <a:rPr lang="ru-RU" sz="3000" b="1" i="1" u="sng" dirty="0">
                <a:latin typeface="Arial Narrow" panose="020B0606020202030204" pitchFamily="34" charset="0"/>
              </a:rPr>
              <a:t>, </a:t>
            </a:r>
            <a:r>
              <a:rPr lang="ru-RU" sz="3000" b="1" i="1" u="sng" dirty="0" err="1">
                <a:latin typeface="Arial Narrow" panose="020B0606020202030204" pitchFamily="34" charset="0"/>
              </a:rPr>
              <a:t>починаючи</a:t>
            </a:r>
            <a:r>
              <a:rPr lang="ru-RU" sz="3000" b="1" i="1" u="sng" dirty="0">
                <a:latin typeface="Arial Narrow" panose="020B0606020202030204" pitchFamily="34" charset="0"/>
              </a:rPr>
              <a:t> з </a:t>
            </a:r>
            <a:r>
              <a:rPr lang="ru-RU" sz="3000" b="1" i="1" u="sng" dirty="0" err="1">
                <a:latin typeface="Arial Narrow" panose="020B0606020202030204" pitchFamily="34" charset="0"/>
              </a:rPr>
              <a:t>концепції</a:t>
            </a:r>
            <a:r>
              <a:rPr lang="ru-RU" sz="3000" b="1" i="1" u="sng" dirty="0">
                <a:latin typeface="Arial Narrow" panose="020B0606020202030204" pitchFamily="34" charset="0"/>
              </a:rPr>
              <a:t> проекту і </a:t>
            </a:r>
            <a:r>
              <a:rPr lang="ru-RU" sz="3000" b="1" i="1" u="sng" dirty="0" err="1">
                <a:latin typeface="Arial Narrow" panose="020B0606020202030204" pitchFamily="34" charset="0"/>
              </a:rPr>
              <a:t>протягом</a:t>
            </a:r>
            <a:r>
              <a:rPr lang="ru-RU" sz="3000" b="1" i="1" u="sng" dirty="0">
                <a:latin typeface="Arial Narrow" panose="020B0606020202030204" pitchFamily="34" charset="0"/>
              </a:rPr>
              <a:t> </a:t>
            </a:r>
            <a:r>
              <a:rPr lang="ru-RU" sz="3000" b="1" i="1" u="sng" dirty="0" err="1">
                <a:latin typeface="Arial Narrow" panose="020B0606020202030204" pitchFamily="34" charset="0"/>
              </a:rPr>
              <a:t>всіх</a:t>
            </a:r>
            <a:r>
              <a:rPr lang="ru-RU" sz="3000" b="1" i="1" u="sng" dirty="0">
                <a:latin typeface="Arial Narrow" panose="020B0606020202030204" pitchFamily="34" charset="0"/>
              </a:rPr>
              <a:t> </a:t>
            </a:r>
            <a:r>
              <a:rPr lang="ru-RU" sz="3000" b="1" i="1" u="sng" dirty="0" err="1">
                <a:latin typeface="Arial Narrow" panose="020B0606020202030204" pitchFamily="34" charset="0"/>
              </a:rPr>
              <a:t>етапів</a:t>
            </a:r>
            <a:r>
              <a:rPr lang="ru-RU" sz="3000" b="1" i="1" u="sng" dirty="0">
                <a:latin typeface="Arial Narrow" panose="020B0606020202030204" pitchFamily="34" charset="0"/>
              </a:rPr>
              <a:t> </a:t>
            </a:r>
            <a:r>
              <a:rPr lang="ru-RU" sz="3000" b="1" i="1" u="sng" dirty="0" err="1">
                <a:latin typeface="Arial Narrow" panose="020B0606020202030204" pitchFamily="34" charset="0"/>
              </a:rPr>
              <a:t>розробки</a:t>
            </a:r>
            <a:r>
              <a:rPr lang="ru-RU" sz="3000" b="1" i="1" u="sng" dirty="0">
                <a:latin typeface="Arial Narrow" panose="020B0606020202030204" pitchFamily="34" charset="0"/>
              </a:rPr>
              <a:t> і </a:t>
            </a:r>
            <a:r>
              <a:rPr lang="ru-RU" sz="3000" b="1" i="1" u="sng" dirty="0" err="1">
                <a:latin typeface="Arial Narrow" panose="020B0606020202030204" pitchFamily="34" charset="0"/>
              </a:rPr>
              <a:t>виробництва</a:t>
            </a:r>
            <a:r>
              <a:rPr lang="ru-RU" sz="3000" b="1" i="1" u="sng" dirty="0">
                <a:latin typeface="Arial Narrow" panose="020B0606020202030204" pitchFamily="34" charset="0"/>
              </a:rPr>
              <a:t>».</a:t>
            </a:r>
          </a:p>
          <a:p>
            <a:pPr marL="0" indent="0" algn="just">
              <a:buNone/>
            </a:pPr>
            <a:endParaRPr lang="ru-RU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sz="1800" dirty="0">
                <a:latin typeface="Arial Narrow" panose="020B0606020202030204" pitchFamily="34" charset="0"/>
              </a:rPr>
              <a:t>Мета </a:t>
            </a:r>
            <a:r>
              <a:rPr lang="ru-RU" sz="1800" dirty="0" err="1">
                <a:latin typeface="Arial Narrow" panose="020B0606020202030204" pitchFamily="34" charset="0"/>
              </a:rPr>
              <a:t>Настанови</a:t>
            </a:r>
            <a:r>
              <a:rPr lang="ru-RU" sz="1800" dirty="0">
                <a:latin typeface="Arial Narrow" panose="020B0606020202030204" pitchFamily="34" charset="0"/>
              </a:rPr>
              <a:t> </a:t>
            </a:r>
            <a:r>
              <a:rPr lang="en-US" sz="1800" dirty="0">
                <a:latin typeface="Arial Narrow" panose="020B0606020202030204" pitchFamily="34" charset="0"/>
              </a:rPr>
              <a:t>ICH Q8 – </a:t>
            </a:r>
            <a:r>
              <a:rPr lang="uk-UA" sz="1800" dirty="0" smtClean="0">
                <a:latin typeface="Arial Narrow" panose="020B0606020202030204" pitchFamily="34" charset="0"/>
              </a:rPr>
              <a:t>надання вмісту розділу 3.2.Р.2 (Фармацевтична розробка) для лікарських препаратів в форматі </a:t>
            </a:r>
            <a:r>
              <a:rPr lang="uk-UA" sz="1800" dirty="0" err="1" smtClean="0">
                <a:latin typeface="Arial Narrow" panose="020B0606020202030204" pitchFamily="34" charset="0"/>
              </a:rPr>
              <a:t>Згального</a:t>
            </a:r>
            <a:r>
              <a:rPr lang="uk-UA" sz="1800" dirty="0" smtClean="0">
                <a:latin typeface="Arial Narrow" panose="020B0606020202030204" pitchFamily="34" charset="0"/>
              </a:rPr>
              <a:t> Технічного </a:t>
            </a:r>
            <a:r>
              <a:rPr lang="ru-RU" sz="1800" dirty="0" smtClean="0">
                <a:latin typeface="Arial Narrow" panose="020B0606020202030204" pitchFamily="34" charset="0"/>
              </a:rPr>
              <a:t>Документу </a:t>
            </a:r>
            <a:r>
              <a:rPr lang="en-US" sz="1800" dirty="0">
                <a:latin typeface="Arial Narrow" panose="020B0606020202030204" pitchFamily="34" charset="0"/>
              </a:rPr>
              <a:t>ICH </a:t>
            </a:r>
            <a:r>
              <a:rPr lang="ru-RU" sz="1800" dirty="0" smtClean="0">
                <a:latin typeface="Arial Narrow" panose="020B0606020202030204" pitchFamily="34" charset="0"/>
              </a:rPr>
              <a:t>М4.</a:t>
            </a:r>
            <a:endParaRPr lang="ru-RU" sz="1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032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013" y="1"/>
            <a:ext cx="11795975" cy="6671256"/>
          </a:xfrm>
        </p:spPr>
        <p:txBody>
          <a:bodyPr>
            <a:normAutofit/>
          </a:bodyPr>
          <a:lstStyle/>
          <a:p>
            <a:pPr marL="0" indent="0" algn="just" fontAlgn="base">
              <a:buNone/>
            </a:pPr>
            <a:r>
              <a:rPr lang="uk-UA" dirty="0" smtClean="0">
                <a:latin typeface="Arial Narrow" panose="020B0606020202030204" pitchFamily="34" charset="0"/>
              </a:rPr>
              <a:t>2. </a:t>
            </a:r>
            <a:r>
              <a:rPr lang="uk-UA" b="1" dirty="0" err="1" smtClean="0">
                <a:latin typeface="Arial Narrow" panose="020B0606020202030204" pitchFamily="34" charset="0"/>
              </a:rPr>
              <a:t>Доклінічне</a:t>
            </a:r>
            <a:r>
              <a:rPr lang="uk-UA" b="1" dirty="0" smtClean="0">
                <a:latin typeface="Arial Narrow" panose="020B0606020202030204" pitchFamily="34" charset="0"/>
              </a:rPr>
              <a:t> дослідження ліків </a:t>
            </a:r>
            <a:r>
              <a:rPr lang="uk-UA" sz="1900" dirty="0" smtClean="0">
                <a:latin typeface="Arial Narrow" panose="020B0606020202030204" pitchFamily="34" charset="0"/>
              </a:rPr>
              <a:t>— етап створення ліків, який включає комплекс дослідницьких процедур та операцій з визначення нешкідливості та специфічної активності з метою одержання дозволу на їх клінічні випробування з подальшим упровадженням препарату в промислове виробництво та медичну практику.</a:t>
            </a:r>
          </a:p>
          <a:p>
            <a:pPr marL="0" indent="0" algn="just" fontAlgn="base">
              <a:buNone/>
            </a:pPr>
            <a:r>
              <a:rPr lang="uk-UA" sz="1900" dirty="0" smtClean="0">
                <a:latin typeface="Arial Narrow" panose="020B0606020202030204" pitchFamily="34" charset="0"/>
              </a:rPr>
              <a:t>Одним з найважливіших завдань на шляху розробки ефективних, безпечних конкурентоспроможних ліків в Україні є створення ефективної системи доклінічних випробувань, які відповідають міжнародним стандартам. </a:t>
            </a:r>
          </a:p>
          <a:p>
            <a:pPr marL="0" indent="0" algn="ctr" fontAlgn="base">
              <a:buNone/>
            </a:pPr>
            <a:r>
              <a:rPr lang="uk-UA" sz="1900" dirty="0" smtClean="0">
                <a:latin typeface="Arial Narrow" panose="020B0606020202030204" pitchFamily="34" charset="0"/>
              </a:rPr>
              <a:t>Мета доклінічних досліджень:  </a:t>
            </a:r>
          </a:p>
          <a:p>
            <a:pPr algn="ctr" fontAlgn="base">
              <a:buFont typeface="Wingdings" panose="05000000000000000000" pitchFamily="2" charset="2"/>
              <a:buChar char="Ø"/>
            </a:pPr>
            <a:r>
              <a:rPr lang="uk-UA" sz="1900" dirty="0" smtClean="0">
                <a:latin typeface="Arial Narrow" panose="020B0606020202030204" pitchFamily="34" charset="0"/>
              </a:rPr>
              <a:t>одержання науковими методами оцінок та доказів їх ефективності та безпеки. </a:t>
            </a:r>
          </a:p>
          <a:p>
            <a:pPr marL="0" indent="0" algn="just" fontAlgn="base">
              <a:buNone/>
            </a:pPr>
            <a:r>
              <a:rPr lang="uk-UA" sz="1900" dirty="0" smtClean="0">
                <a:latin typeface="Arial Narrow" panose="020B0606020202030204" pitchFamily="34" charset="0"/>
              </a:rPr>
              <a:t>Доклінічні дослідження проводяться організаціями-розробниками за правилами лабораторної практики, що затверджені національним органом контролю якості ЛП, затвердженим планом з веденням протоколу та складанням звіту за результатами досліджень. Після закінчення досліджень організація — розробник ЛП дає висновки про можливість подальших клінічних досліджень препарату з метою впровадження у виробництво та медичну практику. </a:t>
            </a:r>
          </a:p>
          <a:p>
            <a:pPr marL="0" indent="0" algn="just">
              <a:buNone/>
            </a:pPr>
            <a:r>
              <a:rPr lang="uk-UA" sz="1900" dirty="0" smtClean="0">
                <a:latin typeface="Arial Narrow" panose="020B0606020202030204" pitchFamily="34" charset="0"/>
              </a:rPr>
              <a:t>У процесі вивчення </a:t>
            </a:r>
            <a:r>
              <a:rPr lang="uk-UA" sz="1900" dirty="0" err="1" smtClean="0">
                <a:latin typeface="Arial Narrow" panose="020B0606020202030204" pitchFamily="34" charset="0"/>
              </a:rPr>
              <a:t>фармакодинаміки</a:t>
            </a:r>
            <a:r>
              <a:rPr lang="uk-UA" sz="1900" dirty="0" smtClean="0">
                <a:latin typeface="Arial Narrow" panose="020B0606020202030204" pitchFamily="34" charset="0"/>
              </a:rPr>
              <a:t> нового ЛП визначають не тільки його специфічну фармакологічну дію, але й можливі побічні ефекти, які пов’язані з механізмом його дії. Вплив ЛП на здоровий та хворий організм може бути різним, тому фармакологічні дослідження проводяться </a:t>
            </a:r>
            <a:r>
              <a:rPr lang="uk-UA" sz="1900" b="1" u="sng" dirty="0" smtClean="0">
                <a:latin typeface="Arial Narrow" panose="020B0606020202030204" pitchFamily="34" charset="0"/>
              </a:rPr>
              <a:t>на здорових тваринах і тваринах з модельованою патологією</a:t>
            </a:r>
            <a:endParaRPr lang="uk-UA" sz="1900" b="1" u="sng" dirty="0">
              <a:latin typeface="Arial Narrow" panose="020B0606020202030204" pitchFamily="34" charset="0"/>
            </a:endParaRPr>
          </a:p>
        </p:txBody>
      </p:sp>
      <p:sp>
        <p:nvSpPr>
          <p:cNvPr id="4" name="AutoShape 2" descr="https://np.pl.ua/wp-content/uploads/2019/11/pravdaimi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http://apau.org.ua/wp-content/uploads/2018/10/images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582" y="4664753"/>
            <a:ext cx="3307846" cy="219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ww.apteka.ua/wp-4.7.5/wp-content/uploads/2018/11/9823958923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549211"/>
            <a:ext cx="2885986" cy="230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Как сделать укол поросенку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242" y="4589684"/>
            <a:ext cx="3973123" cy="222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906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741" y="151372"/>
            <a:ext cx="11950521" cy="1149394"/>
          </a:xfrm>
        </p:spPr>
        <p:txBody>
          <a:bodyPr>
            <a:noAutofit/>
          </a:bodyPr>
          <a:lstStyle/>
          <a:p>
            <a:pPr marL="0" indent="0" algn="just" fontAlgn="base">
              <a:buNone/>
            </a:pPr>
            <a:r>
              <a:rPr lang="uk-UA" sz="1800" b="1" dirty="0" smtClean="0">
                <a:latin typeface="Arial Narrow" panose="020B0606020202030204" pitchFamily="34" charset="0"/>
              </a:rPr>
              <a:t>Клінічні</a:t>
            </a:r>
            <a:r>
              <a:rPr lang="ru-RU" sz="1800" b="1" dirty="0" smtClean="0">
                <a:latin typeface="Arial Narrow" panose="020B0606020202030204" pitchFamily="34" charset="0"/>
              </a:rPr>
              <a:t> випробування</a:t>
            </a:r>
            <a:r>
              <a:rPr lang="ru-RU" sz="1800" dirty="0">
                <a:latin typeface="Arial Narrow" panose="020B0606020202030204" pitchFamily="34" charset="0"/>
              </a:rPr>
              <a:t> </a:t>
            </a:r>
            <a:r>
              <a:rPr lang="ru-RU" sz="1800" dirty="0" smtClean="0">
                <a:latin typeface="Arial Narrow" panose="020B0606020202030204" pitchFamily="34" charset="0"/>
              </a:rPr>
              <a:t>— </a:t>
            </a:r>
            <a:r>
              <a:rPr lang="uk-UA" sz="1800" dirty="0" smtClean="0">
                <a:latin typeface="Arial Narrow" panose="020B0606020202030204" pitchFamily="34" charset="0"/>
              </a:rPr>
              <a:t>обов’яз­ковий етап дослідження нового або вже відомого ЛП, який реєструється для застосування. Цей етап проводиться в клінічних умовах, тобто під спостереженням лікарів в обладнаних стаціонарах. Для проведення клінічних випробувань необхідне отримання офіційного дозволу компетентних органів на його медичне застосування (реєстраційного свідоцтва чи торгової ліцензії), яке в свою чергу базує­ться на ретельно вивірених позитивних даних доклінічних випробувань. Клінічні випробування, при яких вивчають нові умови застосування зареєстрованих засобів (нові показання, новий спосіб уведення або нові лікарські форми), розглядаються </a:t>
            </a:r>
            <a:r>
              <a:rPr lang="ru-RU" sz="1800" dirty="0" smtClean="0">
                <a:latin typeface="Arial Narrow" panose="020B0606020202030204" pitchFamily="34" charset="0"/>
              </a:rPr>
              <a:t>як </a:t>
            </a:r>
            <a:r>
              <a:rPr lang="ru-RU" sz="1800" dirty="0">
                <a:latin typeface="Arial Narrow" panose="020B0606020202030204" pitchFamily="34" charset="0"/>
              </a:rPr>
              <a:t>випробування нового препарату. </a:t>
            </a:r>
          </a:p>
        </p:txBody>
      </p:sp>
      <p:pic>
        <p:nvPicPr>
          <p:cNvPr id="1026" name="Picture 2" descr="493e7b7-klinichni-viprobuvannya--3--original.jpg (1000×61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797" y="1688766"/>
            <a:ext cx="8624552" cy="548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077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183" y="103030"/>
            <a:ext cx="11797048" cy="659398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>
                <a:latin typeface="Arial Narrow" panose="020B0606020202030204" pitchFamily="34" charset="0"/>
              </a:rPr>
              <a:t>I </a:t>
            </a:r>
            <a:r>
              <a:rPr lang="uk-UA" dirty="0" smtClean="0">
                <a:latin typeface="Arial Narrow" panose="020B0606020202030204" pitchFamily="34" charset="0"/>
              </a:rPr>
              <a:t>фаза - перші </a:t>
            </a:r>
            <a:r>
              <a:rPr lang="uk-UA" dirty="0">
                <a:latin typeface="Arial Narrow" panose="020B0606020202030204" pitchFamily="34" charset="0"/>
              </a:rPr>
              <a:t>випробування нового препарату на людях, зазвичай за участю 20–80 здорових добровольців, у ході яких дослідники </a:t>
            </a:r>
            <a:r>
              <a:rPr lang="uk-UA" b="1" u="sng" dirty="0">
                <a:latin typeface="Arial Narrow" panose="020B0606020202030204" pitchFamily="34" charset="0"/>
              </a:rPr>
              <a:t>встановлюють діапазон доз</a:t>
            </a:r>
            <a:r>
              <a:rPr lang="uk-UA" dirty="0">
                <a:latin typeface="Arial Narrow" panose="020B0606020202030204" pitchFamily="34" charset="0"/>
              </a:rPr>
              <a:t>, у межах яких препарат досить добре переноситься при одноразовому або повторному введенні. </a:t>
            </a:r>
            <a:endParaRPr lang="uk-UA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uk-UA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uk-UA" dirty="0" smtClean="0">
                <a:latin typeface="Arial Narrow" panose="020B0606020202030204" pitchFamily="34" charset="0"/>
              </a:rPr>
              <a:t>Для</a:t>
            </a:r>
            <a:r>
              <a:rPr lang="uk-UA" dirty="0">
                <a:latin typeface="Arial Narrow" panose="020B0606020202030204" pitchFamily="34" charset="0"/>
              </a:rPr>
              <a:t> розрахунку стартової дози використовують дані, отримані у випробуваннях на тваринах під час доклінічних випробувань. </a:t>
            </a:r>
            <a:endParaRPr lang="uk-UA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uk-UA" dirty="0" smtClean="0">
                <a:latin typeface="Arial Narrow" panose="020B0606020202030204" pitchFamily="34" charset="0"/>
              </a:rPr>
              <a:t>Важливість </a:t>
            </a:r>
            <a:r>
              <a:rPr lang="uk-UA" dirty="0">
                <a:latin typeface="Arial Narrow" panose="020B0606020202030204" pitchFamily="34" charset="0"/>
              </a:rPr>
              <a:t>проведення досліджень I фази полягає в отриманні даних про </a:t>
            </a:r>
            <a:r>
              <a:rPr lang="uk-UA" dirty="0" smtClean="0">
                <a:latin typeface="Arial Narrow" panose="020B0606020202030204" pitchFamily="34" charset="0"/>
              </a:rPr>
              <a:t>перенесення </a:t>
            </a:r>
            <a:r>
              <a:rPr lang="uk-UA" dirty="0">
                <a:latin typeface="Arial Narrow" panose="020B0606020202030204" pitchFamily="34" charset="0"/>
              </a:rPr>
              <a:t>і безпеку препарату для ухвалення рішення про його подальшу розробку. </a:t>
            </a:r>
            <a:r>
              <a:rPr lang="uk-UA" dirty="0" smtClean="0">
                <a:latin typeface="Arial Narrow" panose="020B0606020202030204" pitchFamily="34" charset="0"/>
              </a:rPr>
              <a:t>На</a:t>
            </a:r>
            <a:r>
              <a:rPr lang="uk-UA" dirty="0">
                <a:latin typeface="Arial Narrow" panose="020B0606020202030204" pitchFamily="34" charset="0"/>
              </a:rPr>
              <a:t> цьому етапі досліджується </a:t>
            </a:r>
            <a:r>
              <a:rPr lang="uk-UA" dirty="0" err="1">
                <a:latin typeface="Arial Narrow" panose="020B0606020202030204" pitchFamily="34" charset="0"/>
              </a:rPr>
              <a:t>дозо­залежний</a:t>
            </a:r>
            <a:r>
              <a:rPr lang="uk-UA" dirty="0">
                <a:latin typeface="Arial Narrow" panose="020B0606020202030204" pitchFamily="34" charset="0"/>
              </a:rPr>
              <a:t> ефект та вибір діапазону доз, який згодом вивчатиметься. </a:t>
            </a:r>
            <a:endParaRPr lang="uk-UA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uk-UA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uk-UA" dirty="0" smtClean="0">
                <a:latin typeface="Arial Narrow" panose="020B0606020202030204" pitchFamily="34" charset="0"/>
              </a:rPr>
              <a:t>Тривалість випробування на</a:t>
            </a:r>
            <a:r>
              <a:rPr lang="uk-UA" dirty="0">
                <a:latin typeface="Arial Narrow" panose="020B0606020202030204" pitchFamily="34" charset="0"/>
              </a:rPr>
              <a:t> цій фазі </a:t>
            </a:r>
            <a:r>
              <a:rPr lang="ru-RU" dirty="0" smtClean="0">
                <a:latin typeface="Arial Narrow" panose="020B0606020202030204" pitchFamily="34" charset="0"/>
              </a:rPr>
              <a:t>в </a:t>
            </a:r>
            <a:r>
              <a:rPr lang="ru-RU" dirty="0">
                <a:latin typeface="Arial Narrow" panose="020B0606020202030204" pitchFamily="34" charset="0"/>
              </a:rPr>
              <a:t>становить </a:t>
            </a:r>
            <a:r>
              <a:rPr lang="ru-RU" u="sng" dirty="0" err="1">
                <a:latin typeface="Arial Narrow" panose="020B0606020202030204" pitchFamily="34" charset="0"/>
              </a:rPr>
              <a:t>від</a:t>
            </a:r>
            <a:r>
              <a:rPr lang="ru-RU" u="sng" dirty="0">
                <a:latin typeface="Arial Narrow" panose="020B0606020202030204" pitchFamily="34" charset="0"/>
              </a:rPr>
              <a:t> 6 </a:t>
            </a:r>
            <a:r>
              <a:rPr lang="ru-RU" u="sng" dirty="0" err="1">
                <a:latin typeface="Arial Narrow" panose="020B0606020202030204" pitchFamily="34" charset="0"/>
              </a:rPr>
              <a:t>міс</a:t>
            </a:r>
            <a:r>
              <a:rPr lang="ru-RU" u="sng" dirty="0">
                <a:latin typeface="Arial Narrow" panose="020B0606020202030204" pitchFamily="34" charset="0"/>
              </a:rPr>
              <a:t> до 1 року</a:t>
            </a:r>
            <a:r>
              <a:rPr lang="ru-RU" dirty="0">
                <a:latin typeface="Arial Narrow" panose="020B0606020202030204" pitchFamily="34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706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740" y="177129"/>
            <a:ext cx="11886127" cy="646837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Arial Narrow" panose="020B0606020202030204" pitchFamily="34" charset="0"/>
              </a:rPr>
              <a:t>II </a:t>
            </a:r>
            <a:r>
              <a:rPr lang="ru-RU" dirty="0" smtClean="0">
                <a:latin typeface="Arial Narrow" panose="020B0606020202030204" pitchFamily="34" charset="0"/>
              </a:rPr>
              <a:t>фаза (</a:t>
            </a:r>
            <a:r>
              <a:rPr lang="uk-UA" dirty="0" smtClean="0">
                <a:latin typeface="Arial Narrow" panose="020B0606020202030204" pitchFamily="34" charset="0"/>
              </a:rPr>
              <a:t>пі­лот­на) - отримання першого до­свіду застосування досліджуваного препарату­ у пацієнтів із захворюванням, для лікування якого він буде призначатися. </a:t>
            </a:r>
          </a:p>
          <a:p>
            <a:pPr marL="0" indent="0" algn="ctr">
              <a:buNone/>
            </a:pPr>
            <a:r>
              <a:rPr lang="uk-UA" b="1" u="sng" dirty="0" smtClean="0">
                <a:latin typeface="Arial Narrow" panose="020B0606020202030204" pitchFamily="34" charset="0"/>
              </a:rPr>
              <a:t>Мета: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dirty="0" smtClean="0">
                <a:latin typeface="Arial Narrow" panose="020B0606020202030204" pitchFamily="34" charset="0"/>
              </a:rPr>
              <a:t> доведення клінічної ефективності ЛП при випробуванні на певній групі пацієнтів</a:t>
            </a:r>
            <a:r>
              <a:rPr lang="uk-UA" dirty="0">
                <a:latin typeface="Arial Narrow" panose="020B0606020202030204" pitchFamily="34" charset="0"/>
              </a:rPr>
              <a:t>;</a:t>
            </a:r>
            <a:endParaRPr lang="uk-UA" dirty="0" smtClean="0">
              <a:latin typeface="Arial Narrow" panose="020B060602020203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dirty="0" smtClean="0">
                <a:latin typeface="Arial Narrow" panose="020B0606020202030204" pitchFamily="34" charset="0"/>
              </a:rPr>
              <a:t>визначення рівня терапевтичної дози препарату, схеми його дозування тощо.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uk-UA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uk-UA" dirty="0" smtClean="0">
                <a:latin typeface="Arial Narrow" panose="020B0606020202030204" pitchFamily="34" charset="0"/>
              </a:rPr>
              <a:t>Кількість досліджуваних осіб - від 200 до 600 осіб. </a:t>
            </a:r>
          </a:p>
          <a:p>
            <a:pPr marL="0" indent="0" algn="just">
              <a:buNone/>
            </a:pPr>
            <a:endParaRPr lang="uk-UA" dirty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uk-UA" b="1" u="sng" dirty="0" smtClean="0">
                <a:latin typeface="Arial Narrow" panose="020B0606020202030204" pitchFamily="34" charset="0"/>
              </a:rPr>
              <a:t>Основне завдання :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dirty="0" smtClean="0">
                <a:latin typeface="Arial Narrow" panose="020B0606020202030204" pitchFamily="34" charset="0"/>
              </a:rPr>
              <a:t> визначення оптимального рівня доз препарату для того, щоб продовжити дослідження III фази клінічних випробувань;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dirty="0" smtClean="0">
                <a:latin typeface="Arial Narrow" panose="020B0606020202030204" pitchFamily="34" charset="0"/>
              </a:rPr>
              <a:t>порівняння ефектів досліджуваного препарату з ефектами плацебо або стандартного лікування, де контролем служить група пацієнті­в, які не одержували лікування взагалі;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dirty="0" smtClean="0">
                <a:latin typeface="Arial Narrow" panose="020B0606020202030204" pitchFamily="34" charset="0"/>
              </a:rPr>
              <a:t> моніторинг позитивних ефектів і побічних проявів застосування до­сліджуваного препарату;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dirty="0" smtClean="0">
                <a:latin typeface="Arial Narrow" panose="020B0606020202030204" pitchFamily="34" charset="0"/>
              </a:rPr>
              <a:t>уточнення міні­мальної концентрації препарату в системній циркуляції, при якій він виявляє терапевтичний ефект (мінімальна ефективна концентрація — </a:t>
            </a:r>
            <a:r>
              <a:rPr lang="uk-UA" dirty="0" err="1" smtClean="0">
                <a:latin typeface="Arial Narrow" panose="020B0606020202030204" pitchFamily="34" charset="0"/>
              </a:rPr>
              <a:t>minimum</a:t>
            </a:r>
            <a:r>
              <a:rPr lang="uk-UA" dirty="0" smtClean="0">
                <a:latin typeface="Arial Narrow" panose="020B0606020202030204" pitchFamily="34" charset="0"/>
              </a:rPr>
              <a:t> </a:t>
            </a:r>
            <a:r>
              <a:rPr lang="uk-UA" dirty="0" err="1" smtClean="0">
                <a:latin typeface="Arial Narrow" panose="020B0606020202030204" pitchFamily="34" charset="0"/>
              </a:rPr>
              <a:t>effective</a:t>
            </a:r>
            <a:r>
              <a:rPr lang="uk-UA" dirty="0" smtClean="0">
                <a:latin typeface="Arial Narrow" panose="020B0606020202030204" pitchFamily="34" charset="0"/>
              </a:rPr>
              <a:t> </a:t>
            </a:r>
            <a:r>
              <a:rPr lang="uk-UA" dirty="0" err="1" smtClean="0">
                <a:latin typeface="Arial Narrow" panose="020B0606020202030204" pitchFamily="34" charset="0"/>
              </a:rPr>
              <a:t>concen­tra­tion</a:t>
            </a:r>
            <a:r>
              <a:rPr lang="uk-UA" dirty="0" smtClean="0">
                <a:latin typeface="Arial Narrow" panose="020B0606020202030204" pitchFamily="34" charset="0"/>
              </a:rPr>
              <a:t>), і мінімальну концентрацію, при якій він може спричинити токсичний ефект (міні­мальна токсична концентрація — </a:t>
            </a:r>
            <a:r>
              <a:rPr lang="uk-UA" dirty="0" err="1" smtClean="0">
                <a:latin typeface="Arial Narrow" panose="020B0606020202030204" pitchFamily="34" charset="0"/>
              </a:rPr>
              <a:t>mini­mum</a:t>
            </a:r>
            <a:r>
              <a:rPr lang="uk-UA" dirty="0" smtClean="0">
                <a:latin typeface="Arial Narrow" panose="020B0606020202030204" pitchFamily="34" charset="0"/>
              </a:rPr>
              <a:t> </a:t>
            </a:r>
            <a:r>
              <a:rPr lang="uk-UA" dirty="0" err="1" smtClean="0">
                <a:latin typeface="Arial Narrow" panose="020B0606020202030204" pitchFamily="34" charset="0"/>
              </a:rPr>
              <a:t>toxic</a:t>
            </a:r>
            <a:r>
              <a:rPr lang="uk-UA" dirty="0" smtClean="0">
                <a:latin typeface="Arial Narrow" panose="020B0606020202030204" pitchFamily="34" charset="0"/>
              </a:rPr>
              <a:t> </a:t>
            </a:r>
            <a:r>
              <a:rPr lang="uk-UA" dirty="0" err="1" smtClean="0">
                <a:latin typeface="Arial Narrow" panose="020B0606020202030204" pitchFamily="34" charset="0"/>
              </a:rPr>
              <a:t>concentration</a:t>
            </a:r>
            <a:r>
              <a:rPr lang="uk-UA" dirty="0" smtClean="0">
                <a:latin typeface="Arial Narrow" panose="020B0606020202030204" pitchFamily="34" charset="0"/>
              </a:rPr>
              <a:t>).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2401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amborsky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048" y="0"/>
            <a:ext cx="6387920" cy="450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4404575"/>
            <a:ext cx="1210184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uk-UA" sz="2000" b="1" dirty="0" smtClean="0">
                <a:latin typeface="Arial Narrow" panose="020B0606020202030204" pitchFamily="34" charset="0"/>
              </a:rPr>
              <a:t>Відповідність правилам щодо проведення клінічних випробувань в Україні за етапами </a:t>
            </a:r>
            <a:r>
              <a:rPr lang="ru-RU" sz="1600" b="1" dirty="0" smtClean="0">
                <a:latin typeface="Arial Narrow" panose="020B0606020202030204" pitchFamily="34" charset="0"/>
              </a:rPr>
              <a:t>:</a:t>
            </a:r>
            <a:endParaRPr lang="ru-RU" sz="1600" b="1" dirty="0">
              <a:latin typeface="Arial Narrow" panose="020B0606020202030204" pitchFamily="34" charset="0"/>
            </a:endParaRPr>
          </a:p>
          <a:p>
            <a:pPr fontAlgn="base"/>
            <a:r>
              <a:rPr lang="en-US" sz="1600" dirty="0">
                <a:latin typeface="Arial Narrow" panose="020B0606020202030204" pitchFamily="34" charset="0"/>
              </a:rPr>
              <a:t>I </a:t>
            </a:r>
            <a:r>
              <a:rPr lang="en-US" sz="1600" dirty="0" smtClean="0">
                <a:latin typeface="Arial Narrow" panose="020B0606020202030204" pitchFamily="34" charset="0"/>
              </a:rPr>
              <a:t>(</a:t>
            </a:r>
            <a:r>
              <a:rPr lang="uk-UA" sz="1600" dirty="0" smtClean="0">
                <a:latin typeface="Arial Narrow" panose="020B0606020202030204" pitchFamily="34" charset="0"/>
              </a:rPr>
              <a:t>майже </a:t>
            </a:r>
            <a:r>
              <a:rPr lang="uk-UA" sz="1600" b="1" u="sng" dirty="0" smtClean="0">
                <a:latin typeface="Arial Narrow" panose="020B0606020202030204" pitchFamily="34" charset="0"/>
              </a:rPr>
              <a:t>не проводиться </a:t>
            </a:r>
            <a:r>
              <a:rPr lang="uk-UA" sz="1600" dirty="0" smtClean="0">
                <a:latin typeface="Arial Narrow" panose="020B0606020202030204" pitchFamily="34" charset="0"/>
              </a:rPr>
              <a:t>в Україні): невелика група здорових добровольців тестує безпеку препарату і чи зберігається препарат в організмі достатньо довго, щоб почати діяти</a:t>
            </a:r>
            <a:r>
              <a:rPr lang="ru-RU" sz="1600" dirty="0" smtClean="0">
                <a:latin typeface="Arial Narrow" panose="020B0606020202030204" pitchFamily="34" charset="0"/>
              </a:rPr>
              <a:t>.</a:t>
            </a:r>
            <a:endParaRPr lang="ru-RU" sz="1600" dirty="0">
              <a:latin typeface="Arial Narrow" panose="020B0606020202030204" pitchFamily="34" charset="0"/>
            </a:endParaRPr>
          </a:p>
          <a:p>
            <a:pPr fontAlgn="base"/>
            <a:r>
              <a:rPr lang="en-US" sz="1600" dirty="0">
                <a:latin typeface="Arial Narrow" panose="020B0606020202030204" pitchFamily="34" charset="0"/>
              </a:rPr>
              <a:t>II </a:t>
            </a:r>
            <a:r>
              <a:rPr lang="en-US" sz="1600" dirty="0" smtClean="0">
                <a:latin typeface="Arial Narrow" panose="020B0606020202030204" pitchFamily="34" charset="0"/>
              </a:rPr>
              <a:t>(</a:t>
            </a:r>
            <a:r>
              <a:rPr lang="uk-UA" sz="1600" dirty="0" smtClean="0">
                <a:latin typeface="Arial Narrow" panose="020B0606020202030204" pitchFamily="34" charset="0"/>
              </a:rPr>
              <a:t>проводиться в Україні </a:t>
            </a:r>
            <a:r>
              <a:rPr lang="uk-UA" sz="1600" b="1" u="sng" dirty="0" err="1" smtClean="0">
                <a:latin typeface="Arial Narrow" panose="020B0606020202030204" pitchFamily="34" charset="0"/>
              </a:rPr>
              <a:t>рідко</a:t>
            </a:r>
            <a:r>
              <a:rPr lang="uk-UA" sz="1600" dirty="0" smtClean="0">
                <a:latin typeface="Arial Narrow" panose="020B0606020202030204" pitchFamily="34" charset="0"/>
              </a:rPr>
              <a:t>): невелика група пацієнтів з захворюваннями, які має лікувати препарат, - перевіряється безпека застосування у пацієнтів досліджуваного лікарського засобу, ефективність лікування та запобігання захворюванню, дозування</a:t>
            </a:r>
            <a:r>
              <a:rPr lang="ru-RU" sz="1600" dirty="0" smtClean="0">
                <a:latin typeface="Arial Narrow" panose="020B0606020202030204" pitchFamily="34" charset="0"/>
              </a:rPr>
              <a:t>.</a:t>
            </a:r>
            <a:endParaRPr lang="ru-RU" sz="1600" dirty="0">
              <a:latin typeface="Arial Narrow" panose="020B0606020202030204" pitchFamily="34" charset="0"/>
            </a:endParaRPr>
          </a:p>
          <a:p>
            <a:pPr fontAlgn="base"/>
            <a:r>
              <a:rPr lang="en-US" sz="1600" dirty="0">
                <a:latin typeface="Arial Narrow" panose="020B0606020202030204" pitchFamily="34" charset="0"/>
              </a:rPr>
              <a:t>III </a:t>
            </a:r>
            <a:r>
              <a:rPr lang="en-US" sz="1600" dirty="0" smtClean="0">
                <a:latin typeface="Arial Narrow" panose="020B0606020202030204" pitchFamily="34" charset="0"/>
              </a:rPr>
              <a:t>(</a:t>
            </a:r>
            <a:r>
              <a:rPr lang="uk-UA" sz="1600" dirty="0" smtClean="0">
                <a:latin typeface="Arial Narrow" panose="020B0606020202030204" pitchFamily="34" charset="0"/>
              </a:rPr>
              <a:t>найчастіше </a:t>
            </a:r>
            <a:r>
              <a:rPr lang="uk-UA" sz="1600" b="1" u="sng" dirty="0" smtClean="0">
                <a:latin typeface="Arial Narrow" panose="020B0606020202030204" pitchFamily="34" charset="0"/>
              </a:rPr>
              <a:t>проводиться в Україні</a:t>
            </a:r>
            <a:r>
              <a:rPr lang="uk-UA" sz="1600" dirty="0" smtClean="0">
                <a:latin typeface="Arial Narrow" panose="020B0606020202030204" pitchFamily="34" charset="0"/>
              </a:rPr>
              <a:t>): велика група (сотні чи тисячі) пацієнтів з захворюваннями, які має лікувати препарат, - підтвердження ефективності та дозування, виявлення побічних ефектів.</a:t>
            </a:r>
          </a:p>
          <a:p>
            <a:pPr fontAlgn="base"/>
            <a:r>
              <a:rPr lang="en-US" sz="1600" dirty="0" smtClean="0">
                <a:latin typeface="Arial Narrow" panose="020B0606020202030204" pitchFamily="34" charset="0"/>
              </a:rPr>
              <a:t>IV </a:t>
            </a:r>
            <a:r>
              <a:rPr lang="en-US" sz="1600" dirty="0">
                <a:latin typeface="Arial Narrow" panose="020B0606020202030204" pitchFamily="34" charset="0"/>
              </a:rPr>
              <a:t>- </a:t>
            </a:r>
            <a:r>
              <a:rPr lang="uk-UA" sz="1600" dirty="0" smtClean="0">
                <a:latin typeface="Arial Narrow" panose="020B0606020202030204" pitchFamily="34" charset="0"/>
              </a:rPr>
              <a:t>після реєстрації препарату - проводиться в межах затверджених показань лікарського засобу для оцінки його широкого застосування та безпеки, визначення характеру взаємодії з іншими препаратами, харчовими продуктами</a:t>
            </a:r>
            <a:r>
              <a:rPr lang="ru-RU" sz="1600" dirty="0" smtClean="0">
                <a:latin typeface="Arial Narrow" panose="020B0606020202030204" pitchFamily="34" charset="0"/>
              </a:rPr>
              <a:t>.</a:t>
            </a:r>
            <a:endParaRPr lang="ru-RU" sz="1600" dirty="0">
              <a:latin typeface="Arial Narrow" panose="020B0606020202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093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667" y="115910"/>
            <a:ext cx="11797047" cy="6529589"/>
          </a:xfrm>
        </p:spPr>
        <p:txBody>
          <a:bodyPr>
            <a:normAutofit/>
          </a:bodyPr>
          <a:lstStyle/>
          <a:p>
            <a:pPr marL="0" indent="0" algn="just" fontAlgn="base">
              <a:buNone/>
            </a:pPr>
            <a:r>
              <a:rPr lang="ru-RU" sz="2000" dirty="0" smtClean="0">
                <a:latin typeface="Arial Narrow" panose="020B0606020202030204" pitchFamily="34" charset="0"/>
              </a:rPr>
              <a:t>III фаза -</a:t>
            </a:r>
            <a:r>
              <a:rPr lang="uk-UA" sz="2000" dirty="0" smtClean="0">
                <a:latin typeface="Arial Narrow" panose="020B0606020202030204" pitchFamily="34" charset="0"/>
              </a:rPr>
              <a:t> визначення безпеки та ефективності ЛП в умовах, наближених до тих, в яких він буде застосовуватись у разі його дозволу до медичного застосування. </a:t>
            </a:r>
          </a:p>
          <a:p>
            <a:pPr marL="0" indent="0" algn="just" fontAlgn="base">
              <a:buNone/>
            </a:pPr>
            <a:r>
              <a:rPr lang="uk-UA" sz="2000" dirty="0" smtClean="0">
                <a:latin typeface="Arial Narrow" panose="020B0606020202030204" pitchFamily="34" charset="0"/>
              </a:rPr>
              <a:t>Кількість добровольців - понад 2000 (іноді проводять так звані </a:t>
            </a:r>
            <a:r>
              <a:rPr lang="uk-UA" sz="2000" dirty="0" err="1" smtClean="0">
                <a:latin typeface="Arial Narrow" panose="020B0606020202030204" pitchFamily="34" charset="0"/>
              </a:rPr>
              <a:t>мегавипробування</a:t>
            </a:r>
            <a:r>
              <a:rPr lang="uk-UA" sz="2000" dirty="0" smtClean="0">
                <a:latin typeface="Arial Narrow" panose="020B0606020202030204" pitchFamily="34" charset="0"/>
              </a:rPr>
              <a:t> (</a:t>
            </a:r>
            <a:r>
              <a:rPr lang="uk-UA" sz="2000" dirty="0" err="1" smtClean="0">
                <a:latin typeface="Arial Narrow" panose="020B0606020202030204" pitchFamily="34" charset="0"/>
              </a:rPr>
              <a:t>mega-trials</a:t>
            </a:r>
            <a:r>
              <a:rPr lang="uk-UA" sz="2000" dirty="0" smtClean="0">
                <a:latin typeface="Arial Narrow" panose="020B0606020202030204" pitchFamily="34" charset="0"/>
              </a:rPr>
              <a:t>), в які залучають понад 10 000 пацієнтів).                                     </a:t>
            </a:r>
          </a:p>
          <a:p>
            <a:pPr marL="0" indent="0" algn="ctr" fontAlgn="base">
              <a:buNone/>
            </a:pPr>
            <a:r>
              <a:rPr lang="uk-UA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Черговість дій ІІІ фази: </a:t>
            </a:r>
          </a:p>
          <a:p>
            <a:pPr marL="0" indent="0" algn="just" fontAlgn="base">
              <a:buNone/>
            </a:pPr>
            <a:endParaRPr lang="uk-UA" dirty="0">
              <a:latin typeface="Arial Narrow" panose="020B0606020202030204" pitchFamily="34" charset="0"/>
            </a:endParaRPr>
          </a:p>
          <a:p>
            <a:pPr marL="0" indent="0" algn="just" fontAlgn="base">
              <a:buNone/>
            </a:pPr>
            <a:endParaRPr lang="uk-UA" dirty="0" smtClean="0">
              <a:latin typeface="Arial Narrow" panose="020B0606020202030204" pitchFamily="34" charset="0"/>
            </a:endParaRPr>
          </a:p>
          <a:p>
            <a:pPr marL="0" indent="0" algn="just" fontAlgn="base">
              <a:buNone/>
            </a:pPr>
            <a:r>
              <a:rPr lang="uk-UA" dirty="0" smtClean="0">
                <a:latin typeface="Arial Narrow" panose="020B0606020202030204" pitchFamily="34" charset="0"/>
              </a:rPr>
              <a:t>. </a:t>
            </a:r>
          </a:p>
          <a:p>
            <a:pPr marL="0" indent="0" algn="just" fontAlgn="base">
              <a:buNone/>
            </a:pPr>
            <a:endParaRPr lang="uk-UA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Овал 1"/>
          <p:cNvSpPr/>
          <p:nvPr/>
        </p:nvSpPr>
        <p:spPr>
          <a:xfrm>
            <a:off x="204445" y="2168821"/>
            <a:ext cx="3464417" cy="2021982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i="1" dirty="0">
                <a:solidFill>
                  <a:schemeClr val="tx1"/>
                </a:solidFill>
                <a:latin typeface="Arial Narrow" panose="020B0606020202030204" pitchFamily="34" charset="0"/>
              </a:rPr>
              <a:t>Новий ЛП призначають пацієнтам з супутніми захворюваннями, які одночасно одержують інші ЛП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391692" y="2282250"/>
            <a:ext cx="3775315" cy="1015097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виявляють </a:t>
            </a:r>
            <a:r>
              <a:rPr lang="uk-UA" sz="1600" i="1" dirty="0">
                <a:solidFill>
                  <a:schemeClr val="tx1"/>
                </a:solidFill>
                <a:latin typeface="Arial Narrow" panose="020B0606020202030204" pitchFamily="34" charset="0"/>
              </a:rPr>
              <a:t>побічні реакції, </a:t>
            </a:r>
            <a:r>
              <a:rPr lang="uk-UA" sz="1600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(що</a:t>
            </a:r>
            <a:r>
              <a:rPr lang="uk-UA" sz="1600" i="1" dirty="0">
                <a:solidFill>
                  <a:schemeClr val="tx1"/>
                </a:solidFill>
                <a:latin typeface="Arial Narrow" panose="020B0606020202030204" pitchFamily="34" charset="0"/>
              </a:rPr>
              <a:t> зустрічаються відносно </a:t>
            </a:r>
            <a:r>
              <a:rPr lang="uk-UA" sz="1600" i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рідко</a:t>
            </a:r>
            <a:r>
              <a:rPr lang="uk-UA" sz="1600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)</a:t>
            </a:r>
            <a:endParaRPr lang="ru-RU" sz="1600" i="1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362718" y="3118143"/>
            <a:ext cx="3775315" cy="1002719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вивчають </a:t>
            </a:r>
            <a:r>
              <a:rPr lang="uk-UA" sz="1600" i="1" dirty="0">
                <a:solidFill>
                  <a:schemeClr val="tx1"/>
                </a:solidFill>
                <a:latin typeface="Arial Narrow" panose="020B0606020202030204" pitchFamily="34" charset="0"/>
              </a:rPr>
              <a:t>безпеку при їх тривалому </a:t>
            </a:r>
            <a:r>
              <a:rPr lang="uk-UA" sz="1600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застосуванні (для</a:t>
            </a:r>
            <a:r>
              <a:rPr lang="uk-UA" sz="1600" i="1" dirty="0">
                <a:solidFill>
                  <a:schemeClr val="tx1"/>
                </a:solidFill>
                <a:latin typeface="Arial Narrow" panose="020B0606020202030204" pitchFamily="34" charset="0"/>
              </a:rPr>
              <a:t> лікування при хронічних </a:t>
            </a:r>
            <a:r>
              <a:rPr lang="uk-UA" sz="1600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захворюваннях) </a:t>
            </a:r>
            <a:endParaRPr lang="ru-RU" sz="1600" i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68309" y="5193408"/>
            <a:ext cx="4239296" cy="1255690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i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ІІІа</a:t>
            </a:r>
            <a:r>
              <a:rPr lang="uk-UA" sz="1600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:  випробування </a:t>
            </a:r>
            <a:r>
              <a:rPr lang="uk-UA" sz="1600" i="1" dirty="0">
                <a:solidFill>
                  <a:schemeClr val="tx1"/>
                </a:solidFill>
                <a:latin typeface="Arial Narrow" panose="020B0606020202030204" pitchFamily="34" charset="0"/>
              </a:rPr>
              <a:t>проводять після того, як була доведена ефективність ЛП, але до подачі заявки на реєстрацію до регуляторних орга­нів</a:t>
            </a:r>
            <a:endParaRPr lang="ru-RU" sz="1600" i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74782" y="5204521"/>
            <a:ext cx="4239296" cy="1255690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i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ІІІб</a:t>
            </a:r>
            <a:r>
              <a:rPr lang="uk-UA" sz="1600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:      випробування проводять </a:t>
            </a:r>
            <a:r>
              <a:rPr lang="uk-UA" sz="1600" i="1" dirty="0">
                <a:solidFill>
                  <a:schemeClr val="tx1"/>
                </a:solidFill>
                <a:latin typeface="Arial Narrow" panose="020B0606020202030204" pitchFamily="34" charset="0"/>
              </a:rPr>
              <a:t>після подачі заявки на реєстрацію, але перед отриманням схвалення ЛП та рішення про його впровадження у виробництво </a:t>
            </a:r>
            <a:r>
              <a:rPr lang="uk-UA" sz="1600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до</a:t>
            </a:r>
            <a:r>
              <a:rPr lang="uk-UA" sz="1600" i="1" dirty="0">
                <a:solidFill>
                  <a:schemeClr val="tx1"/>
                </a:solidFill>
                <a:latin typeface="Arial Narrow" panose="020B0606020202030204" pitchFamily="34" charset="0"/>
              </a:rPr>
              <a:t> регуляторних орга­нів</a:t>
            </a:r>
            <a:endParaRPr lang="ru-RU" sz="1600" i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Штриховая стрелка вправо 9"/>
          <p:cNvSpPr/>
          <p:nvPr/>
        </p:nvSpPr>
        <p:spPr>
          <a:xfrm>
            <a:off x="3730040" y="2348333"/>
            <a:ext cx="623020" cy="1588426"/>
          </a:xfrm>
          <a:prstGeom prst="stripedRightArrow">
            <a:avLst>
              <a:gd name="adj1" fmla="val 78682"/>
              <a:gd name="adj2" fmla="val 50000"/>
            </a:avLst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uk-UA" b="1" dirty="0" smtClean="0"/>
              <a:t>МЕТА</a:t>
            </a:r>
            <a:endParaRPr lang="ru-RU" b="1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1609859" y="4559121"/>
            <a:ext cx="6709893" cy="645400"/>
          </a:xfrm>
          <a:prstGeom prst="downArrow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i="1" dirty="0">
                <a:solidFill>
                  <a:schemeClr val="tx1"/>
                </a:solidFill>
                <a:latin typeface="Arial Narrow" panose="020B0606020202030204" pitchFamily="34" charset="0"/>
              </a:rPr>
              <a:t>Випробування проводять в 2 етапи (фази) : </a:t>
            </a:r>
            <a:r>
              <a:rPr lang="uk-UA" sz="1600" i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ІІІа</a:t>
            </a:r>
            <a:r>
              <a:rPr lang="uk-UA" sz="1600" i="1" dirty="0">
                <a:solidFill>
                  <a:schemeClr val="tx1"/>
                </a:solidFill>
                <a:latin typeface="Arial Narrow" panose="020B0606020202030204" pitchFamily="34" charset="0"/>
              </a:rPr>
              <a:t>  і ІІІ б</a:t>
            </a:r>
            <a:endParaRPr lang="ru-RU" sz="1600" i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6148" name="Picture 4" descr="Укол два раза в год может заменить ежедневный прием статин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666" y="1986413"/>
            <a:ext cx="3919695" cy="263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974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667" y="115910"/>
            <a:ext cx="11938715" cy="659398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>
                <a:latin typeface="Arial Narrow" panose="020B0606020202030204" pitchFamily="34" charset="0"/>
              </a:rPr>
              <a:t>Ринок</a:t>
            </a:r>
            <a:r>
              <a:rPr lang="ru-RU" sz="2400" i="1" dirty="0">
                <a:latin typeface="Arial Narrow" panose="020B0606020202030204" pitchFamily="34" charset="0"/>
              </a:rPr>
              <a:t> </a:t>
            </a:r>
            <a:r>
              <a:rPr lang="ru-RU" sz="2400" dirty="0" smtClean="0">
                <a:latin typeface="Arial Narrow" panose="020B0606020202030204" pitchFamily="34" charset="0"/>
              </a:rPr>
              <a:t>- </a:t>
            </a:r>
            <a:r>
              <a:rPr lang="uk-UA" sz="2400" dirty="0" smtClean="0">
                <a:latin typeface="Arial Narrow" panose="020B0606020202030204" pitchFamily="34" charset="0"/>
              </a:rPr>
              <a:t>це специфічна сфера обміну товарами і послугами, де виникають і реалізуються відносини, пов'язані з процесом купівлі-продажу товарів і послуг, тобто їх просуванням від виробника до споживача .</a:t>
            </a:r>
          </a:p>
          <a:p>
            <a:pPr marL="0" indent="0" algn="just">
              <a:buNone/>
            </a:pPr>
            <a:endParaRPr lang="uk-UA" sz="2400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uk-UA" sz="2400" dirty="0" smtClean="0">
                <a:latin typeface="Arial Narrow" panose="020B0606020202030204" pitchFamily="34" charset="0"/>
              </a:rPr>
              <a:t>Ринкові відносини, як і будь-які економічні відносини, носять об'єктивний характер. Вони виникають на певній стадії суспільного відтворення-стадії обміну.</a:t>
            </a:r>
          </a:p>
          <a:p>
            <a:pPr marL="0" indent="0" algn="just">
              <a:buNone/>
            </a:pPr>
            <a:endParaRPr lang="uk-UA" sz="2400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uk-UA" sz="2400" dirty="0" smtClean="0">
                <a:latin typeface="Arial Narrow" panose="020B0606020202030204" pitchFamily="34" charset="0"/>
              </a:rPr>
              <a:t> Головними суб'єктами ринкових відносин є продавець та покупець. Суб'єктами ринку можуть бути фізичні чи юридичні особи ( держава також може виступати в якості суб'єкту ринку). Крім продавця та покупця на ринку може діяти посередник, який допомагає продавцю та покупцю найти один одного.</a:t>
            </a:r>
          </a:p>
          <a:p>
            <a:pPr marL="0" indent="0" algn="just">
              <a:buNone/>
            </a:pPr>
            <a:endParaRPr lang="uk-UA" sz="2400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uk-UA" sz="2400" dirty="0" smtClean="0">
                <a:latin typeface="Arial Narrow" panose="020B0606020202030204" pitchFamily="34" charset="0"/>
              </a:rPr>
              <a:t>В умовах суспільного поділу праці між виробником (продавець) і споживачем (покупцем) об'єктивно виникають відносини з приводу обміну товару. Розвиток обміну призводить до того, що обмін товарами опосередковується грошима, приймає форму купівлі-продажу. Тому ринкові відносини, як правило, мають грошову форму.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42919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983" y="125612"/>
            <a:ext cx="11821732" cy="673238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>
                <a:latin typeface="Arial Narrow" panose="020B0606020202030204" pitchFamily="34" charset="0"/>
              </a:rPr>
              <a:t>IV </a:t>
            </a:r>
            <a:r>
              <a:rPr lang="ru-RU" dirty="0" smtClean="0">
                <a:latin typeface="Arial Narrow" panose="020B0606020202030204" pitchFamily="34" charset="0"/>
              </a:rPr>
              <a:t>фаза – (</a:t>
            </a:r>
            <a:r>
              <a:rPr lang="uk-UA" dirty="0" smtClean="0">
                <a:latin typeface="Arial Narrow" panose="020B0606020202030204" pitchFamily="34" charset="0"/>
              </a:rPr>
              <a:t>постмаркетинговими дослідженнями (</a:t>
            </a:r>
            <a:r>
              <a:rPr lang="uk-UA" dirty="0" err="1" smtClean="0">
                <a:latin typeface="Arial Narrow" panose="020B0606020202030204" pitchFamily="34" charset="0"/>
              </a:rPr>
              <a:t>роst­marke­ting</a:t>
            </a:r>
            <a:r>
              <a:rPr lang="uk-UA" dirty="0" smtClean="0">
                <a:latin typeface="Arial Narrow" panose="020B0606020202030204" pitchFamily="34" charset="0"/>
              </a:rPr>
              <a:t> </a:t>
            </a:r>
            <a:r>
              <a:rPr lang="uk-UA" dirty="0" err="1" smtClean="0">
                <a:latin typeface="Arial Narrow" panose="020B0606020202030204" pitchFamily="34" charset="0"/>
              </a:rPr>
              <a:t>trials</a:t>
            </a:r>
            <a:r>
              <a:rPr lang="uk-UA" dirty="0" smtClean="0">
                <a:latin typeface="Arial Narrow" panose="020B0606020202030204" pitchFamily="34" charset="0"/>
              </a:rPr>
              <a:t>)) проводяться після ліцензування (реєстрації) ЛП</a:t>
            </a:r>
            <a:r>
              <a:rPr lang="uk-UA" dirty="0">
                <a:latin typeface="Arial Narrow" panose="020B0606020202030204" pitchFamily="34" charset="0"/>
              </a:rPr>
              <a:t> </a:t>
            </a:r>
            <a:r>
              <a:rPr lang="uk-UA" dirty="0" smtClean="0">
                <a:latin typeface="Arial Narrow" panose="020B0606020202030204" pitchFamily="34" charset="0"/>
              </a:rPr>
              <a:t>з метою отримання більш докладної інформації про безпеку та ефективність препарату. </a:t>
            </a:r>
          </a:p>
          <a:p>
            <a:pPr marL="0" indent="0" algn="ctr">
              <a:buNone/>
            </a:pPr>
            <a:endParaRPr lang="uk-UA" dirty="0" smtClean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uk-UA" u="sng" dirty="0" smtClean="0">
                <a:latin typeface="Arial Narrow" panose="020B0606020202030204" pitchFamily="34" charset="0"/>
              </a:rPr>
              <a:t>Мета проведення постмаркетингового дослідження</a:t>
            </a:r>
            <a:r>
              <a:rPr lang="uk-UA" dirty="0" smtClean="0">
                <a:latin typeface="Arial Narrow" panose="020B0606020202030204" pitchFamily="34" charset="0"/>
              </a:rPr>
              <a:t>: </a:t>
            </a:r>
          </a:p>
          <a:p>
            <a:pPr marL="0" indent="0" algn="ctr">
              <a:buNone/>
            </a:pPr>
            <a:endParaRPr lang="uk-UA" dirty="0" smtClean="0">
              <a:latin typeface="Arial Narrow" panose="020B060602020203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2000" dirty="0" smtClean="0">
                <a:latin typeface="Arial Narrow" panose="020B0606020202030204" pitchFamily="34" charset="0"/>
              </a:rPr>
              <a:t>оцінка даних щодо вдосконалення схем дозування ЛП,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2000" dirty="0" smtClean="0">
                <a:latin typeface="Arial Narrow" panose="020B0606020202030204" pitchFamily="34" charset="0"/>
              </a:rPr>
              <a:t>оцінка різних термінів лікування,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2000" dirty="0" smtClean="0">
                <a:latin typeface="Arial Narrow" panose="020B0606020202030204" pitchFamily="34" charset="0"/>
              </a:rPr>
              <a:t>визначення взаємодії з їжею та/чи іншими ЛП,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2000" dirty="0" smtClean="0">
                <a:latin typeface="Arial Narrow" panose="020B0606020202030204" pitchFamily="34" charset="0"/>
              </a:rPr>
              <a:t>порівняльний аналізу з іншими стандартними курсами лікування,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2000" dirty="0" smtClean="0">
                <a:latin typeface="Arial Narrow" panose="020B0606020202030204" pitchFamily="34" charset="0"/>
              </a:rPr>
              <a:t>застосування препарату в інших вікових групах або у пацієнтів інших категорій,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2000" dirty="0" smtClean="0">
                <a:latin typeface="Arial Narrow" panose="020B0606020202030204" pitchFamily="34" charset="0"/>
              </a:rPr>
              <a:t>дослідження впливів віддалених ефектів препарату,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2000" dirty="0" smtClean="0">
                <a:latin typeface="Arial Narrow" panose="020B0606020202030204" pitchFamily="34" charset="0"/>
              </a:rPr>
              <a:t>визначення результатів тривалого застосування у пацієнті­в різних груп.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uk-UA" sz="2000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uk-UA" sz="2000" dirty="0" smtClean="0">
                <a:latin typeface="Arial Narrow" panose="020B0606020202030204" pitchFamily="34" charset="0"/>
              </a:rPr>
              <a:t>Жодна з українських фармацевтичних компаній не може здійснювати такі величезні (особливо за українськими мірками) інвестиції у відповідні наукові дослідження та розробки, насамперед у створення принципово нових ліків. Тому найреалістичнішою і цілком ефективною стратегією у формуванні товарного асортименту своєї продукції для українських фармацевтичних компаній є широке використання генеричних ліків (дженериків). </a:t>
            </a:r>
            <a:endParaRPr lang="uk-UA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3826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0304" y="115910"/>
            <a:ext cx="11797048" cy="6555346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uk-UA" sz="2400" dirty="0" smtClean="0">
                <a:latin typeface="Arial Narrow" panose="020B0606020202030204" pitchFamily="34" charset="0"/>
              </a:rPr>
              <a:t>Програма запрошень пацієнтів на лікування в клінічних випробуваннях в Україні стартувала на Порталі </a:t>
            </a:r>
            <a:r>
              <a:rPr lang="ru-RU" sz="2400" dirty="0" smtClean="0">
                <a:latin typeface="Arial Narrow" panose="020B0606020202030204" pitchFamily="34" charset="0"/>
              </a:rPr>
              <a:t>(</a:t>
            </a:r>
            <a:r>
              <a:rPr lang="en-US" sz="2400" dirty="0">
                <a:latin typeface="Arial Narrow" panose="020B0606020202030204" pitchFamily="34" charset="0"/>
                <a:hlinkClick r:id="rId2"/>
              </a:rPr>
              <a:t>https://crupp.org/uk/programa-zaproshennya-patsiyentiv-u-klinichni-viprobuvannya/ </a:t>
            </a:r>
            <a:r>
              <a:rPr lang="uk-UA" sz="2400" dirty="0" smtClean="0">
                <a:latin typeface="Arial Narrow" panose="020B0606020202030204" pitchFamily="34" charset="0"/>
              </a:rPr>
              <a:t>) </a:t>
            </a:r>
            <a:r>
              <a:rPr lang="ru-RU" sz="2400" dirty="0" smtClean="0">
                <a:latin typeface="Arial Narrow" panose="020B0606020202030204" pitchFamily="34" charset="0"/>
              </a:rPr>
              <a:t>в </a:t>
            </a:r>
            <a:r>
              <a:rPr lang="uk-UA" sz="2400" dirty="0" smtClean="0">
                <a:latin typeface="Arial Narrow" panose="020B0606020202030204" pitchFamily="34" charset="0"/>
              </a:rPr>
              <a:t>листопаді 2017 року. Програму розроблено для пацієнтів з різними захворюваннями усіх вікових груп та дослідників, які працюють в клінічних центрах, схвалених Міністерством охорони здоров’я України, </a:t>
            </a:r>
            <a:r>
              <a:rPr lang="uk-UA" sz="2400" i="1" u="sng" dirty="0" smtClean="0">
                <a:latin typeface="Arial Narrow" panose="020B0606020202030204" pitchFamily="34" charset="0"/>
              </a:rPr>
              <a:t>по всій території</a:t>
            </a:r>
            <a:r>
              <a:rPr lang="uk-UA" sz="2400" dirty="0" smtClean="0">
                <a:latin typeface="Arial Narrow" panose="020B0606020202030204" pitchFamily="34" charset="0"/>
              </a:rPr>
              <a:t>: Вінниця, Дніпро, Запоріжжя, Івано-Франківськ, Київ, Кременчук, Кривий Ріг, Луцьк, Львів, Миколаїв, Одеса, Полтава, Суми, Тернопіль, Ужгород, </a:t>
            </a:r>
            <a:r>
              <a:rPr lang="uk-UA" sz="2400" dirty="0" err="1" smtClean="0">
                <a:latin typeface="Arial Narrow" panose="020B0606020202030204" pitchFamily="34" charset="0"/>
              </a:rPr>
              <a:t>Харьків</a:t>
            </a:r>
            <a:r>
              <a:rPr lang="uk-UA" sz="2400" dirty="0" smtClean="0">
                <a:latin typeface="Arial Narrow" panose="020B0606020202030204" pitchFamily="34" charset="0"/>
              </a:rPr>
              <a:t>, Херсон, Черкаси, Чернігів, Чернівці та інші міста.</a:t>
            </a:r>
          </a:p>
          <a:p>
            <a:pPr marL="0" indent="0">
              <a:buNone/>
            </a:pPr>
            <a:r>
              <a:rPr lang="uk-UA" sz="2400" dirty="0" smtClean="0">
                <a:latin typeface="Arial Narrow" panose="020B0606020202030204" pitchFamily="34" charset="0"/>
              </a:rPr>
              <a:t>Завдання: надання клінічним центрам (Центрам) інтерактивної платформи для широкого інформування про міжнародні клінічні випробування лікарських засобів в Україні.</a:t>
            </a:r>
          </a:p>
          <a:p>
            <a:pPr marL="0" indent="0">
              <a:buNone/>
            </a:pPr>
            <a:r>
              <a:rPr lang="uk-UA" sz="2400" dirty="0" smtClean="0">
                <a:latin typeface="Arial Narrow" panose="020B0606020202030204" pitchFamily="34" charset="0"/>
              </a:rPr>
              <a:t>Правила запрошення: </a:t>
            </a:r>
          </a:p>
          <a:p>
            <a:pPr marL="0" indent="0" algn="ctr">
              <a:buNone/>
            </a:pPr>
            <a:r>
              <a:rPr lang="uk-UA" sz="2400" dirty="0" smtClean="0">
                <a:latin typeface="Arial Narrow" panose="020B0606020202030204" pitchFamily="34" charset="0"/>
              </a:rPr>
              <a:t>Для Дослідника/Центра: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400" dirty="0" smtClean="0">
                <a:latin typeface="Arial Narrow" panose="020B0606020202030204" pitchFamily="34" charset="0"/>
              </a:rPr>
              <a:t>Реєстрація  Дослідника-заявника (англійська мова).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400" dirty="0" smtClean="0">
                <a:latin typeface="Arial Narrow" panose="020B0606020202030204" pitchFamily="34" charset="0"/>
              </a:rPr>
              <a:t>Реєстрація Запрошення (українська мова).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400" dirty="0" smtClean="0">
                <a:latin typeface="Arial Narrow" panose="020B0606020202030204" pitchFamily="34" charset="0"/>
              </a:rPr>
              <a:t>Кількість запрошень для Центра не обмежується.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400" dirty="0" smtClean="0">
                <a:latin typeface="Arial Narrow" panose="020B0606020202030204" pitchFamily="34" charset="0"/>
              </a:rPr>
              <a:t>Контактні дані Дослідника не вказуються на публічній сторінці Запрошення.</a:t>
            </a:r>
          </a:p>
          <a:p>
            <a:pPr marL="0" indent="0" algn="ctr">
              <a:buNone/>
            </a:pPr>
            <a:r>
              <a:rPr lang="uk-UA" sz="2400" dirty="0" smtClean="0">
                <a:latin typeface="Arial Narrow" panose="020B0606020202030204" pitchFamily="34" charset="0"/>
              </a:rPr>
              <a:t>Для Пацієнта: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400" dirty="0" smtClean="0">
                <a:latin typeface="Arial Narrow" panose="020B0606020202030204" pitchFamily="34" charset="0"/>
              </a:rPr>
              <a:t>Участь в Програмі без реєстрації.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400" dirty="0" smtClean="0">
                <a:latin typeface="Arial Narrow" panose="020B0606020202030204" pitchFamily="34" charset="0"/>
              </a:rPr>
              <a:t>Дані Пацієнта надаються виключно за згодою і тільки Центру у вибраному випробуванні.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48027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8890" y="458092"/>
            <a:ext cx="6096000" cy="64940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err="1">
                <a:latin typeface="Arial Narrow" panose="020B0606020202030204" pitchFamily="34" charset="0"/>
                <a:hlinkClick r:id="rId2"/>
              </a:rPr>
              <a:t>Аденокарцинома</a:t>
            </a:r>
            <a:r>
              <a:rPr lang="ru-RU" sz="1600" dirty="0">
                <a:latin typeface="Arial Narrow" panose="020B0606020202030204" pitchFamily="34" charset="0"/>
                <a:hlinkClick r:id="rId2"/>
              </a:rPr>
              <a:t> </a:t>
            </a:r>
            <a:r>
              <a:rPr lang="ru-RU" sz="1600" dirty="0" err="1">
                <a:latin typeface="Arial Narrow" panose="020B0606020202030204" pitchFamily="34" charset="0"/>
                <a:hlinkClick r:id="rId2"/>
              </a:rPr>
              <a:t>легені</a:t>
            </a:r>
            <a:r>
              <a:rPr lang="ru-RU" sz="1600" dirty="0">
                <a:latin typeface="Arial Narrow" panose="020B0606020202030204" pitchFamily="34" charset="0"/>
                <a:hlinkClick r:id="rId2"/>
              </a:rPr>
              <a:t> (3)</a:t>
            </a:r>
            <a:r>
              <a:rPr lang="ru-RU" sz="1600" dirty="0">
                <a:latin typeface="Arial Narrow" panose="020B0606020202030204" pitchFamily="34" charset="0"/>
              </a:rPr>
              <a:t/>
            </a:r>
            <a:br>
              <a:rPr lang="ru-RU" sz="1600" dirty="0">
                <a:latin typeface="Arial Narrow" panose="020B0606020202030204" pitchFamily="34" charset="0"/>
              </a:rPr>
            </a:br>
            <a:r>
              <a:rPr lang="ru-RU" sz="1600" dirty="0" err="1">
                <a:latin typeface="Arial Narrow" panose="020B0606020202030204" pitchFamily="34" charset="0"/>
                <a:hlinkClick r:id="rId3"/>
              </a:rPr>
              <a:t>Аденокарцинома</a:t>
            </a:r>
            <a:r>
              <a:rPr lang="ru-RU" sz="1600" dirty="0">
                <a:latin typeface="Arial Narrow" panose="020B0606020202030204" pitchFamily="34" charset="0"/>
                <a:hlinkClick r:id="rId3"/>
              </a:rPr>
              <a:t> </a:t>
            </a:r>
            <a:r>
              <a:rPr lang="ru-RU" sz="1600" dirty="0" err="1">
                <a:latin typeface="Arial Narrow" panose="020B0606020202030204" pitchFamily="34" charset="0"/>
                <a:hlinkClick r:id="rId3"/>
              </a:rPr>
              <a:t>простати</a:t>
            </a:r>
            <a:r>
              <a:rPr lang="ru-RU" sz="1600" dirty="0">
                <a:latin typeface="Arial Narrow" panose="020B0606020202030204" pitchFamily="34" charset="0"/>
                <a:hlinkClick r:id="rId3"/>
              </a:rPr>
              <a:t> (2)</a:t>
            </a:r>
            <a:endParaRPr lang="ru-RU" sz="1600" dirty="0" smtClean="0">
              <a:solidFill>
                <a:srgbClr val="050505"/>
              </a:solidFill>
              <a:latin typeface="Arial Narrow" panose="020B0606020202030204" pitchFamily="34" charset="0"/>
              <a:hlinkClick r:id="rId4"/>
            </a:endParaRPr>
          </a:p>
          <a:p>
            <a:r>
              <a:rPr lang="ru-RU" sz="1600" dirty="0" err="1" smtClean="0">
                <a:solidFill>
                  <a:srgbClr val="050505"/>
                </a:solidFill>
                <a:latin typeface="Arial Narrow" panose="020B0606020202030204" pitchFamily="34" charset="0"/>
                <a:hlinkClick r:id="rId4"/>
              </a:rPr>
              <a:t>Аденокарцинома</a:t>
            </a:r>
            <a:r>
              <a:rPr lang="ru-RU" sz="1600" dirty="0" smtClean="0">
                <a:solidFill>
                  <a:srgbClr val="050505"/>
                </a:solidFill>
                <a:latin typeface="Arial Narrow" panose="020B0606020202030204" pitchFamily="34" charset="0"/>
                <a:hlinkClick r:id="rId4"/>
              </a:rPr>
              <a:t> </a:t>
            </a:r>
            <a:r>
              <a:rPr lang="ru-RU" sz="1600" dirty="0" err="1">
                <a:solidFill>
                  <a:srgbClr val="050505"/>
                </a:solidFill>
                <a:latin typeface="Arial Narrow" panose="020B0606020202030204" pitchFamily="34" charset="0"/>
                <a:hlinkClick r:id="rId4"/>
              </a:rPr>
              <a:t>шлунка</a:t>
            </a:r>
            <a:r>
              <a:rPr lang="ru-RU" sz="1600" dirty="0">
                <a:solidFill>
                  <a:srgbClr val="050505"/>
                </a:solidFill>
                <a:latin typeface="Arial Narrow" panose="020B0606020202030204" pitchFamily="34" charset="0"/>
                <a:hlinkClick r:id="rId4"/>
              </a:rPr>
              <a:t> (1)</a:t>
            </a:r>
            <a:r>
              <a:rPr lang="ru-RU" sz="1600" dirty="0">
                <a:latin typeface="Arial Narrow" panose="020B0606020202030204" pitchFamily="34" charset="0"/>
              </a:rPr>
              <a:t/>
            </a:r>
            <a:br>
              <a:rPr lang="ru-RU" sz="1600" dirty="0">
                <a:latin typeface="Arial Narrow" panose="020B0606020202030204" pitchFamily="34" charset="0"/>
              </a:rPr>
            </a:br>
            <a:r>
              <a:rPr lang="ru-RU" sz="1600" dirty="0">
                <a:solidFill>
                  <a:srgbClr val="050505"/>
                </a:solidFill>
                <a:latin typeface="Arial Narrow" panose="020B0606020202030204" pitchFamily="34" charset="0"/>
                <a:hlinkClick r:id="rId5"/>
              </a:rPr>
              <a:t>Карцинома </a:t>
            </a:r>
            <a:r>
              <a:rPr lang="ru-RU" sz="1600" dirty="0" err="1">
                <a:solidFill>
                  <a:srgbClr val="050505"/>
                </a:solidFill>
                <a:latin typeface="Arial Narrow" panose="020B0606020202030204" pitchFamily="34" charset="0"/>
                <a:hlinkClick r:id="rId5"/>
              </a:rPr>
              <a:t>нирки</a:t>
            </a:r>
            <a:r>
              <a:rPr lang="ru-RU" sz="1600" dirty="0">
                <a:solidFill>
                  <a:srgbClr val="050505"/>
                </a:solidFill>
                <a:latin typeface="Arial Narrow" panose="020B0606020202030204" pitchFamily="34" charset="0"/>
                <a:hlinkClick r:id="rId5"/>
              </a:rPr>
              <a:t> (1)</a:t>
            </a:r>
            <a:r>
              <a:rPr lang="ru-RU" sz="1600" dirty="0">
                <a:latin typeface="Arial Narrow" panose="020B0606020202030204" pitchFamily="34" charset="0"/>
              </a:rPr>
              <a:t/>
            </a:r>
            <a:br>
              <a:rPr lang="ru-RU" sz="1600" dirty="0">
                <a:latin typeface="Arial Narrow" panose="020B0606020202030204" pitchFamily="34" charset="0"/>
              </a:rPr>
            </a:br>
            <a:r>
              <a:rPr lang="ru-RU" sz="1600" dirty="0">
                <a:solidFill>
                  <a:srgbClr val="050505"/>
                </a:solidFill>
                <a:latin typeface="Arial Narrow" panose="020B0606020202030204" pitchFamily="34" charset="0"/>
                <a:hlinkClick r:id="rId6"/>
              </a:rPr>
              <a:t>Карцинома </a:t>
            </a:r>
            <a:r>
              <a:rPr lang="ru-RU" sz="1600" dirty="0" err="1">
                <a:solidFill>
                  <a:srgbClr val="050505"/>
                </a:solidFill>
                <a:latin typeface="Arial Narrow" panose="020B0606020202030204" pitchFamily="34" charset="0"/>
                <a:hlinkClick r:id="rId6"/>
              </a:rPr>
              <a:t>сечового</a:t>
            </a:r>
            <a:r>
              <a:rPr lang="ru-RU" sz="1600" dirty="0">
                <a:solidFill>
                  <a:srgbClr val="050505"/>
                </a:solidFill>
                <a:latin typeface="Arial Narrow" panose="020B0606020202030204" pitchFamily="34" charset="0"/>
                <a:hlinkClick r:id="rId6"/>
              </a:rPr>
              <a:t> </a:t>
            </a:r>
            <a:r>
              <a:rPr lang="ru-RU" sz="1600" dirty="0" err="1">
                <a:solidFill>
                  <a:srgbClr val="050505"/>
                </a:solidFill>
                <a:latin typeface="Arial Narrow" panose="020B0606020202030204" pitchFamily="34" charset="0"/>
                <a:hlinkClick r:id="rId6"/>
              </a:rPr>
              <a:t>міхура</a:t>
            </a:r>
            <a:r>
              <a:rPr lang="ru-RU" sz="1600" dirty="0">
                <a:solidFill>
                  <a:srgbClr val="050505"/>
                </a:solidFill>
                <a:latin typeface="Arial Narrow" panose="020B0606020202030204" pitchFamily="34" charset="0"/>
                <a:hlinkClick r:id="rId6"/>
              </a:rPr>
              <a:t> (2)</a:t>
            </a:r>
            <a:r>
              <a:rPr lang="ru-RU" sz="1600" dirty="0">
                <a:latin typeface="Arial Narrow" panose="020B0606020202030204" pitchFamily="34" charset="0"/>
              </a:rPr>
              <a:t/>
            </a:r>
            <a:br>
              <a:rPr lang="ru-RU" sz="1600" dirty="0">
                <a:latin typeface="Arial Narrow" panose="020B0606020202030204" pitchFamily="34" charset="0"/>
              </a:rPr>
            </a:br>
            <a:r>
              <a:rPr lang="ru-RU" sz="1600" dirty="0">
                <a:solidFill>
                  <a:srgbClr val="050505"/>
                </a:solidFill>
                <a:latin typeface="Arial Narrow" panose="020B0606020202030204" pitchFamily="34" charset="0"/>
                <a:hlinkClick r:id="rId7"/>
              </a:rPr>
              <a:t>Карцинома </a:t>
            </a:r>
            <a:r>
              <a:rPr lang="ru-RU" sz="1600" dirty="0" err="1">
                <a:solidFill>
                  <a:srgbClr val="050505"/>
                </a:solidFill>
                <a:latin typeface="Arial Narrow" panose="020B0606020202030204" pitchFamily="34" charset="0"/>
                <a:hlinkClick r:id="rId7"/>
              </a:rPr>
              <a:t>уротеліальна</a:t>
            </a:r>
            <a:r>
              <a:rPr lang="ru-RU" sz="1600" dirty="0">
                <a:solidFill>
                  <a:srgbClr val="050505"/>
                </a:solidFill>
                <a:latin typeface="Arial Narrow" panose="020B0606020202030204" pitchFamily="34" charset="0"/>
                <a:hlinkClick r:id="rId7"/>
              </a:rPr>
              <a:t> (2)</a:t>
            </a:r>
            <a:r>
              <a:rPr lang="ru-RU" sz="1600" dirty="0">
                <a:latin typeface="Arial Narrow" panose="020B0606020202030204" pitchFamily="34" charset="0"/>
              </a:rPr>
              <a:t/>
            </a:r>
            <a:br>
              <a:rPr lang="ru-RU" sz="1600" dirty="0">
                <a:latin typeface="Arial Narrow" panose="020B0606020202030204" pitchFamily="34" charset="0"/>
              </a:rPr>
            </a:br>
            <a:r>
              <a:rPr lang="ru-RU" sz="1600" dirty="0" err="1">
                <a:solidFill>
                  <a:srgbClr val="050505"/>
                </a:solidFill>
                <a:latin typeface="Arial Narrow" panose="020B0606020202030204" pitchFamily="34" charset="0"/>
                <a:hlinkClick r:id="rId8"/>
              </a:rPr>
              <a:t>Кахексія</a:t>
            </a:r>
            <a:r>
              <a:rPr lang="ru-RU" sz="1600" dirty="0">
                <a:solidFill>
                  <a:srgbClr val="050505"/>
                </a:solidFill>
                <a:latin typeface="Arial Narrow" panose="020B0606020202030204" pitchFamily="34" charset="0"/>
                <a:hlinkClick r:id="rId8"/>
              </a:rPr>
              <a:t> (1)</a:t>
            </a:r>
            <a:r>
              <a:rPr lang="ru-RU" sz="1600" dirty="0">
                <a:latin typeface="Arial Narrow" panose="020B0606020202030204" pitchFamily="34" charset="0"/>
              </a:rPr>
              <a:t/>
            </a:r>
            <a:br>
              <a:rPr lang="ru-RU" sz="1600" dirty="0">
                <a:latin typeface="Arial Narrow" panose="020B0606020202030204" pitchFamily="34" charset="0"/>
              </a:rPr>
            </a:br>
            <a:r>
              <a:rPr lang="ru-RU" sz="1600" dirty="0" err="1">
                <a:solidFill>
                  <a:srgbClr val="050505"/>
                </a:solidFill>
                <a:latin typeface="Arial Narrow" panose="020B0606020202030204" pitchFamily="34" charset="0"/>
                <a:hlinkClick r:id="rId9"/>
              </a:rPr>
              <a:t>Лімфома</a:t>
            </a:r>
            <a:r>
              <a:rPr lang="ru-RU" sz="1600" dirty="0">
                <a:solidFill>
                  <a:srgbClr val="050505"/>
                </a:solidFill>
                <a:latin typeface="Arial Narrow" panose="020B0606020202030204" pitchFamily="34" charset="0"/>
                <a:hlinkClick r:id="rId9"/>
              </a:rPr>
              <a:t> </a:t>
            </a:r>
            <a:r>
              <a:rPr lang="ru-RU" sz="1600" dirty="0" err="1">
                <a:solidFill>
                  <a:srgbClr val="050505"/>
                </a:solidFill>
                <a:latin typeface="Arial Narrow" panose="020B0606020202030204" pitchFamily="34" charset="0"/>
                <a:hlinkClick r:id="rId9"/>
              </a:rPr>
              <a:t>неходжкінська</a:t>
            </a:r>
            <a:r>
              <a:rPr lang="ru-RU" sz="1600" dirty="0">
                <a:solidFill>
                  <a:srgbClr val="050505"/>
                </a:solidFill>
                <a:latin typeface="Arial Narrow" panose="020B0606020202030204" pitchFamily="34" charset="0"/>
                <a:hlinkClick r:id="rId9"/>
              </a:rPr>
              <a:t> (1)</a:t>
            </a:r>
            <a:r>
              <a:rPr lang="ru-RU" sz="1600" dirty="0">
                <a:latin typeface="Arial Narrow" panose="020B0606020202030204" pitchFamily="34" charset="0"/>
              </a:rPr>
              <a:t/>
            </a:r>
            <a:br>
              <a:rPr lang="ru-RU" sz="1600" dirty="0">
                <a:latin typeface="Arial Narrow" panose="020B0606020202030204" pitchFamily="34" charset="0"/>
              </a:rPr>
            </a:br>
            <a:r>
              <a:rPr lang="ru-RU" sz="1600" dirty="0" err="1">
                <a:solidFill>
                  <a:srgbClr val="050505"/>
                </a:solidFill>
                <a:latin typeface="Arial Narrow" panose="020B0606020202030204" pitchFamily="34" charset="0"/>
                <a:hlinkClick r:id="rId10"/>
              </a:rPr>
              <a:t>Неспецифічний</a:t>
            </a:r>
            <a:r>
              <a:rPr lang="ru-RU" sz="1600" dirty="0">
                <a:solidFill>
                  <a:srgbClr val="050505"/>
                </a:solidFill>
                <a:latin typeface="Arial Narrow" panose="020B0606020202030204" pitchFamily="34" charset="0"/>
                <a:hlinkClick r:id="rId10"/>
              </a:rPr>
              <a:t> </a:t>
            </a:r>
            <a:r>
              <a:rPr lang="ru-RU" sz="1600" dirty="0" err="1">
                <a:solidFill>
                  <a:srgbClr val="050505"/>
                </a:solidFill>
                <a:latin typeface="Arial Narrow" panose="020B0606020202030204" pitchFamily="34" charset="0"/>
                <a:hlinkClick r:id="rId10"/>
              </a:rPr>
              <a:t>виразковий</a:t>
            </a:r>
            <a:r>
              <a:rPr lang="ru-RU" sz="1600" dirty="0">
                <a:solidFill>
                  <a:srgbClr val="050505"/>
                </a:solidFill>
                <a:latin typeface="Arial Narrow" panose="020B0606020202030204" pitchFamily="34" charset="0"/>
                <a:hlinkClick r:id="rId10"/>
              </a:rPr>
              <a:t> </a:t>
            </a:r>
            <a:r>
              <a:rPr lang="ru-RU" sz="1600" dirty="0" err="1">
                <a:solidFill>
                  <a:srgbClr val="050505"/>
                </a:solidFill>
                <a:latin typeface="Arial Narrow" panose="020B0606020202030204" pitchFamily="34" charset="0"/>
                <a:hlinkClick r:id="rId10"/>
              </a:rPr>
              <a:t>коліт</a:t>
            </a:r>
            <a:r>
              <a:rPr lang="ru-RU" sz="1600" dirty="0">
                <a:solidFill>
                  <a:srgbClr val="050505"/>
                </a:solidFill>
                <a:latin typeface="Arial Narrow" panose="020B0606020202030204" pitchFamily="34" charset="0"/>
                <a:hlinkClick r:id="rId10"/>
              </a:rPr>
              <a:t> (6)</a:t>
            </a:r>
            <a:r>
              <a:rPr lang="ru-RU" sz="1600" dirty="0">
                <a:latin typeface="Arial Narrow" panose="020B0606020202030204" pitchFamily="34" charset="0"/>
              </a:rPr>
              <a:t/>
            </a:r>
            <a:br>
              <a:rPr lang="ru-RU" sz="1600" dirty="0">
                <a:latin typeface="Arial Narrow" panose="020B0606020202030204" pitchFamily="34" charset="0"/>
              </a:rPr>
            </a:br>
            <a:r>
              <a:rPr lang="ru-RU" sz="1600" dirty="0" err="1">
                <a:solidFill>
                  <a:srgbClr val="050505"/>
                </a:solidFill>
                <a:latin typeface="Arial Narrow" panose="020B0606020202030204" pitchFamily="34" charset="0"/>
                <a:hlinkClick r:id="rId11"/>
              </a:rPr>
              <a:t>Ожиріння</a:t>
            </a:r>
            <a:r>
              <a:rPr lang="ru-RU" sz="1600" dirty="0">
                <a:solidFill>
                  <a:srgbClr val="050505"/>
                </a:solidFill>
                <a:latin typeface="Arial Narrow" panose="020B0606020202030204" pitchFamily="34" charset="0"/>
                <a:hlinkClick r:id="rId11"/>
              </a:rPr>
              <a:t> (1)</a:t>
            </a:r>
            <a:r>
              <a:rPr lang="ru-RU" sz="1600" dirty="0">
                <a:latin typeface="Arial Narrow" panose="020B0606020202030204" pitchFamily="34" charset="0"/>
              </a:rPr>
              <a:t/>
            </a:r>
            <a:br>
              <a:rPr lang="ru-RU" sz="1600" dirty="0">
                <a:latin typeface="Arial Narrow" panose="020B0606020202030204" pitchFamily="34" charset="0"/>
              </a:rPr>
            </a:br>
            <a:r>
              <a:rPr lang="ru-RU" sz="1600" dirty="0">
                <a:solidFill>
                  <a:srgbClr val="050505"/>
                </a:solidFill>
                <a:latin typeface="Arial Narrow" panose="020B0606020202030204" pitchFamily="34" charset="0"/>
                <a:hlinkClick r:id="rId12"/>
              </a:rPr>
              <a:t>Рак </a:t>
            </a:r>
            <a:r>
              <a:rPr lang="ru-RU" sz="1600" dirty="0" err="1">
                <a:solidFill>
                  <a:srgbClr val="050505"/>
                </a:solidFill>
                <a:latin typeface="Arial Narrow" panose="020B0606020202030204" pitchFamily="34" charset="0"/>
                <a:hlinkClick r:id="rId12"/>
              </a:rPr>
              <a:t>жовчних</a:t>
            </a:r>
            <a:r>
              <a:rPr lang="ru-RU" sz="1600" dirty="0">
                <a:solidFill>
                  <a:srgbClr val="050505"/>
                </a:solidFill>
                <a:latin typeface="Arial Narrow" panose="020B0606020202030204" pitchFamily="34" charset="0"/>
                <a:hlinkClick r:id="rId12"/>
              </a:rPr>
              <a:t> </a:t>
            </a:r>
            <a:r>
              <a:rPr lang="ru-RU" sz="1600" dirty="0" err="1">
                <a:solidFill>
                  <a:srgbClr val="050505"/>
                </a:solidFill>
                <a:latin typeface="Arial Narrow" panose="020B0606020202030204" pitchFamily="34" charset="0"/>
                <a:hlinkClick r:id="rId12"/>
              </a:rPr>
              <a:t>шляхів</a:t>
            </a:r>
            <a:r>
              <a:rPr lang="ru-RU" sz="1600" dirty="0">
                <a:solidFill>
                  <a:srgbClr val="050505"/>
                </a:solidFill>
                <a:latin typeface="Arial Narrow" panose="020B0606020202030204" pitchFamily="34" charset="0"/>
                <a:hlinkClick r:id="rId12"/>
              </a:rPr>
              <a:t> (1)</a:t>
            </a:r>
            <a:r>
              <a:rPr lang="ru-RU" sz="1600" dirty="0">
                <a:latin typeface="Arial Narrow" panose="020B0606020202030204" pitchFamily="34" charset="0"/>
              </a:rPr>
              <a:t/>
            </a:r>
            <a:br>
              <a:rPr lang="ru-RU" sz="1600" dirty="0">
                <a:latin typeface="Arial Narrow" panose="020B0606020202030204" pitchFamily="34" charset="0"/>
              </a:rPr>
            </a:br>
            <a:r>
              <a:rPr lang="ru-RU" sz="1600" dirty="0">
                <a:solidFill>
                  <a:srgbClr val="050505"/>
                </a:solidFill>
                <a:latin typeface="Arial Narrow" panose="020B0606020202030204" pitchFamily="34" charset="0"/>
                <a:hlinkClick r:id="rId13"/>
              </a:rPr>
              <a:t>Рак </a:t>
            </a:r>
            <a:r>
              <a:rPr lang="ru-RU" sz="1600" dirty="0" err="1">
                <a:solidFill>
                  <a:srgbClr val="050505"/>
                </a:solidFill>
                <a:latin typeface="Arial Narrow" panose="020B0606020202030204" pitchFamily="34" charset="0"/>
                <a:hlinkClick r:id="rId13"/>
              </a:rPr>
              <a:t>колоректальний</a:t>
            </a:r>
            <a:r>
              <a:rPr lang="ru-RU" sz="1600" dirty="0">
                <a:solidFill>
                  <a:srgbClr val="050505"/>
                </a:solidFill>
                <a:latin typeface="Arial Narrow" panose="020B0606020202030204" pitchFamily="34" charset="0"/>
                <a:hlinkClick r:id="rId13"/>
              </a:rPr>
              <a:t> (1)</a:t>
            </a:r>
            <a:r>
              <a:rPr lang="ru-RU" sz="1600" dirty="0">
                <a:latin typeface="Arial Narrow" panose="020B0606020202030204" pitchFamily="34" charset="0"/>
              </a:rPr>
              <a:t/>
            </a:r>
            <a:br>
              <a:rPr lang="ru-RU" sz="1600" dirty="0">
                <a:latin typeface="Arial Narrow" panose="020B0606020202030204" pitchFamily="34" charset="0"/>
              </a:rPr>
            </a:br>
            <a:r>
              <a:rPr lang="ru-RU" sz="1600" dirty="0">
                <a:solidFill>
                  <a:srgbClr val="050505"/>
                </a:solidFill>
                <a:latin typeface="Arial Narrow" panose="020B0606020202030204" pitchFamily="34" charset="0"/>
                <a:hlinkClick r:id="rId14"/>
              </a:rPr>
              <a:t>Рак </a:t>
            </a:r>
            <a:r>
              <a:rPr lang="ru-RU" sz="1600" dirty="0" err="1">
                <a:solidFill>
                  <a:srgbClr val="050505"/>
                </a:solidFill>
                <a:latin typeface="Arial Narrow" panose="020B0606020202030204" pitchFamily="34" charset="0"/>
                <a:hlinkClick r:id="rId14"/>
              </a:rPr>
              <a:t>легені</a:t>
            </a:r>
            <a:r>
              <a:rPr lang="ru-RU" sz="1600" dirty="0">
                <a:solidFill>
                  <a:srgbClr val="050505"/>
                </a:solidFill>
                <a:latin typeface="Arial Narrow" panose="020B0606020202030204" pitchFamily="34" charset="0"/>
                <a:hlinkClick r:id="rId14"/>
              </a:rPr>
              <a:t> (4)</a:t>
            </a:r>
            <a:r>
              <a:rPr lang="ru-RU" sz="1600" dirty="0">
                <a:latin typeface="Arial Narrow" panose="020B0606020202030204" pitchFamily="34" charset="0"/>
              </a:rPr>
              <a:t/>
            </a:r>
            <a:br>
              <a:rPr lang="ru-RU" sz="1600" dirty="0">
                <a:latin typeface="Arial Narrow" panose="020B0606020202030204" pitchFamily="34" charset="0"/>
              </a:rPr>
            </a:br>
            <a:r>
              <a:rPr lang="ru-RU" sz="1600" dirty="0">
                <a:solidFill>
                  <a:srgbClr val="050505"/>
                </a:solidFill>
                <a:latin typeface="Arial Narrow" panose="020B0606020202030204" pitchFamily="34" charset="0"/>
                <a:hlinkClick r:id="rId15"/>
              </a:rPr>
              <a:t>Рак </a:t>
            </a:r>
            <a:r>
              <a:rPr lang="ru-RU" sz="1600" dirty="0" err="1">
                <a:solidFill>
                  <a:srgbClr val="050505"/>
                </a:solidFill>
                <a:latin typeface="Arial Narrow" panose="020B0606020202030204" pitchFamily="34" charset="0"/>
                <a:hlinkClick r:id="rId15"/>
              </a:rPr>
              <a:t>легені</a:t>
            </a:r>
            <a:r>
              <a:rPr lang="ru-RU" sz="1600" dirty="0">
                <a:solidFill>
                  <a:srgbClr val="050505"/>
                </a:solidFill>
                <a:latin typeface="Arial Narrow" panose="020B0606020202030204" pitchFamily="34" charset="0"/>
                <a:hlinkClick r:id="rId15"/>
              </a:rPr>
              <a:t> </a:t>
            </a:r>
            <a:r>
              <a:rPr lang="ru-RU" sz="1600" dirty="0" err="1">
                <a:solidFill>
                  <a:srgbClr val="050505"/>
                </a:solidFill>
                <a:latin typeface="Arial Narrow" panose="020B0606020202030204" pitchFamily="34" charset="0"/>
                <a:hlinkClick r:id="rId15"/>
              </a:rPr>
              <a:t>недрібноклітинний</a:t>
            </a:r>
            <a:r>
              <a:rPr lang="ru-RU" sz="1600" dirty="0">
                <a:solidFill>
                  <a:srgbClr val="050505"/>
                </a:solidFill>
                <a:latin typeface="Arial Narrow" panose="020B0606020202030204" pitchFamily="34" charset="0"/>
                <a:hlinkClick r:id="rId15"/>
              </a:rPr>
              <a:t> (1)</a:t>
            </a:r>
            <a:r>
              <a:rPr lang="ru-RU" sz="1600" dirty="0">
                <a:latin typeface="Arial Narrow" panose="020B0606020202030204" pitchFamily="34" charset="0"/>
              </a:rPr>
              <a:t/>
            </a:r>
            <a:br>
              <a:rPr lang="ru-RU" sz="1600" dirty="0">
                <a:latin typeface="Arial Narrow" panose="020B0606020202030204" pitchFamily="34" charset="0"/>
              </a:rPr>
            </a:br>
            <a:r>
              <a:rPr lang="ru-RU" sz="1600" dirty="0">
                <a:solidFill>
                  <a:srgbClr val="050505"/>
                </a:solidFill>
                <a:latin typeface="Arial Narrow" panose="020B0606020202030204" pitchFamily="34" charset="0"/>
                <a:hlinkClick r:id="rId16"/>
              </a:rPr>
              <a:t>Рак </a:t>
            </a:r>
            <a:r>
              <a:rPr lang="ru-RU" sz="1600" dirty="0" err="1">
                <a:solidFill>
                  <a:srgbClr val="050505"/>
                </a:solidFill>
                <a:latin typeface="Arial Narrow" panose="020B0606020202030204" pitchFamily="34" charset="0"/>
                <a:hlinkClick r:id="rId16"/>
              </a:rPr>
              <a:t>молочної</a:t>
            </a:r>
            <a:r>
              <a:rPr lang="ru-RU" sz="1600" dirty="0">
                <a:solidFill>
                  <a:srgbClr val="050505"/>
                </a:solidFill>
                <a:latin typeface="Arial Narrow" panose="020B0606020202030204" pitchFamily="34" charset="0"/>
                <a:hlinkClick r:id="rId16"/>
              </a:rPr>
              <a:t> </a:t>
            </a:r>
            <a:r>
              <a:rPr lang="ru-RU" sz="1600" dirty="0" err="1">
                <a:solidFill>
                  <a:srgbClr val="050505"/>
                </a:solidFill>
                <a:latin typeface="Arial Narrow" panose="020B0606020202030204" pitchFamily="34" charset="0"/>
                <a:hlinkClick r:id="rId16"/>
              </a:rPr>
              <a:t>залози</a:t>
            </a:r>
            <a:r>
              <a:rPr lang="ru-RU" sz="1600" dirty="0">
                <a:solidFill>
                  <a:srgbClr val="050505"/>
                </a:solidFill>
                <a:latin typeface="Arial Narrow" panose="020B0606020202030204" pitchFamily="34" charset="0"/>
                <a:hlinkClick r:id="rId16"/>
              </a:rPr>
              <a:t> (5)</a:t>
            </a:r>
            <a:r>
              <a:rPr lang="ru-RU" sz="1600" dirty="0">
                <a:latin typeface="Arial Narrow" panose="020B0606020202030204" pitchFamily="34" charset="0"/>
              </a:rPr>
              <a:t/>
            </a:r>
            <a:br>
              <a:rPr lang="ru-RU" sz="1600" dirty="0">
                <a:latin typeface="Arial Narrow" panose="020B0606020202030204" pitchFamily="34" charset="0"/>
              </a:rPr>
            </a:br>
            <a:r>
              <a:rPr lang="ru-RU" sz="1600" dirty="0">
                <a:solidFill>
                  <a:srgbClr val="050505"/>
                </a:solidFill>
                <a:latin typeface="Arial Narrow" panose="020B0606020202030204" pitchFamily="34" charset="0"/>
                <a:hlinkClick r:id="rId17"/>
              </a:rPr>
              <a:t>Рак </a:t>
            </a:r>
            <a:r>
              <a:rPr lang="ru-RU" sz="1600" dirty="0" err="1">
                <a:solidFill>
                  <a:srgbClr val="050505"/>
                </a:solidFill>
                <a:latin typeface="Arial Narrow" panose="020B0606020202030204" pitchFamily="34" charset="0"/>
                <a:hlinkClick r:id="rId17"/>
              </a:rPr>
              <a:t>нирки</a:t>
            </a:r>
            <a:r>
              <a:rPr lang="ru-RU" sz="1600" dirty="0">
                <a:solidFill>
                  <a:srgbClr val="050505"/>
                </a:solidFill>
                <a:latin typeface="Arial Narrow" panose="020B0606020202030204" pitchFamily="34" charset="0"/>
                <a:hlinkClick r:id="rId17"/>
              </a:rPr>
              <a:t> (1)</a:t>
            </a:r>
            <a:r>
              <a:rPr lang="ru-RU" sz="1600" dirty="0">
                <a:latin typeface="Arial Narrow" panose="020B0606020202030204" pitchFamily="34" charset="0"/>
              </a:rPr>
              <a:t/>
            </a:r>
            <a:br>
              <a:rPr lang="ru-RU" sz="1600" dirty="0">
                <a:latin typeface="Arial Narrow" panose="020B0606020202030204" pitchFamily="34" charset="0"/>
              </a:rPr>
            </a:br>
            <a:r>
              <a:rPr lang="ru-RU" sz="1600" dirty="0">
                <a:solidFill>
                  <a:srgbClr val="050505"/>
                </a:solidFill>
                <a:latin typeface="Arial Narrow" panose="020B0606020202030204" pitchFamily="34" charset="0"/>
                <a:hlinkClick r:id="rId18"/>
              </a:rPr>
              <a:t>Рак </a:t>
            </a:r>
            <a:r>
              <a:rPr lang="ru-RU" sz="1600" dirty="0" err="1">
                <a:solidFill>
                  <a:srgbClr val="050505"/>
                </a:solidFill>
                <a:latin typeface="Arial Narrow" panose="020B0606020202030204" pitchFamily="34" charset="0"/>
                <a:hlinkClick r:id="rId18"/>
              </a:rPr>
              <a:t>підшлункової</a:t>
            </a:r>
            <a:r>
              <a:rPr lang="ru-RU" sz="1600" dirty="0">
                <a:solidFill>
                  <a:srgbClr val="050505"/>
                </a:solidFill>
                <a:latin typeface="Arial Narrow" panose="020B0606020202030204" pitchFamily="34" charset="0"/>
                <a:hlinkClick r:id="rId18"/>
              </a:rPr>
              <a:t> </a:t>
            </a:r>
            <a:r>
              <a:rPr lang="ru-RU" sz="1600" dirty="0" err="1">
                <a:solidFill>
                  <a:srgbClr val="050505"/>
                </a:solidFill>
                <a:latin typeface="Arial Narrow" panose="020B0606020202030204" pitchFamily="34" charset="0"/>
                <a:hlinkClick r:id="rId18"/>
              </a:rPr>
              <a:t>залози</a:t>
            </a:r>
            <a:r>
              <a:rPr lang="ru-RU" sz="1600" dirty="0">
                <a:solidFill>
                  <a:srgbClr val="050505"/>
                </a:solidFill>
                <a:latin typeface="Arial Narrow" panose="020B0606020202030204" pitchFamily="34" charset="0"/>
                <a:hlinkClick r:id="rId18"/>
              </a:rPr>
              <a:t> (1)</a:t>
            </a:r>
            <a:r>
              <a:rPr lang="ru-RU" sz="1600" dirty="0">
                <a:latin typeface="Arial Narrow" panose="020B0606020202030204" pitchFamily="34" charset="0"/>
              </a:rPr>
              <a:t/>
            </a:r>
            <a:br>
              <a:rPr lang="ru-RU" sz="1600" dirty="0">
                <a:latin typeface="Arial Narrow" panose="020B0606020202030204" pitchFamily="34" charset="0"/>
              </a:rPr>
            </a:br>
            <a:r>
              <a:rPr lang="ru-RU" sz="1600" dirty="0">
                <a:solidFill>
                  <a:srgbClr val="050505"/>
                </a:solidFill>
                <a:latin typeface="Arial Narrow" panose="020B0606020202030204" pitchFamily="34" charset="0"/>
                <a:hlinkClick r:id="rId19"/>
              </a:rPr>
              <a:t>Рак </a:t>
            </a:r>
            <a:r>
              <a:rPr lang="ru-RU" sz="1600" dirty="0" err="1">
                <a:solidFill>
                  <a:srgbClr val="050505"/>
                </a:solidFill>
                <a:latin typeface="Arial Narrow" panose="020B0606020202030204" pitchFamily="34" charset="0"/>
                <a:hlinkClick r:id="rId19"/>
              </a:rPr>
              <a:t>простати</a:t>
            </a:r>
            <a:r>
              <a:rPr lang="ru-RU" sz="1600" dirty="0">
                <a:solidFill>
                  <a:srgbClr val="050505"/>
                </a:solidFill>
                <a:latin typeface="Arial Narrow" panose="020B0606020202030204" pitchFamily="34" charset="0"/>
                <a:hlinkClick r:id="rId19"/>
              </a:rPr>
              <a:t> (</a:t>
            </a:r>
            <a:r>
              <a:rPr lang="ru-RU" sz="1600" dirty="0" err="1">
                <a:solidFill>
                  <a:srgbClr val="050505"/>
                </a:solidFill>
                <a:latin typeface="Arial Narrow" panose="020B0606020202030204" pitchFamily="34" charset="0"/>
                <a:hlinkClick r:id="rId19"/>
              </a:rPr>
              <a:t>передміхурової</a:t>
            </a:r>
            <a:r>
              <a:rPr lang="ru-RU" sz="1600" dirty="0">
                <a:solidFill>
                  <a:srgbClr val="050505"/>
                </a:solidFill>
                <a:latin typeface="Arial Narrow" panose="020B0606020202030204" pitchFamily="34" charset="0"/>
                <a:hlinkClick r:id="rId19"/>
              </a:rPr>
              <a:t> </a:t>
            </a:r>
            <a:r>
              <a:rPr lang="ru-RU" sz="1600" dirty="0" err="1">
                <a:solidFill>
                  <a:srgbClr val="050505"/>
                </a:solidFill>
                <a:latin typeface="Arial Narrow" panose="020B0606020202030204" pitchFamily="34" charset="0"/>
                <a:hlinkClick r:id="rId19"/>
              </a:rPr>
              <a:t>залози</a:t>
            </a:r>
            <a:r>
              <a:rPr lang="ru-RU" sz="1600" dirty="0">
                <a:solidFill>
                  <a:srgbClr val="050505"/>
                </a:solidFill>
                <a:latin typeface="Arial Narrow" panose="020B0606020202030204" pitchFamily="34" charset="0"/>
                <a:hlinkClick r:id="rId19"/>
              </a:rPr>
              <a:t>) (1)</a:t>
            </a:r>
            <a:r>
              <a:rPr lang="ru-RU" sz="1600" dirty="0">
                <a:latin typeface="Arial Narrow" panose="020B0606020202030204" pitchFamily="34" charset="0"/>
              </a:rPr>
              <a:t/>
            </a:r>
            <a:br>
              <a:rPr lang="ru-RU" sz="1600" dirty="0">
                <a:latin typeface="Arial Narrow" panose="020B0606020202030204" pitchFamily="34" charset="0"/>
              </a:rPr>
            </a:br>
            <a:r>
              <a:rPr lang="ru-RU" sz="1600" dirty="0">
                <a:solidFill>
                  <a:srgbClr val="050505"/>
                </a:solidFill>
                <a:latin typeface="Arial Narrow" panose="020B0606020202030204" pitchFamily="34" charset="0"/>
                <a:hlinkClick r:id="rId20"/>
              </a:rPr>
              <a:t>Рак </a:t>
            </a:r>
            <a:r>
              <a:rPr lang="ru-RU" sz="1600" dirty="0" err="1">
                <a:solidFill>
                  <a:srgbClr val="050505"/>
                </a:solidFill>
                <a:latin typeface="Arial Narrow" panose="020B0606020202030204" pitchFamily="34" charset="0"/>
                <a:hlinkClick r:id="rId20"/>
              </a:rPr>
              <a:t>ротової</a:t>
            </a:r>
            <a:r>
              <a:rPr lang="ru-RU" sz="1600" dirty="0">
                <a:solidFill>
                  <a:srgbClr val="050505"/>
                </a:solidFill>
                <a:latin typeface="Arial Narrow" panose="020B0606020202030204" pitchFamily="34" charset="0"/>
                <a:hlinkClick r:id="rId20"/>
              </a:rPr>
              <a:t> </a:t>
            </a:r>
            <a:r>
              <a:rPr lang="ru-RU" sz="1600" dirty="0" err="1">
                <a:solidFill>
                  <a:srgbClr val="050505"/>
                </a:solidFill>
                <a:latin typeface="Arial Narrow" panose="020B0606020202030204" pitchFamily="34" charset="0"/>
                <a:hlinkClick r:id="rId20"/>
              </a:rPr>
              <a:t>порожнини</a:t>
            </a:r>
            <a:r>
              <a:rPr lang="ru-RU" sz="1600" dirty="0">
                <a:solidFill>
                  <a:srgbClr val="050505"/>
                </a:solidFill>
                <a:latin typeface="Arial Narrow" panose="020B0606020202030204" pitchFamily="34" charset="0"/>
                <a:hlinkClick r:id="rId20"/>
              </a:rPr>
              <a:t> (1)</a:t>
            </a:r>
            <a:r>
              <a:rPr lang="ru-RU" sz="1600" dirty="0">
                <a:latin typeface="Arial Narrow" panose="020B0606020202030204" pitchFamily="34" charset="0"/>
              </a:rPr>
              <a:t/>
            </a:r>
            <a:br>
              <a:rPr lang="ru-RU" sz="1600" dirty="0">
                <a:latin typeface="Arial Narrow" panose="020B0606020202030204" pitchFamily="34" charset="0"/>
              </a:rPr>
            </a:br>
            <a:r>
              <a:rPr lang="ru-RU" sz="1600" dirty="0">
                <a:solidFill>
                  <a:srgbClr val="050505"/>
                </a:solidFill>
                <a:latin typeface="Arial Narrow" panose="020B0606020202030204" pitchFamily="34" charset="0"/>
                <a:hlinkClick r:id="rId21"/>
              </a:rPr>
              <a:t>Рак </a:t>
            </a:r>
            <a:r>
              <a:rPr lang="ru-RU" sz="1600" dirty="0" err="1">
                <a:solidFill>
                  <a:srgbClr val="050505"/>
                </a:solidFill>
                <a:latin typeface="Arial Narrow" panose="020B0606020202030204" pitchFamily="34" charset="0"/>
                <a:hlinkClick r:id="rId21"/>
              </a:rPr>
              <a:t>сечового</a:t>
            </a:r>
            <a:r>
              <a:rPr lang="ru-RU" sz="1600" dirty="0">
                <a:solidFill>
                  <a:srgbClr val="050505"/>
                </a:solidFill>
                <a:latin typeface="Arial Narrow" panose="020B0606020202030204" pitchFamily="34" charset="0"/>
                <a:hlinkClick r:id="rId21"/>
              </a:rPr>
              <a:t> </a:t>
            </a:r>
            <a:r>
              <a:rPr lang="ru-RU" sz="1600" dirty="0" err="1">
                <a:solidFill>
                  <a:srgbClr val="050505"/>
                </a:solidFill>
                <a:latin typeface="Arial Narrow" panose="020B0606020202030204" pitchFamily="34" charset="0"/>
                <a:hlinkClick r:id="rId21"/>
              </a:rPr>
              <a:t>міхура</a:t>
            </a:r>
            <a:r>
              <a:rPr lang="ru-RU" sz="1600" dirty="0">
                <a:solidFill>
                  <a:srgbClr val="050505"/>
                </a:solidFill>
                <a:latin typeface="Arial Narrow" panose="020B0606020202030204" pitchFamily="34" charset="0"/>
                <a:hlinkClick r:id="rId21"/>
              </a:rPr>
              <a:t> (2)</a:t>
            </a:r>
            <a:r>
              <a:rPr lang="ru-RU" sz="1600" dirty="0">
                <a:latin typeface="Arial Narrow" panose="020B0606020202030204" pitchFamily="34" charset="0"/>
              </a:rPr>
              <a:t/>
            </a:r>
            <a:br>
              <a:rPr lang="ru-RU" sz="1600" dirty="0">
                <a:latin typeface="Arial Narrow" panose="020B0606020202030204" pitchFamily="34" charset="0"/>
              </a:rPr>
            </a:br>
            <a:r>
              <a:rPr lang="ru-RU" sz="1600" dirty="0">
                <a:solidFill>
                  <a:srgbClr val="050505"/>
                </a:solidFill>
                <a:latin typeface="Arial Narrow" panose="020B0606020202030204" pitchFamily="34" charset="0"/>
                <a:hlinkClick r:id="rId22"/>
              </a:rPr>
              <a:t>Рак </a:t>
            </a:r>
            <a:r>
              <a:rPr lang="ru-RU" sz="1600" dirty="0" err="1">
                <a:solidFill>
                  <a:srgbClr val="050505"/>
                </a:solidFill>
                <a:latin typeface="Arial Narrow" panose="020B0606020202030204" pitchFamily="34" charset="0"/>
                <a:hlinkClick r:id="rId22"/>
              </a:rPr>
              <a:t>шийки</a:t>
            </a:r>
            <a:r>
              <a:rPr lang="ru-RU" sz="1600" dirty="0">
                <a:solidFill>
                  <a:srgbClr val="050505"/>
                </a:solidFill>
                <a:latin typeface="Arial Narrow" panose="020B0606020202030204" pitchFamily="34" charset="0"/>
                <a:hlinkClick r:id="rId22"/>
              </a:rPr>
              <a:t> матки (1)</a:t>
            </a:r>
            <a:r>
              <a:rPr lang="ru-RU" sz="1600" dirty="0">
                <a:latin typeface="Arial Narrow" panose="020B0606020202030204" pitchFamily="34" charset="0"/>
              </a:rPr>
              <a:t/>
            </a:r>
            <a:br>
              <a:rPr lang="ru-RU" sz="1600" dirty="0">
                <a:latin typeface="Arial Narrow" panose="020B0606020202030204" pitchFamily="34" charset="0"/>
              </a:rPr>
            </a:br>
            <a:r>
              <a:rPr lang="ru-RU" sz="1600" dirty="0">
                <a:solidFill>
                  <a:srgbClr val="050505"/>
                </a:solidFill>
                <a:latin typeface="Arial Narrow" panose="020B0606020202030204" pitchFamily="34" charset="0"/>
                <a:hlinkClick r:id="rId23"/>
              </a:rPr>
              <a:t>Рак </a:t>
            </a:r>
            <a:r>
              <a:rPr lang="ru-RU" sz="1600" dirty="0" err="1">
                <a:solidFill>
                  <a:srgbClr val="050505"/>
                </a:solidFill>
                <a:latin typeface="Arial Narrow" panose="020B0606020202030204" pitchFamily="34" charset="0"/>
                <a:hlinkClick r:id="rId23"/>
              </a:rPr>
              <a:t>шлунка</a:t>
            </a:r>
            <a:r>
              <a:rPr lang="ru-RU" sz="1600" dirty="0">
                <a:solidFill>
                  <a:srgbClr val="050505"/>
                </a:solidFill>
                <a:latin typeface="Arial Narrow" panose="020B0606020202030204" pitchFamily="34" charset="0"/>
                <a:hlinkClick r:id="rId23"/>
              </a:rPr>
              <a:t> (2)</a:t>
            </a:r>
            <a:r>
              <a:rPr lang="ru-RU" sz="1600" dirty="0">
                <a:latin typeface="Arial Narrow" panose="020B0606020202030204" pitchFamily="34" charset="0"/>
              </a:rPr>
              <a:t/>
            </a:r>
            <a:br>
              <a:rPr lang="ru-RU" sz="1600" dirty="0">
                <a:latin typeface="Arial Narrow" panose="020B0606020202030204" pitchFamily="34" charset="0"/>
              </a:rPr>
            </a:br>
            <a:r>
              <a:rPr lang="ru-RU" sz="1600" dirty="0">
                <a:solidFill>
                  <a:srgbClr val="050505"/>
                </a:solidFill>
                <a:latin typeface="Arial Narrow" panose="020B0606020202030204" pitchFamily="34" charset="0"/>
                <a:hlinkClick r:id="rId24"/>
              </a:rPr>
              <a:t>Рак </a:t>
            </a:r>
            <a:r>
              <a:rPr lang="ru-RU" sz="1600" dirty="0" err="1">
                <a:solidFill>
                  <a:srgbClr val="050505"/>
                </a:solidFill>
                <a:latin typeface="Arial Narrow" panose="020B0606020202030204" pitchFamily="34" charset="0"/>
                <a:hlinkClick r:id="rId24"/>
              </a:rPr>
              <a:t>яєчника</a:t>
            </a:r>
            <a:r>
              <a:rPr lang="ru-RU" sz="1600" dirty="0">
                <a:solidFill>
                  <a:srgbClr val="050505"/>
                </a:solidFill>
                <a:latin typeface="Arial Narrow" panose="020B0606020202030204" pitchFamily="34" charset="0"/>
                <a:hlinkClick r:id="rId24"/>
              </a:rPr>
              <a:t> (1)</a:t>
            </a:r>
            <a:r>
              <a:rPr lang="ru-RU" sz="1600" dirty="0">
                <a:latin typeface="Arial Narrow" panose="020B0606020202030204" pitchFamily="34" charset="0"/>
              </a:rPr>
              <a:t/>
            </a:r>
            <a:br>
              <a:rPr lang="ru-RU" sz="1600" dirty="0">
                <a:latin typeface="Arial Narrow" panose="020B0606020202030204" pitchFamily="34" charset="0"/>
              </a:rPr>
            </a:br>
            <a:r>
              <a:rPr lang="ru-RU" sz="1600" dirty="0" err="1">
                <a:solidFill>
                  <a:srgbClr val="050505"/>
                </a:solidFill>
                <a:latin typeface="Arial Narrow" panose="020B0606020202030204" pitchFamily="34" charset="0"/>
                <a:hlinkClick r:id="rId25"/>
              </a:rPr>
              <a:t>Тромбоцитопенія</a:t>
            </a:r>
            <a:r>
              <a:rPr lang="ru-RU" sz="1600" dirty="0">
                <a:solidFill>
                  <a:srgbClr val="050505"/>
                </a:solidFill>
                <a:latin typeface="Arial Narrow" panose="020B0606020202030204" pitchFamily="34" charset="0"/>
                <a:hlinkClick r:id="rId25"/>
              </a:rPr>
              <a:t> </a:t>
            </a:r>
            <a:r>
              <a:rPr lang="ru-RU" sz="1600" dirty="0" err="1">
                <a:solidFill>
                  <a:srgbClr val="050505"/>
                </a:solidFill>
                <a:latin typeface="Arial Narrow" panose="020B0606020202030204" pitchFamily="34" charset="0"/>
                <a:hlinkClick r:id="rId25"/>
              </a:rPr>
              <a:t>первинна</a:t>
            </a:r>
            <a:r>
              <a:rPr lang="ru-RU" sz="1600" dirty="0">
                <a:solidFill>
                  <a:srgbClr val="050505"/>
                </a:solidFill>
                <a:latin typeface="Arial Narrow" panose="020B0606020202030204" pitchFamily="34" charset="0"/>
                <a:hlinkClick r:id="rId25"/>
              </a:rPr>
              <a:t> (1)</a:t>
            </a:r>
            <a:r>
              <a:rPr lang="ru-RU" sz="1600" dirty="0">
                <a:latin typeface="Arial Narrow" panose="020B0606020202030204" pitchFamily="34" charset="0"/>
              </a:rPr>
              <a:t/>
            </a:r>
            <a:br>
              <a:rPr lang="ru-RU" sz="1600" dirty="0">
                <a:latin typeface="Arial Narrow" panose="020B0606020202030204" pitchFamily="34" charset="0"/>
              </a:rPr>
            </a:br>
            <a:r>
              <a:rPr lang="ru-RU" sz="1600" dirty="0">
                <a:solidFill>
                  <a:srgbClr val="050505"/>
                </a:solidFill>
                <a:latin typeface="Arial Narrow" panose="020B0606020202030204" pitchFamily="34" charset="0"/>
                <a:hlinkClick r:id="rId26"/>
              </a:rPr>
              <a:t>Хвороба Крона (3)</a:t>
            </a:r>
            <a:r>
              <a:rPr lang="ru-RU" sz="1600" dirty="0">
                <a:latin typeface="Arial Narrow" panose="020B0606020202030204" pitchFamily="34" charset="0"/>
              </a:rPr>
              <a:t/>
            </a:r>
            <a:br>
              <a:rPr lang="ru-RU" sz="1600" dirty="0">
                <a:latin typeface="Arial Narrow" panose="020B0606020202030204" pitchFamily="34" charset="0"/>
              </a:rPr>
            </a:br>
            <a:r>
              <a:rPr lang="ru-RU" sz="1600" dirty="0" err="1">
                <a:solidFill>
                  <a:srgbClr val="050505"/>
                </a:solidFill>
                <a:latin typeface="Arial Narrow" panose="020B0606020202030204" pitchFamily="34" charset="0"/>
                <a:hlinkClick r:id="rId27"/>
              </a:rPr>
              <a:t>Цукровий</a:t>
            </a:r>
            <a:r>
              <a:rPr lang="ru-RU" sz="1600" dirty="0">
                <a:solidFill>
                  <a:srgbClr val="050505"/>
                </a:solidFill>
                <a:latin typeface="Arial Narrow" panose="020B0606020202030204" pitchFamily="34" charset="0"/>
                <a:hlinkClick r:id="rId27"/>
              </a:rPr>
              <a:t> </a:t>
            </a:r>
            <a:r>
              <a:rPr lang="ru-RU" sz="1600" dirty="0" err="1">
                <a:solidFill>
                  <a:srgbClr val="050505"/>
                </a:solidFill>
                <a:latin typeface="Arial Narrow" panose="020B0606020202030204" pitchFamily="34" charset="0"/>
                <a:hlinkClick r:id="rId27"/>
              </a:rPr>
              <a:t>діабет</a:t>
            </a:r>
            <a:r>
              <a:rPr lang="ru-RU" sz="1600" dirty="0">
                <a:solidFill>
                  <a:srgbClr val="050505"/>
                </a:solidFill>
                <a:latin typeface="Arial Narrow" panose="020B0606020202030204" pitchFamily="34" charset="0"/>
                <a:hlinkClick r:id="rId27"/>
              </a:rPr>
              <a:t> тип 2 (1)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8890" y="88760"/>
            <a:ext cx="3211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Arial Narrow" panose="020B0606020202030204" pitchFamily="34" charset="0"/>
              </a:rPr>
              <a:t>Перелік запрошень за діагнозами </a:t>
            </a:r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-4365" y="-64893"/>
            <a:ext cx="12196365" cy="685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64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8941" y="115910"/>
            <a:ext cx="11771290" cy="654246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err="1">
                <a:latin typeface="Arial Narrow" panose="020B0606020202030204" pitchFamily="34" charset="0"/>
              </a:rPr>
              <a:t>Дистрибуція</a:t>
            </a:r>
            <a:r>
              <a:rPr lang="ru-RU" sz="2400" b="1" dirty="0">
                <a:latin typeface="Arial Narrow" panose="020B0606020202030204" pitchFamily="34" charset="0"/>
              </a:rPr>
              <a:t> </a:t>
            </a:r>
            <a:r>
              <a:rPr lang="ru-RU" sz="2400" b="1" dirty="0" smtClean="0">
                <a:latin typeface="Arial Narrow" panose="020B0606020202030204" pitchFamily="34" charset="0"/>
              </a:rPr>
              <a:t>(</a:t>
            </a:r>
            <a:r>
              <a:rPr lang="uk-UA" sz="2400" b="1" dirty="0" smtClean="0">
                <a:latin typeface="Arial Narrow" panose="020B0606020202030204" pitchFamily="34" charset="0"/>
              </a:rPr>
              <a:t>оптова дистрибуція) лікарських засобів</a:t>
            </a:r>
            <a:r>
              <a:rPr lang="uk-UA" sz="2400" dirty="0" smtClean="0">
                <a:latin typeface="Arial Narrow" panose="020B0606020202030204" pitchFamily="34" charset="0"/>
              </a:rPr>
              <a:t> - 5й етап життєвого циклу </a:t>
            </a:r>
            <a:r>
              <a:rPr lang="uk-UA" sz="2400" dirty="0" err="1" smtClean="0">
                <a:latin typeface="Arial Narrow" panose="020B0606020202030204" pitchFamily="34" charset="0"/>
              </a:rPr>
              <a:t>фарм</a:t>
            </a:r>
            <a:r>
              <a:rPr lang="uk-UA" sz="2400" dirty="0" smtClean="0">
                <a:latin typeface="Arial Narrow" panose="020B0606020202030204" pitchFamily="34" charset="0"/>
              </a:rPr>
              <a:t> продукту - діяльність, пов’язана із закупівлею, зберіганням, постачаннями або експортом лікарських засобів, за винятком роздрібної торгівлі. Діяльність здійснюється спільно з виробниками або власниками реєстраційного посвідчення, імпортерами, іншими дистриб’юторами або спільно з суб’єктами господарської діяльності, що займаються роздрібною торгівлею лікарських препаратів. </a:t>
            </a:r>
          </a:p>
          <a:p>
            <a:pPr marL="0" indent="0" algn="just">
              <a:buNone/>
            </a:pPr>
            <a:r>
              <a:rPr lang="uk-UA" sz="2400" dirty="0" smtClean="0">
                <a:latin typeface="Arial Narrow" panose="020B0606020202030204" pitchFamily="34" charset="0"/>
              </a:rPr>
              <a:t>Роль фармацевтичних дистриб’юторів - формуванні середовища, що дозволяє розвивати і пропонувати сучасні послуги, надавати фінансову і комерційну підтримку фармацевтам, сприяти зміцненню здоров’я населення</a:t>
            </a:r>
            <a:r>
              <a:rPr lang="ru-RU" sz="2400" dirty="0" smtClean="0">
                <a:latin typeface="Arial Narrow" panose="020B0606020202030204" pitchFamily="34" charset="0"/>
              </a:rPr>
              <a:t>.</a:t>
            </a:r>
          </a:p>
          <a:p>
            <a:pPr marL="0" indent="0" algn="just">
              <a:buNone/>
            </a:pPr>
            <a:endParaRPr lang="ru-RU" sz="2400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Arial Narrow" panose="020B0606020202030204" pitchFamily="34" charset="0"/>
              </a:rPr>
              <a:t>У </a:t>
            </a:r>
            <a:r>
              <a:rPr lang="uk-UA" sz="2400" dirty="0" smtClean="0">
                <a:latin typeface="Arial Narrow" panose="020B0606020202030204" pitchFamily="34" charset="0"/>
              </a:rPr>
              <a:t>2017–2018 рр. «топ-3 дистриб’юторів за обсягом поставок товарів “аптечного кошика” в грошовому вираженні залишаються компанії : </a:t>
            </a:r>
          </a:p>
          <a:p>
            <a:pPr marL="0" indent="0" algn="just">
              <a:buNone/>
            </a:pPr>
            <a:r>
              <a:rPr lang="uk-UA" sz="2400" dirty="0" smtClean="0">
                <a:latin typeface="Arial Narrow" panose="020B0606020202030204" pitchFamily="34" charset="0"/>
              </a:rPr>
              <a:t>“</a:t>
            </a:r>
            <a:r>
              <a:rPr lang="uk-UA" sz="2400" dirty="0" err="1" smtClean="0">
                <a:latin typeface="Arial Narrow" panose="020B0606020202030204" pitchFamily="34" charset="0"/>
              </a:rPr>
              <a:t>БаДМ</a:t>
            </a:r>
            <a:r>
              <a:rPr lang="uk-UA" sz="2400" dirty="0" smtClean="0">
                <a:latin typeface="Arial Narrow" panose="020B0606020202030204" pitchFamily="34" charset="0"/>
              </a:rPr>
              <a:t>” (Дніпро) ,</a:t>
            </a:r>
          </a:p>
          <a:p>
            <a:pPr marL="0" indent="0" algn="just">
              <a:buNone/>
            </a:pPr>
            <a:r>
              <a:rPr lang="uk-UA" sz="2400" dirty="0" smtClean="0">
                <a:latin typeface="Arial Narrow" panose="020B0606020202030204" pitchFamily="34" charset="0"/>
              </a:rPr>
              <a:t>“Оптима-</a:t>
            </a:r>
            <a:r>
              <a:rPr lang="uk-UA" sz="2400" dirty="0" err="1" smtClean="0">
                <a:latin typeface="Arial Narrow" panose="020B0606020202030204" pitchFamily="34" charset="0"/>
              </a:rPr>
              <a:t>Фарм</a:t>
            </a:r>
            <a:r>
              <a:rPr lang="uk-UA" sz="2400" dirty="0" smtClean="0">
                <a:latin typeface="Arial Narrow" panose="020B0606020202030204" pitchFamily="34" charset="0"/>
              </a:rPr>
              <a:t>” (Київ),</a:t>
            </a:r>
          </a:p>
          <a:p>
            <a:pPr marL="0" indent="0" algn="just">
              <a:buNone/>
            </a:pPr>
            <a:r>
              <a:rPr lang="uk-UA" sz="2400" dirty="0" smtClean="0">
                <a:latin typeface="Arial Narrow" panose="020B0606020202030204" pitchFamily="34" charset="0"/>
              </a:rPr>
              <a:t>“</a:t>
            </a:r>
            <a:r>
              <a:rPr lang="uk-UA" sz="2400" dirty="0" err="1" smtClean="0">
                <a:latin typeface="Arial Narrow" panose="020B0606020202030204" pitchFamily="34" charset="0"/>
              </a:rPr>
              <a:t>Вента</a:t>
            </a:r>
            <a:r>
              <a:rPr lang="uk-UA" sz="2400" dirty="0" smtClean="0">
                <a:latin typeface="Arial Narrow" panose="020B0606020202030204" pitchFamily="34" charset="0"/>
              </a:rPr>
              <a:t> ЛТД” </a:t>
            </a:r>
            <a:r>
              <a:rPr lang="ru-RU" sz="2400" dirty="0" smtClean="0">
                <a:latin typeface="Arial Narrow" panose="020B0606020202030204" pitchFamily="34" charset="0"/>
              </a:rPr>
              <a:t>. </a:t>
            </a:r>
          </a:p>
        </p:txBody>
      </p:sp>
      <p:pic>
        <p:nvPicPr>
          <p:cNvPr id="9218" name="Picture 2" descr="Робота над помилками: належна практика дистрибуції лікарських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081" y="5151549"/>
            <a:ext cx="3074131" cy="117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9102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789" y="193182"/>
            <a:ext cx="11848563" cy="634928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000" dirty="0" smtClean="0">
                <a:latin typeface="Arial Narrow" panose="020B0606020202030204" pitchFamily="34" charset="0"/>
              </a:rPr>
              <a:t>Роздрібна торгівля лікарськими засобами — це діяльність із придбання, зберігання та продажу готових лікарських засобів через аптечні заклади та їх структурні підрозділи (у тому числі ліків, виготовлених (зроблених) в умовах аптеки) безпосередньо громадянам для їхнього особистого споживання, установам охорони здоров’я  (крім аптечних закладів), а також підприємствам, установам і організаціям без права їх подальшого перепродажу. </a:t>
            </a:r>
          </a:p>
          <a:p>
            <a:pPr marL="0" indent="0" algn="just">
              <a:buNone/>
            </a:pPr>
            <a:r>
              <a:rPr lang="uk-UA" sz="2000" dirty="0" smtClean="0">
                <a:latin typeface="Arial Narrow" panose="020B0606020202030204" pitchFamily="34" charset="0"/>
              </a:rPr>
              <a:t>Торгівля лікарськими засобами не може здійснюватися через будь-які інші заклади, крім аптечних, крім випадків, передбачених Ліцензійними умовами </a:t>
            </a:r>
            <a:r>
              <a:rPr lang="ru-RU" sz="2000" dirty="0" smtClean="0">
                <a:latin typeface="Arial Narrow" panose="020B0606020202030204" pitchFamily="34" charset="0"/>
              </a:rPr>
              <a:t>№</a:t>
            </a:r>
            <a:r>
              <a:rPr lang="ru-RU" sz="2000" dirty="0">
                <a:latin typeface="Arial Narrow" panose="020B0606020202030204" pitchFamily="34" charset="0"/>
              </a:rPr>
              <a:t> 723. </a:t>
            </a:r>
            <a:endParaRPr lang="en-US" sz="2000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uk-UA" sz="2000" dirty="0" smtClean="0">
                <a:latin typeface="Arial Narrow" panose="020B0606020202030204" pitchFamily="34" charset="0"/>
              </a:rPr>
              <a:t>Відповідно до </a:t>
            </a:r>
            <a:r>
              <a:rPr lang="uk-UA" sz="2000" dirty="0" smtClean="0">
                <a:latin typeface="Arial Narrow" panose="020B0606020202030204" pitchFamily="34" charset="0"/>
                <a:hlinkClick r:id="rId2"/>
              </a:rPr>
              <a:t>ст. 23 закону України «Про лікарські засоби»</a:t>
            </a:r>
            <a:r>
              <a:rPr lang="uk-UA" sz="2000" dirty="0" smtClean="0">
                <a:latin typeface="Arial Narrow" panose="020B0606020202030204" pitchFamily="34" charset="0"/>
              </a:rPr>
              <a:t>, неякісні лікарські засоби, включаючи ті, термін придатності яких закінчився, підлягають утилізації та знищенню.</a:t>
            </a:r>
          </a:p>
          <a:p>
            <a:pPr marL="0" indent="0" algn="just">
              <a:buNone/>
            </a:pPr>
            <a:r>
              <a:rPr lang="uk-UA" sz="2000" dirty="0" smtClean="0">
                <a:latin typeface="Arial Narrow" panose="020B0606020202030204" pitchFamily="34" charset="0"/>
              </a:rPr>
              <a:t>Правила утилізації та знищення ЛЗ затверджені наказом МОЗ </a:t>
            </a:r>
            <a:r>
              <a:rPr lang="uk-UA" sz="2000" dirty="0" smtClean="0">
                <a:latin typeface="Arial Narrow" panose="020B0606020202030204" pitchFamily="34" charset="0"/>
                <a:hlinkClick r:id="rId3"/>
              </a:rPr>
              <a:t>від 24.04.2015 № 242</a:t>
            </a:r>
            <a:r>
              <a:rPr lang="uk-UA" sz="2000" dirty="0" smtClean="0">
                <a:latin typeface="Arial Narrow" panose="020B0606020202030204" pitchFamily="34" charset="0"/>
              </a:rPr>
              <a:t> </a:t>
            </a:r>
            <a:r>
              <a:rPr lang="uk-UA" sz="2000" dirty="0" smtClean="0">
                <a:latin typeface="Arial Narrow" panose="020B0606020202030204" pitchFamily="34" charset="0"/>
                <a:hlinkClick r:id="rId3"/>
              </a:rPr>
              <a:t>«Про затвердження Правил утилізації та знищення лікарських засобів»</a:t>
            </a:r>
            <a:r>
              <a:rPr lang="uk-UA" sz="2000" dirty="0" smtClean="0">
                <a:latin typeface="Arial Narrow" panose="020B0606020202030204" pitchFamily="34" charset="0"/>
              </a:rPr>
              <a:t>.</a:t>
            </a:r>
          </a:p>
          <a:p>
            <a:pPr marL="0" indent="0" algn="ctr">
              <a:buNone/>
            </a:pPr>
            <a:endParaRPr lang="uk-UA" sz="200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uk-UA" sz="2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Середньозважена </a:t>
            </a:r>
            <a:r>
              <a:rPr lang="uk-UA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вартість однієї упаковки товарів «аптечного кошика» за підсумками 2018 р :</a:t>
            </a:r>
          </a:p>
          <a:p>
            <a:pPr algn="ctr"/>
            <a:endParaRPr lang="uk-UA" sz="20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Лікарські засоби – 65,1 грн;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Косметика - 66,1 грн;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Дієтичні добавки – 64,3 грн,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Медичні вироби – 13,7 грн.</a:t>
            </a:r>
            <a:endParaRPr lang="uk-UA" sz="2000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uk-UA" sz="2000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uk-UA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0362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8788" y="0"/>
            <a:ext cx="11758412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Як правильно викидати ліки</a:t>
            </a:r>
            <a:endParaRPr lang="uk-UA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uk-UA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За правилами, ліки, у яких вийшов термін придатності, мають здавати на утилізацію.</a:t>
            </a:r>
          </a:p>
          <a:p>
            <a:pPr algn="just"/>
            <a:r>
              <a:rPr lang="uk-UA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На спеціальному обладнанні препарати спалюють при високих температурах. А потім повторно спалюють газ, що утворюється після утилізації.</a:t>
            </a:r>
          </a:p>
          <a:p>
            <a:pPr algn="just"/>
            <a:r>
              <a:rPr lang="uk-UA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За кордоном медичні препарати регулярно збирають у мешканців. Там також є пункти здачі ліків. </a:t>
            </a:r>
            <a:r>
              <a:rPr lang="uk-UA" dirty="0">
                <a:solidFill>
                  <a:srgbClr val="000000"/>
                </a:solidFill>
                <a:latin typeface="Arial Narrow" panose="020B0606020202030204" pitchFamily="34" charset="0"/>
              </a:rPr>
              <a:t>Ч</a:t>
            </a:r>
            <a:r>
              <a:rPr lang="uk-UA" dirty="0" smtClean="0">
                <a:latin typeface="Arial Narrow" panose="020B0606020202030204" pitchFamily="34" charset="0"/>
              </a:rPr>
              <a:t>астина аптек приймає прострочені ліки. В Україні такої практики немає.</a:t>
            </a:r>
          </a:p>
          <a:p>
            <a:pPr algn="just"/>
            <a:endParaRPr lang="uk-UA" dirty="0" smtClean="0">
              <a:latin typeface="Arial Narrow" panose="020B0606020202030204" pitchFamily="34" charset="0"/>
            </a:endParaRPr>
          </a:p>
          <a:p>
            <a:pPr algn="ctr"/>
            <a:r>
              <a:rPr lang="uk-UA" dirty="0" smtClean="0">
                <a:latin typeface="Arial Narrow" panose="020B0606020202030204" pitchFamily="34" charset="0"/>
              </a:rPr>
              <a:t>Як утилізувати ліки в домашніх умовах:</a:t>
            </a:r>
          </a:p>
          <a:p>
            <a:pPr algn="just"/>
            <a:r>
              <a:rPr lang="uk-UA" dirty="0" smtClean="0">
                <a:latin typeface="Arial Narrow" panose="020B0606020202030204" pitchFamily="34" charset="0"/>
              </a:rPr>
              <a:t>Вийняти таблетки з упаковки       подрібнити у порошок                перемішати з іншим сміттям, яке не можна з’їсти (</a:t>
            </a:r>
            <a:r>
              <a:rPr lang="uk-UA" dirty="0">
                <a:latin typeface="Arial Narrow" panose="020B0606020202030204" pitchFamily="34" charset="0"/>
              </a:rPr>
              <a:t>аби їх не з’їли, наприклад, бездомні </a:t>
            </a:r>
            <a:r>
              <a:rPr lang="uk-UA" dirty="0" smtClean="0">
                <a:latin typeface="Arial Narrow" panose="020B0606020202030204" pitchFamily="34" charset="0"/>
              </a:rPr>
              <a:t>тварини)               суміш щільно закрити у посудину зі скла чи пластику</a:t>
            </a:r>
          </a:p>
          <a:p>
            <a:pPr algn="just"/>
            <a:endParaRPr lang="uk-UA" dirty="0" smtClean="0">
              <a:latin typeface="Arial Narrow" panose="020B0606020202030204" pitchFamily="34" charset="0"/>
            </a:endParaRPr>
          </a:p>
          <a:p>
            <a:pPr algn="just"/>
            <a:r>
              <a:rPr lang="uk-UA" dirty="0" smtClean="0">
                <a:latin typeface="Arial Narrow" panose="020B0606020202030204" pitchFamily="34" charset="0"/>
              </a:rPr>
              <a:t>  </a:t>
            </a:r>
          </a:p>
          <a:p>
            <a:pPr algn="just"/>
            <a:r>
              <a:rPr lang="uk-UA" i="1" u="sng" dirty="0" smtClean="0">
                <a:latin typeface="Arial Narrow" panose="020B0606020202030204" pitchFamily="34" charset="0"/>
              </a:rPr>
              <a:t>Викидати ліки у пластиковій тарі – не дуже добре для екології. Але це убезпечує людей, що працюють на сміттєзвалищах або </a:t>
            </a:r>
            <a:r>
              <a:rPr lang="uk-UA" i="1" u="sng" dirty="0" err="1" smtClean="0">
                <a:latin typeface="Arial Narrow" panose="020B0606020202030204" pitchFamily="34" charset="0"/>
              </a:rPr>
              <a:t>сміттєпереробних</a:t>
            </a:r>
            <a:r>
              <a:rPr lang="uk-UA" i="1" u="sng" dirty="0" smtClean="0">
                <a:latin typeface="Arial Narrow" panose="020B0606020202030204" pitchFamily="34" charset="0"/>
              </a:rPr>
              <a:t> заводах, від небезпечних випарів.</a:t>
            </a:r>
          </a:p>
          <a:p>
            <a:pPr algn="just"/>
            <a:endParaRPr lang="uk-UA" dirty="0">
              <a:latin typeface="Arial Narrow" panose="020B0606020202030204" pitchFamily="34" charset="0"/>
            </a:endParaRPr>
          </a:p>
          <a:p>
            <a:pPr algn="just"/>
            <a:endParaRPr lang="uk-UA" dirty="0" smtClean="0">
              <a:latin typeface="Arial Narrow" panose="020B0606020202030204" pitchFamily="34" charset="0"/>
            </a:endParaRPr>
          </a:p>
          <a:p>
            <a:pPr algn="ctr"/>
            <a:r>
              <a:rPr lang="uk-UA" dirty="0" smtClean="0">
                <a:latin typeface="Arial Narrow" panose="020B0606020202030204" pitchFamily="34" charset="0"/>
              </a:rPr>
              <a:t>Рідкі лікарські засоби, які розчиняються у воді (це вказано в інструкції), потрібно: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dirty="0" smtClean="0">
                <a:latin typeface="Arial Narrow" panose="020B0606020202030204" pitchFamily="34" charset="0"/>
              </a:rPr>
              <a:t>витиснути з тюбика;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dirty="0" smtClean="0">
                <a:latin typeface="Arial Narrow" panose="020B0606020202030204" pitchFamily="34" charset="0"/>
              </a:rPr>
              <a:t>розмішати з водою;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dirty="0" smtClean="0">
                <a:latin typeface="Arial Narrow" panose="020B0606020202030204" pitchFamily="34" charset="0"/>
              </a:rPr>
              <a:t>вилити у каналізацію. </a:t>
            </a:r>
          </a:p>
          <a:p>
            <a:pPr algn="just"/>
            <a:endParaRPr lang="uk-UA" dirty="0" smtClean="0">
              <a:latin typeface="Arial Narrow" panose="020B0606020202030204" pitchFamily="34" charset="0"/>
            </a:endParaRPr>
          </a:p>
          <a:p>
            <a:pPr algn="just"/>
            <a:r>
              <a:rPr lang="uk-UA" dirty="0" smtClean="0">
                <a:latin typeface="Arial Narrow" panose="020B0606020202030204" pitchFamily="34" charset="0"/>
              </a:rPr>
              <a:t>Викидати ліки в оригінальних упаковках не можна, адже тоді їх можуть використати інші люди.</a:t>
            </a:r>
          </a:p>
          <a:p>
            <a:pPr algn="just"/>
            <a:r>
              <a:rPr lang="uk-UA" dirty="0" smtClean="0">
                <a:latin typeface="Arial Narrow" panose="020B0606020202030204" pitchFamily="34" charset="0"/>
              </a:rPr>
              <a:t>Провізор радить не допускати ситуацій, коли ліки потрібно викидати.</a:t>
            </a:r>
          </a:p>
          <a:p>
            <a:pPr algn="just"/>
            <a:r>
              <a:rPr lang="uk-UA" dirty="0" smtClean="0">
                <a:latin typeface="Arial Narrow" panose="020B0606020202030204" pitchFamily="34" charset="0"/>
              </a:rPr>
              <a:t>Краще купувати лише те, що справді потрібно і використовувати до закінчення терміну придатності.</a:t>
            </a:r>
          </a:p>
          <a:p>
            <a:pPr algn="just"/>
            <a:r>
              <a:rPr lang="uk-UA" dirty="0" smtClean="0">
                <a:latin typeface="Arial Narrow" panose="020B0606020202030204" pitchFamily="34" charset="0"/>
              </a:rPr>
              <a:t/>
            </a:r>
            <a:br>
              <a:rPr lang="uk-UA" dirty="0" smtClean="0">
                <a:latin typeface="Arial Narrow" panose="020B0606020202030204" pitchFamily="34" charset="0"/>
              </a:rPr>
            </a:br>
            <a:endParaRPr lang="uk-UA" b="0" i="0" dirty="0">
              <a:solidFill>
                <a:srgbClr val="000000"/>
              </a:solidFill>
              <a:effectLst/>
              <a:latin typeface="Arial Narrow" panose="020B0606020202030204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756079" y="2382592"/>
            <a:ext cx="296214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278192" y="2382592"/>
            <a:ext cx="296214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052293" y="2676660"/>
            <a:ext cx="296214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Порядок утилізації та знищення ліків - у новій редакції | «Дебет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6543" y="4686299"/>
            <a:ext cx="2857500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831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1820" y="0"/>
            <a:ext cx="11745532" cy="669701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600" dirty="0" smtClean="0">
                <a:latin typeface="Arial Narrow" panose="020B0606020202030204" pitchFamily="34" charset="0"/>
              </a:rPr>
              <a:t>Якщо </a:t>
            </a:r>
            <a:r>
              <a:rPr lang="ru-RU" sz="2600" dirty="0">
                <a:latin typeface="Arial Narrow" panose="020B0606020202030204" pitchFamily="34" charset="0"/>
              </a:rPr>
              <a:t>о</a:t>
            </a:r>
            <a:r>
              <a:rPr lang="ru-RU" sz="2600" dirty="0" smtClean="0">
                <a:latin typeface="Arial Narrow" panose="020B0606020202030204" pitchFamily="34" charset="0"/>
              </a:rPr>
              <a:t>б'єктом </a:t>
            </a:r>
            <a:r>
              <a:rPr lang="ru-RU" sz="2600" dirty="0">
                <a:latin typeface="Arial Narrow" panose="020B0606020202030204" pitchFamily="34" charset="0"/>
              </a:rPr>
              <a:t>ринкових відносин виступає товар, який може існувати в </a:t>
            </a:r>
            <a:r>
              <a:rPr lang="ru-RU" sz="2600" dirty="0" smtClean="0">
                <a:latin typeface="Arial Narrow" panose="020B0606020202030204" pitchFamily="34" charset="0"/>
              </a:rPr>
              <a:t> </a:t>
            </a:r>
            <a:r>
              <a:rPr lang="ru-RU" sz="2600" dirty="0">
                <a:latin typeface="Arial Narrow" panose="020B0606020202030204" pitchFamily="34" charset="0"/>
              </a:rPr>
              <a:t>різних </a:t>
            </a:r>
            <a:r>
              <a:rPr lang="ru-RU" sz="2600" dirty="0" smtClean="0">
                <a:latin typeface="Arial Narrow" panose="020B0606020202030204" pitchFamily="34" charset="0"/>
              </a:rPr>
              <a:t>формах, тоді доцільно говорити про </a:t>
            </a:r>
            <a:r>
              <a:rPr lang="ru-RU" sz="2600" b="1" dirty="0" smtClean="0">
                <a:latin typeface="Arial Narrow" panose="020B0606020202030204" pitchFamily="34" charset="0"/>
              </a:rPr>
              <a:t> </a:t>
            </a:r>
            <a:r>
              <a:rPr lang="ru-RU" sz="2600" b="1" dirty="0">
                <a:latin typeface="Arial Narrow" panose="020B0606020202030204" pitchFamily="34" charset="0"/>
              </a:rPr>
              <a:t>ринок </a:t>
            </a:r>
            <a:r>
              <a:rPr lang="ru-RU" sz="2600" b="1" dirty="0" smtClean="0">
                <a:latin typeface="Arial Narrow" panose="020B0606020202030204" pitchFamily="34" charset="0"/>
              </a:rPr>
              <a:t>товарів;</a:t>
            </a:r>
          </a:p>
          <a:p>
            <a:pPr marL="0" indent="0" algn="just">
              <a:buNone/>
            </a:pPr>
            <a:endParaRPr lang="ru-RU" sz="2600" b="1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ru-RU" sz="2600" dirty="0" smtClean="0">
                <a:latin typeface="Arial Narrow" panose="020B0606020202030204" pitchFamily="34" charset="0"/>
              </a:rPr>
              <a:t>Якщо </a:t>
            </a:r>
            <a:r>
              <a:rPr lang="ru-RU" sz="2600" dirty="0">
                <a:latin typeface="Arial Narrow" panose="020B0606020202030204" pitchFamily="34" charset="0"/>
              </a:rPr>
              <a:t>об'єктом купівлі-продажу </a:t>
            </a:r>
            <a:r>
              <a:rPr lang="ru-RU" sz="2600" dirty="0" smtClean="0">
                <a:latin typeface="Arial Narrow" panose="020B0606020202030204" pitchFamily="34" charset="0"/>
              </a:rPr>
              <a:t>є </a:t>
            </a:r>
            <a:r>
              <a:rPr lang="ru-RU" sz="2600" dirty="0">
                <a:latin typeface="Arial Narrow" panose="020B0606020202030204" pitchFamily="34" charset="0"/>
              </a:rPr>
              <a:t>послуга, то говорять про </a:t>
            </a:r>
            <a:r>
              <a:rPr lang="ru-RU" sz="2600" b="1" dirty="0">
                <a:latin typeface="Arial Narrow" panose="020B0606020202030204" pitchFamily="34" charset="0"/>
              </a:rPr>
              <a:t>ринок послуг</a:t>
            </a:r>
            <a:r>
              <a:rPr lang="ru-RU" sz="2600" dirty="0">
                <a:latin typeface="Arial Narrow" panose="020B0606020202030204" pitchFamily="34" charset="0"/>
              </a:rPr>
              <a:t>; </a:t>
            </a:r>
            <a:endParaRPr lang="ru-RU" sz="2600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ru-RU" sz="2600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ru-RU" sz="2600" dirty="0" smtClean="0">
                <a:latin typeface="Arial Narrow" panose="020B0606020202030204" pitchFamily="34" charset="0"/>
              </a:rPr>
              <a:t>Якщо </a:t>
            </a:r>
            <a:r>
              <a:rPr lang="ru-RU" sz="2600" dirty="0">
                <a:latin typeface="Arial Narrow" panose="020B0606020202030204" pitchFamily="34" charset="0"/>
              </a:rPr>
              <a:t>форму товару приймає капітал, то говорять про </a:t>
            </a:r>
            <a:r>
              <a:rPr lang="ru-RU" sz="2600" b="1" dirty="0">
                <a:latin typeface="Arial Narrow" panose="020B0606020202030204" pitchFamily="34" charset="0"/>
              </a:rPr>
              <a:t>ринок капіталу</a:t>
            </a:r>
            <a:r>
              <a:rPr lang="ru-RU" sz="2600" dirty="0">
                <a:latin typeface="Arial Narrow" panose="020B0606020202030204" pitchFamily="34" charset="0"/>
              </a:rPr>
              <a:t>. </a:t>
            </a:r>
            <a:r>
              <a:rPr lang="ru-RU" sz="2600" dirty="0" smtClean="0">
                <a:latin typeface="Arial Narrow" panose="020B0606020202030204" pitchFamily="34" charset="0"/>
              </a:rPr>
              <a:t>Який може поділятися на </a:t>
            </a:r>
            <a:r>
              <a:rPr lang="ru-RU" sz="2600" dirty="0">
                <a:latin typeface="Arial Narrow" panose="020B0606020202030204" pitchFamily="34" charset="0"/>
              </a:rPr>
              <a:t>грошовий ринок (ринок короткострокових обов'язків), кредитний ринок (ринок довгострокових обов'язків), фондовий ринок (ринок цінних паперів</a:t>
            </a:r>
            <a:r>
              <a:rPr lang="ru-RU" sz="2600" dirty="0" smtClean="0">
                <a:latin typeface="Arial Narrow" panose="020B0606020202030204" pitchFamily="34" charset="0"/>
              </a:rPr>
              <a:t>).</a:t>
            </a:r>
          </a:p>
          <a:p>
            <a:pPr marL="0" indent="0" algn="just">
              <a:buNone/>
            </a:pPr>
            <a:endParaRPr lang="ru-RU" sz="2600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ru-RU" sz="2600" dirty="0" smtClean="0">
                <a:latin typeface="Arial Narrow" panose="020B0606020202030204" pitchFamily="34" charset="0"/>
              </a:rPr>
              <a:t>Якщо </a:t>
            </a:r>
            <a:r>
              <a:rPr lang="ru-RU" sz="2600" dirty="0">
                <a:latin typeface="Arial Narrow" panose="020B0606020202030204" pitchFamily="34" charset="0"/>
              </a:rPr>
              <a:t>об'єктом купівлі-продажу </a:t>
            </a:r>
            <a:r>
              <a:rPr lang="ru-RU" sz="2600" dirty="0" smtClean="0">
                <a:latin typeface="Arial Narrow" panose="020B0606020202030204" pitchFamily="34" charset="0"/>
              </a:rPr>
              <a:t>є </a:t>
            </a:r>
            <a:r>
              <a:rPr lang="ru-RU" sz="2600" dirty="0">
                <a:latin typeface="Arial Narrow" panose="020B0606020202030204" pitchFamily="34" charset="0"/>
              </a:rPr>
              <a:t>робоча сила, то говорять про </a:t>
            </a:r>
            <a:r>
              <a:rPr lang="ru-RU" sz="2600" b="1" dirty="0">
                <a:latin typeface="Arial Narrow" panose="020B0606020202030204" pitchFamily="34" charset="0"/>
              </a:rPr>
              <a:t>ринок праці</a:t>
            </a:r>
            <a:r>
              <a:rPr lang="ru-RU" sz="2600" dirty="0" smtClean="0">
                <a:latin typeface="Arial Narrow" panose="020B0606020202030204" pitchFamily="34" charset="0"/>
              </a:rPr>
              <a:t>.</a:t>
            </a:r>
          </a:p>
          <a:p>
            <a:pPr marL="0" indent="0" algn="just">
              <a:buNone/>
            </a:pPr>
            <a:endParaRPr lang="ru-RU" sz="2600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ru-RU" sz="2600" dirty="0" smtClean="0">
                <a:latin typeface="Arial Narrow" panose="020B0606020202030204" pitchFamily="34" charset="0"/>
              </a:rPr>
              <a:t>На </a:t>
            </a:r>
            <a:r>
              <a:rPr lang="ru-RU" sz="2600" b="1" dirty="0">
                <a:latin typeface="Arial Narrow" panose="020B0606020202030204" pitchFamily="34" charset="0"/>
              </a:rPr>
              <a:t>ринку землі </a:t>
            </a:r>
            <a:r>
              <a:rPr lang="ru-RU" sz="2600" dirty="0">
                <a:latin typeface="Arial Narrow" panose="020B0606020202030204" pitchFamily="34" charset="0"/>
              </a:rPr>
              <a:t>об'єктом купівлі-продажу </a:t>
            </a:r>
            <a:r>
              <a:rPr lang="ru-RU" sz="2600" dirty="0" smtClean="0">
                <a:latin typeface="Arial Narrow" panose="020B0606020202030204" pitchFamily="34" charset="0"/>
              </a:rPr>
              <a:t>виступають </a:t>
            </a:r>
            <a:r>
              <a:rPr lang="ru-RU" sz="2600" dirty="0">
                <a:latin typeface="Arial Narrow" panose="020B0606020202030204" pitchFamily="34" charset="0"/>
              </a:rPr>
              <a:t>земельні ділянки, які приймають форму товару. </a:t>
            </a:r>
            <a:endParaRPr lang="ru-RU" sz="2600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ru-RU" sz="2600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ru-RU" sz="2600" dirty="0" smtClean="0">
                <a:latin typeface="Arial Narrow" panose="020B0606020202030204" pitchFamily="34" charset="0"/>
              </a:rPr>
              <a:t>Існують також </a:t>
            </a:r>
            <a:r>
              <a:rPr lang="ru-RU" sz="2600" dirty="0">
                <a:latin typeface="Arial Narrow" panose="020B0606020202030204" pitchFamily="34" charset="0"/>
              </a:rPr>
              <a:t>ринки золота, ринки валют</a:t>
            </a:r>
            <a:r>
              <a:rPr lang="ru-RU" dirty="0"/>
              <a:t>.</a:t>
            </a:r>
          </a:p>
        </p:txBody>
      </p:sp>
      <p:pic>
        <p:nvPicPr>
          <p:cNvPr id="3074" name="Picture 2" descr="100 лучших книг в истории мировой литературы по версии Newswee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039" y="334850"/>
            <a:ext cx="1715508" cy="94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Чи варто вчитися на перукаря, перукаря-модельєр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138" y="572544"/>
            <a:ext cx="2179713" cy="140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torage.dtkt.ua/files/NikoNews/GotivkaMonetky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5826" y="2918988"/>
            <a:ext cx="1549676" cy="123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media.slovoidilo.ua/media/publications/10/95439/95439-1_lar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243" y="4909778"/>
            <a:ext cx="2524259" cy="141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347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7577" y="128788"/>
            <a:ext cx="11822806" cy="66068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sz="3600" dirty="0" smtClean="0">
                <a:latin typeface="Arial Narrow" panose="020B0606020202030204" pitchFamily="34" charset="0"/>
              </a:rPr>
              <a:t>Основні ознаки ринку на сучасному етапі</a:t>
            </a:r>
          </a:p>
          <a:p>
            <a:pPr marL="0" indent="0" algn="just">
              <a:buNone/>
            </a:pPr>
            <a:r>
              <a:rPr lang="uk-UA" sz="2400" b="1" dirty="0" smtClean="0">
                <a:latin typeface="Arial Narrow" panose="020B0606020202030204" pitchFamily="34" charset="0"/>
              </a:rPr>
              <a:t>1) с</a:t>
            </a:r>
            <a:r>
              <a:rPr lang="ru-RU" sz="2400" b="1" dirty="0" smtClean="0">
                <a:latin typeface="Arial Narrow" panose="020B0606020202030204" pitchFamily="34" charset="0"/>
              </a:rPr>
              <a:t>учасний </a:t>
            </a:r>
            <a:r>
              <a:rPr lang="ru-RU" sz="2400" b="1" dirty="0">
                <a:latin typeface="Arial Narrow" panose="020B0606020202030204" pitchFamily="34" charset="0"/>
              </a:rPr>
              <a:t>ринок є ринком </a:t>
            </a:r>
            <a:r>
              <a:rPr lang="uk-UA" sz="2400" b="1" dirty="0" smtClean="0">
                <a:latin typeface="Arial Narrow" panose="020B0606020202030204" pitchFamily="34" charset="0"/>
              </a:rPr>
              <a:t>покупців (</a:t>
            </a:r>
            <a:r>
              <a:rPr lang="uk-UA" sz="2400" dirty="0" smtClean="0">
                <a:latin typeface="Arial Narrow" panose="020B0606020202030204" pitchFamily="34" charset="0"/>
              </a:rPr>
              <a:t>пропозиція товарів перевищує попит на них при фіксованій ціні</a:t>
            </a:r>
            <a:r>
              <a:rPr lang="ru-RU" sz="2400" dirty="0" smtClean="0">
                <a:latin typeface="Arial Narrow" panose="020B0606020202030204" pitchFamily="34" charset="0"/>
              </a:rPr>
              <a:t>) </a:t>
            </a:r>
            <a:r>
              <a:rPr lang="ru-RU" sz="2400" b="1" dirty="0" smtClean="0">
                <a:latin typeface="Arial Narrow" panose="020B0606020202030204" pitchFamily="34" charset="0"/>
              </a:rPr>
              <a:t>.</a:t>
            </a:r>
            <a:r>
              <a:rPr lang="ru-RU" sz="2400" dirty="0">
                <a:latin typeface="Arial Narrow" panose="020B0606020202030204" pitchFamily="34" charset="0"/>
              </a:rPr>
              <a:t> </a:t>
            </a:r>
            <a:endParaRPr lang="ru-RU" sz="2400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uk-UA" sz="2400" dirty="0" smtClean="0">
                <a:latin typeface="Arial Narrow" panose="020B0606020202030204" pitchFamily="34" charset="0"/>
              </a:rPr>
              <a:t>Підприємець може досягти збільшення своїх доходів у випадку, коли він поставить на ринок продукцію високої якості за доступними цінами. Тому ринок покупців виступає як стимул для постійного відтворення ділових, а не спекулятивних відносин: примушує підприємців шукати джерела своїх прибутків у першу чергу у сфері виробництва, а не у сфері купівлі-продажу</a:t>
            </a:r>
            <a:r>
              <a:rPr lang="ru-RU" sz="2400" dirty="0" smtClean="0">
                <a:latin typeface="Arial Narrow" panose="020B0606020202030204" pitchFamily="34" charset="0"/>
              </a:rPr>
              <a:t>.</a:t>
            </a:r>
            <a:endParaRPr lang="ru-RU" sz="2400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uk-UA" sz="2400" b="1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ru-RU" sz="2400" b="1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ru-RU" sz="2400" b="1" dirty="0" smtClean="0">
                <a:latin typeface="Arial Narrow" panose="020B0606020202030204" pitchFamily="34" charset="0"/>
              </a:rPr>
              <a:t>2) Сучасний ринок носить </a:t>
            </a:r>
            <a:r>
              <a:rPr lang="uk-UA" sz="2400" b="1" dirty="0" smtClean="0">
                <a:latin typeface="Arial Narrow" panose="020B0606020202030204" pitchFamily="34" charset="0"/>
              </a:rPr>
              <a:t>конкурентний характер (</a:t>
            </a:r>
            <a:r>
              <a:rPr lang="uk-UA" sz="2400" dirty="0" smtClean="0">
                <a:latin typeface="Arial Narrow" panose="020B0606020202030204" pitchFamily="34" charset="0"/>
              </a:rPr>
              <a:t>кожний суб'єкт виступає як конкуруюча сторона </a:t>
            </a:r>
            <a:r>
              <a:rPr lang="uk-UA" sz="2400" dirty="0" smtClean="0">
                <a:latin typeface="Arial Narrow" panose="020B0606020202030204" pitchFamily="34" charset="0"/>
              </a:rPr>
              <a:t>до всіх інших суб'єктів) </a:t>
            </a:r>
            <a:r>
              <a:rPr lang="uk-UA" sz="2400" b="1" dirty="0" smtClean="0">
                <a:latin typeface="Arial Narrow" panose="020B0606020202030204" pitchFamily="34" charset="0"/>
              </a:rPr>
              <a:t>.</a:t>
            </a:r>
            <a:r>
              <a:rPr lang="uk-UA" sz="2400" dirty="0" smtClean="0">
                <a:latin typeface="Arial Narrow" panose="020B0606020202030204" pitchFamily="34" charset="0"/>
              </a:rPr>
              <a:t> </a:t>
            </a:r>
          </a:p>
          <a:p>
            <a:pPr marL="0" indent="0" algn="just">
              <a:buNone/>
            </a:pPr>
            <a:r>
              <a:rPr lang="uk-UA" sz="2400" dirty="0" smtClean="0">
                <a:latin typeface="Arial Narrow" panose="020B0606020202030204" pitchFamily="34" charset="0"/>
              </a:rPr>
              <a:t>Конкуренція між учасниками – в їх економічній самостійності, базою якої є право розпоряджатись об'єктами ринкових відносин. Таке право в минулому базувалось на приватній власності підприємця. В сучасних умовах це може бути і приватна, і колективна, і державна власність. Неминучість конкуренції між підприємцями на сучасному ринку породжується пріоритетом покупців над продавцями.</a:t>
            </a:r>
          </a:p>
          <a:p>
            <a:pPr marL="0" indent="0" algn="just">
              <a:buNone/>
            </a:pPr>
            <a:endParaRPr lang="uk-UA" sz="2400" b="1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ru-RU" sz="2400" b="1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ru-RU" sz="2400" b="1" dirty="0" smtClean="0">
                <a:latin typeface="Arial Narrow" panose="020B0606020202030204" pitchFamily="34" charset="0"/>
              </a:rPr>
              <a:t>3) </a:t>
            </a:r>
            <a:r>
              <a:rPr lang="uk-UA" sz="2400" b="1" dirty="0" smtClean="0">
                <a:latin typeface="Arial Narrow" panose="020B0606020202030204" pitchFamily="34" charset="0"/>
              </a:rPr>
              <a:t>Стабілізація відносин між суб'єктами ринку на основі інтеграції.</a:t>
            </a:r>
            <a:r>
              <a:rPr lang="uk-UA" sz="2400" dirty="0" smtClean="0">
                <a:latin typeface="Arial Narrow" panose="020B0606020202030204" pitchFamily="34" charset="0"/>
              </a:rPr>
              <a:t> </a:t>
            </a:r>
            <a:r>
              <a:rPr lang="uk-UA" sz="2400" b="1" dirty="0" smtClean="0">
                <a:latin typeface="Arial Narrow" panose="020B0606020202030204" pitchFamily="34" charset="0"/>
              </a:rPr>
              <a:t>Сучасний ринок</a:t>
            </a:r>
            <a:r>
              <a:rPr lang="uk-UA" sz="2400" dirty="0" smtClean="0">
                <a:latin typeface="Arial Narrow" panose="020B0606020202030204" pitchFamily="34" charset="0"/>
              </a:rPr>
              <a:t> - це арена суперництва підприємств та інших суверенних суб'єктів економіки, кожному з яких повинен бути гарантований його суверенітет і збереження його конкурентних позицій. А це можливо лише при умові протидії монополізації економіки.</a:t>
            </a:r>
          </a:p>
          <a:p>
            <a:pPr marL="0" indent="0">
              <a:buNone/>
            </a:pPr>
            <a:endParaRPr lang="uk-UA" sz="24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Конкуренция строительных рынко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0174309" y="4222347"/>
            <a:ext cx="1635618" cy="81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130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6975" y="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b="1" i="1" dirty="0" smtClean="0">
                <a:latin typeface="Arial Narrow" panose="020B0606020202030204" pitchFamily="34" charset="0"/>
              </a:rPr>
              <a:t>У ХІХ ст. з'явилося 2 абсолютно протилежні теорії про взаємовідносини мікробів та людини (точніше, її здоров'ям): </a:t>
            </a:r>
            <a:endParaRPr lang="ru-RU" sz="3200" b="1" i="1" dirty="0"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3870" y="1217457"/>
            <a:ext cx="4649273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uk-UA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Теорія мікробів (теорія Бернарда Пастера) 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78451" y="1217457"/>
            <a:ext cx="4997003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uk-UA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Теорія середовища (теорія Антуана </a:t>
            </a:r>
            <a:r>
              <a:rPr lang="uk-UA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Бешам</a:t>
            </a:r>
            <a:r>
              <a:rPr lang="uk-UA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) 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1818" y="1702388"/>
            <a:ext cx="46106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uk-UA" dirty="0" smtClean="0">
                <a:latin typeface="Arial Narrow" panose="020B0606020202030204" pitchFamily="34" charset="0"/>
              </a:rPr>
              <a:t>Тіло є стерильним об'єктом; </a:t>
            </a:r>
          </a:p>
          <a:p>
            <a:pPr marL="342900" indent="-342900">
              <a:buAutoNum type="arabicPeriod"/>
            </a:pPr>
            <a:r>
              <a:rPr lang="uk-UA" dirty="0" smtClean="0">
                <a:latin typeface="Arial Narrow" panose="020B0606020202030204" pitchFamily="34" charset="0"/>
              </a:rPr>
              <a:t>1,5 кг маси тіла – це мікрофлора </a:t>
            </a:r>
            <a:r>
              <a:rPr lang="uk-UA" dirty="0" err="1" smtClean="0">
                <a:latin typeface="Arial Narrow" panose="020B0606020202030204" pitchFamily="34" charset="0"/>
              </a:rPr>
              <a:t>кишківника</a:t>
            </a:r>
            <a:r>
              <a:rPr lang="uk-UA" dirty="0" smtClean="0">
                <a:latin typeface="Arial Narrow" panose="020B0606020202030204" pitchFamily="34" charset="0"/>
              </a:rPr>
              <a:t>;</a:t>
            </a:r>
          </a:p>
          <a:p>
            <a:pPr marL="342900" indent="-342900">
              <a:buAutoNum type="arabicPeriod"/>
            </a:pPr>
            <a:r>
              <a:rPr lang="uk-UA" dirty="0" smtClean="0">
                <a:latin typeface="Arial Narrow" panose="020B0606020202030204" pitchFamily="34" charset="0"/>
              </a:rPr>
              <a:t>Функція організму постійна; </a:t>
            </a:r>
          </a:p>
          <a:p>
            <a:pPr marL="342900" indent="-342900">
              <a:buAutoNum type="arabicPeriod"/>
            </a:pPr>
            <a:r>
              <a:rPr lang="uk-UA" dirty="0" smtClean="0">
                <a:latin typeface="Arial Narrow" panose="020B0606020202030204" pitchFamily="34" charset="0"/>
              </a:rPr>
              <a:t>Мікроби постійно атакують тіло людини;</a:t>
            </a:r>
          </a:p>
          <a:p>
            <a:pPr marL="342900" indent="-342900">
              <a:buAutoNum type="arabicPeriod"/>
            </a:pPr>
            <a:r>
              <a:rPr lang="uk-UA" dirty="0" smtClean="0">
                <a:latin typeface="Arial Narrow" panose="020B0606020202030204" pitchFamily="34" charset="0"/>
              </a:rPr>
              <a:t>Хворобу створюють мікроорганізми;</a:t>
            </a:r>
          </a:p>
          <a:p>
            <a:pPr marL="342900" indent="-342900">
              <a:buAutoNum type="arabicPeriod"/>
            </a:pPr>
            <a:endParaRPr lang="uk-UA" dirty="0" smtClean="0">
              <a:latin typeface="Arial Narrow" panose="020B0606020202030204" pitchFamily="34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746975" y="3206278"/>
            <a:ext cx="2434107" cy="373487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2691" y="3597801"/>
            <a:ext cx="42017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Arial Narrow" panose="020B0606020202030204" pitchFamily="34" charset="0"/>
              </a:rPr>
              <a:t>Тіло людини не дієздатне, необхідно постійно його захищати, бо воно на грані «фолу» (стерилізація, вакцинація, маски). Мікроорганізми – це вороги, від яких необхідно швидко позбуватися і ні в якому разі не допускати до нашого організму. 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00424" y="1650084"/>
            <a:ext cx="54928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buAutoNum type="arabicPeriod"/>
            </a:pPr>
            <a:r>
              <a:rPr lang="uk-UA" dirty="0" smtClean="0">
                <a:latin typeface="Arial Narrow" panose="020B0606020202030204" pitchFamily="34" charset="0"/>
              </a:rPr>
              <a:t>Тіло не є стерильним об'єктом; </a:t>
            </a:r>
          </a:p>
          <a:p>
            <a:pPr marL="342900" indent="-342900" algn="r">
              <a:buAutoNum type="arabicPeriod"/>
            </a:pPr>
            <a:r>
              <a:rPr lang="uk-UA" dirty="0" smtClean="0">
                <a:latin typeface="Arial Narrow" panose="020B0606020202030204" pitchFamily="34" charset="0"/>
              </a:rPr>
              <a:t>Мікроби знаходяться в усіх клітинах організму;</a:t>
            </a:r>
          </a:p>
          <a:p>
            <a:pPr marL="342900" indent="-342900" algn="r">
              <a:buAutoNum type="arabicPeriod"/>
            </a:pPr>
            <a:r>
              <a:rPr lang="uk-UA" dirty="0" smtClean="0">
                <a:latin typeface="Arial Narrow" panose="020B0606020202030204" pitchFamily="34" charset="0"/>
              </a:rPr>
              <a:t>Хвороба розвивається в нездорових умов життя;</a:t>
            </a:r>
          </a:p>
          <a:p>
            <a:pPr marL="342900" indent="-342900" algn="r">
              <a:buAutoNum type="arabicPeriod"/>
            </a:pPr>
            <a:r>
              <a:rPr lang="uk-UA" dirty="0" smtClean="0">
                <a:latin typeface="Arial Narrow" panose="020B0606020202030204" pitchFamily="34" charset="0"/>
              </a:rPr>
              <a:t>Хід хвороби залежить від рівня токсичності середовища, в якому ми знаходимося. </a:t>
            </a:r>
          </a:p>
          <a:p>
            <a:pPr marL="342900" indent="-342900" algn="r">
              <a:buAutoNum type="arabicPeriod"/>
            </a:pPr>
            <a:endParaRPr lang="uk-UA" dirty="0" smtClean="0">
              <a:latin typeface="Arial Narrow" panose="020B0606020202030204" pitchFamily="34" charset="0"/>
            </a:endParaRPr>
          </a:p>
          <a:p>
            <a:pPr marL="342900" indent="-342900" algn="r">
              <a:buAutoNum type="arabicPeriod"/>
            </a:pPr>
            <a:endParaRPr lang="uk-UA" dirty="0" smtClean="0">
              <a:latin typeface="Arial Narrow" panose="020B0606020202030204" pitchFamily="34" charset="0"/>
            </a:endParaRPr>
          </a:p>
          <a:p>
            <a:pPr marL="342900" indent="-342900" algn="r">
              <a:buAutoNum type="arabicPeriod"/>
            </a:pPr>
            <a:endParaRPr lang="uk-UA" dirty="0" smtClean="0">
              <a:latin typeface="Arial Narrow" panose="020B0606020202030204" pitchFamily="34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9167611" y="3206277"/>
            <a:ext cx="2434107" cy="373487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049296" y="3610119"/>
            <a:ext cx="4129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Arial Narrow" panose="020B0606020202030204" pitchFamily="34" charset="0"/>
              </a:rPr>
              <a:t>Тіло людини здатне впоратися з будь-яким мікроорганізмом самостійно, середа перебування тіла має бути чистою (чиста вода, чиста їжа, чисті думки, психічний стан) 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3" name="Блок-схема: магнитный диск 12"/>
          <p:cNvSpPr/>
          <p:nvPr/>
        </p:nvSpPr>
        <p:spPr>
          <a:xfrm>
            <a:off x="4314422" y="4421925"/>
            <a:ext cx="3477297" cy="2202287"/>
          </a:xfrm>
          <a:prstGeom prst="flowChartMagneticDisk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461085" y="5598455"/>
            <a:ext cx="885423" cy="36918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ирог 14"/>
          <p:cNvSpPr/>
          <p:nvPr/>
        </p:nvSpPr>
        <p:spPr>
          <a:xfrm rot="2662278">
            <a:off x="5376678" y="5601948"/>
            <a:ext cx="373247" cy="385635"/>
          </a:xfrm>
          <a:prstGeom prst="pi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Полилиния 15"/>
          <p:cNvSpPr/>
          <p:nvPr/>
        </p:nvSpPr>
        <p:spPr>
          <a:xfrm>
            <a:off x="4691381" y="5598455"/>
            <a:ext cx="124513" cy="356627"/>
          </a:xfrm>
          <a:custGeom>
            <a:avLst/>
            <a:gdLst>
              <a:gd name="connsiteX0" fmla="*/ 8603 w 124513"/>
              <a:gd name="connsiteY0" fmla="*/ 1709 h 356627"/>
              <a:gd name="connsiteX1" fmla="*/ 21482 w 124513"/>
              <a:gd name="connsiteY1" fmla="*/ 349439 h 356627"/>
              <a:gd name="connsiteX2" fmla="*/ 124513 w 124513"/>
              <a:gd name="connsiteY2" fmla="*/ 220650 h 356627"/>
              <a:gd name="connsiteX3" fmla="*/ 8603 w 124513"/>
              <a:gd name="connsiteY3" fmla="*/ 1709 h 356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513" h="356627">
                <a:moveTo>
                  <a:pt x="8603" y="1709"/>
                </a:moveTo>
                <a:cubicBezTo>
                  <a:pt x="-8569" y="23174"/>
                  <a:pt x="2164" y="312949"/>
                  <a:pt x="21482" y="349439"/>
                </a:cubicBezTo>
                <a:cubicBezTo>
                  <a:pt x="40800" y="385929"/>
                  <a:pt x="124513" y="274312"/>
                  <a:pt x="124513" y="220650"/>
                </a:cubicBezTo>
                <a:cubicBezTo>
                  <a:pt x="124513" y="166988"/>
                  <a:pt x="25775" y="-19756"/>
                  <a:pt x="8603" y="1709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372965" y="5591589"/>
            <a:ext cx="885423" cy="36918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ирог 17"/>
          <p:cNvSpPr/>
          <p:nvPr/>
        </p:nvSpPr>
        <p:spPr>
          <a:xfrm rot="2662278">
            <a:off x="7197402" y="5615513"/>
            <a:ext cx="373247" cy="385635"/>
          </a:xfrm>
          <a:prstGeom prst="pi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олилиния 18"/>
          <p:cNvSpPr/>
          <p:nvPr/>
        </p:nvSpPr>
        <p:spPr>
          <a:xfrm>
            <a:off x="6634818" y="5598455"/>
            <a:ext cx="124513" cy="356627"/>
          </a:xfrm>
          <a:custGeom>
            <a:avLst/>
            <a:gdLst>
              <a:gd name="connsiteX0" fmla="*/ 8603 w 124513"/>
              <a:gd name="connsiteY0" fmla="*/ 1709 h 356627"/>
              <a:gd name="connsiteX1" fmla="*/ 21482 w 124513"/>
              <a:gd name="connsiteY1" fmla="*/ 349439 h 356627"/>
              <a:gd name="connsiteX2" fmla="*/ 124513 w 124513"/>
              <a:gd name="connsiteY2" fmla="*/ 220650 h 356627"/>
              <a:gd name="connsiteX3" fmla="*/ 8603 w 124513"/>
              <a:gd name="connsiteY3" fmla="*/ 1709 h 356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513" h="356627">
                <a:moveTo>
                  <a:pt x="8603" y="1709"/>
                </a:moveTo>
                <a:cubicBezTo>
                  <a:pt x="-8569" y="23174"/>
                  <a:pt x="2164" y="312949"/>
                  <a:pt x="21482" y="349439"/>
                </a:cubicBezTo>
                <a:cubicBezTo>
                  <a:pt x="40800" y="385929"/>
                  <a:pt x="124513" y="274312"/>
                  <a:pt x="124513" y="220650"/>
                </a:cubicBezTo>
                <a:cubicBezTo>
                  <a:pt x="124513" y="166988"/>
                  <a:pt x="25775" y="-19756"/>
                  <a:pt x="8603" y="1709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5987895" y="3326133"/>
            <a:ext cx="37360" cy="35186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ятно 1 21"/>
          <p:cNvSpPr/>
          <p:nvPr/>
        </p:nvSpPr>
        <p:spPr>
          <a:xfrm>
            <a:off x="3550890" y="6056237"/>
            <a:ext cx="295055" cy="224695"/>
          </a:xfrm>
          <a:prstGeom prst="irregularSeal1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ятно 1 22"/>
          <p:cNvSpPr/>
          <p:nvPr/>
        </p:nvSpPr>
        <p:spPr>
          <a:xfrm>
            <a:off x="4606109" y="6606115"/>
            <a:ext cx="295055" cy="224695"/>
          </a:xfrm>
          <a:prstGeom prst="irregularSeal1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ятно 1 23"/>
          <p:cNvSpPr/>
          <p:nvPr/>
        </p:nvSpPr>
        <p:spPr>
          <a:xfrm>
            <a:off x="3920192" y="6614612"/>
            <a:ext cx="295055" cy="224695"/>
          </a:xfrm>
          <a:prstGeom prst="irregularSeal1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ятно 1 24"/>
          <p:cNvSpPr/>
          <p:nvPr/>
        </p:nvSpPr>
        <p:spPr>
          <a:xfrm>
            <a:off x="7327653" y="5107239"/>
            <a:ext cx="295055" cy="224695"/>
          </a:xfrm>
          <a:prstGeom prst="irregularSeal1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ятно 1 25"/>
          <p:cNvSpPr/>
          <p:nvPr/>
        </p:nvSpPr>
        <p:spPr>
          <a:xfrm>
            <a:off x="6679164" y="6143312"/>
            <a:ext cx="295055" cy="224695"/>
          </a:xfrm>
          <a:prstGeom prst="irregularSeal1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ятно 1 26"/>
          <p:cNvSpPr/>
          <p:nvPr/>
        </p:nvSpPr>
        <p:spPr>
          <a:xfrm>
            <a:off x="3576892" y="5407214"/>
            <a:ext cx="295055" cy="224695"/>
          </a:xfrm>
          <a:prstGeom prst="irregularSeal1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ятно 1 27"/>
          <p:cNvSpPr/>
          <p:nvPr/>
        </p:nvSpPr>
        <p:spPr>
          <a:xfrm>
            <a:off x="4036101" y="4860772"/>
            <a:ext cx="295055" cy="224695"/>
          </a:xfrm>
          <a:prstGeom prst="irregularSeal1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ятно 1 28"/>
          <p:cNvSpPr/>
          <p:nvPr/>
        </p:nvSpPr>
        <p:spPr>
          <a:xfrm>
            <a:off x="132762" y="5742944"/>
            <a:ext cx="295055" cy="224695"/>
          </a:xfrm>
          <a:prstGeom prst="irregularSeal1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501531" y="5676296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Мікроби</a:t>
            </a:r>
            <a:endParaRPr lang="ru-RU" dirty="0"/>
          </a:p>
        </p:txBody>
      </p:sp>
      <p:sp>
        <p:nvSpPr>
          <p:cNvPr id="31" name="Полилиния 30"/>
          <p:cNvSpPr/>
          <p:nvPr/>
        </p:nvSpPr>
        <p:spPr>
          <a:xfrm>
            <a:off x="6183544" y="5269302"/>
            <a:ext cx="270475" cy="1171978"/>
          </a:xfrm>
          <a:custGeom>
            <a:avLst/>
            <a:gdLst>
              <a:gd name="connsiteX0" fmla="*/ 270475 w 270475"/>
              <a:gd name="connsiteY0" fmla="*/ 1171978 h 1171978"/>
              <a:gd name="connsiteX1" fmla="*/ 25776 w 270475"/>
              <a:gd name="connsiteY1" fmla="*/ 978794 h 1171978"/>
              <a:gd name="connsiteX2" fmla="*/ 193202 w 270475"/>
              <a:gd name="connsiteY2" fmla="*/ 708338 h 1171978"/>
              <a:gd name="connsiteX3" fmla="*/ 19 w 270475"/>
              <a:gd name="connsiteY3" fmla="*/ 502276 h 1171978"/>
              <a:gd name="connsiteX4" fmla="*/ 180323 w 270475"/>
              <a:gd name="connsiteY4" fmla="*/ 218941 h 1171978"/>
              <a:gd name="connsiteX5" fmla="*/ 25776 w 270475"/>
              <a:gd name="connsiteY5" fmla="*/ 0 h 1171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475" h="1171978">
                <a:moveTo>
                  <a:pt x="270475" y="1171978"/>
                </a:moveTo>
                <a:cubicBezTo>
                  <a:pt x="154565" y="1114022"/>
                  <a:pt x="38655" y="1056067"/>
                  <a:pt x="25776" y="978794"/>
                </a:cubicBezTo>
                <a:cubicBezTo>
                  <a:pt x="12897" y="901521"/>
                  <a:pt x="197495" y="787758"/>
                  <a:pt x="193202" y="708338"/>
                </a:cubicBezTo>
                <a:cubicBezTo>
                  <a:pt x="188909" y="628918"/>
                  <a:pt x="2165" y="583842"/>
                  <a:pt x="19" y="502276"/>
                </a:cubicBezTo>
                <a:cubicBezTo>
                  <a:pt x="-2127" y="420710"/>
                  <a:pt x="176030" y="302654"/>
                  <a:pt x="180323" y="218941"/>
                </a:cubicBezTo>
                <a:cubicBezTo>
                  <a:pt x="184616" y="135228"/>
                  <a:pt x="32216" y="23611"/>
                  <a:pt x="25776" y="0"/>
                </a:cubicBezTo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олилиния 31"/>
          <p:cNvSpPr/>
          <p:nvPr/>
        </p:nvSpPr>
        <p:spPr>
          <a:xfrm>
            <a:off x="7093056" y="5331934"/>
            <a:ext cx="270475" cy="1171978"/>
          </a:xfrm>
          <a:custGeom>
            <a:avLst/>
            <a:gdLst>
              <a:gd name="connsiteX0" fmla="*/ 270475 w 270475"/>
              <a:gd name="connsiteY0" fmla="*/ 1171978 h 1171978"/>
              <a:gd name="connsiteX1" fmla="*/ 25776 w 270475"/>
              <a:gd name="connsiteY1" fmla="*/ 978794 h 1171978"/>
              <a:gd name="connsiteX2" fmla="*/ 193202 w 270475"/>
              <a:gd name="connsiteY2" fmla="*/ 708338 h 1171978"/>
              <a:gd name="connsiteX3" fmla="*/ 19 w 270475"/>
              <a:gd name="connsiteY3" fmla="*/ 502276 h 1171978"/>
              <a:gd name="connsiteX4" fmla="*/ 180323 w 270475"/>
              <a:gd name="connsiteY4" fmla="*/ 218941 h 1171978"/>
              <a:gd name="connsiteX5" fmla="*/ 25776 w 270475"/>
              <a:gd name="connsiteY5" fmla="*/ 0 h 1171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475" h="1171978">
                <a:moveTo>
                  <a:pt x="270475" y="1171978"/>
                </a:moveTo>
                <a:cubicBezTo>
                  <a:pt x="154565" y="1114022"/>
                  <a:pt x="38655" y="1056067"/>
                  <a:pt x="25776" y="978794"/>
                </a:cubicBezTo>
                <a:cubicBezTo>
                  <a:pt x="12897" y="901521"/>
                  <a:pt x="197495" y="787758"/>
                  <a:pt x="193202" y="708338"/>
                </a:cubicBezTo>
                <a:cubicBezTo>
                  <a:pt x="188909" y="628918"/>
                  <a:pt x="2165" y="583842"/>
                  <a:pt x="19" y="502276"/>
                </a:cubicBezTo>
                <a:cubicBezTo>
                  <a:pt x="-2127" y="420710"/>
                  <a:pt x="176030" y="302654"/>
                  <a:pt x="180323" y="218941"/>
                </a:cubicBezTo>
                <a:cubicBezTo>
                  <a:pt x="184616" y="135228"/>
                  <a:pt x="32216" y="23611"/>
                  <a:pt x="25776" y="0"/>
                </a:cubicBezTo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олилиния 32"/>
          <p:cNvSpPr/>
          <p:nvPr/>
        </p:nvSpPr>
        <p:spPr>
          <a:xfrm>
            <a:off x="6615362" y="5961948"/>
            <a:ext cx="143970" cy="591680"/>
          </a:xfrm>
          <a:custGeom>
            <a:avLst/>
            <a:gdLst>
              <a:gd name="connsiteX0" fmla="*/ 270475 w 270475"/>
              <a:gd name="connsiteY0" fmla="*/ 1171978 h 1171978"/>
              <a:gd name="connsiteX1" fmla="*/ 25776 w 270475"/>
              <a:gd name="connsiteY1" fmla="*/ 978794 h 1171978"/>
              <a:gd name="connsiteX2" fmla="*/ 193202 w 270475"/>
              <a:gd name="connsiteY2" fmla="*/ 708338 h 1171978"/>
              <a:gd name="connsiteX3" fmla="*/ 19 w 270475"/>
              <a:gd name="connsiteY3" fmla="*/ 502276 h 1171978"/>
              <a:gd name="connsiteX4" fmla="*/ 180323 w 270475"/>
              <a:gd name="connsiteY4" fmla="*/ 218941 h 1171978"/>
              <a:gd name="connsiteX5" fmla="*/ 25776 w 270475"/>
              <a:gd name="connsiteY5" fmla="*/ 0 h 1171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475" h="1171978">
                <a:moveTo>
                  <a:pt x="270475" y="1171978"/>
                </a:moveTo>
                <a:cubicBezTo>
                  <a:pt x="154565" y="1114022"/>
                  <a:pt x="38655" y="1056067"/>
                  <a:pt x="25776" y="978794"/>
                </a:cubicBezTo>
                <a:cubicBezTo>
                  <a:pt x="12897" y="901521"/>
                  <a:pt x="197495" y="787758"/>
                  <a:pt x="193202" y="708338"/>
                </a:cubicBezTo>
                <a:cubicBezTo>
                  <a:pt x="188909" y="628918"/>
                  <a:pt x="2165" y="583842"/>
                  <a:pt x="19" y="502276"/>
                </a:cubicBezTo>
                <a:cubicBezTo>
                  <a:pt x="-2127" y="420710"/>
                  <a:pt x="176030" y="302654"/>
                  <a:pt x="180323" y="218941"/>
                </a:cubicBezTo>
                <a:cubicBezTo>
                  <a:pt x="184616" y="135228"/>
                  <a:pt x="32216" y="23611"/>
                  <a:pt x="25776" y="0"/>
                </a:cubicBezTo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олилиния 33"/>
          <p:cNvSpPr/>
          <p:nvPr/>
        </p:nvSpPr>
        <p:spPr>
          <a:xfrm>
            <a:off x="197938" y="6006108"/>
            <a:ext cx="143970" cy="591680"/>
          </a:xfrm>
          <a:custGeom>
            <a:avLst/>
            <a:gdLst>
              <a:gd name="connsiteX0" fmla="*/ 270475 w 270475"/>
              <a:gd name="connsiteY0" fmla="*/ 1171978 h 1171978"/>
              <a:gd name="connsiteX1" fmla="*/ 25776 w 270475"/>
              <a:gd name="connsiteY1" fmla="*/ 978794 h 1171978"/>
              <a:gd name="connsiteX2" fmla="*/ 193202 w 270475"/>
              <a:gd name="connsiteY2" fmla="*/ 708338 h 1171978"/>
              <a:gd name="connsiteX3" fmla="*/ 19 w 270475"/>
              <a:gd name="connsiteY3" fmla="*/ 502276 h 1171978"/>
              <a:gd name="connsiteX4" fmla="*/ 180323 w 270475"/>
              <a:gd name="connsiteY4" fmla="*/ 218941 h 1171978"/>
              <a:gd name="connsiteX5" fmla="*/ 25776 w 270475"/>
              <a:gd name="connsiteY5" fmla="*/ 0 h 1171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475" h="1171978">
                <a:moveTo>
                  <a:pt x="270475" y="1171978"/>
                </a:moveTo>
                <a:cubicBezTo>
                  <a:pt x="154565" y="1114022"/>
                  <a:pt x="38655" y="1056067"/>
                  <a:pt x="25776" y="978794"/>
                </a:cubicBezTo>
                <a:cubicBezTo>
                  <a:pt x="12897" y="901521"/>
                  <a:pt x="197495" y="787758"/>
                  <a:pt x="193202" y="708338"/>
                </a:cubicBezTo>
                <a:cubicBezTo>
                  <a:pt x="188909" y="628918"/>
                  <a:pt x="2165" y="583842"/>
                  <a:pt x="19" y="502276"/>
                </a:cubicBezTo>
                <a:cubicBezTo>
                  <a:pt x="-2127" y="420710"/>
                  <a:pt x="176030" y="302654"/>
                  <a:pt x="180323" y="218941"/>
                </a:cubicBezTo>
                <a:cubicBezTo>
                  <a:pt x="184616" y="135228"/>
                  <a:pt x="32216" y="23611"/>
                  <a:pt x="25776" y="0"/>
                </a:cubicBezTo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олнце 34"/>
          <p:cNvSpPr/>
          <p:nvPr/>
        </p:nvSpPr>
        <p:spPr>
          <a:xfrm>
            <a:off x="6462705" y="3792116"/>
            <a:ext cx="795683" cy="556667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501599" y="6062707"/>
            <a:ext cx="31582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Чисте середовище: водорості,</a:t>
            </a:r>
          </a:p>
          <a:p>
            <a:r>
              <a:rPr lang="uk-UA" dirty="0" smtClean="0"/>
              <a:t> чиста вода, сонячні промені…</a:t>
            </a:r>
            <a:endParaRPr lang="ru-RU" dirty="0"/>
          </a:p>
        </p:txBody>
      </p:sp>
      <p:cxnSp>
        <p:nvCxnSpPr>
          <p:cNvPr id="40" name="Прямая со стрелкой 39"/>
          <p:cNvCxnSpPr>
            <a:stCxn id="27" idx="3"/>
          </p:cNvCxnSpPr>
          <p:nvPr/>
        </p:nvCxnSpPr>
        <p:spPr>
          <a:xfrm>
            <a:off x="3871947" y="5545464"/>
            <a:ext cx="598827" cy="46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28" idx="2"/>
          </p:cNvCxnSpPr>
          <p:nvPr/>
        </p:nvCxnSpPr>
        <p:spPr>
          <a:xfrm>
            <a:off x="4152006" y="5085467"/>
            <a:ext cx="806672" cy="3386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22" idx="3"/>
          </p:cNvCxnSpPr>
          <p:nvPr/>
        </p:nvCxnSpPr>
        <p:spPr>
          <a:xfrm flipV="1">
            <a:off x="3845945" y="6018270"/>
            <a:ext cx="680588" cy="1762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stCxn id="24" idx="3"/>
          </p:cNvCxnSpPr>
          <p:nvPr/>
        </p:nvCxnSpPr>
        <p:spPr>
          <a:xfrm flipV="1">
            <a:off x="4215247" y="6074817"/>
            <a:ext cx="436650" cy="6780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stCxn id="23" idx="0"/>
          </p:cNvCxnSpPr>
          <p:nvPr/>
        </p:nvCxnSpPr>
        <p:spPr>
          <a:xfrm flipV="1">
            <a:off x="4804479" y="6106378"/>
            <a:ext cx="55778" cy="4997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7" name="Группа 56"/>
          <p:cNvGrpSpPr/>
          <p:nvPr/>
        </p:nvGrpSpPr>
        <p:grpSpPr>
          <a:xfrm>
            <a:off x="4362146" y="3857143"/>
            <a:ext cx="347730" cy="491216"/>
            <a:chOff x="8525901" y="5107239"/>
            <a:chExt cx="347730" cy="491216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8525901" y="5107239"/>
              <a:ext cx="347730" cy="49121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8573125" y="5192028"/>
              <a:ext cx="105107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8725525" y="5189880"/>
              <a:ext cx="105107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8583856" y="5344428"/>
              <a:ext cx="105107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8736256" y="5342280"/>
              <a:ext cx="105107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8594587" y="5509707"/>
              <a:ext cx="105107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8746987" y="5507559"/>
              <a:ext cx="105107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8" name="Прямоугольник 57"/>
          <p:cNvSpPr/>
          <p:nvPr/>
        </p:nvSpPr>
        <p:spPr>
          <a:xfrm>
            <a:off x="5105330" y="3607371"/>
            <a:ext cx="292458" cy="686346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0" name="Прямая соединительная линия 59"/>
          <p:cNvCxnSpPr>
            <a:stCxn id="58" idx="2"/>
          </p:cNvCxnSpPr>
          <p:nvPr/>
        </p:nvCxnSpPr>
        <p:spPr>
          <a:xfrm flipH="1">
            <a:off x="5251480" y="4293717"/>
            <a:ext cx="79" cy="3077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>
            <a:stCxn id="58" idx="0"/>
          </p:cNvCxnSpPr>
          <p:nvPr/>
        </p:nvCxnSpPr>
        <p:spPr>
          <a:xfrm flipV="1">
            <a:off x="5251559" y="3206277"/>
            <a:ext cx="0" cy="4010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5105330" y="3206277"/>
            <a:ext cx="29245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Стрелка вниз 64"/>
          <p:cNvSpPr/>
          <p:nvPr/>
        </p:nvSpPr>
        <p:spPr>
          <a:xfrm>
            <a:off x="9040969" y="5331934"/>
            <a:ext cx="2560749" cy="4110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TextBox 65"/>
          <p:cNvSpPr txBox="1"/>
          <p:nvPr/>
        </p:nvSpPr>
        <p:spPr>
          <a:xfrm>
            <a:off x="9443260" y="5896262"/>
            <a:ext cx="24697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«Бернард був правий» </a:t>
            </a:r>
          </a:p>
          <a:p>
            <a:pPr algn="r"/>
            <a:r>
              <a:rPr lang="uk-UA" dirty="0" err="1" smtClean="0"/>
              <a:t>А.Бешам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5945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425" y="180304"/>
            <a:ext cx="12024575" cy="6465195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uk-UA" dirty="0" smtClean="0">
                <a:latin typeface="Arial Narrow" panose="020B0606020202030204" pitchFamily="34" charset="0"/>
              </a:rPr>
              <a:t>Якщо об'єктом купівлі продажу є фармацевтичні товари, то мова йде про </a:t>
            </a:r>
            <a:r>
              <a:rPr lang="uk-UA" b="1" dirty="0" smtClean="0">
                <a:latin typeface="Arial Narrow" panose="020B0606020202030204" pitchFamily="34" charset="0"/>
              </a:rPr>
              <a:t>фармацевтичний ринок. </a:t>
            </a:r>
          </a:p>
          <a:p>
            <a:pPr marL="0" indent="0" algn="just">
              <a:buNone/>
            </a:pPr>
            <a:endParaRPr lang="uk-UA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uk-UA" dirty="0" err="1" smtClean="0">
                <a:latin typeface="Arial Narrow" panose="020B0606020202030204" pitchFamily="34" charset="0"/>
              </a:rPr>
              <a:t>Фарм</a:t>
            </a:r>
            <a:r>
              <a:rPr lang="uk-UA" dirty="0" smtClean="0">
                <a:latin typeface="Arial Narrow" panose="020B0606020202030204" pitchFamily="34" charset="0"/>
              </a:rPr>
              <a:t> </a:t>
            </a:r>
            <a:r>
              <a:rPr lang="uk-UA" dirty="0">
                <a:latin typeface="Arial Narrow" panose="020B0606020202030204" pitchFamily="34" charset="0"/>
              </a:rPr>
              <a:t>індустрія бере </a:t>
            </a:r>
            <a:r>
              <a:rPr lang="uk-UA" dirty="0" smtClean="0">
                <a:latin typeface="Arial Narrow" panose="020B0606020202030204" pitchFamily="34" charset="0"/>
              </a:rPr>
              <a:t>свій </a:t>
            </a:r>
            <a:r>
              <a:rPr lang="uk-UA" dirty="0">
                <a:latin typeface="Arial Narrow" panose="020B0606020202030204" pitchFamily="34" charset="0"/>
              </a:rPr>
              <a:t>початок у ІІ половині ХІХ століття. Перша компанія, яка почала займатися </a:t>
            </a:r>
            <a:r>
              <a:rPr lang="uk-UA" dirty="0" err="1" smtClean="0">
                <a:latin typeface="Arial Narrow" panose="020B0606020202030204" pitchFamily="34" charset="0"/>
              </a:rPr>
              <a:t>продажею</a:t>
            </a:r>
            <a:r>
              <a:rPr lang="uk-UA" dirty="0" smtClean="0">
                <a:latin typeface="Arial Narrow" panose="020B0606020202030204" pitchFamily="34" charset="0"/>
              </a:rPr>
              <a:t> </a:t>
            </a:r>
            <a:r>
              <a:rPr lang="uk-UA" dirty="0">
                <a:latin typeface="Arial Narrow" panose="020B0606020202030204" pitchFamily="34" charset="0"/>
              </a:rPr>
              <a:t>лікарських засобів (аптека) є </a:t>
            </a:r>
            <a:r>
              <a:rPr lang="en-US" dirty="0" err="1">
                <a:latin typeface="Arial Narrow" panose="020B0606020202030204" pitchFamily="34" charset="0"/>
              </a:rPr>
              <a:t>Merck&amp;Co</a:t>
            </a:r>
            <a:r>
              <a:rPr lang="uk-UA" dirty="0">
                <a:latin typeface="Arial Narrow" panose="020B0606020202030204" pitchFamily="34" charset="0"/>
              </a:rPr>
              <a:t> – </a:t>
            </a:r>
            <a:r>
              <a:rPr lang="uk-UA" dirty="0" smtClean="0">
                <a:latin typeface="Arial Narrow" panose="020B0606020202030204" pitchFamily="34" charset="0"/>
              </a:rPr>
              <a:t>у 1668 </a:t>
            </a:r>
            <a:r>
              <a:rPr lang="uk-UA" dirty="0">
                <a:latin typeface="Arial Narrow" panose="020B0606020202030204" pitchFamily="34" charset="0"/>
              </a:rPr>
              <a:t>р. у </a:t>
            </a:r>
            <a:r>
              <a:rPr lang="uk-UA" dirty="0" smtClean="0">
                <a:latin typeface="Arial Narrow" panose="020B0606020202030204" pitchFamily="34" charset="0"/>
              </a:rPr>
              <a:t>Німеччині</a:t>
            </a:r>
            <a:r>
              <a:rPr lang="uk-UA" dirty="0">
                <a:latin typeface="Arial Narrow" panose="020B0606020202030204" pitchFamily="34" charset="0"/>
              </a:rPr>
              <a:t>.</a:t>
            </a:r>
          </a:p>
          <a:p>
            <a:pPr marL="0" indent="0" algn="just">
              <a:buNone/>
            </a:pPr>
            <a:endParaRPr lang="uk-UA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ru-RU" b="1" dirty="0">
                <a:latin typeface="Arial Narrow" panose="020B0606020202030204" pitchFamily="34" charset="0"/>
              </a:rPr>
              <a:t>ФАРМАЦЕВТИЧНИЙ </a:t>
            </a:r>
            <a:r>
              <a:rPr lang="ru-RU" b="1" dirty="0" smtClean="0">
                <a:latin typeface="Arial Narrow" panose="020B0606020202030204" pitchFamily="34" charset="0"/>
              </a:rPr>
              <a:t>РИНОК —</a:t>
            </a:r>
            <a:r>
              <a:rPr lang="ru-RU" b="1" dirty="0">
                <a:latin typeface="Arial Narrow" panose="020B0606020202030204" pitchFamily="34" charset="0"/>
              </a:rPr>
              <a:t> </a:t>
            </a:r>
            <a:r>
              <a:rPr lang="ru-RU" dirty="0">
                <a:latin typeface="Arial Narrow" panose="020B0606020202030204" pitchFamily="34" charset="0"/>
              </a:rPr>
              <a:t>економічні взаємовідносини між суб’єктами та об’єктами, пов’язані з </a:t>
            </a:r>
            <a:r>
              <a:rPr lang="ru-RU" dirty="0" err="1">
                <a:latin typeface="Arial Narrow" panose="020B0606020202030204" pitchFamily="34" charset="0"/>
              </a:rPr>
              <a:t>обміном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uk-UA" dirty="0" smtClean="0">
                <a:latin typeface="Arial Narrow" panose="020B0606020202030204" pitchFamily="34" charset="0"/>
              </a:rPr>
              <a:t>фармацевтичних товарів і послуг, внаслідок чого формуються основні елементи ринку — попит, пропозиція та ціна.</a:t>
            </a:r>
          </a:p>
          <a:p>
            <a:pPr marL="0" indent="0" algn="ctr">
              <a:buNone/>
            </a:pPr>
            <a:endParaRPr lang="ru-RU" i="1" dirty="0" smtClean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ru-RU" i="1" dirty="0" err="1" smtClean="0">
                <a:latin typeface="Arial Narrow" panose="020B0606020202030204" pitchFamily="34" charset="0"/>
              </a:rPr>
              <a:t>Суб</a:t>
            </a:r>
            <a:r>
              <a:rPr lang="en-US" i="1" dirty="0" smtClean="0">
                <a:latin typeface="Arial Narrow" panose="020B0606020202030204" pitchFamily="34" charset="0"/>
              </a:rPr>
              <a:t>’</a:t>
            </a:r>
            <a:r>
              <a:rPr lang="uk-UA" i="1" dirty="0" err="1" smtClean="0">
                <a:latin typeface="Arial Narrow" panose="020B0606020202030204" pitchFamily="34" charset="0"/>
              </a:rPr>
              <a:t>єкти</a:t>
            </a:r>
            <a:r>
              <a:rPr lang="ru-RU" i="1" dirty="0" smtClean="0">
                <a:latin typeface="Arial Narrow" panose="020B0606020202030204" pitchFamily="34" charset="0"/>
              </a:rPr>
              <a:t> </a:t>
            </a:r>
            <a:r>
              <a:rPr lang="ru-RU" i="1" dirty="0" smtClean="0">
                <a:latin typeface="Arial Narrow" panose="020B0606020202030204" pitchFamily="34" charset="0"/>
              </a:rPr>
              <a:t>ФР </a:t>
            </a:r>
            <a:r>
              <a:rPr lang="uk-UA" dirty="0" smtClean="0">
                <a:latin typeface="Arial Narrow" panose="020B0606020202030204" pitchFamily="34" charset="0"/>
              </a:rPr>
              <a:t>можна об’єднати в такі </a:t>
            </a:r>
            <a:r>
              <a:rPr lang="ru-RU" dirty="0" err="1" smtClean="0">
                <a:latin typeface="Arial Narrow" panose="020B0606020202030204" pitchFamily="34" charset="0"/>
              </a:rPr>
              <a:t>підсистеми</a:t>
            </a:r>
            <a:r>
              <a:rPr lang="ru-RU" dirty="0">
                <a:latin typeface="Arial Narrow" panose="020B0606020202030204" pitchFamily="34" charset="0"/>
              </a:rPr>
              <a:t>: </a:t>
            </a:r>
            <a:endParaRPr lang="en-US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Arial Narrow" panose="020B0606020202030204" pitchFamily="34" charset="0"/>
              </a:rPr>
              <a:t>- </a:t>
            </a:r>
            <a:r>
              <a:rPr lang="uk-UA" dirty="0" smtClean="0">
                <a:latin typeface="Arial Narrow" panose="020B0606020202030204" pitchFamily="34" charset="0"/>
              </a:rPr>
              <a:t>управління й регулювання — сукупність органів з координації та здійснення контролю за фармацевтичною діяльністю</a:t>
            </a:r>
            <a:r>
              <a:rPr lang="ru-RU" dirty="0" smtClean="0">
                <a:latin typeface="Arial Narrow" panose="020B0606020202030204" pitchFamily="34" charset="0"/>
              </a:rPr>
              <a:t>; </a:t>
            </a:r>
            <a:endParaRPr lang="en-US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Arial Narrow" panose="020B0606020202030204" pitchFamily="34" charset="0"/>
              </a:rPr>
              <a:t>- </a:t>
            </a:r>
            <a:r>
              <a:rPr lang="uk-UA" dirty="0" smtClean="0">
                <a:latin typeface="Arial Narrow" panose="020B0606020202030204" pitchFamily="34" charset="0"/>
              </a:rPr>
              <a:t>виробництво лікувальних продуктів та виробів медичного призначення і їх розподілу;</a:t>
            </a:r>
          </a:p>
          <a:p>
            <a:pPr marL="0" indent="0" algn="just">
              <a:buNone/>
            </a:pPr>
            <a:r>
              <a:rPr lang="uk-UA" dirty="0" smtClean="0">
                <a:latin typeface="Arial Narrow" panose="020B0606020202030204" pitchFamily="34" charset="0"/>
              </a:rPr>
              <a:t>- підсистема безперервної фармацевтичної освіти;</a:t>
            </a:r>
          </a:p>
          <a:p>
            <a:pPr marL="0" indent="0" algn="just">
              <a:buNone/>
            </a:pPr>
            <a:r>
              <a:rPr lang="uk-UA" dirty="0" smtClean="0">
                <a:latin typeface="Arial Narrow" panose="020B0606020202030204" pitchFamily="34" charset="0"/>
              </a:rPr>
              <a:t>- професійні громадські організації (асоціації, профспілки тощо); </a:t>
            </a:r>
          </a:p>
          <a:p>
            <a:pPr algn="just">
              <a:buFontTx/>
              <a:buChar char="-"/>
            </a:pPr>
            <a:r>
              <a:rPr lang="uk-UA" dirty="0" smtClean="0">
                <a:latin typeface="Arial Narrow" panose="020B0606020202030204" pitchFamily="34" charset="0"/>
              </a:rPr>
              <a:t>підсистема споживання</a:t>
            </a:r>
            <a:r>
              <a:rPr lang="ru-RU" dirty="0" smtClean="0">
                <a:latin typeface="Arial Narrow" panose="020B0606020202030204" pitchFamily="34" charset="0"/>
              </a:rPr>
              <a:t>, </a:t>
            </a:r>
            <a:r>
              <a:rPr lang="ru-RU" dirty="0">
                <a:latin typeface="Arial Narrow" panose="020B0606020202030204" pitchFamily="34" charset="0"/>
              </a:rPr>
              <a:t>представлена амбулаторними і </a:t>
            </a:r>
            <a:r>
              <a:rPr lang="uk-UA" dirty="0" smtClean="0">
                <a:latin typeface="Arial Narrow" panose="020B0606020202030204" pitchFamily="34" charset="0"/>
              </a:rPr>
              <a:t>стаціонарними хворими</a:t>
            </a:r>
            <a:r>
              <a:rPr lang="ru-RU" dirty="0" smtClean="0">
                <a:latin typeface="Arial Narrow" panose="020B0606020202030204" pitchFamily="34" charset="0"/>
              </a:rPr>
              <a:t>.</a:t>
            </a:r>
            <a:r>
              <a:rPr lang="ru-RU" dirty="0">
                <a:latin typeface="Arial Narrow" panose="020B0606020202030204" pitchFamily="34" charset="0"/>
              </a:rPr>
              <a:t> </a:t>
            </a:r>
            <a:endParaRPr lang="ru-RU" dirty="0" smtClean="0">
              <a:latin typeface="Arial Narrow" panose="020B0606020202030204" pitchFamily="34" charset="0"/>
            </a:endParaRPr>
          </a:p>
          <a:p>
            <a:pPr algn="just">
              <a:buFontTx/>
              <a:buChar char="-"/>
            </a:pPr>
            <a:endParaRPr lang="ru-RU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ru-RU" i="1" dirty="0">
                <a:latin typeface="Arial Narrow" panose="020B0606020202030204" pitchFamily="34" charset="0"/>
              </a:rPr>
              <a:t>Об’єктами </a:t>
            </a:r>
            <a:r>
              <a:rPr lang="ru-RU" i="1" dirty="0" smtClean="0">
                <a:latin typeface="Arial Narrow" panose="020B0606020202030204" pitchFamily="34" charset="0"/>
              </a:rPr>
              <a:t>ФР</a:t>
            </a:r>
            <a:r>
              <a:rPr lang="ru-RU" dirty="0">
                <a:latin typeface="Arial Narrow" panose="020B0606020202030204" pitchFamily="34" charset="0"/>
              </a:rPr>
              <a:t> є фармацевтичні та </a:t>
            </a:r>
            <a:r>
              <a:rPr lang="uk-UA" dirty="0" smtClean="0">
                <a:latin typeface="Arial Narrow" panose="020B0606020202030204" pitchFamily="34" charset="0"/>
              </a:rPr>
              <a:t>парафармацевтичні товари, послуги, ідеї, статистичні, інформаційні та дані маркетингових досліджень, потреби і переваги споживачів</a:t>
            </a:r>
            <a:r>
              <a:rPr lang="ru-RU" dirty="0" smtClean="0">
                <a:latin typeface="Arial Narrow" panose="020B0606020202030204" pitchFamily="34" charset="0"/>
              </a:rPr>
              <a:t>.</a:t>
            </a:r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5122" name="Picture 2" descr="https://intvua.com/static/img/6/e/6ea1cfea5f87b73afc45fbc8456c5223_735x4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0803" y="4302617"/>
            <a:ext cx="2625034" cy="149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557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31820"/>
            <a:ext cx="12192000" cy="645231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000" dirty="0" smtClean="0">
                <a:latin typeface="Arial Narrow" panose="020B0606020202030204" pitchFamily="34" charset="0"/>
              </a:rPr>
              <a:t>Основна частина медикаментів (понад 75%), яка надходить на світовий ринок, виробляється у США, Японії, Німеччині, Франції, Великобританії, Швейцарії, Італії та Іспанії. Ці країни є виробниками оригінальних, найбільш ефективних і якісних лікарських засобів. Згідно динаміки розвитку світового фармацевтичного ринку протягом останніх 10 років припускають, що обсяг світового фармацевтичного ринку у 2020 р. перевищить 1,5 трлн. </a:t>
            </a:r>
            <a:r>
              <a:rPr lang="uk-UA" sz="2000" dirty="0" err="1" smtClean="0">
                <a:latin typeface="Arial Narrow" panose="020B0606020202030204" pitchFamily="34" charset="0"/>
              </a:rPr>
              <a:t>дол</a:t>
            </a:r>
            <a:r>
              <a:rPr lang="uk-UA" sz="2000" dirty="0" smtClean="0">
                <a:latin typeface="Arial Narrow" panose="020B0606020202030204" pitchFamily="34" charset="0"/>
              </a:rPr>
              <a:t>. США. </a:t>
            </a:r>
          </a:p>
          <a:p>
            <a:pPr marL="0" indent="0" algn="ctr">
              <a:buNone/>
            </a:pPr>
            <a:r>
              <a:rPr lang="uk-UA" dirty="0" smtClean="0">
                <a:latin typeface="Arial Narrow" panose="020B0606020202030204" pitchFamily="34" charset="0"/>
              </a:rPr>
              <a:t>Середні витрати на ліки на душу населення:</a:t>
            </a:r>
          </a:p>
          <a:p>
            <a:pPr marL="0" indent="0">
              <a:buNone/>
            </a:pPr>
            <a:endParaRPr lang="uk-UA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uk-UA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uk-UA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uk-UA" sz="1900" dirty="0" smtClean="0">
                <a:latin typeface="Arial Narrow" panose="020B0606020202030204" pitchFamily="34" charset="0"/>
              </a:rPr>
              <a:t>Український фармацевтичний ринок знаходиться підгрупі фармацевтичних ринків, що розвиваються, разом з Єгиптом, Пакистаном, В’єтнамом та Уругваєм. Український ринок включає в себе виробничі потужності понад 100 фармацевтичних підприємств з випуску готових ЛЗ і виробів медичного призначення, розвинену логістичну систему, оптовий і роздрібний продаж продукції через аптечні мережі (85-90% обсягу ринку), госпітальний сегмент (10-15%), експорт та імпорт фармацевтичної продукції</a:t>
            </a:r>
            <a:r>
              <a:rPr lang="ru-RU" sz="1900" dirty="0" smtClean="0">
                <a:latin typeface="Arial Narrow" panose="020B0606020202030204" pitchFamily="34" charset="0"/>
              </a:rPr>
              <a:t>.</a:t>
            </a:r>
            <a:endParaRPr lang="ru-RU" sz="1900" dirty="0">
              <a:latin typeface="Arial Narrow" panose="020B060602020203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254198"/>
              </p:ext>
            </p:extLst>
          </p:nvPr>
        </p:nvGraphicFramePr>
        <p:xfrm>
          <a:off x="180305" y="2215164"/>
          <a:ext cx="11539470" cy="2448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6490"/>
                <a:gridCol w="3846490"/>
                <a:gridCol w="3846490"/>
              </a:tblGrid>
              <a:tr h="59099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Arial Narrow" panose="020B0606020202030204" pitchFamily="34" charset="0"/>
                        </a:rPr>
                        <a:t>Країна </a:t>
                      </a:r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Arial Narrow" panose="020B0606020202030204" pitchFamily="34" charset="0"/>
                        </a:rPr>
                        <a:t>Витрати на душу населення, </a:t>
                      </a:r>
                      <a:r>
                        <a:rPr lang="uk-UA" dirty="0" err="1" smtClean="0">
                          <a:latin typeface="Arial Narrow" panose="020B0606020202030204" pitchFamily="34" charset="0"/>
                        </a:rPr>
                        <a:t>дол</a:t>
                      </a:r>
                      <a:r>
                        <a:rPr lang="uk-UA" dirty="0" smtClean="0">
                          <a:latin typeface="Arial Narrow" panose="020B0606020202030204" pitchFamily="34" charset="0"/>
                        </a:rPr>
                        <a:t> США</a:t>
                      </a:r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Arial Narrow" panose="020B0606020202030204" pitchFamily="34" charset="0"/>
                        </a:rPr>
                        <a:t>Середня тривалість життя, років</a:t>
                      </a:r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1468">
                <a:tc>
                  <a:txBody>
                    <a:bodyPr/>
                    <a:lstStyle/>
                    <a:p>
                      <a:r>
                        <a:rPr lang="uk-UA" dirty="0" smtClean="0"/>
                        <a:t>Японія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506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82,15</a:t>
                      </a:r>
                      <a:endParaRPr lang="ru-RU" dirty="0"/>
                    </a:p>
                  </a:txBody>
                  <a:tcPr/>
                </a:tc>
              </a:tr>
              <a:tr h="371468">
                <a:tc>
                  <a:txBody>
                    <a:bodyPr/>
                    <a:lstStyle/>
                    <a:p>
                      <a:r>
                        <a:rPr lang="uk-UA" dirty="0" smtClean="0"/>
                        <a:t>Греція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677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79,5</a:t>
                      </a:r>
                      <a:endParaRPr lang="ru-RU" dirty="0"/>
                    </a:p>
                  </a:txBody>
                  <a:tcPr/>
                </a:tc>
              </a:tr>
              <a:tr h="371468">
                <a:tc>
                  <a:txBody>
                    <a:bodyPr/>
                    <a:lstStyle/>
                    <a:p>
                      <a:r>
                        <a:rPr lang="uk-UA" dirty="0" smtClean="0"/>
                        <a:t>США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878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78,1</a:t>
                      </a:r>
                      <a:endParaRPr lang="ru-RU" dirty="0"/>
                    </a:p>
                  </a:txBody>
                  <a:tcPr/>
                </a:tc>
              </a:tr>
              <a:tr h="371468">
                <a:tc>
                  <a:txBody>
                    <a:bodyPr/>
                    <a:lstStyle/>
                    <a:p>
                      <a:r>
                        <a:rPr lang="uk-UA" dirty="0" smtClean="0"/>
                        <a:t>Росія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66,05</a:t>
                      </a:r>
                      <a:endParaRPr lang="ru-RU" dirty="0"/>
                    </a:p>
                  </a:txBody>
                  <a:tcPr/>
                </a:tc>
              </a:tr>
              <a:tr h="371468">
                <a:tc>
                  <a:txBody>
                    <a:bodyPr/>
                    <a:lstStyle/>
                    <a:p>
                      <a:r>
                        <a:rPr lang="uk-UA" dirty="0" smtClean="0"/>
                        <a:t>Україна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66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5773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9855"/>
            <a:ext cx="12067504" cy="658427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sz="2400" dirty="0" smtClean="0">
                <a:latin typeface="Arial Narrow" panose="020B0606020202030204" pitchFamily="34" charset="0"/>
              </a:rPr>
              <a:t>Фармацевтичні компанії, які входять до першої десятки, становлять так звану групу «Велика </a:t>
            </a:r>
            <a:r>
              <a:rPr lang="uk-UA" sz="2400" dirty="0" err="1" smtClean="0">
                <a:latin typeface="Arial Narrow" panose="020B0606020202030204" pitchFamily="34" charset="0"/>
              </a:rPr>
              <a:t>Фарма</a:t>
            </a:r>
            <a:r>
              <a:rPr lang="uk-UA" sz="2400" dirty="0" smtClean="0">
                <a:latin typeface="Arial Narrow" panose="020B0606020202030204" pitchFamily="34" charset="0"/>
              </a:rPr>
              <a:t>» (</a:t>
            </a:r>
            <a:r>
              <a:rPr lang="uk-UA" sz="2400" dirty="0" err="1" smtClean="0">
                <a:latin typeface="Arial Narrow" panose="020B0606020202030204" pitchFamily="34" charset="0"/>
              </a:rPr>
              <a:t>Big</a:t>
            </a:r>
            <a:r>
              <a:rPr lang="uk-UA" sz="2400" dirty="0" smtClean="0">
                <a:latin typeface="Arial Narrow" panose="020B0606020202030204" pitchFamily="34" charset="0"/>
              </a:rPr>
              <a:t> </a:t>
            </a:r>
            <a:r>
              <a:rPr lang="uk-UA" sz="2400" dirty="0" err="1" smtClean="0">
                <a:latin typeface="Arial Narrow" panose="020B0606020202030204" pitchFamily="34" charset="0"/>
              </a:rPr>
              <a:t>Pharma</a:t>
            </a:r>
            <a:r>
              <a:rPr lang="uk-UA" sz="2400" dirty="0" smtClean="0">
                <a:latin typeface="Arial Narrow" panose="020B0606020202030204" pitchFamily="34" charset="0"/>
              </a:rPr>
              <a:t>), з обсягом продажів майже 500 млрд. </a:t>
            </a:r>
            <a:r>
              <a:rPr lang="uk-UA" sz="2400" dirty="0" err="1" smtClean="0">
                <a:latin typeface="Arial Narrow" panose="020B0606020202030204" pitchFamily="34" charset="0"/>
              </a:rPr>
              <a:t>дол</a:t>
            </a:r>
            <a:r>
              <a:rPr lang="uk-UA" sz="2400" dirty="0" smtClean="0">
                <a:latin typeface="Arial Narrow" panose="020B0606020202030204" pitchFamily="34" charset="0"/>
              </a:rPr>
              <a:t>. США і витратами на R&amp;D понад 60 млрд. </a:t>
            </a:r>
            <a:r>
              <a:rPr lang="uk-UA" sz="2400" dirty="0" err="1" smtClean="0">
                <a:latin typeface="Arial Narrow" panose="020B0606020202030204" pitchFamily="34" charset="0"/>
              </a:rPr>
              <a:t>дол</a:t>
            </a:r>
            <a:r>
              <a:rPr lang="uk-UA" sz="2400" dirty="0" smtClean="0">
                <a:latin typeface="Arial Narrow" panose="020B0606020202030204" pitchFamily="34" charset="0"/>
              </a:rPr>
              <a:t>. США (табл.)      2013р.</a:t>
            </a:r>
          </a:p>
          <a:p>
            <a:pPr marL="0" indent="0">
              <a:buNone/>
            </a:pPr>
            <a:endParaRPr lang="uk-UA" sz="24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uk-UA" sz="24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uk-UA" sz="24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uk-UA" sz="24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uk-UA" sz="24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uk-UA" sz="24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uk-UA" sz="24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uk-UA" sz="24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uk-UA" sz="24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uk-UA" sz="2400" dirty="0" smtClean="0">
                <a:latin typeface="Arial Narrow" panose="020B0606020202030204" pitchFamily="34" charset="0"/>
              </a:rPr>
              <a:t>Найбільший конкурент </a:t>
            </a:r>
            <a:r>
              <a:rPr lang="uk-UA" sz="2400" dirty="0" err="1" smtClean="0">
                <a:latin typeface="Arial Narrow" panose="020B0606020202030204" pitchFamily="34" charset="0"/>
              </a:rPr>
              <a:t>Big</a:t>
            </a:r>
            <a:r>
              <a:rPr lang="uk-UA" sz="2400" dirty="0" smtClean="0">
                <a:latin typeface="Arial Narrow" panose="020B0606020202030204" pitchFamily="34" charset="0"/>
              </a:rPr>
              <a:t> </a:t>
            </a:r>
            <a:r>
              <a:rPr lang="uk-UA" sz="2400" dirty="0" err="1" smtClean="0">
                <a:latin typeface="Arial Narrow" panose="020B0606020202030204" pitchFamily="34" charset="0"/>
              </a:rPr>
              <a:t>Pharma</a:t>
            </a:r>
            <a:r>
              <a:rPr lang="uk-UA" sz="2400" dirty="0" smtClean="0">
                <a:latin typeface="Arial Narrow" panose="020B0606020202030204" pitchFamily="34" charset="0"/>
              </a:rPr>
              <a:t> є</a:t>
            </a:r>
            <a:r>
              <a:rPr lang="ru-RU" sz="2400" dirty="0" smtClean="0">
                <a:latin typeface="Arial Narrow" panose="020B0606020202030204" pitchFamily="34" charset="0"/>
              </a:rPr>
              <a:t> </a:t>
            </a:r>
            <a:r>
              <a:rPr lang="uk-UA" sz="2400" dirty="0" err="1" smtClean="0">
                <a:latin typeface="Arial Narrow" panose="020B0606020202030204" pitchFamily="34" charset="0"/>
              </a:rPr>
              <a:t>біофармацевтичний</a:t>
            </a:r>
            <a:r>
              <a:rPr lang="uk-UA" sz="2400" dirty="0" smtClean="0">
                <a:latin typeface="Arial Narrow" panose="020B0606020202030204" pitchFamily="34" charset="0"/>
              </a:rPr>
              <a:t> сектор промисловості. Спеціалісти зайняті дослідженнями й розробкою новітніх методів лікування й ліків для тих хворих, чиї потреби в ефективному лікуванні не можуть бути задоволені при застосуванні традиційних препаратів. На рахунку світової </a:t>
            </a:r>
            <a:r>
              <a:rPr lang="uk-UA" sz="2400" dirty="0" err="1" smtClean="0">
                <a:latin typeface="Arial Narrow" panose="020B0606020202030204" pitchFamily="34" charset="0"/>
              </a:rPr>
              <a:t>біофармацевтики</a:t>
            </a:r>
            <a:r>
              <a:rPr lang="uk-UA" sz="2400" dirty="0" smtClean="0">
                <a:latin typeface="Arial Narrow" panose="020B0606020202030204" pitchFamily="34" charset="0"/>
              </a:rPr>
              <a:t> більш ніж 5000 інноваційних препаратів і більше 500 млрд. </a:t>
            </a:r>
            <a:r>
              <a:rPr lang="uk-UA" sz="2400" dirty="0" err="1" smtClean="0">
                <a:latin typeface="Arial Narrow" panose="020B0606020202030204" pitchFamily="34" charset="0"/>
              </a:rPr>
              <a:t>дол</a:t>
            </a:r>
            <a:r>
              <a:rPr lang="uk-UA" sz="2400" dirty="0" smtClean="0">
                <a:latin typeface="Arial Narrow" panose="020B0606020202030204" pitchFamily="34" charset="0"/>
              </a:rPr>
              <a:t>. США інвестицій </a:t>
            </a:r>
            <a:r>
              <a:rPr lang="ru-RU" sz="2400" dirty="0" smtClean="0">
                <a:latin typeface="Arial Narrow" panose="020B0606020202030204" pitchFamily="34" charset="0"/>
              </a:rPr>
              <a:t>в </a:t>
            </a:r>
            <a:r>
              <a:rPr lang="en-US" sz="2400" dirty="0">
                <a:latin typeface="Arial Narrow" panose="020B0606020202030204" pitchFamily="34" charset="0"/>
              </a:rPr>
              <a:t>R&amp;D </a:t>
            </a:r>
            <a:r>
              <a:rPr lang="ru-RU" sz="2400" dirty="0">
                <a:latin typeface="Arial Narrow" panose="020B0606020202030204" pitchFamily="34" charset="0"/>
              </a:rPr>
              <a:t>з 2000 р.</a:t>
            </a:r>
            <a:endParaRPr lang="uk-UA" sz="24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369371"/>
              </p:ext>
            </p:extLst>
          </p:nvPr>
        </p:nvGraphicFramePr>
        <p:xfrm>
          <a:off x="125924" y="811369"/>
          <a:ext cx="11696879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001"/>
                <a:gridCol w="2826401"/>
                <a:gridCol w="2478037"/>
                <a:gridCol w="1949480"/>
                <a:gridCol w="1949480"/>
                <a:gridCol w="1949480"/>
              </a:tblGrid>
              <a:tr h="506569">
                <a:tc>
                  <a:txBody>
                    <a:bodyPr/>
                    <a:lstStyle/>
                    <a:p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noProof="0" dirty="0" smtClean="0">
                          <a:latin typeface="Arial Narrow" panose="020B0606020202030204" pitchFamily="34" charset="0"/>
                        </a:rPr>
                        <a:t>Компанія</a:t>
                      </a:r>
                      <a:endParaRPr lang="uk-UA" sz="1400" noProof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noProof="0" dirty="0" smtClean="0">
                          <a:latin typeface="Arial Narrow" panose="020B0606020202030204" pitchFamily="34" charset="0"/>
                        </a:rPr>
                        <a:t>Країна</a:t>
                      </a:r>
                      <a:endParaRPr lang="uk-UA" sz="1400" noProof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noProof="0" dirty="0" smtClean="0">
                          <a:latin typeface="Arial Narrow" panose="020B0606020202030204" pitchFamily="34" charset="0"/>
                        </a:rPr>
                        <a:t>Обсяг продажів, млрд </a:t>
                      </a:r>
                      <a:r>
                        <a:rPr lang="uk-UA" sz="1400" noProof="0" dirty="0" err="1" smtClean="0">
                          <a:latin typeface="Arial Narrow" panose="020B0606020202030204" pitchFamily="34" charset="0"/>
                        </a:rPr>
                        <a:t>дол</a:t>
                      </a:r>
                      <a:r>
                        <a:rPr lang="uk-UA" sz="1400" noProof="0" dirty="0" smtClean="0">
                          <a:latin typeface="Arial Narrow" panose="020B0606020202030204" pitchFamily="34" charset="0"/>
                        </a:rPr>
                        <a:t>. США</a:t>
                      </a:r>
                      <a:endParaRPr lang="uk-UA" sz="1400" noProof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noProof="0" dirty="0" smtClean="0">
                          <a:latin typeface="Arial Narrow" panose="020B0606020202030204" pitchFamily="34" charset="0"/>
                        </a:rPr>
                        <a:t>Чистий прибуток, млрд </a:t>
                      </a:r>
                      <a:r>
                        <a:rPr lang="uk-UA" sz="1400" noProof="0" dirty="0" err="1" smtClean="0">
                          <a:latin typeface="Arial Narrow" panose="020B0606020202030204" pitchFamily="34" charset="0"/>
                        </a:rPr>
                        <a:t>дол</a:t>
                      </a:r>
                      <a:r>
                        <a:rPr lang="uk-UA" sz="1400" noProof="0" dirty="0" smtClean="0">
                          <a:latin typeface="Arial Narrow" panose="020B0606020202030204" pitchFamily="34" charset="0"/>
                        </a:rPr>
                        <a:t>. США</a:t>
                      </a:r>
                      <a:endParaRPr lang="uk-UA" sz="1400" noProof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400" noProof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296215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Arial Narrow" panose="020B0606020202030204" pitchFamily="34" charset="0"/>
                        </a:rPr>
                        <a:t>1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 Narrow" panose="020B0606020202030204" pitchFamily="34" charset="0"/>
                        </a:rPr>
                        <a:t>Novartis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latin typeface="Arial Narrow" panose="020B0606020202030204" pitchFamily="34" charset="0"/>
                        </a:rPr>
                        <a:t>Швейцарія</a:t>
                      </a:r>
                      <a:endParaRPr lang="ru-RU" sz="1400" dirty="0" smtClean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57,9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11,65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noProof="0" dirty="0" smtClean="0">
                          <a:latin typeface="Arial Narrow" panose="020B0606020202030204" pitchFamily="34" charset="0"/>
                        </a:rPr>
                        <a:t>розробка нових препаратів для лікування діабету, онкологічних і серцево-судинних захворювань</a:t>
                      </a:r>
                    </a:p>
                  </a:txBody>
                  <a:tcPr/>
                </a:tc>
              </a:tr>
              <a:tr h="274750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Arial Narrow" panose="020B0606020202030204" pitchFamily="34" charset="0"/>
                        </a:rPr>
                        <a:t>2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Narrow" panose="020B0606020202030204" pitchFamily="34" charset="0"/>
                        </a:rPr>
                        <a:t>Pfizer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США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51,6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22,00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279043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Arial Narrow" panose="020B0606020202030204" pitchFamily="34" charset="0"/>
                        </a:rPr>
                        <a:t>3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Narrow" panose="020B0606020202030204" pitchFamily="34" charset="0"/>
                        </a:rPr>
                        <a:t>Roche Holding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latin typeface="Arial Narrow" panose="020B0606020202030204" pitchFamily="34" charset="0"/>
                        </a:rPr>
                        <a:t>Швейцарія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 Narrow" panose="020B0606020202030204" pitchFamily="34" charset="0"/>
                        </a:rPr>
                        <a:t>50,05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 Narrow" panose="020B0606020202030204" pitchFamily="34" charset="0"/>
                        </a:rPr>
                        <a:t>17,52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270457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Arial Narrow" panose="020B0606020202030204" pitchFamily="34" charset="0"/>
                        </a:rPr>
                        <a:t>4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Narrow" panose="020B0606020202030204" pitchFamily="34" charset="0"/>
                        </a:rPr>
                        <a:t>MSD (Merck &amp; Co)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США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44,03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4,40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00507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Arial Narrow" panose="020B0606020202030204" pitchFamily="34" charset="0"/>
                        </a:rPr>
                        <a:t>5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Arial Narrow" panose="020B0606020202030204" pitchFamily="34" charset="0"/>
                        </a:rPr>
                        <a:t>Sanofi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latin typeface="Arial Narrow" panose="020B0606020202030204" pitchFamily="34" charset="0"/>
                        </a:rPr>
                        <a:t>Франція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43,82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6,68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279043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Arial Narrow" panose="020B0606020202030204" pitchFamily="34" charset="0"/>
                        </a:rPr>
                        <a:t>6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Narrow" panose="020B0606020202030204" pitchFamily="34" charset="0"/>
                        </a:rPr>
                        <a:t>GSK (</a:t>
                      </a:r>
                      <a:r>
                        <a:rPr lang="en-US" sz="1400" dirty="0" err="1" smtClean="0">
                          <a:latin typeface="Arial Narrow" panose="020B0606020202030204" pitchFamily="34" charset="0"/>
                        </a:rPr>
                        <a:t>Glaxosmithkline</a:t>
                      </a:r>
                      <a:r>
                        <a:rPr lang="en-US" sz="1400" dirty="0" smtClean="0">
                          <a:latin typeface="Arial Narrow" panose="020B0606020202030204" pitchFamily="34" charset="0"/>
                        </a:rPr>
                        <a:t>)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latin typeface="Arial Narrow" panose="020B0606020202030204" pitchFamily="34" charset="0"/>
                        </a:rPr>
                        <a:t>Великобританія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41,61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10,44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283336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Arial Narrow" panose="020B0606020202030204" pitchFamily="34" charset="0"/>
                        </a:rPr>
                        <a:t>7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Narrow" panose="020B0606020202030204" pitchFamily="34" charset="0"/>
                        </a:rPr>
                        <a:t>Johnson &amp; Johnson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США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28,1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6,70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00507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Arial Narrow" panose="020B0606020202030204" pitchFamily="34" charset="0"/>
                        </a:rPr>
                        <a:t>8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Narrow" panose="020B0606020202030204" pitchFamily="34" charset="0"/>
                        </a:rPr>
                        <a:t>Astra Zeneca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latin typeface="Arial Narrow" panose="020B0606020202030204" pitchFamily="34" charset="0"/>
                        </a:rPr>
                        <a:t>Великобританія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25,71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8,39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291922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Arial Narrow" panose="020B0606020202030204" pitchFamily="34" charset="0"/>
                        </a:rPr>
                        <a:t>9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Narrow" panose="020B0606020202030204" pitchFamily="34" charset="0"/>
                        </a:rPr>
                        <a:t>Bayer HealthCare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latin typeface="Arial Narrow" panose="020B0606020202030204" pitchFamily="34" charset="0"/>
                        </a:rPr>
                        <a:t>Німеччина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 Narrow" panose="020B0606020202030204" pitchFamily="34" charset="0"/>
                        </a:rPr>
                        <a:t>25,17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 Narrow" panose="020B0606020202030204" pitchFamily="34" charset="0"/>
                        </a:rPr>
                        <a:t>7,09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257578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Arial Narrow" panose="020B0606020202030204" pitchFamily="34" charset="0"/>
                        </a:rPr>
                        <a:t>10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Narrow" panose="020B0606020202030204" pitchFamily="34" charset="0"/>
                        </a:rPr>
                        <a:t>Elli Lilly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США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23,11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4,68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2078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546" y="167424"/>
            <a:ext cx="11706896" cy="6465195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uk-UA" b="1" i="1" dirty="0" smtClean="0">
                <a:latin typeface="Arial Narrow" panose="020B0606020202030204" pitchFamily="34" charset="0"/>
              </a:rPr>
              <a:t>Ліки на </a:t>
            </a:r>
            <a:r>
              <a:rPr lang="uk-UA" b="1" i="1" dirty="0">
                <a:latin typeface="Arial Narrow" panose="020B0606020202030204" pitchFamily="34" charset="0"/>
              </a:rPr>
              <a:t>полицях аптек можна поділити на 2 групи:</a:t>
            </a:r>
            <a:endParaRPr lang="ru-RU" b="1" i="1" dirty="0">
              <a:latin typeface="Arial Narrow" panose="020B0606020202030204" pitchFamily="34" charset="0"/>
            </a:endParaRPr>
          </a:p>
          <a:p>
            <a:r>
              <a:rPr lang="uk-UA" u="sng" dirty="0" smtClean="0">
                <a:latin typeface="Arial Narrow" panose="020B0606020202030204" pitchFamily="34" charset="0"/>
              </a:rPr>
              <a:t>Оригінальний препарат</a:t>
            </a:r>
            <a:r>
              <a:rPr lang="uk-UA" dirty="0" smtClean="0">
                <a:latin typeface="Arial Narrow" panose="020B0606020202030204" pitchFamily="34" charset="0"/>
              </a:rPr>
              <a:t> – це препарат, який виробляє фармакологічна компанія, яка його відкрила, довела ефективність, і синтезує за певною технологією.⠀</a:t>
            </a:r>
          </a:p>
          <a:p>
            <a:r>
              <a:rPr lang="uk-UA" u="sng" dirty="0" err="1" smtClean="0">
                <a:latin typeface="Arial Narrow" panose="020B0606020202030204" pitchFamily="34" charset="0"/>
              </a:rPr>
              <a:t>Дженерики</a:t>
            </a:r>
            <a:r>
              <a:rPr lang="uk-UA" u="sng" dirty="0" smtClean="0">
                <a:latin typeface="Arial Narrow" panose="020B0606020202030204" pitchFamily="34" charset="0"/>
              </a:rPr>
              <a:t> (аналог) </a:t>
            </a:r>
            <a:r>
              <a:rPr lang="uk-UA" dirty="0" smtClean="0">
                <a:latin typeface="Arial Narrow" panose="020B0606020202030204" pitchFamily="34" charset="0"/>
              </a:rPr>
              <a:t>– той же самий препарат, але продається під іншою назвою та вироблений іншою </a:t>
            </a:r>
            <a:r>
              <a:rPr lang="uk-UA" dirty="0" err="1" smtClean="0">
                <a:latin typeface="Arial Narrow" panose="020B0606020202030204" pitchFamily="34" charset="0"/>
              </a:rPr>
              <a:t>фармкомпанією</a:t>
            </a:r>
            <a:r>
              <a:rPr lang="ru-RU" dirty="0" smtClean="0">
                <a:latin typeface="Arial Narrow" panose="020B0606020202030204" pitchFamily="34" charset="0"/>
              </a:rPr>
              <a:t>.</a:t>
            </a:r>
          </a:p>
          <a:p>
            <a:endParaRPr lang="uk-UA" dirty="0">
              <a:latin typeface="Arial Narrow" panose="020B0606020202030204" pitchFamily="34" charset="0"/>
            </a:endParaRPr>
          </a:p>
          <a:p>
            <a:endParaRPr lang="ru-RU" dirty="0" smtClean="0">
              <a:latin typeface="Arial Narrow" panose="020B0606020202030204" pitchFamily="34" charset="0"/>
            </a:endParaRPr>
          </a:p>
          <a:p>
            <a:endParaRPr lang="uk-UA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ru-RU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uk-UA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uk-UA" dirty="0" smtClean="0">
                <a:latin typeface="Arial Narrow" panose="020B0606020202030204" pitchFamily="34" charset="0"/>
              </a:rPr>
              <a:t>Середній термін розробки оригінального — 10–15 років. Ще 20 років тому цей процес коштував трохи більше 300 млн </a:t>
            </a:r>
            <a:r>
              <a:rPr lang="uk-UA" dirty="0" err="1" smtClean="0">
                <a:latin typeface="Arial Narrow" panose="020B0606020202030204" pitchFamily="34" charset="0"/>
              </a:rPr>
              <a:t>дол</a:t>
            </a:r>
            <a:r>
              <a:rPr lang="uk-UA" dirty="0" smtClean="0">
                <a:latin typeface="Arial Narrow" panose="020B0606020202030204" pitchFamily="34" charset="0"/>
              </a:rPr>
              <a:t>. США, а сьогодні вартість зросла в декілька разів. Недешево обходиться створення біотехнологічного препарату (отримані шляхом використання біологічних об’єктів (мікроорганізмів, клітин і тканин людей, рослин, тварин, клітин комах і ссавців). При цьому тільки 3 із 10 препаратів, що потрапили на ринок, приносять прибуток, більший або такий, що дорівнює тій сумі, яка була витрачена на їх розроблення</a:t>
            </a:r>
            <a:r>
              <a:rPr lang="ru-RU" dirty="0" smtClean="0">
                <a:latin typeface="Arial Narrow" panose="020B0606020202030204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ru-RU" dirty="0" smtClean="0">
                <a:latin typeface="Arial Narrow" panose="020B0606020202030204" pitchFamily="34" charset="0"/>
              </a:rPr>
              <a:t>Останнім </a:t>
            </a:r>
            <a:r>
              <a:rPr lang="ru-RU" dirty="0">
                <a:latin typeface="Arial Narrow" panose="020B0606020202030204" pitchFamily="34" charset="0"/>
              </a:rPr>
              <a:t>часом на світовий ринок щорічно </a:t>
            </a:r>
            <a:r>
              <a:rPr lang="ru-RU" dirty="0" err="1">
                <a:latin typeface="Arial Narrow" panose="020B0606020202030204" pitchFamily="34" charset="0"/>
              </a:rPr>
              <a:t>надходить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близько</a:t>
            </a:r>
            <a:r>
              <a:rPr lang="ru-RU" dirty="0">
                <a:latin typeface="Arial Narrow" panose="020B0606020202030204" pitchFamily="34" charset="0"/>
              </a:rPr>
              <a:t> 30 </a:t>
            </a:r>
            <a:r>
              <a:rPr lang="ru-RU" dirty="0" err="1">
                <a:latin typeface="Arial Narrow" panose="020B0606020202030204" pitchFamily="34" charset="0"/>
              </a:rPr>
              <a:t>інноваційних</a:t>
            </a:r>
            <a:r>
              <a:rPr lang="ru-RU" dirty="0">
                <a:latin typeface="Arial Narrow" panose="020B0606020202030204" pitchFamily="34" charset="0"/>
              </a:rPr>
              <a:t> препаратів. </a:t>
            </a:r>
            <a:endParaRPr lang="ru-RU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uk-UA" dirty="0" smtClean="0">
                <a:latin typeface="Arial Narrow" panose="020B0606020202030204" pitchFamily="34" charset="0"/>
              </a:rPr>
              <a:t>Сьогодні набирає обертів процес заміни оригінальних препаратів </a:t>
            </a:r>
            <a:r>
              <a:rPr lang="uk-UA" dirty="0" err="1" smtClean="0">
                <a:latin typeface="Arial Narrow" panose="020B0606020202030204" pitchFamily="34" charset="0"/>
              </a:rPr>
              <a:t>генеричними</a:t>
            </a:r>
            <a:r>
              <a:rPr lang="uk-UA" dirty="0" smtClean="0">
                <a:latin typeface="Arial Narrow" panose="020B0606020202030204" pitchFamily="34" charset="0"/>
              </a:rPr>
              <a:t>. Лікування з використанням тільки патентованих ЛП обходиться пацієнтові в 3 рази дорожче, ніж аналогічний курс із застосуванням непатентованих ліків</a:t>
            </a:r>
            <a:r>
              <a:rPr lang="ru-RU" dirty="0" smtClean="0">
                <a:latin typeface="Arial Narrow" panose="020B0606020202030204" pitchFamily="34" charset="0"/>
              </a:rPr>
              <a:t>. 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31065" y="1841677"/>
            <a:ext cx="2524259" cy="9144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Винайдення діючої речовини (всі етапи випробувань)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415307" y="1841676"/>
            <a:ext cx="2524259" cy="9144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Створення лікарського препарату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354096" y="1841675"/>
            <a:ext cx="2524259" cy="9144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Вихід товару на ринок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631065" y="2986999"/>
            <a:ext cx="10247290" cy="5241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4546242" y="3387144"/>
            <a:ext cx="6332113" cy="3863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155324" y="2691677"/>
            <a:ext cx="3713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Життєвий цикл оригінального ЛЗ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91070" y="3061009"/>
            <a:ext cx="3532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Життєвий цикл аналогового ЛЗ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2747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5133</TotalTime>
  <Words>1418</Words>
  <Application>Microsoft Office PowerPoint</Application>
  <PresentationFormat>Широкоэкранный</PresentationFormat>
  <Paragraphs>318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Arial Narrow</vt:lpstr>
      <vt:lpstr>Calibri</vt:lpstr>
      <vt:lpstr>Calibri Light</vt:lpstr>
      <vt:lpstr>Wingdings</vt:lpstr>
      <vt:lpstr>Тема Office</vt:lpstr>
      <vt:lpstr>Фармацевтичний ринок і особливості його функціонування. Життєвий цикл фармацевтичного продукту  </vt:lpstr>
      <vt:lpstr>Презентация PowerPoint</vt:lpstr>
      <vt:lpstr>Презентация PowerPoint</vt:lpstr>
      <vt:lpstr>Презентация PowerPoint</vt:lpstr>
      <vt:lpstr>У ХІХ ст. з'явилося 2 абсолютно протилежні теорії про взаємовідносини мікробів та людини (точніше, її здоров'ям):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Фармацевтичний ринок і особливості його функціонування</dc:title>
  <dc:creator>1</dc:creator>
  <cp:lastModifiedBy>1</cp:lastModifiedBy>
  <cp:revision>82</cp:revision>
  <dcterms:created xsi:type="dcterms:W3CDTF">2019-09-04T11:54:47Z</dcterms:created>
  <dcterms:modified xsi:type="dcterms:W3CDTF">2020-09-09T11:02:53Z</dcterms:modified>
</cp:coreProperties>
</file>