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embeddedFontLst>
    <p:embeddedFont>
      <p:font typeface="Tahoma" panose="020B0604030504040204" pitchFamily="34" charset="0"/>
      <p:regular r:id="rId14"/>
      <p:bold r:id="rId15"/>
    </p:embeddedFont>
    <p:embeddedFont>
      <p:font typeface="Nunito" panose="020B0604020202020204" charset="-52"/>
      <p:regular r:id="rId16"/>
      <p:bold r:id="rId17"/>
      <p:italic r:id="rId18"/>
      <p:boldItalic r:id="rId19"/>
    </p:embeddedFont>
    <p:embeddedFont>
      <p:font typeface="Calibri" panose="020F0502020204030204" pitchFamily="34" charset="0"/>
      <p:regular r:id="rId20"/>
      <p:bold r:id="rId21"/>
      <p:italic r:id="rId22"/>
      <p:boldItalic r:id="rId23"/>
    </p:embeddedFont>
    <p:embeddedFont>
      <p:font typeface="SimSun" panose="02010600030101010101" pitchFamily="2" charset="-122"/>
      <p:regular r:id="rId24"/>
    </p:embeddedFont>
    <p:embeddedFont>
      <p:font typeface="MS PGothic" panose="020B0600070205080204" pitchFamily="34" charset="-128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346" y="2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85219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9b33770bd5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9b33770bd5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9b33770bd5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9b33770bd5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9b33770bd5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9b33770bd5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9b33770bd5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9b33770bd5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9b33770bd5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9b33770bd5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9b33770bd5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9b33770bd5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0" y="1317972"/>
            <a:ext cx="5361300" cy="195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36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Якість життя: концепція та запропоновані підходи для України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2825775" y="3909533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Лекція 1, з дисципліни </a:t>
            </a:r>
            <a:r>
              <a:rPr lang="uk" sz="140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«Якість життя, якісні дослідження в системі охорони здоров’я»</a:t>
            </a:r>
            <a:endParaRPr sz="1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2800" dirty="0">
                <a:solidFill>
                  <a:schemeClr val="accent5"/>
                </a:solidFill>
                <a:latin typeface="Tahoma" pitchFamily="34" charset="0"/>
                <a:ea typeface="+mj-ea"/>
                <a:cs typeface="+mj-cs"/>
              </a:rPr>
              <a:t>Напрями удосконалення системи оцінювання якості життя</a:t>
            </a:r>
            <a:r>
              <a:rPr lang="uk-UA" altLang="ru-RU" sz="2000" b="1" dirty="0">
                <a:solidFill>
                  <a:schemeClr val="accent5"/>
                </a:solidFill>
                <a:latin typeface="Arial"/>
                <a:ea typeface="+mj-ea"/>
                <a:cs typeface="+mj-cs"/>
              </a:rPr>
              <a:t> </a:t>
            </a:r>
            <a:endParaRPr lang="uk-UA" dirty="0">
              <a:solidFill>
                <a:schemeClr val="accent5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99089" y="1816188"/>
            <a:ext cx="8179085" cy="2944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uk-UA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системи індикаторів оцінювання, покращення інформаційного забезпечення та розроблення методичних підходів до вимірювання якості життя населення, що 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сприятиме визначенню найбільш проблемних сфер та прийняттю ефективних управлінських рішень у сфері поліпшення якості життя на національному рівні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uk-UA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оцінки впливу соціально-економічних реформ на рівень життя населення, моніторинг змін відповідних параметрів якості життя у процесі реалізації програм на національному і регіональному рівнях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uk-UA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орієнтирів державної та регіональної соціально-економічної політики на основі виявлення міжрегіональних і </a:t>
            </a:r>
            <a:r>
              <a:rPr kumimoji="0" lang="uk-UA" alt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міжкраїнових</a:t>
            </a:r>
            <a:r>
              <a:rPr kumimoji="0" lang="uk-UA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відмінностей в якості життя населення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uk-UA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основних компонентів та чинників впливу на якість життя населення, формування стратегії управління якістю життя забезпечуватиме гармонізацію цілей економічного зростання, розвитку людини та збереження навколишнього середовища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8979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</a:t>
            </a:r>
            <a:r>
              <a:rPr lang="uk-UA" smtClean="0"/>
              <a:t>за увагу;)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768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38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9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Вимірювання якості життя: необхідність та можливість</a:t>
            </a:r>
            <a:endParaRPr sz="2100"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326525"/>
            <a:ext cx="7505700" cy="3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uk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u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Оцінювання ступеню задоволеності потреб людей та реалізації свободи вибору способу їх задоволення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u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•Розроблення та впровадження нових підходів до виміру суспільного прогресу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u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•Визначення масштабів соціального відторгнення, диференціації груп населення за якістю життя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u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•Використання для оцінювання як об'єктивних, так і суб'єктивних показників, многомірність категорії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u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•Врахування впливу екзогенних (технологічних, інституційних, інфраструктурних, природних) та ендогенних (загальнолюдських та індивідуальних цінностей, відносин в суспільстві) чинників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u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•Здійснення міжкраїнових порівнянь, виявлення ризиків погіршення  середовища життєдіяльності та визначення шляхів їх мінімізації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u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•Удосконалення процесу стратегічного планування, прийняття управлінських рішень на різних рівнях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u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•Аналіз прогресу в досягненні цілей у процесі управління соціально-економічним розвитком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uk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•Оцінювання ефективності державної політики на основі моніторингу якості  життя населення, розроблення системи заходів щодо покращення якості життя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8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6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7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Концептуальні підходи до оцінювання якості життя</a:t>
            </a:r>
            <a:r>
              <a:rPr lang="uk" sz="4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685975"/>
            <a:ext cx="7505700" cy="27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uk" sz="16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Якість життя </a:t>
            </a:r>
            <a:r>
              <a:rPr lang="uk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характеризує не лише умови досягнення та задоволеність умовами (досягненнями), але й враховує можливість збереження досягнутих результатів. Термін „ якість життя” містить в собі як кількісні, так і якісні параметри, як об’єктивні, так і суб’єктивні характеристики життя і умов діяльності людини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uk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</a:t>
            </a:r>
            <a:r>
              <a:rPr lang="uk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об’єктивні підходи</a:t>
            </a:r>
            <a:r>
              <a:rPr lang="uk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визначають якість соціального і фізичного (штучного і природного) навколишнього середовища, в якому люди намагаються реалізувати свої потреби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uk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</a:t>
            </a:r>
            <a:r>
              <a:rPr lang="uk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суб’єктивні підходи</a:t>
            </a:r>
            <a:r>
              <a:rPr lang="uk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зосереджуються на розгляді ціннісних установок і хвилювань. Елементами структури якості життя є самопочуття, задоволеність життям, щастя (чи комбінація цих елементів)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48" name="Google Shape;14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1225" y="566750"/>
            <a:ext cx="6897926" cy="401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>
            <a:spLocks noGrp="1"/>
          </p:cNvSpPr>
          <p:nvPr>
            <p:ph type="body" idx="1"/>
          </p:nvPr>
        </p:nvSpPr>
        <p:spPr>
          <a:xfrm>
            <a:off x="682225" y="89527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uk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uk" sz="20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Методологія Economist Intelligence Unit </a:t>
            </a:r>
            <a:r>
              <a:rPr lang="uk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(підрозділ The Economist Group) – розрахунок Індексу якості життя за 9 основними напрямами (Здоров’я, Сім’я, Громадське життя, Добробут за матеріальною ознакою, Політична стабільність і безпека, Клімат, Гарантії зайнятості, Політична свобода, Гендерна рівність), 111 країн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uk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uk" sz="20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Методологія ОЕСР: Better Life Initiative </a:t>
            </a:r>
            <a:r>
              <a:rPr lang="uk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(82 показники) формує рейтинг країн в інтерактивному режимі по 11 основним напрямам (Доходи, Зайнятість, Житлові умови, Баланс робота – життя, Здоров’я, Освіта, Суспільство, Участь у суспільному житті, Екологія, Безпека, Задоволеність життям), 34 країни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Підходи до вимірювання якості життя - 2</a:t>
            </a:r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body" idx="1"/>
          </p:nvPr>
        </p:nvSpPr>
        <p:spPr>
          <a:xfrm>
            <a:off x="819150" y="1489125"/>
            <a:ext cx="7505700" cy="29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uk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uk" sz="2000" b="1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Методологія ЄС </a:t>
            </a:r>
            <a:r>
              <a:rPr lang="uk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(European Foundation for the Improvement of Living and Working Conditions) – Європейський фонд з питань покращення життя та умов праці – здійснює моніторинг якості життя за 12 основними напрямами (Здоров’я; Зайнятість; Депривація за доходами; Освіта; Сім’я; Соціальна участь; Життя; Навколишнє середовище; Транспорт; Безпека; Відпочинок; Задоволеність життям)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uk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uk" sz="2000" b="1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Методологія</a:t>
            </a:r>
            <a:r>
              <a:rPr lang="uk" sz="20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Європейського комітету статистичних систем (European Statistical System Committee – ESSC) – розроблення набору показників за 9 напрямами (Матеріально-побутові умови; Продуктивна чи основна активність; Здоров’я; Освіта; Дозвілля (відпочинок) та соціальні комунікації (взаємодія); Економічна та фізична безпека; Державне управління (влада) та основні права; Природа та навколишнє середовище; Загальне сприйняття життя), 2011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9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66" name="Google Shape;16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700" y="866775"/>
            <a:ext cx="8458200" cy="401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4963" y="423863"/>
            <a:ext cx="8229600" cy="857250"/>
          </a:xfrm>
        </p:spPr>
        <p:txBody>
          <a:bodyPr/>
          <a:lstStyle/>
          <a:p>
            <a:r>
              <a:rPr lang="uk-UA" altLang="ru-RU" sz="3200" b="1" dirty="0" smtClean="0"/>
              <a:t>Матриця стану якості життя населення</a:t>
            </a:r>
            <a:r>
              <a:rPr lang="ru-RU" altLang="ru-RU" dirty="0" smtClean="0"/>
              <a:t> </a:t>
            </a:r>
          </a:p>
        </p:txBody>
      </p:sp>
      <p:graphicFrame>
        <p:nvGraphicFramePr>
          <p:cNvPr id="43126" name="Group 118"/>
          <p:cNvGraphicFramePr>
            <a:graphicFrameLocks noGrp="1"/>
          </p:cNvGraphicFramePr>
          <p:nvPr/>
        </p:nvGraphicFramePr>
        <p:xfrm>
          <a:off x="414338" y="1383507"/>
          <a:ext cx="8405812" cy="2993744"/>
        </p:xfrm>
        <a:graphic>
          <a:graphicData uri="http://schemas.openxmlformats.org/drawingml/2006/table">
            <a:tbl>
              <a:tblPr/>
              <a:tblGrid>
                <a:gridCol w="3111500"/>
                <a:gridCol w="2508250"/>
                <a:gridCol w="2786062"/>
              </a:tblGrid>
              <a:tr h="6400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Суб’єктивна оцінка</a:t>
                      </a:r>
                    </a:p>
                  </a:txBody>
                  <a:tcPr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Об’єктивна ситуація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00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Оцінка</a:t>
                      </a:r>
                      <a:endParaRPr kumimoji="0" lang="uk-UA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Добре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Погано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333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Добре</a:t>
                      </a:r>
                    </a:p>
                  </a:txBody>
                  <a:tcPr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Благополуччя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Адаптація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Пристосування до існуючих умов („щасливі бідні люди”)</a:t>
                      </a:r>
                    </a:p>
                  </a:txBody>
                  <a:tcPr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34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Погано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Дисонанс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Невідповідність очікуваної і отриманої якості життя</a:t>
                      </a:r>
                    </a:p>
                  </a:txBody>
                  <a:tcPr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Відторгнення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85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2601" y="53772"/>
            <a:ext cx="72111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Заповнюємо матрицю разом </a:t>
            </a:r>
          </a:p>
          <a:p>
            <a:endParaRPr lang="en-US" dirty="0" smtClean="0"/>
          </a:p>
          <a:p>
            <a:r>
              <a:rPr lang="uk-UA" dirty="0" smtClean="0"/>
              <a:t>Загальна </a:t>
            </a:r>
            <a:r>
              <a:rPr lang="uk-UA" dirty="0"/>
              <a:t>процедура розрахунку індексу структурного </a:t>
            </a:r>
          </a:p>
          <a:p>
            <a:r>
              <a:rPr lang="uk-UA" dirty="0"/>
              <a:t>елементу національної матриці індикаторів якості життя </a:t>
            </a:r>
          </a:p>
          <a:p>
            <a:r>
              <a:rPr lang="uk-UA" dirty="0"/>
              <a:t>Всі блоки (стан, поточна ситуація, суб’єктивна оцінка) рівноцінні </a:t>
            </a:r>
          </a:p>
          <a:p>
            <a:r>
              <a:rPr lang="uk-UA" dirty="0"/>
              <a:t>Всі середовища та </a:t>
            </a:r>
            <a:r>
              <a:rPr lang="uk-UA" dirty="0" err="1"/>
              <a:t>субсередовища</a:t>
            </a:r>
            <a:r>
              <a:rPr lang="uk-UA" dirty="0"/>
              <a:t> рівноцінні </a:t>
            </a:r>
          </a:p>
          <a:p>
            <a:endParaRPr lang="uk-UA" dirty="0"/>
          </a:p>
          <a:p>
            <a:r>
              <a:rPr lang="uk-UA" dirty="0"/>
              <a:t>Розрахунок індексу структурного елементу матриці складається з </a:t>
            </a:r>
          </a:p>
          <a:p>
            <a:r>
              <a:rPr lang="uk-UA" dirty="0"/>
              <a:t>трьох етапів:</a:t>
            </a:r>
          </a:p>
          <a:p>
            <a:r>
              <a:rPr lang="uk-UA" dirty="0"/>
              <a:t>1) нормування показників;</a:t>
            </a:r>
          </a:p>
          <a:p>
            <a:r>
              <a:rPr lang="uk-UA" dirty="0"/>
              <a:t>2) визначення ваг показників;</a:t>
            </a:r>
          </a:p>
          <a:p>
            <a:r>
              <a:rPr lang="uk-UA" dirty="0"/>
              <a:t>3) розрахунок індексу.</a:t>
            </a:r>
          </a:p>
          <a:p>
            <a:endParaRPr lang="uk-UA" dirty="0"/>
          </a:p>
          <a:p>
            <a:r>
              <a:rPr lang="uk-UA" dirty="0"/>
              <a:t>На підставі індексів структурних елементів матриці (яких загалом </a:t>
            </a:r>
          </a:p>
          <a:p>
            <a:r>
              <a:rPr lang="uk-UA" dirty="0"/>
              <a:t>налічується 33), розраховується інтегральний індекс і, залежно від </a:t>
            </a:r>
          </a:p>
          <a:p>
            <a:r>
              <a:rPr lang="uk-UA" dirty="0"/>
              <a:t>мети, різні </a:t>
            </a:r>
            <a:r>
              <a:rPr lang="uk-UA" dirty="0" err="1"/>
              <a:t>субіндекси</a:t>
            </a:r>
            <a:r>
              <a:rPr lang="uk-UA" dirty="0"/>
              <a:t>. </a:t>
            </a:r>
            <a:r>
              <a:rPr lang="uk-UA" dirty="0" err="1"/>
              <a:t>Субіндекси</a:t>
            </a:r>
            <a:r>
              <a:rPr lang="uk-UA" dirty="0"/>
              <a:t> можуть бути розраховані по </a:t>
            </a:r>
          </a:p>
          <a:p>
            <a:r>
              <a:rPr lang="uk-UA" dirty="0"/>
              <a:t>блоках, по середовищах (</a:t>
            </a:r>
            <a:r>
              <a:rPr lang="uk-UA" dirty="0" err="1"/>
              <a:t>субсередовищах</a:t>
            </a:r>
            <a:r>
              <a:rPr lang="uk-UA" dirty="0"/>
              <a:t>), за джерелами </a:t>
            </a:r>
          </a:p>
          <a:p>
            <a:r>
              <a:rPr lang="uk-UA" dirty="0"/>
              <a:t>отримання (об’єктивні, суб’єктивні).</a:t>
            </a:r>
          </a:p>
        </p:txBody>
      </p:sp>
    </p:spTree>
    <p:extLst>
      <p:ext uri="{BB962C8B-B14F-4D97-AF65-F5344CB8AC3E}">
        <p14:creationId xmlns:p14="http://schemas.microsoft.com/office/powerpoint/2010/main" val="1678655306"/>
      </p:ext>
    </p:extLst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768</Words>
  <Application>Microsoft Office PowerPoint</Application>
  <PresentationFormat>Экран (16:9)</PresentationFormat>
  <Paragraphs>65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Tahoma</vt:lpstr>
      <vt:lpstr>Times New Roman</vt:lpstr>
      <vt:lpstr>Nunito</vt:lpstr>
      <vt:lpstr>Calibri</vt:lpstr>
      <vt:lpstr>SimSun</vt:lpstr>
      <vt:lpstr>MS PGothic</vt:lpstr>
      <vt:lpstr>Shift</vt:lpstr>
      <vt:lpstr>Якість життя: концепція та запропоновані підходи для України</vt:lpstr>
      <vt:lpstr>Вимірювання якості життя: необхідність та можливість</vt:lpstr>
      <vt:lpstr>Концептуальні підходи до оцінювання якості життя </vt:lpstr>
      <vt:lpstr>Презентация PowerPoint</vt:lpstr>
      <vt:lpstr>Презентация PowerPoint</vt:lpstr>
      <vt:lpstr>Підходи до вимірювання якості життя - 2</vt:lpstr>
      <vt:lpstr>Презентация PowerPoint</vt:lpstr>
      <vt:lpstr>Матриця стану якості життя населення </vt:lpstr>
      <vt:lpstr>Презентация PowerPoint</vt:lpstr>
      <vt:lpstr>Напрями удосконалення системи оцінювання якості життя </vt:lpstr>
      <vt:lpstr>Дякую за увагу;)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Якість життя: концепція та запропоновані підходи для України</dc:title>
  <cp:lastModifiedBy>User</cp:lastModifiedBy>
  <cp:revision>3</cp:revision>
  <dcterms:modified xsi:type="dcterms:W3CDTF">2020-09-25T08:03:38Z</dcterms:modified>
</cp:coreProperties>
</file>