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2" r:id="rId2"/>
    <p:sldId id="257" r:id="rId3"/>
    <p:sldId id="271" r:id="rId4"/>
    <p:sldId id="272" r:id="rId5"/>
    <p:sldId id="273" r:id="rId6"/>
    <p:sldId id="279" r:id="rId7"/>
    <p:sldId id="274" r:id="rId8"/>
    <p:sldId id="280" r:id="rId9"/>
    <p:sldId id="281" r:id="rId10"/>
    <p:sldId id="275" r:id="rId11"/>
    <p:sldId id="276" r:id="rId12"/>
    <p:sldId id="282" r:id="rId13"/>
    <p:sldId id="277" r:id="rId14"/>
    <p:sldId id="278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2" r:id="rId24"/>
    <p:sldId id="293" r:id="rId25"/>
    <p:sldId id="291" r:id="rId2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>
        <p:guide pos="38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2CF5A-44FE-442E-8980-F8C8E183BA4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433B94-9846-42E3-B247-33F7E8A8C1EE}">
      <dgm:prSet/>
      <dgm:spPr/>
      <dgm:t>
        <a:bodyPr/>
        <a:lstStyle/>
        <a:p>
          <a:r>
            <a:rPr lang="ru-RU" smtClean="0"/>
            <a:t>• відрахування валового національного продукту на охорону здоров’я;</a:t>
          </a:r>
          <a:endParaRPr lang="ru-RU"/>
        </a:p>
      </dgm:t>
    </dgm:pt>
    <dgm:pt modelId="{04D86F7C-0C12-4353-AB99-2AE82978AE30}" type="parTrans" cxnId="{63DE51BB-26B5-4E41-AB65-23ECD6C24F9A}">
      <dgm:prSet/>
      <dgm:spPr/>
      <dgm:t>
        <a:bodyPr/>
        <a:lstStyle/>
        <a:p>
          <a:endParaRPr lang="ru-RU"/>
        </a:p>
      </dgm:t>
    </dgm:pt>
    <dgm:pt modelId="{75D78B36-5482-40CD-9A00-CDFE31577EB3}" type="sibTrans" cxnId="{63DE51BB-26B5-4E41-AB65-23ECD6C24F9A}">
      <dgm:prSet/>
      <dgm:spPr/>
      <dgm:t>
        <a:bodyPr/>
        <a:lstStyle/>
        <a:p>
          <a:endParaRPr lang="ru-RU"/>
        </a:p>
      </dgm:t>
    </dgm:pt>
    <dgm:pt modelId="{C8A6A150-2417-4D8A-9CDE-32D7391F48E6}">
      <dgm:prSet/>
      <dgm:spPr/>
      <dgm:t>
        <a:bodyPr/>
        <a:lstStyle/>
        <a:p>
          <a:r>
            <a:rPr lang="ru-RU" smtClean="0"/>
            <a:t>• доступність первинної медико-санітарної допомоги;</a:t>
          </a:r>
          <a:endParaRPr lang="ru-RU"/>
        </a:p>
      </dgm:t>
    </dgm:pt>
    <dgm:pt modelId="{F0B82801-99E6-4550-B5AF-960D05E72303}" type="parTrans" cxnId="{C7A9126A-CF17-4D8D-859C-D30FDBAF5F71}">
      <dgm:prSet/>
      <dgm:spPr/>
      <dgm:t>
        <a:bodyPr/>
        <a:lstStyle/>
        <a:p>
          <a:endParaRPr lang="ru-RU"/>
        </a:p>
      </dgm:t>
    </dgm:pt>
    <dgm:pt modelId="{A114092B-CE96-4DB5-982C-78DD855937F3}" type="sibTrans" cxnId="{C7A9126A-CF17-4D8D-859C-D30FDBAF5F71}">
      <dgm:prSet/>
      <dgm:spPr/>
      <dgm:t>
        <a:bodyPr/>
        <a:lstStyle/>
        <a:p>
          <a:endParaRPr lang="ru-RU"/>
        </a:p>
      </dgm:t>
    </dgm:pt>
    <dgm:pt modelId="{364BCD06-65D4-4EFC-B286-1B81F44E9F29}">
      <dgm:prSet/>
      <dgm:spPr/>
      <dgm:t>
        <a:bodyPr/>
        <a:lstStyle/>
        <a:p>
          <a:r>
            <a:rPr lang="ru-RU" smtClean="0"/>
            <a:t>• рівень вакцинопрофілактики населення;</a:t>
          </a:r>
          <a:endParaRPr lang="ru-RU"/>
        </a:p>
      </dgm:t>
    </dgm:pt>
    <dgm:pt modelId="{20FBB64C-914F-4903-AB01-15538C4BD908}" type="parTrans" cxnId="{98389703-246F-4F12-93D4-38727FCD7078}">
      <dgm:prSet/>
      <dgm:spPr/>
      <dgm:t>
        <a:bodyPr/>
        <a:lstStyle/>
        <a:p>
          <a:endParaRPr lang="ru-RU"/>
        </a:p>
      </dgm:t>
    </dgm:pt>
    <dgm:pt modelId="{5C58C06F-9709-476E-B906-1272C9368EB4}" type="sibTrans" cxnId="{98389703-246F-4F12-93D4-38727FCD7078}">
      <dgm:prSet/>
      <dgm:spPr/>
      <dgm:t>
        <a:bodyPr/>
        <a:lstStyle/>
        <a:p>
          <a:endParaRPr lang="ru-RU"/>
        </a:p>
      </dgm:t>
    </dgm:pt>
    <dgm:pt modelId="{F0CEA91A-AFBF-463B-8C41-7DFA9322A7D0}">
      <dgm:prSet/>
      <dgm:spPr/>
      <dgm:t>
        <a:bodyPr/>
        <a:lstStyle/>
        <a:p>
          <a:r>
            <a:rPr lang="ru-RU" smtClean="0"/>
            <a:t>• ступінь обстеження вагітних кваліфікованим персоналом;</a:t>
          </a:r>
          <a:endParaRPr lang="ru-RU"/>
        </a:p>
      </dgm:t>
    </dgm:pt>
    <dgm:pt modelId="{EE0359BF-5969-4FDE-AB6D-A5B8D11D5BA2}" type="parTrans" cxnId="{8597BCBE-70C3-47DB-8920-34F7859B699F}">
      <dgm:prSet/>
      <dgm:spPr/>
      <dgm:t>
        <a:bodyPr/>
        <a:lstStyle/>
        <a:p>
          <a:endParaRPr lang="ru-RU"/>
        </a:p>
      </dgm:t>
    </dgm:pt>
    <dgm:pt modelId="{AD1B9737-BBD9-4FF5-882B-D61137B842A6}" type="sibTrans" cxnId="{8597BCBE-70C3-47DB-8920-34F7859B699F}">
      <dgm:prSet/>
      <dgm:spPr/>
      <dgm:t>
        <a:bodyPr/>
        <a:lstStyle/>
        <a:p>
          <a:endParaRPr lang="ru-RU"/>
        </a:p>
      </dgm:t>
    </dgm:pt>
    <dgm:pt modelId="{984F226D-BAF8-456C-ABCA-EC1BBA605DC1}">
      <dgm:prSet/>
      <dgm:spPr/>
      <dgm:t>
        <a:bodyPr/>
        <a:lstStyle/>
        <a:p>
          <a:r>
            <a:rPr lang="ru-RU" smtClean="0"/>
            <a:t>• стан харчування дітей і підлітків;</a:t>
          </a:r>
          <a:endParaRPr lang="ru-RU"/>
        </a:p>
      </dgm:t>
    </dgm:pt>
    <dgm:pt modelId="{D72B41CB-7BAE-4A1F-B22B-16D07B4CF502}" type="parTrans" cxnId="{18C1A739-49CB-4779-9B31-27948BC576B2}">
      <dgm:prSet/>
      <dgm:spPr/>
      <dgm:t>
        <a:bodyPr/>
        <a:lstStyle/>
        <a:p>
          <a:endParaRPr lang="ru-RU"/>
        </a:p>
      </dgm:t>
    </dgm:pt>
    <dgm:pt modelId="{5711EA4B-DA5F-4F4C-8A31-678EFEBC5439}" type="sibTrans" cxnId="{18C1A739-49CB-4779-9B31-27948BC576B2}">
      <dgm:prSet/>
      <dgm:spPr/>
      <dgm:t>
        <a:bodyPr/>
        <a:lstStyle/>
        <a:p>
          <a:endParaRPr lang="ru-RU"/>
        </a:p>
      </dgm:t>
    </dgm:pt>
    <dgm:pt modelId="{1AD64315-CC3F-48C6-9A42-9E3640023F3E}">
      <dgm:prSet/>
      <dgm:spPr/>
      <dgm:t>
        <a:bodyPr/>
        <a:lstStyle/>
        <a:p>
          <a:r>
            <a:rPr lang="ru-RU" smtClean="0"/>
            <a:t>• рівень дитячої смертності, особливо першого року життя;</a:t>
          </a:r>
          <a:endParaRPr lang="ru-RU"/>
        </a:p>
      </dgm:t>
    </dgm:pt>
    <dgm:pt modelId="{FFF6252F-7F4C-4312-9CE1-DEBD88C1F451}" type="parTrans" cxnId="{0C29F2FD-7CB3-4998-98DC-2E382812CCDB}">
      <dgm:prSet/>
      <dgm:spPr/>
      <dgm:t>
        <a:bodyPr/>
        <a:lstStyle/>
        <a:p>
          <a:endParaRPr lang="ru-RU"/>
        </a:p>
      </dgm:t>
    </dgm:pt>
    <dgm:pt modelId="{C41CBCC0-3018-401C-A1F7-686ABF256E1B}" type="sibTrans" cxnId="{0C29F2FD-7CB3-4998-98DC-2E382812CCDB}">
      <dgm:prSet/>
      <dgm:spPr/>
      <dgm:t>
        <a:bodyPr/>
        <a:lstStyle/>
        <a:p>
          <a:endParaRPr lang="ru-RU"/>
        </a:p>
      </dgm:t>
    </dgm:pt>
    <dgm:pt modelId="{46C302D7-1884-488E-A8A2-3793739428D5}">
      <dgm:prSet/>
      <dgm:spPr/>
      <dgm:t>
        <a:bodyPr/>
        <a:lstStyle/>
        <a:p>
          <a:r>
            <a:rPr lang="ru-RU" smtClean="0"/>
            <a:t>• середня тривалість майбутнього життя;</a:t>
          </a:r>
          <a:endParaRPr lang="ru-RU"/>
        </a:p>
      </dgm:t>
    </dgm:pt>
    <dgm:pt modelId="{EDCF3769-5121-456E-B91A-DF8BFD63CA7A}" type="parTrans" cxnId="{49885A7D-C3B0-4B2B-A344-99EB99DE3B10}">
      <dgm:prSet/>
      <dgm:spPr/>
      <dgm:t>
        <a:bodyPr/>
        <a:lstStyle/>
        <a:p>
          <a:endParaRPr lang="ru-RU"/>
        </a:p>
      </dgm:t>
    </dgm:pt>
    <dgm:pt modelId="{94FBC83D-B2DC-4846-B29F-F22DB86AEA3A}" type="sibTrans" cxnId="{49885A7D-C3B0-4B2B-A344-99EB99DE3B10}">
      <dgm:prSet/>
      <dgm:spPr/>
      <dgm:t>
        <a:bodyPr/>
        <a:lstStyle/>
        <a:p>
          <a:endParaRPr lang="ru-RU"/>
        </a:p>
      </dgm:t>
    </dgm:pt>
    <dgm:pt modelId="{03D54B40-EC92-455F-8FFB-1D864EF9F955}">
      <dgm:prSet/>
      <dgm:spPr/>
      <dgm:t>
        <a:bodyPr/>
        <a:lstStyle/>
        <a:p>
          <a:r>
            <a:rPr lang="ru-RU" smtClean="0"/>
            <a:t>• гігієнічна грамотність населення.</a:t>
          </a:r>
          <a:endParaRPr lang="ru-RU"/>
        </a:p>
      </dgm:t>
    </dgm:pt>
    <dgm:pt modelId="{1AB06507-7848-48A4-B93D-F0C69A1B8ADA}" type="parTrans" cxnId="{EF9AFEA6-8196-4AFA-A7FF-208A7C8CD4D3}">
      <dgm:prSet/>
      <dgm:spPr/>
      <dgm:t>
        <a:bodyPr/>
        <a:lstStyle/>
        <a:p>
          <a:endParaRPr lang="ru-RU"/>
        </a:p>
      </dgm:t>
    </dgm:pt>
    <dgm:pt modelId="{91ACC05A-776A-46E5-94CC-0907BCE6C0A1}" type="sibTrans" cxnId="{EF9AFEA6-8196-4AFA-A7FF-208A7C8CD4D3}">
      <dgm:prSet/>
      <dgm:spPr/>
      <dgm:t>
        <a:bodyPr/>
        <a:lstStyle/>
        <a:p>
          <a:endParaRPr lang="ru-RU"/>
        </a:p>
      </dgm:t>
    </dgm:pt>
    <dgm:pt modelId="{47AA5123-F432-496E-AD75-7C7EA5D9593C}" type="pres">
      <dgm:prSet presAssocID="{F8D2CF5A-44FE-442E-8980-F8C8E183BA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CDFDCA-CEE8-4744-B3DB-11097728A73C}" type="pres">
      <dgm:prSet presAssocID="{2B433B94-9846-42E3-B247-33F7E8A8C1EE}" presName="parentLin" presStyleCnt="0"/>
      <dgm:spPr/>
    </dgm:pt>
    <dgm:pt modelId="{7D51288A-0F8F-4B54-B88F-3184FBF7E878}" type="pres">
      <dgm:prSet presAssocID="{2B433B94-9846-42E3-B247-33F7E8A8C1EE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2928AB67-2A2A-4560-8C26-E47CA5C083F0}" type="pres">
      <dgm:prSet presAssocID="{2B433B94-9846-42E3-B247-33F7E8A8C1EE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4DDE5-29B5-4734-B930-6A07B6FA771D}" type="pres">
      <dgm:prSet presAssocID="{2B433B94-9846-42E3-B247-33F7E8A8C1EE}" presName="negativeSpace" presStyleCnt="0"/>
      <dgm:spPr/>
    </dgm:pt>
    <dgm:pt modelId="{5B0C98DE-95A7-4171-A8B0-188001EBBD83}" type="pres">
      <dgm:prSet presAssocID="{2B433B94-9846-42E3-B247-33F7E8A8C1EE}" presName="childText" presStyleLbl="conFgAcc1" presStyleIdx="0" presStyleCnt="8">
        <dgm:presLayoutVars>
          <dgm:bulletEnabled val="1"/>
        </dgm:presLayoutVars>
      </dgm:prSet>
      <dgm:spPr/>
    </dgm:pt>
    <dgm:pt modelId="{EB7E15EF-A2EF-4749-99A5-1D462A3AE769}" type="pres">
      <dgm:prSet presAssocID="{75D78B36-5482-40CD-9A00-CDFE31577EB3}" presName="spaceBetweenRectangles" presStyleCnt="0"/>
      <dgm:spPr/>
    </dgm:pt>
    <dgm:pt modelId="{0DD34243-8D43-4D82-84D2-E075A3310BB8}" type="pres">
      <dgm:prSet presAssocID="{C8A6A150-2417-4D8A-9CDE-32D7391F48E6}" presName="parentLin" presStyleCnt="0"/>
      <dgm:spPr/>
    </dgm:pt>
    <dgm:pt modelId="{ABD6D3AA-18A1-4544-AA80-03B1ECA42D2C}" type="pres">
      <dgm:prSet presAssocID="{C8A6A150-2417-4D8A-9CDE-32D7391F48E6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C6914317-2ACB-4DB5-B348-1047E6130F6E}" type="pres">
      <dgm:prSet presAssocID="{C8A6A150-2417-4D8A-9CDE-32D7391F48E6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9B0EA-8D0B-44F4-A4F2-92804BFE3C35}" type="pres">
      <dgm:prSet presAssocID="{C8A6A150-2417-4D8A-9CDE-32D7391F48E6}" presName="negativeSpace" presStyleCnt="0"/>
      <dgm:spPr/>
    </dgm:pt>
    <dgm:pt modelId="{CC768784-F16C-433B-82AA-8ACABD11D7C3}" type="pres">
      <dgm:prSet presAssocID="{C8A6A150-2417-4D8A-9CDE-32D7391F48E6}" presName="childText" presStyleLbl="conFgAcc1" presStyleIdx="1" presStyleCnt="8">
        <dgm:presLayoutVars>
          <dgm:bulletEnabled val="1"/>
        </dgm:presLayoutVars>
      </dgm:prSet>
      <dgm:spPr/>
    </dgm:pt>
    <dgm:pt modelId="{7934FBF0-9278-44E2-A39B-2ED9F244CA16}" type="pres">
      <dgm:prSet presAssocID="{A114092B-CE96-4DB5-982C-78DD855937F3}" presName="spaceBetweenRectangles" presStyleCnt="0"/>
      <dgm:spPr/>
    </dgm:pt>
    <dgm:pt modelId="{4185BFF1-5F90-479C-AF3F-2948A6381663}" type="pres">
      <dgm:prSet presAssocID="{364BCD06-65D4-4EFC-B286-1B81F44E9F29}" presName="parentLin" presStyleCnt="0"/>
      <dgm:spPr/>
    </dgm:pt>
    <dgm:pt modelId="{A3AD728E-3468-4E9F-8ACD-9461C6E822C5}" type="pres">
      <dgm:prSet presAssocID="{364BCD06-65D4-4EFC-B286-1B81F44E9F29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DFB83A21-8C3E-4003-A235-6BBE99512648}" type="pres">
      <dgm:prSet presAssocID="{364BCD06-65D4-4EFC-B286-1B81F44E9F29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633E4-FB4F-435A-B7AE-5888D0DF0BC1}" type="pres">
      <dgm:prSet presAssocID="{364BCD06-65D4-4EFC-B286-1B81F44E9F29}" presName="negativeSpace" presStyleCnt="0"/>
      <dgm:spPr/>
    </dgm:pt>
    <dgm:pt modelId="{0FADA6BD-A4BE-4E6A-A714-493C3A8DCCC4}" type="pres">
      <dgm:prSet presAssocID="{364BCD06-65D4-4EFC-B286-1B81F44E9F29}" presName="childText" presStyleLbl="conFgAcc1" presStyleIdx="2" presStyleCnt="8">
        <dgm:presLayoutVars>
          <dgm:bulletEnabled val="1"/>
        </dgm:presLayoutVars>
      </dgm:prSet>
      <dgm:spPr/>
    </dgm:pt>
    <dgm:pt modelId="{E8CF48D6-7B48-407D-8125-2F879235869C}" type="pres">
      <dgm:prSet presAssocID="{5C58C06F-9709-476E-B906-1272C9368EB4}" presName="spaceBetweenRectangles" presStyleCnt="0"/>
      <dgm:spPr/>
    </dgm:pt>
    <dgm:pt modelId="{B6E55594-D6F7-456C-8D85-52109C4DAE45}" type="pres">
      <dgm:prSet presAssocID="{F0CEA91A-AFBF-463B-8C41-7DFA9322A7D0}" presName="parentLin" presStyleCnt="0"/>
      <dgm:spPr/>
    </dgm:pt>
    <dgm:pt modelId="{999A7902-EC82-4A06-81D0-4F0AF55E8735}" type="pres">
      <dgm:prSet presAssocID="{F0CEA91A-AFBF-463B-8C41-7DFA9322A7D0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2A61A60D-0BAD-47AB-90C9-8F8876B02AF9}" type="pres">
      <dgm:prSet presAssocID="{F0CEA91A-AFBF-463B-8C41-7DFA9322A7D0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19C3B-3711-450E-AE5F-4A6EF9635E5A}" type="pres">
      <dgm:prSet presAssocID="{F0CEA91A-AFBF-463B-8C41-7DFA9322A7D0}" presName="negativeSpace" presStyleCnt="0"/>
      <dgm:spPr/>
    </dgm:pt>
    <dgm:pt modelId="{029B1C7E-62BC-4B34-BCE6-0B2202EF7A2B}" type="pres">
      <dgm:prSet presAssocID="{F0CEA91A-AFBF-463B-8C41-7DFA9322A7D0}" presName="childText" presStyleLbl="conFgAcc1" presStyleIdx="3" presStyleCnt="8">
        <dgm:presLayoutVars>
          <dgm:bulletEnabled val="1"/>
        </dgm:presLayoutVars>
      </dgm:prSet>
      <dgm:spPr/>
    </dgm:pt>
    <dgm:pt modelId="{789BC3F4-3DD1-4F6F-A022-EDAAC0A70F19}" type="pres">
      <dgm:prSet presAssocID="{AD1B9737-BBD9-4FF5-882B-D61137B842A6}" presName="spaceBetweenRectangles" presStyleCnt="0"/>
      <dgm:spPr/>
    </dgm:pt>
    <dgm:pt modelId="{BF1248D2-0606-4FD5-B3BD-91C50B50B942}" type="pres">
      <dgm:prSet presAssocID="{984F226D-BAF8-456C-ABCA-EC1BBA605DC1}" presName="parentLin" presStyleCnt="0"/>
      <dgm:spPr/>
    </dgm:pt>
    <dgm:pt modelId="{B0F750CA-B9B0-4A16-9181-B2C2EFCA6669}" type="pres">
      <dgm:prSet presAssocID="{984F226D-BAF8-456C-ABCA-EC1BBA605DC1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7085EB19-8ADE-4FC3-A1AD-1E8CBD51B56E}" type="pres">
      <dgm:prSet presAssocID="{984F226D-BAF8-456C-ABCA-EC1BBA605DC1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8F07C-D400-4273-89AD-F65446B14578}" type="pres">
      <dgm:prSet presAssocID="{984F226D-BAF8-456C-ABCA-EC1BBA605DC1}" presName="negativeSpace" presStyleCnt="0"/>
      <dgm:spPr/>
    </dgm:pt>
    <dgm:pt modelId="{B7F98F5E-99AA-4015-8573-E4E6E18458D7}" type="pres">
      <dgm:prSet presAssocID="{984F226D-BAF8-456C-ABCA-EC1BBA605DC1}" presName="childText" presStyleLbl="conFgAcc1" presStyleIdx="4" presStyleCnt="8">
        <dgm:presLayoutVars>
          <dgm:bulletEnabled val="1"/>
        </dgm:presLayoutVars>
      </dgm:prSet>
      <dgm:spPr/>
    </dgm:pt>
    <dgm:pt modelId="{FF0FCE1C-816B-4AA2-980D-28660F513A51}" type="pres">
      <dgm:prSet presAssocID="{5711EA4B-DA5F-4F4C-8A31-678EFEBC5439}" presName="spaceBetweenRectangles" presStyleCnt="0"/>
      <dgm:spPr/>
    </dgm:pt>
    <dgm:pt modelId="{726A3EC9-AF4E-49C5-BCF9-64823C55A814}" type="pres">
      <dgm:prSet presAssocID="{1AD64315-CC3F-48C6-9A42-9E3640023F3E}" presName="parentLin" presStyleCnt="0"/>
      <dgm:spPr/>
    </dgm:pt>
    <dgm:pt modelId="{92C90804-AA61-48E6-A9BB-38F0AC65E6A4}" type="pres">
      <dgm:prSet presAssocID="{1AD64315-CC3F-48C6-9A42-9E3640023F3E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955CA81A-1AA7-4E55-ACC5-B20605CDE4F4}" type="pres">
      <dgm:prSet presAssocID="{1AD64315-CC3F-48C6-9A42-9E3640023F3E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3898D-9960-48A1-8CA8-67D28E4EB609}" type="pres">
      <dgm:prSet presAssocID="{1AD64315-CC3F-48C6-9A42-9E3640023F3E}" presName="negativeSpace" presStyleCnt="0"/>
      <dgm:spPr/>
    </dgm:pt>
    <dgm:pt modelId="{0F1624AB-5A61-4BC0-AD82-4618B5C71E50}" type="pres">
      <dgm:prSet presAssocID="{1AD64315-CC3F-48C6-9A42-9E3640023F3E}" presName="childText" presStyleLbl="conFgAcc1" presStyleIdx="5" presStyleCnt="8">
        <dgm:presLayoutVars>
          <dgm:bulletEnabled val="1"/>
        </dgm:presLayoutVars>
      </dgm:prSet>
      <dgm:spPr/>
    </dgm:pt>
    <dgm:pt modelId="{A4A6A64A-95B8-4259-91DF-C029C94E66C1}" type="pres">
      <dgm:prSet presAssocID="{C41CBCC0-3018-401C-A1F7-686ABF256E1B}" presName="spaceBetweenRectangles" presStyleCnt="0"/>
      <dgm:spPr/>
    </dgm:pt>
    <dgm:pt modelId="{E18A27B8-4541-44C7-9399-5157A935E090}" type="pres">
      <dgm:prSet presAssocID="{46C302D7-1884-488E-A8A2-3793739428D5}" presName="parentLin" presStyleCnt="0"/>
      <dgm:spPr/>
    </dgm:pt>
    <dgm:pt modelId="{AA364E7E-F978-450E-A711-1B06808B49DA}" type="pres">
      <dgm:prSet presAssocID="{46C302D7-1884-488E-A8A2-3793739428D5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2CE6D152-AC54-41E0-8315-EE4AD24D4EF8}" type="pres">
      <dgm:prSet presAssocID="{46C302D7-1884-488E-A8A2-3793739428D5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5D4A0-1C9A-45E1-8D6E-C3EAB91B4CA4}" type="pres">
      <dgm:prSet presAssocID="{46C302D7-1884-488E-A8A2-3793739428D5}" presName="negativeSpace" presStyleCnt="0"/>
      <dgm:spPr/>
    </dgm:pt>
    <dgm:pt modelId="{0A7C4066-234C-427D-8A54-8069C9023B9E}" type="pres">
      <dgm:prSet presAssocID="{46C302D7-1884-488E-A8A2-3793739428D5}" presName="childText" presStyleLbl="conFgAcc1" presStyleIdx="6" presStyleCnt="8">
        <dgm:presLayoutVars>
          <dgm:bulletEnabled val="1"/>
        </dgm:presLayoutVars>
      </dgm:prSet>
      <dgm:spPr/>
    </dgm:pt>
    <dgm:pt modelId="{78F826DB-7CD8-4F74-9926-7A4805ED5261}" type="pres">
      <dgm:prSet presAssocID="{94FBC83D-B2DC-4846-B29F-F22DB86AEA3A}" presName="spaceBetweenRectangles" presStyleCnt="0"/>
      <dgm:spPr/>
    </dgm:pt>
    <dgm:pt modelId="{0B426602-E3FA-471A-B111-DA2B73004DA8}" type="pres">
      <dgm:prSet presAssocID="{03D54B40-EC92-455F-8FFB-1D864EF9F955}" presName="parentLin" presStyleCnt="0"/>
      <dgm:spPr/>
    </dgm:pt>
    <dgm:pt modelId="{8F7C5AC2-FE91-43BB-8326-5CFEFA0D228C}" type="pres">
      <dgm:prSet presAssocID="{03D54B40-EC92-455F-8FFB-1D864EF9F955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FCA077A4-AFF8-4BA9-863D-685697CBC292}" type="pres">
      <dgm:prSet presAssocID="{03D54B40-EC92-455F-8FFB-1D864EF9F955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87D80-0ADD-416F-ADB2-C0FAA0B0A4D1}" type="pres">
      <dgm:prSet presAssocID="{03D54B40-EC92-455F-8FFB-1D864EF9F955}" presName="negativeSpace" presStyleCnt="0"/>
      <dgm:spPr/>
    </dgm:pt>
    <dgm:pt modelId="{68F7D6AA-0C42-4BB1-BCFD-40C8000BF027}" type="pres">
      <dgm:prSet presAssocID="{03D54B40-EC92-455F-8FFB-1D864EF9F955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8597BCBE-70C3-47DB-8920-34F7859B699F}" srcId="{F8D2CF5A-44FE-442E-8980-F8C8E183BA46}" destId="{F0CEA91A-AFBF-463B-8C41-7DFA9322A7D0}" srcOrd="3" destOrd="0" parTransId="{EE0359BF-5969-4FDE-AB6D-A5B8D11D5BA2}" sibTransId="{AD1B9737-BBD9-4FF5-882B-D61137B842A6}"/>
    <dgm:cxn modelId="{8DCCDBDB-155D-4634-A0E5-7BEDFE248CF7}" type="presOf" srcId="{984F226D-BAF8-456C-ABCA-EC1BBA605DC1}" destId="{B0F750CA-B9B0-4A16-9181-B2C2EFCA6669}" srcOrd="0" destOrd="0" presId="urn:microsoft.com/office/officeart/2005/8/layout/list1"/>
    <dgm:cxn modelId="{63DE51BB-26B5-4E41-AB65-23ECD6C24F9A}" srcId="{F8D2CF5A-44FE-442E-8980-F8C8E183BA46}" destId="{2B433B94-9846-42E3-B247-33F7E8A8C1EE}" srcOrd="0" destOrd="0" parTransId="{04D86F7C-0C12-4353-AB99-2AE82978AE30}" sibTransId="{75D78B36-5482-40CD-9A00-CDFE31577EB3}"/>
    <dgm:cxn modelId="{98FEE4E8-29F0-4619-BD68-6A9737C72E70}" type="presOf" srcId="{C8A6A150-2417-4D8A-9CDE-32D7391F48E6}" destId="{ABD6D3AA-18A1-4544-AA80-03B1ECA42D2C}" srcOrd="0" destOrd="0" presId="urn:microsoft.com/office/officeart/2005/8/layout/list1"/>
    <dgm:cxn modelId="{26E48CA4-9199-438E-98B9-862983E766B1}" type="presOf" srcId="{2B433B94-9846-42E3-B247-33F7E8A8C1EE}" destId="{2928AB67-2A2A-4560-8C26-E47CA5C083F0}" srcOrd="1" destOrd="0" presId="urn:microsoft.com/office/officeart/2005/8/layout/list1"/>
    <dgm:cxn modelId="{0C29F2FD-7CB3-4998-98DC-2E382812CCDB}" srcId="{F8D2CF5A-44FE-442E-8980-F8C8E183BA46}" destId="{1AD64315-CC3F-48C6-9A42-9E3640023F3E}" srcOrd="5" destOrd="0" parTransId="{FFF6252F-7F4C-4312-9CE1-DEBD88C1F451}" sibTransId="{C41CBCC0-3018-401C-A1F7-686ABF256E1B}"/>
    <dgm:cxn modelId="{99359EC5-7EF2-4E95-A3BE-80CA2CB53D0A}" type="presOf" srcId="{46C302D7-1884-488E-A8A2-3793739428D5}" destId="{2CE6D152-AC54-41E0-8315-EE4AD24D4EF8}" srcOrd="1" destOrd="0" presId="urn:microsoft.com/office/officeart/2005/8/layout/list1"/>
    <dgm:cxn modelId="{ECA0BCC4-E7C1-40C0-B9A6-8B6F9AF3E0F2}" type="presOf" srcId="{F8D2CF5A-44FE-442E-8980-F8C8E183BA46}" destId="{47AA5123-F432-496E-AD75-7C7EA5D9593C}" srcOrd="0" destOrd="0" presId="urn:microsoft.com/office/officeart/2005/8/layout/list1"/>
    <dgm:cxn modelId="{FB19BFED-4705-49AE-9459-D2C8B794FA24}" type="presOf" srcId="{364BCD06-65D4-4EFC-B286-1B81F44E9F29}" destId="{A3AD728E-3468-4E9F-8ACD-9461C6E822C5}" srcOrd="0" destOrd="0" presId="urn:microsoft.com/office/officeart/2005/8/layout/list1"/>
    <dgm:cxn modelId="{168A6329-023C-4964-B223-DACA7199B364}" type="presOf" srcId="{1AD64315-CC3F-48C6-9A42-9E3640023F3E}" destId="{955CA81A-1AA7-4E55-ACC5-B20605CDE4F4}" srcOrd="1" destOrd="0" presId="urn:microsoft.com/office/officeart/2005/8/layout/list1"/>
    <dgm:cxn modelId="{C7A9126A-CF17-4D8D-859C-D30FDBAF5F71}" srcId="{F8D2CF5A-44FE-442E-8980-F8C8E183BA46}" destId="{C8A6A150-2417-4D8A-9CDE-32D7391F48E6}" srcOrd="1" destOrd="0" parTransId="{F0B82801-99E6-4550-B5AF-960D05E72303}" sibTransId="{A114092B-CE96-4DB5-982C-78DD855937F3}"/>
    <dgm:cxn modelId="{18C1A739-49CB-4779-9B31-27948BC576B2}" srcId="{F8D2CF5A-44FE-442E-8980-F8C8E183BA46}" destId="{984F226D-BAF8-456C-ABCA-EC1BBA605DC1}" srcOrd="4" destOrd="0" parTransId="{D72B41CB-7BAE-4A1F-B22B-16D07B4CF502}" sibTransId="{5711EA4B-DA5F-4F4C-8A31-678EFEBC5439}"/>
    <dgm:cxn modelId="{ADFE8022-9B2D-44A8-835C-F96C6975AB17}" type="presOf" srcId="{F0CEA91A-AFBF-463B-8C41-7DFA9322A7D0}" destId="{2A61A60D-0BAD-47AB-90C9-8F8876B02AF9}" srcOrd="1" destOrd="0" presId="urn:microsoft.com/office/officeart/2005/8/layout/list1"/>
    <dgm:cxn modelId="{DB08EFE5-F47D-46AD-B29C-4898DF79DAC6}" type="presOf" srcId="{C8A6A150-2417-4D8A-9CDE-32D7391F48E6}" destId="{C6914317-2ACB-4DB5-B348-1047E6130F6E}" srcOrd="1" destOrd="0" presId="urn:microsoft.com/office/officeart/2005/8/layout/list1"/>
    <dgm:cxn modelId="{EF9AFEA6-8196-4AFA-A7FF-208A7C8CD4D3}" srcId="{F8D2CF5A-44FE-442E-8980-F8C8E183BA46}" destId="{03D54B40-EC92-455F-8FFB-1D864EF9F955}" srcOrd="7" destOrd="0" parTransId="{1AB06507-7848-48A4-B93D-F0C69A1B8ADA}" sibTransId="{91ACC05A-776A-46E5-94CC-0907BCE6C0A1}"/>
    <dgm:cxn modelId="{C318596C-328A-454A-82EC-AB6C9B66B669}" type="presOf" srcId="{364BCD06-65D4-4EFC-B286-1B81F44E9F29}" destId="{DFB83A21-8C3E-4003-A235-6BBE99512648}" srcOrd="1" destOrd="0" presId="urn:microsoft.com/office/officeart/2005/8/layout/list1"/>
    <dgm:cxn modelId="{7EFEC0A8-C7CF-42BE-90AF-FFB8397BDA3A}" type="presOf" srcId="{03D54B40-EC92-455F-8FFB-1D864EF9F955}" destId="{FCA077A4-AFF8-4BA9-863D-685697CBC292}" srcOrd="1" destOrd="0" presId="urn:microsoft.com/office/officeart/2005/8/layout/list1"/>
    <dgm:cxn modelId="{49885A7D-C3B0-4B2B-A344-99EB99DE3B10}" srcId="{F8D2CF5A-44FE-442E-8980-F8C8E183BA46}" destId="{46C302D7-1884-488E-A8A2-3793739428D5}" srcOrd="6" destOrd="0" parTransId="{EDCF3769-5121-456E-B91A-DF8BFD63CA7A}" sibTransId="{94FBC83D-B2DC-4846-B29F-F22DB86AEA3A}"/>
    <dgm:cxn modelId="{98389703-246F-4F12-93D4-38727FCD7078}" srcId="{F8D2CF5A-44FE-442E-8980-F8C8E183BA46}" destId="{364BCD06-65D4-4EFC-B286-1B81F44E9F29}" srcOrd="2" destOrd="0" parTransId="{20FBB64C-914F-4903-AB01-15538C4BD908}" sibTransId="{5C58C06F-9709-476E-B906-1272C9368EB4}"/>
    <dgm:cxn modelId="{80BED39B-15AC-493D-A950-26387251667A}" type="presOf" srcId="{1AD64315-CC3F-48C6-9A42-9E3640023F3E}" destId="{92C90804-AA61-48E6-A9BB-38F0AC65E6A4}" srcOrd="0" destOrd="0" presId="urn:microsoft.com/office/officeart/2005/8/layout/list1"/>
    <dgm:cxn modelId="{F67B8891-CFB6-4375-A32B-975F289E4E1D}" type="presOf" srcId="{46C302D7-1884-488E-A8A2-3793739428D5}" destId="{AA364E7E-F978-450E-A711-1B06808B49DA}" srcOrd="0" destOrd="0" presId="urn:microsoft.com/office/officeart/2005/8/layout/list1"/>
    <dgm:cxn modelId="{1D8F1036-ED0E-4C8C-A406-7B00814AAF5B}" type="presOf" srcId="{03D54B40-EC92-455F-8FFB-1D864EF9F955}" destId="{8F7C5AC2-FE91-43BB-8326-5CFEFA0D228C}" srcOrd="0" destOrd="0" presId="urn:microsoft.com/office/officeart/2005/8/layout/list1"/>
    <dgm:cxn modelId="{32746FB8-A299-4E27-A391-98E42AFBA4AC}" type="presOf" srcId="{984F226D-BAF8-456C-ABCA-EC1BBA605DC1}" destId="{7085EB19-8ADE-4FC3-A1AD-1E8CBD51B56E}" srcOrd="1" destOrd="0" presId="urn:microsoft.com/office/officeart/2005/8/layout/list1"/>
    <dgm:cxn modelId="{EF67C50C-29D6-45F2-866D-CEB8E8985DEF}" type="presOf" srcId="{F0CEA91A-AFBF-463B-8C41-7DFA9322A7D0}" destId="{999A7902-EC82-4A06-81D0-4F0AF55E8735}" srcOrd="0" destOrd="0" presId="urn:microsoft.com/office/officeart/2005/8/layout/list1"/>
    <dgm:cxn modelId="{D25F4504-905D-4D25-968A-44ABA4FBE76B}" type="presOf" srcId="{2B433B94-9846-42E3-B247-33F7E8A8C1EE}" destId="{7D51288A-0F8F-4B54-B88F-3184FBF7E878}" srcOrd="0" destOrd="0" presId="urn:microsoft.com/office/officeart/2005/8/layout/list1"/>
    <dgm:cxn modelId="{28C4A46C-D8B8-4FDB-A66E-48254AC35FCC}" type="presParOf" srcId="{47AA5123-F432-496E-AD75-7C7EA5D9593C}" destId="{0FCDFDCA-CEE8-4744-B3DB-11097728A73C}" srcOrd="0" destOrd="0" presId="urn:microsoft.com/office/officeart/2005/8/layout/list1"/>
    <dgm:cxn modelId="{0732B0FC-C5D8-49E4-8370-2DF31A3FEB8D}" type="presParOf" srcId="{0FCDFDCA-CEE8-4744-B3DB-11097728A73C}" destId="{7D51288A-0F8F-4B54-B88F-3184FBF7E878}" srcOrd="0" destOrd="0" presId="urn:microsoft.com/office/officeart/2005/8/layout/list1"/>
    <dgm:cxn modelId="{9A105615-1135-4251-8107-2564939E9760}" type="presParOf" srcId="{0FCDFDCA-CEE8-4744-B3DB-11097728A73C}" destId="{2928AB67-2A2A-4560-8C26-E47CA5C083F0}" srcOrd="1" destOrd="0" presId="urn:microsoft.com/office/officeart/2005/8/layout/list1"/>
    <dgm:cxn modelId="{825AD2F2-66A2-4C5C-A60A-C42AB114FF33}" type="presParOf" srcId="{47AA5123-F432-496E-AD75-7C7EA5D9593C}" destId="{7044DDE5-29B5-4734-B930-6A07B6FA771D}" srcOrd="1" destOrd="0" presId="urn:microsoft.com/office/officeart/2005/8/layout/list1"/>
    <dgm:cxn modelId="{846F9FED-43F9-49CE-9694-F245E29F403B}" type="presParOf" srcId="{47AA5123-F432-496E-AD75-7C7EA5D9593C}" destId="{5B0C98DE-95A7-4171-A8B0-188001EBBD83}" srcOrd="2" destOrd="0" presId="urn:microsoft.com/office/officeart/2005/8/layout/list1"/>
    <dgm:cxn modelId="{A2FE94A2-FABA-4609-AA7A-C75916E8A433}" type="presParOf" srcId="{47AA5123-F432-496E-AD75-7C7EA5D9593C}" destId="{EB7E15EF-A2EF-4749-99A5-1D462A3AE769}" srcOrd="3" destOrd="0" presId="urn:microsoft.com/office/officeart/2005/8/layout/list1"/>
    <dgm:cxn modelId="{D92F753F-5A69-44C8-A4E0-F3A8E07D05F0}" type="presParOf" srcId="{47AA5123-F432-496E-AD75-7C7EA5D9593C}" destId="{0DD34243-8D43-4D82-84D2-E075A3310BB8}" srcOrd="4" destOrd="0" presId="urn:microsoft.com/office/officeart/2005/8/layout/list1"/>
    <dgm:cxn modelId="{A115F1DA-30CA-4A9C-BCB4-BB4E38137E2E}" type="presParOf" srcId="{0DD34243-8D43-4D82-84D2-E075A3310BB8}" destId="{ABD6D3AA-18A1-4544-AA80-03B1ECA42D2C}" srcOrd="0" destOrd="0" presId="urn:microsoft.com/office/officeart/2005/8/layout/list1"/>
    <dgm:cxn modelId="{312DD834-2208-4DF6-A84B-49B7FF0CC194}" type="presParOf" srcId="{0DD34243-8D43-4D82-84D2-E075A3310BB8}" destId="{C6914317-2ACB-4DB5-B348-1047E6130F6E}" srcOrd="1" destOrd="0" presId="urn:microsoft.com/office/officeart/2005/8/layout/list1"/>
    <dgm:cxn modelId="{489D812F-BB2A-43A1-A4E8-1DA559A9E64E}" type="presParOf" srcId="{47AA5123-F432-496E-AD75-7C7EA5D9593C}" destId="{39B9B0EA-8D0B-44F4-A4F2-92804BFE3C35}" srcOrd="5" destOrd="0" presId="urn:microsoft.com/office/officeart/2005/8/layout/list1"/>
    <dgm:cxn modelId="{8854FC0C-C072-41B6-A712-ACBD288E3878}" type="presParOf" srcId="{47AA5123-F432-496E-AD75-7C7EA5D9593C}" destId="{CC768784-F16C-433B-82AA-8ACABD11D7C3}" srcOrd="6" destOrd="0" presId="urn:microsoft.com/office/officeart/2005/8/layout/list1"/>
    <dgm:cxn modelId="{DD499B6E-35ED-4BE7-B588-3D77AAD26A8E}" type="presParOf" srcId="{47AA5123-F432-496E-AD75-7C7EA5D9593C}" destId="{7934FBF0-9278-44E2-A39B-2ED9F244CA16}" srcOrd="7" destOrd="0" presId="urn:microsoft.com/office/officeart/2005/8/layout/list1"/>
    <dgm:cxn modelId="{9B59ECD9-2C5E-4B04-816D-B3D2A768BF4A}" type="presParOf" srcId="{47AA5123-F432-496E-AD75-7C7EA5D9593C}" destId="{4185BFF1-5F90-479C-AF3F-2948A6381663}" srcOrd="8" destOrd="0" presId="urn:microsoft.com/office/officeart/2005/8/layout/list1"/>
    <dgm:cxn modelId="{DFDCD370-AE7C-427B-A4BE-3F1891434661}" type="presParOf" srcId="{4185BFF1-5F90-479C-AF3F-2948A6381663}" destId="{A3AD728E-3468-4E9F-8ACD-9461C6E822C5}" srcOrd="0" destOrd="0" presId="urn:microsoft.com/office/officeart/2005/8/layout/list1"/>
    <dgm:cxn modelId="{E132038A-BAC4-4FB7-8D32-4E2582502ED1}" type="presParOf" srcId="{4185BFF1-5F90-479C-AF3F-2948A6381663}" destId="{DFB83A21-8C3E-4003-A235-6BBE99512648}" srcOrd="1" destOrd="0" presId="urn:microsoft.com/office/officeart/2005/8/layout/list1"/>
    <dgm:cxn modelId="{4D8CA472-1D24-4498-A2CB-98F7CBEE7971}" type="presParOf" srcId="{47AA5123-F432-496E-AD75-7C7EA5D9593C}" destId="{3B2633E4-FB4F-435A-B7AE-5888D0DF0BC1}" srcOrd="9" destOrd="0" presId="urn:microsoft.com/office/officeart/2005/8/layout/list1"/>
    <dgm:cxn modelId="{076EBC36-1884-48F3-B9B6-0B5289FFE873}" type="presParOf" srcId="{47AA5123-F432-496E-AD75-7C7EA5D9593C}" destId="{0FADA6BD-A4BE-4E6A-A714-493C3A8DCCC4}" srcOrd="10" destOrd="0" presId="urn:microsoft.com/office/officeart/2005/8/layout/list1"/>
    <dgm:cxn modelId="{08E07257-1169-4007-997A-167F1779E50A}" type="presParOf" srcId="{47AA5123-F432-496E-AD75-7C7EA5D9593C}" destId="{E8CF48D6-7B48-407D-8125-2F879235869C}" srcOrd="11" destOrd="0" presId="urn:microsoft.com/office/officeart/2005/8/layout/list1"/>
    <dgm:cxn modelId="{25500EFF-5B9A-4CB9-B5B3-4E4D3B1BF504}" type="presParOf" srcId="{47AA5123-F432-496E-AD75-7C7EA5D9593C}" destId="{B6E55594-D6F7-456C-8D85-52109C4DAE45}" srcOrd="12" destOrd="0" presId="urn:microsoft.com/office/officeart/2005/8/layout/list1"/>
    <dgm:cxn modelId="{333BAEC6-B83F-41D9-B89C-DFD3D7B0892B}" type="presParOf" srcId="{B6E55594-D6F7-456C-8D85-52109C4DAE45}" destId="{999A7902-EC82-4A06-81D0-4F0AF55E8735}" srcOrd="0" destOrd="0" presId="urn:microsoft.com/office/officeart/2005/8/layout/list1"/>
    <dgm:cxn modelId="{C45B68D4-2272-406E-86CC-66AA58089778}" type="presParOf" srcId="{B6E55594-D6F7-456C-8D85-52109C4DAE45}" destId="{2A61A60D-0BAD-47AB-90C9-8F8876B02AF9}" srcOrd="1" destOrd="0" presId="urn:microsoft.com/office/officeart/2005/8/layout/list1"/>
    <dgm:cxn modelId="{3F75AEDD-7377-4536-9E53-0E00A283F1A5}" type="presParOf" srcId="{47AA5123-F432-496E-AD75-7C7EA5D9593C}" destId="{C5F19C3B-3711-450E-AE5F-4A6EF9635E5A}" srcOrd="13" destOrd="0" presId="urn:microsoft.com/office/officeart/2005/8/layout/list1"/>
    <dgm:cxn modelId="{2073E586-8021-4C3C-97AD-79EA2DA1C829}" type="presParOf" srcId="{47AA5123-F432-496E-AD75-7C7EA5D9593C}" destId="{029B1C7E-62BC-4B34-BCE6-0B2202EF7A2B}" srcOrd="14" destOrd="0" presId="urn:microsoft.com/office/officeart/2005/8/layout/list1"/>
    <dgm:cxn modelId="{0D597CA6-D55D-4146-A2B8-3183188C993A}" type="presParOf" srcId="{47AA5123-F432-496E-AD75-7C7EA5D9593C}" destId="{789BC3F4-3DD1-4F6F-A022-EDAAC0A70F19}" srcOrd="15" destOrd="0" presId="urn:microsoft.com/office/officeart/2005/8/layout/list1"/>
    <dgm:cxn modelId="{828CE441-8C67-49A9-8E58-34635B4D971E}" type="presParOf" srcId="{47AA5123-F432-496E-AD75-7C7EA5D9593C}" destId="{BF1248D2-0606-4FD5-B3BD-91C50B50B942}" srcOrd="16" destOrd="0" presId="urn:microsoft.com/office/officeart/2005/8/layout/list1"/>
    <dgm:cxn modelId="{091E1E59-08BC-47BF-B39B-552693C85364}" type="presParOf" srcId="{BF1248D2-0606-4FD5-B3BD-91C50B50B942}" destId="{B0F750CA-B9B0-4A16-9181-B2C2EFCA6669}" srcOrd="0" destOrd="0" presId="urn:microsoft.com/office/officeart/2005/8/layout/list1"/>
    <dgm:cxn modelId="{984355B5-3362-4A1D-A2D0-116747DF92CC}" type="presParOf" srcId="{BF1248D2-0606-4FD5-B3BD-91C50B50B942}" destId="{7085EB19-8ADE-4FC3-A1AD-1E8CBD51B56E}" srcOrd="1" destOrd="0" presId="urn:microsoft.com/office/officeart/2005/8/layout/list1"/>
    <dgm:cxn modelId="{FA7F885E-FFD2-48B0-8DC7-92493CC1D086}" type="presParOf" srcId="{47AA5123-F432-496E-AD75-7C7EA5D9593C}" destId="{3F88F07C-D400-4273-89AD-F65446B14578}" srcOrd="17" destOrd="0" presId="urn:microsoft.com/office/officeart/2005/8/layout/list1"/>
    <dgm:cxn modelId="{459CA48A-BBF9-46FA-8CE9-9067D42A9AFF}" type="presParOf" srcId="{47AA5123-F432-496E-AD75-7C7EA5D9593C}" destId="{B7F98F5E-99AA-4015-8573-E4E6E18458D7}" srcOrd="18" destOrd="0" presId="urn:microsoft.com/office/officeart/2005/8/layout/list1"/>
    <dgm:cxn modelId="{B2DDFD9E-EE75-4F93-8852-4FEDA376AD86}" type="presParOf" srcId="{47AA5123-F432-496E-AD75-7C7EA5D9593C}" destId="{FF0FCE1C-816B-4AA2-980D-28660F513A51}" srcOrd="19" destOrd="0" presId="urn:microsoft.com/office/officeart/2005/8/layout/list1"/>
    <dgm:cxn modelId="{6FC1DC43-62AA-48F3-B57B-EDA4181FE2ED}" type="presParOf" srcId="{47AA5123-F432-496E-AD75-7C7EA5D9593C}" destId="{726A3EC9-AF4E-49C5-BCF9-64823C55A814}" srcOrd="20" destOrd="0" presId="urn:microsoft.com/office/officeart/2005/8/layout/list1"/>
    <dgm:cxn modelId="{2F15D8D6-A203-4DBD-B797-C222B8B3D612}" type="presParOf" srcId="{726A3EC9-AF4E-49C5-BCF9-64823C55A814}" destId="{92C90804-AA61-48E6-A9BB-38F0AC65E6A4}" srcOrd="0" destOrd="0" presId="urn:microsoft.com/office/officeart/2005/8/layout/list1"/>
    <dgm:cxn modelId="{338826FC-3506-48A9-BBB0-5A0940735AFD}" type="presParOf" srcId="{726A3EC9-AF4E-49C5-BCF9-64823C55A814}" destId="{955CA81A-1AA7-4E55-ACC5-B20605CDE4F4}" srcOrd="1" destOrd="0" presId="urn:microsoft.com/office/officeart/2005/8/layout/list1"/>
    <dgm:cxn modelId="{2E080A89-393D-4987-B727-7A4B54F45855}" type="presParOf" srcId="{47AA5123-F432-496E-AD75-7C7EA5D9593C}" destId="{7753898D-9960-48A1-8CA8-67D28E4EB609}" srcOrd="21" destOrd="0" presId="urn:microsoft.com/office/officeart/2005/8/layout/list1"/>
    <dgm:cxn modelId="{E5FE3730-A7FE-4CEE-AB4B-F6C23CAEAC3C}" type="presParOf" srcId="{47AA5123-F432-496E-AD75-7C7EA5D9593C}" destId="{0F1624AB-5A61-4BC0-AD82-4618B5C71E50}" srcOrd="22" destOrd="0" presId="urn:microsoft.com/office/officeart/2005/8/layout/list1"/>
    <dgm:cxn modelId="{A4902E73-73E4-49EC-83FA-53C1C1110CE7}" type="presParOf" srcId="{47AA5123-F432-496E-AD75-7C7EA5D9593C}" destId="{A4A6A64A-95B8-4259-91DF-C029C94E66C1}" srcOrd="23" destOrd="0" presId="urn:microsoft.com/office/officeart/2005/8/layout/list1"/>
    <dgm:cxn modelId="{CFF77A59-D630-436E-B422-C6F6B4249A01}" type="presParOf" srcId="{47AA5123-F432-496E-AD75-7C7EA5D9593C}" destId="{E18A27B8-4541-44C7-9399-5157A935E090}" srcOrd="24" destOrd="0" presId="urn:microsoft.com/office/officeart/2005/8/layout/list1"/>
    <dgm:cxn modelId="{ABB538D0-5492-48A5-BC64-584D15EE5A3F}" type="presParOf" srcId="{E18A27B8-4541-44C7-9399-5157A935E090}" destId="{AA364E7E-F978-450E-A711-1B06808B49DA}" srcOrd="0" destOrd="0" presId="urn:microsoft.com/office/officeart/2005/8/layout/list1"/>
    <dgm:cxn modelId="{68109EE8-1A45-407B-9953-A3B02D183876}" type="presParOf" srcId="{E18A27B8-4541-44C7-9399-5157A935E090}" destId="{2CE6D152-AC54-41E0-8315-EE4AD24D4EF8}" srcOrd="1" destOrd="0" presId="urn:microsoft.com/office/officeart/2005/8/layout/list1"/>
    <dgm:cxn modelId="{F81B5BAE-1482-4127-B0FD-2A059E20C732}" type="presParOf" srcId="{47AA5123-F432-496E-AD75-7C7EA5D9593C}" destId="{E115D4A0-1C9A-45E1-8D6E-C3EAB91B4CA4}" srcOrd="25" destOrd="0" presId="urn:microsoft.com/office/officeart/2005/8/layout/list1"/>
    <dgm:cxn modelId="{7C5138B9-6C76-44A6-8E90-DBA171882485}" type="presParOf" srcId="{47AA5123-F432-496E-AD75-7C7EA5D9593C}" destId="{0A7C4066-234C-427D-8A54-8069C9023B9E}" srcOrd="26" destOrd="0" presId="urn:microsoft.com/office/officeart/2005/8/layout/list1"/>
    <dgm:cxn modelId="{3FB18BD0-72A9-456E-B46B-F284EA4C6096}" type="presParOf" srcId="{47AA5123-F432-496E-AD75-7C7EA5D9593C}" destId="{78F826DB-7CD8-4F74-9926-7A4805ED5261}" srcOrd="27" destOrd="0" presId="urn:microsoft.com/office/officeart/2005/8/layout/list1"/>
    <dgm:cxn modelId="{AF51CF88-A246-4C33-8D6E-4778DCDA068F}" type="presParOf" srcId="{47AA5123-F432-496E-AD75-7C7EA5D9593C}" destId="{0B426602-E3FA-471A-B111-DA2B73004DA8}" srcOrd="28" destOrd="0" presId="urn:microsoft.com/office/officeart/2005/8/layout/list1"/>
    <dgm:cxn modelId="{AB201EB9-B379-4253-8EA5-A3E2776B318C}" type="presParOf" srcId="{0B426602-E3FA-471A-B111-DA2B73004DA8}" destId="{8F7C5AC2-FE91-43BB-8326-5CFEFA0D228C}" srcOrd="0" destOrd="0" presId="urn:microsoft.com/office/officeart/2005/8/layout/list1"/>
    <dgm:cxn modelId="{33603B16-4A81-413A-98E7-F9BA7CDE2A7D}" type="presParOf" srcId="{0B426602-E3FA-471A-B111-DA2B73004DA8}" destId="{FCA077A4-AFF8-4BA9-863D-685697CBC292}" srcOrd="1" destOrd="0" presId="urn:microsoft.com/office/officeart/2005/8/layout/list1"/>
    <dgm:cxn modelId="{5ED0BA8B-B51A-49AD-8C6F-3BD5F7E2D2B7}" type="presParOf" srcId="{47AA5123-F432-496E-AD75-7C7EA5D9593C}" destId="{B5887D80-0ADD-416F-ADB2-C0FAA0B0A4D1}" srcOrd="29" destOrd="0" presId="urn:microsoft.com/office/officeart/2005/8/layout/list1"/>
    <dgm:cxn modelId="{194CD0D8-8A3B-4181-A0AA-1927CB1D8D28}" type="presParOf" srcId="{47AA5123-F432-496E-AD75-7C7EA5D9593C}" destId="{68F7D6AA-0C42-4BB1-BCFD-40C8000BF027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F8B024-5D62-4644-A45F-CE22E2B14DF2}" type="datetime1">
              <a:rPr lang="ru-RU" smtClean="0"/>
              <a:t>11.02.2021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2D503-C93A-4B9F-B33D-A02F8025E098}" type="datetime1">
              <a:rPr lang="ru-RU" smtClean="0"/>
              <a:pPr/>
              <a:t>11.02.2021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79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103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255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884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939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78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66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050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362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42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243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125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081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05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54AFD0-002F-45DA-AC56-FBB26B710A6C}" type="datetime1">
              <a:rPr lang="ru-RU" noProof="0" smtClean="0"/>
              <a:t>11.02.2021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00846C-E0CD-48AC-BF46-58816D3205F0}" type="datetime1">
              <a:rPr lang="ru-RU" noProof="0" smtClean="0"/>
              <a:t>11.02.2021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рисунка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BA994C-0A68-4F64-BDAE-B675475366AA}" type="datetime1">
              <a:rPr lang="ru-RU" noProof="0" smtClean="0"/>
              <a:t>11.02.2021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90051-B0A1-488B-A3B4-8D15CA6D5AAE}" type="datetime1">
              <a:rPr lang="ru-RU" noProof="0" smtClean="0"/>
              <a:t>11.02.2021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7DE9B7-D70E-414D-98EC-FF5CEC2FC761}" type="datetime1">
              <a:rPr lang="ru-RU" noProof="0" smtClean="0"/>
              <a:t>11.02.2021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350200-3392-431B-A64D-FCB9FCA2AA58}" type="datetime1">
              <a:rPr lang="ru-RU" noProof="0" smtClean="0"/>
              <a:t>11.02.2021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2CF755-E898-4F1E-8647-A0EB71EBF828}" type="datetime1">
              <a:rPr lang="ru-RU" noProof="0" smtClean="0"/>
              <a:t>11.02.2021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A63F1305-4BDC-496D-90D6-7537DB313448}" type="datetime1">
              <a:rPr lang="ru-RU" noProof="0" smtClean="0"/>
              <a:t>11.02.2021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86459" y="4745735"/>
            <a:ext cx="6772140" cy="1294457"/>
          </a:xfrm>
        </p:spPr>
        <p:txBody>
          <a:bodyPr rtlCol="0"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Здоровий </a:t>
            </a:r>
            <a:r>
              <a:rPr lang="ru-RU" sz="2400" b="1" dirty="0" err="1">
                <a:solidFill>
                  <a:srgbClr val="FFFF00"/>
                </a:solidFill>
              </a:rPr>
              <a:t>спосіб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життя</a:t>
            </a:r>
            <a:r>
              <a:rPr lang="ru-RU" sz="2400" b="1" dirty="0" smtClean="0">
                <a:solidFill>
                  <a:srgbClr val="FFFF00"/>
                </a:solidFill>
              </a:rPr>
              <a:t>.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Стан </a:t>
            </a:r>
            <a:r>
              <a:rPr lang="ru-RU" sz="2400" b="1" dirty="0" err="1">
                <a:solidFill>
                  <a:srgbClr val="FFFF00"/>
                </a:solidFill>
              </a:rPr>
              <a:t>фізичного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здоров’я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населення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України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err="1" smtClean="0">
                <a:solidFill>
                  <a:srgbClr val="FFFF00"/>
                </a:solidFill>
              </a:rPr>
              <a:t>Профілактична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медицина.</a:t>
            </a:r>
            <a:endParaRPr lang="ru-RU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Два человека в тренажерном зале"/>
          <p:cNvPicPr>
            <a:picLocks noGrp="1" noChangeAspect="1"/>
          </p:cNvPicPr>
          <p:nvPr>
            <p:ph type="pic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Рисунок 7" descr="Зеленое яблоко и измерительная лента крупным планом"/>
          <p:cNvPicPr>
            <a:picLocks noGrp="1" noChangeAspect="1"/>
          </p:cNvPicPr>
          <p:nvPr>
            <p:ph type="pic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/>
        </p:blipFill>
        <p:spPr>
          <a:xfrm>
            <a:off x="4145280" y="0"/>
            <a:ext cx="4023360" cy="4745736"/>
          </a:xfrm>
        </p:spPr>
      </p:pic>
      <p:pic>
        <p:nvPicPr>
          <p:cNvPr id="9" name="Рисунок 8" descr="Девушка и молодой человек на пробежке в зале"/>
          <p:cNvPicPr>
            <a:picLocks noGrp="1" noChangeAspect="1"/>
          </p:cNvPicPr>
          <p:nvPr>
            <p:ph type="pic" idx="1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/>
        </p:blipFill>
        <p:spPr/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034" y="6143224"/>
            <a:ext cx="11307650" cy="528032"/>
          </a:xfrm>
        </p:spPr>
        <p:txBody>
          <a:bodyPr rtlCol="0">
            <a:noAutofit/>
          </a:bodyPr>
          <a:lstStyle/>
          <a:p>
            <a:pPr rtl="0"/>
            <a:r>
              <a:rPr lang="ru-RU" sz="1600" dirty="0" smtClean="0"/>
              <a:t>                                                                                       </a:t>
            </a:r>
            <a:r>
              <a:rPr lang="ru-RU" sz="1600" dirty="0" err="1" smtClean="0"/>
              <a:t>К.мед</a:t>
            </a:r>
            <a:r>
              <a:rPr lang="ru-RU" sz="1600" dirty="0" smtClean="0"/>
              <a:t>. Н., доцент </a:t>
            </a:r>
            <a:r>
              <a:rPr lang="ru-RU" sz="1600" dirty="0" err="1" smtClean="0"/>
              <a:t>кафедри</a:t>
            </a:r>
            <a:r>
              <a:rPr lang="ru-RU" sz="1600" dirty="0" smtClean="0"/>
              <a:t> </a:t>
            </a:r>
            <a:r>
              <a:rPr lang="ru-RU" sz="1600" dirty="0" err="1" smtClean="0"/>
              <a:t>громадського</a:t>
            </a:r>
            <a:r>
              <a:rPr lang="ru-RU" sz="1600" dirty="0" smtClean="0"/>
              <a:t> здоров</a:t>
            </a:r>
            <a:r>
              <a:rPr lang="en-US" sz="1600" dirty="0" smtClean="0"/>
              <a:t>’</a:t>
            </a:r>
            <a:r>
              <a:rPr lang="ru-RU" sz="1600" dirty="0" smtClean="0"/>
              <a:t>я</a:t>
            </a:r>
          </a:p>
          <a:p>
            <a:pPr rtl="0"/>
            <a:r>
              <a:rPr lang="ru-RU" sz="1600" dirty="0" smtClean="0"/>
              <a:t>                                                                                </a:t>
            </a:r>
            <a:r>
              <a:rPr lang="ru-RU" sz="1600" dirty="0" err="1" smtClean="0"/>
              <a:t>Ясенок</a:t>
            </a:r>
            <a:r>
              <a:rPr lang="ru-RU" sz="1600" dirty="0" smtClean="0"/>
              <a:t> Вікторія Олександрівна </a:t>
            </a:r>
          </a:p>
          <a:p>
            <a:pPr rtl="0"/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763" y="5809397"/>
            <a:ext cx="4999153" cy="10486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5464" y="4832520"/>
            <a:ext cx="71329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6670" y="90152"/>
            <a:ext cx="11384924" cy="64394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/>
            <a:r>
              <a:rPr lang="ru-RU" sz="2800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</a:t>
            </a:r>
            <a:r>
              <a:rPr lang="ru-RU" sz="28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ля </a:t>
            </a:r>
            <a:r>
              <a:rPr lang="ru-RU" sz="2800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оцінки</a:t>
            </a:r>
            <a:r>
              <a:rPr lang="ru-RU" sz="28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2800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суспільного</a:t>
            </a:r>
            <a:r>
              <a:rPr lang="ru-RU" sz="28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2800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здоров’я</a:t>
            </a:r>
            <a:r>
              <a:rPr lang="ru-RU" sz="28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2800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використовуються</a:t>
            </a:r>
            <a:r>
              <a:rPr lang="ru-RU" sz="28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2800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такі</a:t>
            </a:r>
            <a:r>
              <a:rPr lang="ru-RU" sz="28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2800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показники</a:t>
            </a:r>
            <a:r>
              <a:rPr lang="ru-RU" sz="28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: </a:t>
            </a:r>
            <a:endParaRPr lang="ru-RU" sz="2800" b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25697428"/>
              </p:ext>
            </p:extLst>
          </p:nvPr>
        </p:nvGraphicFramePr>
        <p:xfrm>
          <a:off x="399245" y="953037"/>
          <a:ext cx="11230377" cy="5185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6550" y="2131322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67774" y="4395258"/>
            <a:ext cx="2623802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5353" y="810362"/>
            <a:ext cx="28575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47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851" y="241693"/>
            <a:ext cx="11857149" cy="19389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Ставлення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стану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здоров'я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залежить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/>
              <a:t>• способу </a:t>
            </a:r>
            <a:r>
              <a:rPr lang="ru-RU" sz="2400" dirty="0" err="1"/>
              <a:t>життя</a:t>
            </a:r>
            <a:r>
              <a:rPr lang="ru-RU" sz="2400" dirty="0"/>
              <a:t> і </a:t>
            </a:r>
            <a:r>
              <a:rPr lang="ru-RU" sz="2400" dirty="0" err="1"/>
              <a:t>соціальних</a:t>
            </a:r>
            <a:r>
              <a:rPr lang="ru-RU" sz="2400" dirty="0"/>
              <a:t> умов на 50-55%,</a:t>
            </a:r>
          </a:p>
          <a:p>
            <a:r>
              <a:rPr lang="ru-RU" sz="2400" dirty="0"/>
              <a:t>• </a:t>
            </a:r>
            <a:r>
              <a:rPr lang="ru-RU" sz="2400" dirty="0" err="1"/>
              <a:t>генетичних</a:t>
            </a:r>
            <a:r>
              <a:rPr lang="ru-RU" sz="2400" dirty="0"/>
              <a:t> </a:t>
            </a:r>
            <a:r>
              <a:rPr lang="ru-RU" sz="2400" dirty="0" err="1"/>
              <a:t>факторів</a:t>
            </a:r>
            <a:r>
              <a:rPr lang="ru-RU" sz="2400" dirty="0"/>
              <a:t> на 20-22</a:t>
            </a:r>
            <a:r>
              <a:rPr lang="ru-RU" sz="2400" dirty="0" smtClean="0"/>
              <a:t>%,</a:t>
            </a:r>
            <a:endParaRPr lang="ru-RU" sz="2400" dirty="0"/>
          </a:p>
          <a:p>
            <a:r>
              <a:rPr lang="ru-RU" sz="2400" dirty="0"/>
              <a:t>• </a:t>
            </a:r>
            <a:r>
              <a:rPr lang="ru-RU" sz="2400" dirty="0" err="1"/>
              <a:t>екологічної</a:t>
            </a:r>
            <a:r>
              <a:rPr lang="ru-RU" sz="2400" dirty="0"/>
              <a:t> </a:t>
            </a:r>
            <a:r>
              <a:rPr lang="ru-RU" sz="2400" dirty="0" err="1"/>
              <a:t>ситуації</a:t>
            </a:r>
            <a:r>
              <a:rPr lang="ru-RU" sz="2400" dirty="0"/>
              <a:t> на 19-20%,</a:t>
            </a:r>
          </a:p>
          <a:p>
            <a:r>
              <a:rPr lang="ru-RU" sz="2400" dirty="0"/>
              <a:t>• </a:t>
            </a:r>
            <a:r>
              <a:rPr lang="ru-RU" sz="2400" dirty="0" err="1"/>
              <a:t>рівня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охорони</a:t>
            </a:r>
            <a:r>
              <a:rPr lang="ru-RU" sz="2400" dirty="0"/>
              <a:t> </a:t>
            </a:r>
            <a:r>
              <a:rPr lang="ru-RU" sz="2400" dirty="0" err="1"/>
              <a:t>здоров’я</a:t>
            </a:r>
            <a:r>
              <a:rPr lang="ru-RU" sz="2400" dirty="0"/>
              <a:t> та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надання</a:t>
            </a:r>
            <a:r>
              <a:rPr lang="ru-RU" sz="2400" dirty="0"/>
              <a:t> </a:t>
            </a:r>
            <a:r>
              <a:rPr lang="ru-RU" sz="2400" dirty="0" err="1"/>
              <a:t>медичної</a:t>
            </a:r>
            <a:r>
              <a:rPr lang="ru-RU" sz="2400" dirty="0"/>
              <a:t> </a:t>
            </a:r>
            <a:r>
              <a:rPr lang="ru-RU" sz="2400" dirty="0" err="1"/>
              <a:t>допомоги</a:t>
            </a:r>
            <a:r>
              <a:rPr lang="ru-RU" sz="2400" dirty="0"/>
              <a:t> – </a:t>
            </a:r>
            <a:r>
              <a:rPr lang="ru-RU" sz="2400" dirty="0" err="1"/>
              <a:t>лише</a:t>
            </a:r>
            <a:r>
              <a:rPr lang="ru-RU" sz="2400" dirty="0"/>
              <a:t> на 7-10%.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851" y="2343954"/>
            <a:ext cx="115137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ВООЗ </a:t>
            </a:r>
            <a:r>
              <a:rPr lang="ru-RU" dirty="0" err="1"/>
              <a:t>вважає</a:t>
            </a:r>
            <a:r>
              <a:rPr lang="ru-RU" dirty="0"/>
              <a:t> </a:t>
            </a:r>
            <a:r>
              <a:rPr lang="ru-RU" dirty="0" err="1"/>
              <a:t>основним</a:t>
            </a:r>
            <a:r>
              <a:rPr lang="ru-RU" dirty="0"/>
              <a:t> принципом «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за </a:t>
            </a:r>
            <a:r>
              <a:rPr lang="ru-RU" dirty="0" err="1"/>
              <a:t>найвищими</a:t>
            </a:r>
            <a:r>
              <a:rPr lang="ru-RU" dirty="0"/>
              <a:t> стандартами» для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реальна </a:t>
            </a:r>
            <a:r>
              <a:rPr lang="ru-RU" dirty="0" err="1"/>
              <a:t>ситуація</a:t>
            </a:r>
            <a:r>
              <a:rPr lang="ru-RU" dirty="0"/>
              <a:t> </a:t>
            </a:r>
            <a:r>
              <a:rPr lang="ru-RU" dirty="0" err="1"/>
              <a:t>поки</a:t>
            </a:r>
            <a:r>
              <a:rPr lang="ru-RU" dirty="0"/>
              <a:t> далека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ідеальної</a:t>
            </a:r>
            <a:r>
              <a:rPr lang="ru-RU" dirty="0"/>
              <a:t>. </a:t>
            </a:r>
            <a:r>
              <a:rPr lang="ru-RU" dirty="0" err="1" smtClean="0"/>
              <a:t>Розглянемо</a:t>
            </a:r>
            <a:r>
              <a:rPr lang="ru-RU" dirty="0" smtClean="0"/>
              <a:t> приклад.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4" y="5512618"/>
            <a:ext cx="660137" cy="1251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6659" y="5607078"/>
            <a:ext cx="745341" cy="10625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7951" y="3167390"/>
            <a:ext cx="5079057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/>
              <a:t>Маленька</a:t>
            </a:r>
            <a:r>
              <a:rPr lang="ru-RU" sz="2000" dirty="0"/>
              <a:t> японка </a:t>
            </a:r>
            <a:r>
              <a:rPr lang="ru-RU" sz="2000" dirty="0" err="1"/>
              <a:t>проживе</a:t>
            </a:r>
            <a:r>
              <a:rPr lang="ru-RU" sz="2000" dirty="0"/>
              <a:t> </a:t>
            </a:r>
            <a:r>
              <a:rPr lang="ru-RU" sz="2000" dirty="0" err="1"/>
              <a:t>приблизно</a:t>
            </a:r>
            <a:r>
              <a:rPr lang="ru-RU" sz="2000" dirty="0"/>
              <a:t> 85 </a:t>
            </a:r>
            <a:r>
              <a:rPr lang="ru-RU" sz="2000" dirty="0" err="1"/>
              <a:t>років</a:t>
            </a:r>
            <a:r>
              <a:rPr lang="ru-RU" sz="2000" dirty="0"/>
              <a:t>. </a:t>
            </a:r>
            <a:r>
              <a:rPr lang="ru-RU" sz="2000" dirty="0" err="1"/>
              <a:t>Відразу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народження</a:t>
            </a:r>
            <a:r>
              <a:rPr lang="ru-RU" sz="2000" dirty="0"/>
              <a:t> вона </a:t>
            </a:r>
            <a:r>
              <a:rPr lang="ru-RU" sz="2000" dirty="0" err="1"/>
              <a:t>отримує</a:t>
            </a:r>
            <a:r>
              <a:rPr lang="ru-RU" sz="2000" dirty="0"/>
              <a:t> </a:t>
            </a:r>
            <a:r>
              <a:rPr lang="ru-RU" sz="2000" dirty="0" err="1"/>
              <a:t>щеплення</a:t>
            </a:r>
            <a:r>
              <a:rPr lang="ru-RU" sz="2000" dirty="0"/>
              <a:t> і </a:t>
            </a:r>
            <a:r>
              <a:rPr lang="ru-RU" sz="2000" dirty="0" err="1"/>
              <a:t>забезпечується</a:t>
            </a:r>
            <a:r>
              <a:rPr lang="ru-RU" sz="2000" dirty="0"/>
              <a:t> </a:t>
            </a:r>
            <a:r>
              <a:rPr lang="ru-RU" sz="2000" dirty="0" err="1"/>
              <a:t>необхідним</a:t>
            </a:r>
            <a:r>
              <a:rPr lang="ru-RU" sz="2000" dirty="0"/>
              <a:t> </a:t>
            </a:r>
            <a:r>
              <a:rPr lang="ru-RU" sz="2000" dirty="0" err="1"/>
              <a:t>збалансованим</a:t>
            </a:r>
            <a:r>
              <a:rPr lang="ru-RU" sz="2000" dirty="0"/>
              <a:t> </a:t>
            </a:r>
            <a:r>
              <a:rPr lang="ru-RU" sz="2000" dirty="0" err="1"/>
              <a:t>харчуванням</a:t>
            </a:r>
            <a:r>
              <a:rPr lang="ru-RU" sz="2000" dirty="0"/>
              <a:t>. Вона </a:t>
            </a:r>
            <a:r>
              <a:rPr lang="ru-RU" sz="2000" dirty="0" err="1"/>
              <a:t>здобуде</a:t>
            </a:r>
            <a:r>
              <a:rPr lang="ru-RU" sz="2000" dirty="0"/>
              <a:t> </a:t>
            </a:r>
            <a:r>
              <a:rPr lang="ru-RU" sz="2000" dirty="0" err="1"/>
              <a:t>освіту</a:t>
            </a:r>
            <a:r>
              <a:rPr lang="ru-RU" sz="2000" dirty="0"/>
              <a:t>, </a:t>
            </a:r>
            <a:r>
              <a:rPr lang="ru-RU" sz="2000" dirty="0" err="1"/>
              <a:t>вийде</a:t>
            </a:r>
            <a:r>
              <a:rPr lang="ru-RU" sz="2000" dirty="0"/>
              <a:t> </a:t>
            </a:r>
            <a:r>
              <a:rPr lang="ru-RU" sz="2000" dirty="0" err="1"/>
              <a:t>заміж</a:t>
            </a:r>
            <a:r>
              <a:rPr lang="ru-RU" sz="2000" dirty="0"/>
              <a:t>.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вагітність</a:t>
            </a:r>
            <a:r>
              <a:rPr lang="ru-RU" sz="2000" dirty="0"/>
              <a:t> </a:t>
            </a:r>
            <a:r>
              <a:rPr lang="ru-RU" sz="2000" dirty="0" err="1"/>
              <a:t>пройде</a:t>
            </a:r>
            <a:r>
              <a:rPr lang="ru-RU" sz="2000" dirty="0"/>
              <a:t> без </a:t>
            </a:r>
            <a:r>
              <a:rPr lang="ru-RU" sz="2000" dirty="0" err="1"/>
              <a:t>ускладнень</a:t>
            </a:r>
            <a:r>
              <a:rPr lang="ru-RU" sz="2000" dirty="0"/>
              <a:t> для </a:t>
            </a:r>
            <a:r>
              <a:rPr lang="ru-RU" sz="2000" dirty="0" err="1"/>
              <a:t>неї</a:t>
            </a:r>
            <a:r>
              <a:rPr lang="ru-RU" sz="2000" dirty="0"/>
              <a:t> та </a:t>
            </a:r>
            <a:r>
              <a:rPr lang="ru-RU" sz="2000" dirty="0" err="1"/>
              <a:t>дитини</a:t>
            </a:r>
            <a:r>
              <a:rPr lang="ru-RU" sz="2000" dirty="0"/>
              <a:t>. У </a:t>
            </a:r>
            <a:r>
              <a:rPr lang="ru-RU" sz="2000" dirty="0" err="1"/>
              <a:t>старості</a:t>
            </a:r>
            <a:r>
              <a:rPr lang="ru-RU" sz="2000" dirty="0"/>
              <a:t> в японки </a:t>
            </a:r>
            <a:r>
              <a:rPr lang="ru-RU" sz="2000" dirty="0" err="1"/>
              <a:t>будуть</a:t>
            </a:r>
            <a:r>
              <a:rPr lang="ru-RU" sz="2000" dirty="0"/>
              <a:t> </a:t>
            </a:r>
            <a:r>
              <a:rPr lang="ru-RU" sz="2000" dirty="0" err="1"/>
              <a:t>серйозні</a:t>
            </a:r>
            <a:r>
              <a:rPr lang="ru-RU" sz="2000" dirty="0"/>
              <a:t> </a:t>
            </a:r>
            <a:r>
              <a:rPr lang="ru-RU" sz="2000" dirty="0" err="1"/>
              <a:t>хронічні</a:t>
            </a:r>
            <a:r>
              <a:rPr lang="ru-RU" sz="2000" dirty="0"/>
              <a:t> </a:t>
            </a:r>
            <a:r>
              <a:rPr lang="ru-RU" sz="2000" dirty="0" err="1"/>
              <a:t>захворювання</a:t>
            </a:r>
            <a:r>
              <a:rPr lang="ru-RU" sz="2000" dirty="0"/>
              <a:t>, але вона буде </a:t>
            </a:r>
            <a:r>
              <a:rPr lang="ru-RU" sz="2000" dirty="0" err="1"/>
              <a:t>мати</a:t>
            </a:r>
            <a:r>
              <a:rPr lang="ru-RU" sz="2000" dirty="0"/>
              <a:t> доступ до </a:t>
            </a:r>
            <a:r>
              <a:rPr lang="ru-RU" sz="2000" dirty="0" err="1"/>
              <a:t>ліків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значно</a:t>
            </a:r>
            <a:r>
              <a:rPr lang="ru-RU" sz="2000" dirty="0"/>
              <a:t> </a:t>
            </a:r>
            <a:r>
              <a:rPr lang="ru-RU" sz="2000" dirty="0" err="1"/>
              <a:t>поліпшують</a:t>
            </a:r>
            <a:r>
              <a:rPr lang="ru-RU" sz="2000" dirty="0"/>
              <a:t> </a:t>
            </a:r>
            <a:r>
              <a:rPr lang="ru-RU" sz="2000" dirty="0" err="1"/>
              <a:t>якість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. Японка буде </a:t>
            </a:r>
            <a:r>
              <a:rPr lang="ru-RU" sz="2000" dirty="0" err="1"/>
              <a:t>забезпечена</a:t>
            </a:r>
            <a:r>
              <a:rPr lang="ru-RU" sz="2000" dirty="0"/>
              <a:t> медикаментами на суму 550 </a:t>
            </a:r>
            <a:r>
              <a:rPr lang="ru-RU" sz="2000" dirty="0" err="1"/>
              <a:t>доларів</a:t>
            </a:r>
            <a:r>
              <a:rPr lang="ru-RU" sz="2000" dirty="0"/>
              <a:t> в </a:t>
            </a:r>
            <a:r>
              <a:rPr lang="ru-RU" sz="2000" dirty="0" err="1"/>
              <a:t>рік</a:t>
            </a:r>
            <a:r>
              <a:rPr lang="ru-RU" sz="2000" dirty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3167389"/>
            <a:ext cx="5198772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/>
              <a:t>Дівчинка</a:t>
            </a:r>
            <a:r>
              <a:rPr lang="ru-RU" sz="2000" dirty="0"/>
              <a:t> з </a:t>
            </a:r>
            <a:r>
              <a:rPr lang="ru-RU" sz="2000" dirty="0" err="1"/>
              <a:t>Сьєрра</a:t>
            </a:r>
            <a:r>
              <a:rPr lang="ru-RU" sz="2000" dirty="0"/>
              <a:t>-Леоне не </a:t>
            </a:r>
            <a:r>
              <a:rPr lang="ru-RU" sz="2000" dirty="0" err="1"/>
              <a:t>отримує</a:t>
            </a:r>
            <a:r>
              <a:rPr lang="ru-RU" sz="2000" dirty="0"/>
              <a:t> </a:t>
            </a:r>
            <a:r>
              <a:rPr lang="ru-RU" sz="2000" dirty="0" err="1"/>
              <a:t>щеплень</a:t>
            </a:r>
            <a:r>
              <a:rPr lang="ru-RU" sz="2000" dirty="0"/>
              <a:t> та </a:t>
            </a:r>
            <a:r>
              <a:rPr lang="ru-RU" sz="2000" dirty="0" err="1"/>
              <a:t>раціонального</a:t>
            </a:r>
            <a:r>
              <a:rPr lang="ru-RU" sz="2000" dirty="0"/>
              <a:t> </a:t>
            </a:r>
            <a:r>
              <a:rPr lang="ru-RU" sz="2000" dirty="0" err="1"/>
              <a:t>харчування</a:t>
            </a:r>
            <a:r>
              <a:rPr lang="ru-RU" sz="2000" dirty="0"/>
              <a:t> і, </a:t>
            </a:r>
            <a:r>
              <a:rPr lang="ru-RU" sz="2000" dirty="0" err="1"/>
              <a:t>ймовірно</a:t>
            </a:r>
            <a:r>
              <a:rPr lang="ru-RU" sz="2000" dirty="0"/>
              <a:t>, буде </a:t>
            </a:r>
            <a:r>
              <a:rPr lang="ru-RU" sz="2000" dirty="0" err="1"/>
              <a:t>страждати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недоїдання</a:t>
            </a:r>
            <a:r>
              <a:rPr lang="ru-RU" sz="2000" dirty="0"/>
              <a:t>. </a:t>
            </a:r>
            <a:r>
              <a:rPr lang="ru-RU" sz="2000" dirty="0" err="1"/>
              <a:t>Вийшовши</a:t>
            </a:r>
            <a:r>
              <a:rPr lang="ru-RU" sz="2000" dirty="0"/>
              <a:t> </a:t>
            </a:r>
            <a:r>
              <a:rPr lang="ru-RU" sz="2000" dirty="0" err="1"/>
              <a:t>заміж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підлітком</a:t>
            </a:r>
            <a:r>
              <a:rPr lang="ru-RU" sz="2000" dirty="0"/>
              <a:t>, вона народить </a:t>
            </a:r>
            <a:r>
              <a:rPr lang="ru-RU" sz="2000" dirty="0" err="1"/>
              <a:t>шість</a:t>
            </a:r>
            <a:r>
              <a:rPr lang="ru-RU" sz="2000" dirty="0"/>
              <a:t> </a:t>
            </a:r>
            <a:r>
              <a:rPr lang="ru-RU" sz="2000" dirty="0" err="1" smtClean="0"/>
              <a:t>дітей</a:t>
            </a:r>
            <a:r>
              <a:rPr lang="ru-RU" sz="2000" dirty="0"/>
              <a:t>. Один </a:t>
            </a:r>
            <a:r>
              <a:rPr lang="ru-RU" sz="2000" dirty="0" err="1" smtClean="0"/>
              <a:t>помре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err="1"/>
              <a:t>дитинстві</a:t>
            </a:r>
            <a:r>
              <a:rPr lang="ru-RU" sz="2000" dirty="0"/>
              <a:t>. </a:t>
            </a:r>
            <a:r>
              <a:rPr lang="ru-RU" sz="2000" dirty="0" err="1"/>
              <a:t>Якщо</a:t>
            </a:r>
            <a:r>
              <a:rPr lang="ru-RU" sz="2000" dirty="0"/>
              <a:t> вона </a:t>
            </a:r>
            <a:r>
              <a:rPr lang="ru-RU" sz="2000" dirty="0" err="1"/>
              <a:t>захворіє</a:t>
            </a:r>
            <a:r>
              <a:rPr lang="ru-RU" sz="2000" dirty="0"/>
              <a:t>, </a:t>
            </a:r>
            <a:r>
              <a:rPr lang="ru-RU" sz="2000" dirty="0" err="1"/>
              <a:t>їй</a:t>
            </a:r>
            <a:r>
              <a:rPr lang="ru-RU" sz="2000" dirty="0"/>
              <a:t> </a:t>
            </a:r>
            <a:r>
              <a:rPr lang="ru-RU" sz="2000" dirty="0" err="1"/>
              <a:t>доведеться</a:t>
            </a:r>
            <a:r>
              <a:rPr lang="ru-RU" sz="2000" dirty="0"/>
              <a:t> </a:t>
            </a:r>
            <a:r>
              <a:rPr lang="ru-RU" sz="2000" dirty="0" err="1"/>
              <a:t>розраховувати</a:t>
            </a:r>
            <a:r>
              <a:rPr lang="ru-RU" sz="2000" dirty="0"/>
              <a:t> на </a:t>
            </a:r>
            <a:r>
              <a:rPr lang="ru-RU" sz="2000" dirty="0" err="1"/>
              <a:t>ліки</a:t>
            </a:r>
            <a:r>
              <a:rPr lang="ru-RU" sz="2000" dirty="0"/>
              <a:t>, </a:t>
            </a:r>
            <a:r>
              <a:rPr lang="ru-RU" sz="2000" dirty="0" err="1"/>
              <a:t>вартість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не </a:t>
            </a:r>
            <a:r>
              <a:rPr lang="ru-RU" sz="2000" dirty="0" err="1"/>
              <a:t>перевищує</a:t>
            </a:r>
            <a:r>
              <a:rPr lang="ru-RU" sz="2000" dirty="0"/>
              <a:t> 3 </a:t>
            </a:r>
            <a:r>
              <a:rPr lang="ru-RU" sz="2000" dirty="0" err="1"/>
              <a:t>долара</a:t>
            </a:r>
            <a:r>
              <a:rPr lang="ru-RU" sz="2000" dirty="0"/>
              <a:t> на </a:t>
            </a:r>
            <a:r>
              <a:rPr lang="ru-RU" sz="2000" dirty="0" err="1"/>
              <a:t>рік</a:t>
            </a:r>
            <a:r>
              <a:rPr lang="ru-RU" sz="2000" dirty="0"/>
              <a:t>. </a:t>
            </a:r>
            <a:endParaRPr lang="ru-RU" sz="2000" dirty="0" smtClean="0"/>
          </a:p>
          <a:p>
            <a:pPr algn="ctr"/>
            <a:r>
              <a:rPr lang="ru-RU" sz="2000" dirty="0" smtClean="0"/>
              <a:t>Африканка через </a:t>
            </a:r>
            <a:r>
              <a:rPr lang="ru-RU" sz="2000" dirty="0" err="1"/>
              <a:t>відсутність</a:t>
            </a:r>
            <a:r>
              <a:rPr lang="ru-RU" sz="2000" dirty="0"/>
              <a:t> </a:t>
            </a:r>
            <a:r>
              <a:rPr lang="ru-RU" sz="2000" dirty="0" err="1"/>
              <a:t>лікування</a:t>
            </a:r>
            <a:r>
              <a:rPr lang="ru-RU" sz="2000" dirty="0"/>
              <a:t> </a:t>
            </a:r>
            <a:r>
              <a:rPr lang="ru-RU" sz="2000" dirty="0" err="1"/>
              <a:t>помре</a:t>
            </a:r>
            <a:r>
              <a:rPr lang="ru-RU" sz="2000" dirty="0"/>
              <a:t> </a:t>
            </a:r>
            <a:r>
              <a:rPr lang="ru-RU" sz="2000" dirty="0" err="1"/>
              <a:t>набагато</a:t>
            </a:r>
            <a:r>
              <a:rPr lang="ru-RU" sz="2000" dirty="0"/>
              <a:t> </a:t>
            </a:r>
            <a:r>
              <a:rPr lang="ru-RU" sz="2000" dirty="0" err="1"/>
              <a:t>раніше</a:t>
            </a:r>
            <a:r>
              <a:rPr lang="ru-RU" sz="2000" dirty="0"/>
              <a:t> </a:t>
            </a:r>
            <a:r>
              <a:rPr lang="ru-RU" sz="2000" dirty="0" err="1"/>
              <a:t>своєї</a:t>
            </a:r>
            <a:r>
              <a:rPr lang="ru-RU" sz="2000" dirty="0"/>
              <a:t> </a:t>
            </a:r>
            <a:r>
              <a:rPr lang="ru-RU" sz="2000" dirty="0" err="1"/>
              <a:t>японської</a:t>
            </a:r>
            <a:r>
              <a:rPr lang="ru-RU" sz="2000" dirty="0"/>
              <a:t> </a:t>
            </a:r>
            <a:r>
              <a:rPr lang="ru-RU" sz="2000" dirty="0" err="1"/>
              <a:t>ровесниці</a:t>
            </a:r>
            <a:r>
              <a:rPr lang="ru-RU" sz="2000" dirty="0"/>
              <a:t>: вона </a:t>
            </a:r>
            <a:r>
              <a:rPr lang="ru-RU" sz="2000" dirty="0" err="1"/>
              <a:t>проживе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36 </a:t>
            </a:r>
            <a:r>
              <a:rPr lang="ru-RU" sz="2000" dirty="0" err="1"/>
              <a:t>років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904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58" y="418255"/>
            <a:ext cx="10515600" cy="431751"/>
          </a:xfrm>
        </p:spPr>
        <p:txBody>
          <a:bodyPr rtlCol="0">
            <a:noAutofit/>
          </a:bodyPr>
          <a:lstStyle/>
          <a:p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основних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понять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6227" y="850006"/>
            <a:ext cx="11043031" cy="1692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Профілактика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комплекс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заходів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спрямованих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збереження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зміцнення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здоров’я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включають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в себе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формування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здорового способу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життя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попередження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виникнення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і (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розповсюдження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захворювань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їх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раннє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виявлення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виявлення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причин і умов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їх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виникнення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розвитку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також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спрямованих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усунення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шкідливого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впливу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здоров’я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людини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факторів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середовища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її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проживання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3777" y="2767280"/>
            <a:ext cx="11043031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/>
              <a:t>Медична</a:t>
            </a:r>
            <a:r>
              <a:rPr lang="ru-RU" sz="2000" b="1" dirty="0"/>
              <a:t> </a:t>
            </a:r>
            <a:r>
              <a:rPr lang="ru-RU" sz="2000" b="1" dirty="0" err="1"/>
              <a:t>профілактика</a:t>
            </a:r>
            <a:r>
              <a:rPr lang="ru-RU" sz="2000" b="1" dirty="0"/>
              <a:t> </a:t>
            </a:r>
            <a:r>
              <a:rPr lang="ru-RU" sz="2000" dirty="0"/>
              <a:t>(</a:t>
            </a:r>
            <a:r>
              <a:rPr lang="ru-RU" sz="2000" dirty="0" err="1"/>
              <a:t>профілактика</a:t>
            </a:r>
            <a:r>
              <a:rPr lang="ru-RU" sz="2000" dirty="0"/>
              <a:t> </a:t>
            </a:r>
            <a:r>
              <a:rPr lang="ru-RU" sz="2000" dirty="0" err="1"/>
              <a:t>захворювань</a:t>
            </a:r>
            <a:r>
              <a:rPr lang="ru-RU" sz="2000" dirty="0"/>
              <a:t>) – </a:t>
            </a:r>
            <a:r>
              <a:rPr lang="ru-RU" sz="2000" dirty="0" err="1"/>
              <a:t>це</a:t>
            </a:r>
            <a:r>
              <a:rPr lang="ru-RU" sz="2000" dirty="0"/>
              <a:t> система </a:t>
            </a:r>
            <a:r>
              <a:rPr lang="ru-RU" sz="2000" dirty="0" err="1"/>
              <a:t>заходів</a:t>
            </a:r>
            <a:r>
              <a:rPr lang="ru-RU" sz="2000" dirty="0"/>
              <a:t> </a:t>
            </a:r>
            <a:r>
              <a:rPr lang="ru-RU" sz="2000" dirty="0" err="1"/>
              <a:t>медичного</a:t>
            </a:r>
            <a:r>
              <a:rPr lang="ru-RU" sz="2000" dirty="0"/>
              <a:t> та </a:t>
            </a:r>
            <a:r>
              <a:rPr lang="ru-RU" sz="2000" dirty="0" err="1"/>
              <a:t>немедичного</a:t>
            </a:r>
            <a:r>
              <a:rPr lang="ru-RU" sz="2000" dirty="0"/>
              <a:t> характеру,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спрямована</a:t>
            </a:r>
            <a:r>
              <a:rPr lang="ru-RU" sz="2000" dirty="0"/>
              <a:t> на </a:t>
            </a:r>
            <a:r>
              <a:rPr lang="ru-RU" sz="2000" dirty="0" err="1"/>
              <a:t>попередження</a:t>
            </a:r>
            <a:r>
              <a:rPr lang="ru-RU" sz="2000" dirty="0"/>
              <a:t>, </a:t>
            </a:r>
            <a:r>
              <a:rPr lang="ru-RU" sz="2000" dirty="0" err="1"/>
              <a:t>зниження</a:t>
            </a:r>
            <a:r>
              <a:rPr lang="ru-RU" sz="2000" dirty="0"/>
              <a:t> </a:t>
            </a:r>
            <a:r>
              <a:rPr lang="ru-RU" sz="2000" dirty="0" err="1"/>
              <a:t>ризику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відхилень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норми</a:t>
            </a:r>
            <a:r>
              <a:rPr lang="ru-RU" sz="2000" dirty="0"/>
              <a:t> в </a:t>
            </a:r>
            <a:r>
              <a:rPr lang="ru-RU" sz="2000" dirty="0" err="1"/>
              <a:t>стані</a:t>
            </a:r>
            <a:r>
              <a:rPr lang="ru-RU" sz="2000" dirty="0"/>
              <a:t> </a:t>
            </a:r>
            <a:r>
              <a:rPr lang="ru-RU" sz="2000" dirty="0" err="1"/>
              <a:t>здоров’я</a:t>
            </a:r>
            <a:r>
              <a:rPr lang="ru-RU" sz="2000" dirty="0"/>
              <a:t> та </a:t>
            </a:r>
            <a:r>
              <a:rPr lang="ru-RU" sz="2000" dirty="0" err="1"/>
              <a:t>захворювань</a:t>
            </a:r>
            <a:r>
              <a:rPr lang="ru-RU" sz="2000" dirty="0"/>
              <a:t>, </a:t>
            </a:r>
            <a:r>
              <a:rPr lang="ru-RU" sz="2000" dirty="0" err="1"/>
              <a:t>запобігання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уповільнення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прогресування</a:t>
            </a:r>
            <a:r>
              <a:rPr lang="ru-RU" sz="2000" dirty="0"/>
              <a:t>, </a:t>
            </a:r>
            <a:r>
              <a:rPr lang="ru-RU" sz="2000" dirty="0" err="1"/>
              <a:t>зменшення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несприятливих</a:t>
            </a:r>
            <a:r>
              <a:rPr lang="ru-RU" sz="2000" dirty="0"/>
              <a:t> </a:t>
            </a:r>
            <a:r>
              <a:rPr lang="ru-RU" sz="2000" dirty="0" err="1"/>
              <a:t>наслідків</a:t>
            </a:r>
            <a:r>
              <a:rPr lang="ru-RU" sz="2000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3777" y="6127234"/>
            <a:ext cx="1104303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/>
              <a:t>Малюнок 1. Співвідношення різних видів профілактики.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537761"/>
              </p:ext>
            </p:extLst>
          </p:nvPr>
        </p:nvGraphicFramePr>
        <p:xfrm>
          <a:off x="513774" y="4315221"/>
          <a:ext cx="11043032" cy="167244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60758"/>
                <a:gridCol w="2760758"/>
                <a:gridCol w="2760758"/>
                <a:gridCol w="2760758"/>
              </a:tblGrid>
              <a:tr h="575166">
                <a:tc>
                  <a:txBody>
                    <a:bodyPr/>
                    <a:lstStyle/>
                    <a:p>
                      <a:r>
                        <a:rPr lang="ru-RU" dirty="0" smtClean="0"/>
                        <a:t>	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Індивідуальна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Групова</a:t>
                      </a:r>
                      <a:r>
                        <a:rPr lang="ru-RU" dirty="0" smtClean="0"/>
                        <a:t>	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Популяційна</a:t>
                      </a:r>
                      <a:endParaRPr lang="ru-RU" dirty="0" smtClean="0"/>
                    </a:p>
                  </a:txBody>
                  <a:tcPr/>
                </a:tc>
              </a:tr>
              <a:tr h="336046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Первинна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36046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Вторинна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6046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Третинна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58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" y="103031"/>
            <a:ext cx="12192000" cy="592428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/>
          <a:lstStyle/>
          <a:p>
            <a:pPr algn="ctr" rtl="0"/>
            <a:r>
              <a:rPr lang="ru-RU" b="1" cap="none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Види</a:t>
            </a:r>
            <a:r>
              <a:rPr lang="ru-RU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cap="none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профілактики</a:t>
            </a:r>
            <a:r>
              <a:rPr lang="ru-RU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ru-RU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695459"/>
            <a:ext cx="12192000" cy="576973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2400" dirty="0" smtClean="0"/>
              <a:t>1</a:t>
            </a:r>
            <a:r>
              <a:rPr lang="ru-RU" sz="2400" dirty="0"/>
              <a:t>. </a:t>
            </a:r>
            <a:r>
              <a:rPr lang="ru-RU" sz="2400" dirty="0" err="1"/>
              <a:t>Первинна</a:t>
            </a:r>
            <a:r>
              <a:rPr lang="ru-RU" sz="2400" dirty="0"/>
              <a:t> </a:t>
            </a:r>
            <a:r>
              <a:rPr lang="ru-RU" sz="2400" dirty="0" err="1"/>
              <a:t>профілактика</a:t>
            </a:r>
            <a:r>
              <a:rPr lang="ru-RU" sz="2400" dirty="0"/>
              <a:t> </a:t>
            </a:r>
            <a:r>
              <a:rPr lang="ru-RU" sz="2400" dirty="0" err="1"/>
              <a:t>спрямована</a:t>
            </a:r>
            <a:r>
              <a:rPr lang="ru-RU" sz="2400" dirty="0"/>
              <a:t> на </a:t>
            </a:r>
            <a:r>
              <a:rPr lang="ru-RU" sz="2400" dirty="0" err="1"/>
              <a:t>запобігання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 у </a:t>
            </a:r>
            <a:r>
              <a:rPr lang="ru-RU" sz="2400" dirty="0" err="1"/>
              <a:t>здорових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.</a:t>
            </a:r>
          </a:p>
          <a:p>
            <a:r>
              <a:rPr lang="ru-RU" sz="2400" dirty="0"/>
              <a:t>2. </a:t>
            </a:r>
            <a:r>
              <a:rPr lang="ru-RU" sz="2400" dirty="0" err="1"/>
              <a:t>Вторинна</a:t>
            </a:r>
            <a:r>
              <a:rPr lang="ru-RU" sz="2400" dirty="0"/>
              <a:t> </a:t>
            </a:r>
            <a:r>
              <a:rPr lang="ru-RU" sz="2400" dirty="0" err="1"/>
              <a:t>профілактика</a:t>
            </a:r>
            <a:r>
              <a:rPr lang="ru-RU" sz="2400" dirty="0"/>
              <a:t> проводиться в </a:t>
            </a:r>
            <a:r>
              <a:rPr lang="ru-RU" sz="2400" dirty="0" err="1"/>
              <a:t>осіб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фактори</a:t>
            </a:r>
            <a:r>
              <a:rPr lang="ru-RU" sz="2400" dirty="0"/>
              <a:t> </a:t>
            </a:r>
            <a:r>
              <a:rPr lang="ru-RU" sz="2400" dirty="0" err="1"/>
              <a:t>ризику</a:t>
            </a:r>
            <a:r>
              <a:rPr lang="ru-RU" sz="2400" dirty="0"/>
              <a:t>, з метою </a:t>
            </a:r>
            <a:r>
              <a:rPr lang="ru-RU" sz="2400" dirty="0" err="1"/>
              <a:t>запобігання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певної</a:t>
            </a:r>
            <a:r>
              <a:rPr lang="ru-RU" sz="2400" dirty="0"/>
              <a:t> </a:t>
            </a:r>
            <a:r>
              <a:rPr lang="ru-RU" sz="2400" dirty="0" err="1"/>
              <a:t>хвороби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у </a:t>
            </a:r>
            <a:r>
              <a:rPr lang="ru-RU" sz="2400" dirty="0" err="1"/>
              <a:t>пацієнтів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початкові</a:t>
            </a:r>
            <a:r>
              <a:rPr lang="ru-RU" sz="2400" dirty="0"/>
              <a:t> </a:t>
            </a:r>
            <a:r>
              <a:rPr lang="ru-RU" sz="2400" dirty="0" err="1"/>
              <a:t>стадії</a:t>
            </a:r>
            <a:r>
              <a:rPr lang="ru-RU" sz="2400" dirty="0"/>
              <a:t> </a:t>
            </a:r>
            <a:r>
              <a:rPr lang="ru-RU" sz="2400" dirty="0" err="1"/>
              <a:t>хронічних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, з метою </a:t>
            </a:r>
            <a:r>
              <a:rPr lang="ru-RU" sz="2400" dirty="0" err="1"/>
              <a:t>уповільнення</a:t>
            </a:r>
            <a:r>
              <a:rPr lang="ru-RU" sz="2400" dirty="0"/>
              <a:t> </a:t>
            </a:r>
            <a:r>
              <a:rPr lang="ru-RU" sz="2400" dirty="0" err="1"/>
              <a:t>терміну</a:t>
            </a:r>
            <a:r>
              <a:rPr lang="ru-RU" sz="2400" dirty="0"/>
              <a:t> </a:t>
            </a:r>
            <a:r>
              <a:rPr lang="ru-RU" sz="2400" dirty="0" err="1"/>
              <a:t>прогресування</a:t>
            </a:r>
            <a:r>
              <a:rPr lang="ru-RU" sz="2400" dirty="0"/>
              <a:t> </a:t>
            </a:r>
            <a:r>
              <a:rPr lang="ru-RU" sz="2400" dirty="0" err="1"/>
              <a:t>захворювання</a:t>
            </a:r>
            <a:r>
              <a:rPr lang="ru-RU" sz="2400" dirty="0"/>
              <a:t> та </a:t>
            </a:r>
            <a:r>
              <a:rPr lang="ru-RU" sz="2400" dirty="0" err="1"/>
              <a:t>збільшення</a:t>
            </a:r>
            <a:r>
              <a:rPr lang="ru-RU" sz="2400" dirty="0"/>
              <a:t> </a:t>
            </a:r>
            <a:r>
              <a:rPr lang="ru-RU" sz="2400" dirty="0" err="1"/>
              <a:t>тривалості</a:t>
            </a:r>
            <a:r>
              <a:rPr lang="ru-RU" sz="2400" dirty="0"/>
              <a:t> </a:t>
            </a:r>
            <a:r>
              <a:rPr lang="ru-RU" sz="2400" dirty="0" err="1"/>
              <a:t>ремісії</a:t>
            </a:r>
            <a:r>
              <a:rPr lang="ru-RU" sz="2400" dirty="0"/>
              <a:t>.</a:t>
            </a:r>
          </a:p>
          <a:p>
            <a:r>
              <a:rPr lang="ru-RU" sz="2400" dirty="0"/>
              <a:t>3. </a:t>
            </a:r>
            <a:r>
              <a:rPr lang="ru-RU" sz="2400" dirty="0" err="1"/>
              <a:t>Третинна</a:t>
            </a:r>
            <a:r>
              <a:rPr lang="ru-RU" sz="2400" dirty="0"/>
              <a:t> </a:t>
            </a:r>
            <a:r>
              <a:rPr lang="ru-RU" sz="2400" dirty="0" err="1"/>
              <a:t>профілактика</a:t>
            </a:r>
            <a:r>
              <a:rPr lang="ru-RU" sz="2400" dirty="0"/>
              <a:t> </a:t>
            </a:r>
            <a:r>
              <a:rPr lang="ru-RU" sz="2400" dirty="0" err="1"/>
              <a:t>призначається</a:t>
            </a:r>
            <a:r>
              <a:rPr lang="ru-RU" sz="2400" dirty="0"/>
              <a:t> для </a:t>
            </a:r>
            <a:r>
              <a:rPr lang="ru-RU" sz="2400" dirty="0" err="1"/>
              <a:t>пацієнтів</a:t>
            </a:r>
            <a:r>
              <a:rPr lang="ru-RU" sz="2400" dirty="0"/>
              <a:t> з </a:t>
            </a:r>
            <a:r>
              <a:rPr lang="ru-RU" sz="2400" dirty="0" err="1"/>
              <a:t>хронічними</a:t>
            </a:r>
            <a:r>
              <a:rPr lang="ru-RU" sz="2400" dirty="0"/>
              <a:t> </a:t>
            </a:r>
            <a:r>
              <a:rPr lang="ru-RU" sz="2400" dirty="0" err="1"/>
              <a:t>захворюваннями</a:t>
            </a:r>
            <a:r>
              <a:rPr lang="ru-RU" sz="2400" dirty="0"/>
              <a:t>. У </a:t>
            </a:r>
            <a:r>
              <a:rPr lang="ru-RU" sz="2400" dirty="0" err="1"/>
              <a:t>стадії</a:t>
            </a:r>
            <a:r>
              <a:rPr lang="ru-RU" sz="2400" dirty="0"/>
              <a:t> </a:t>
            </a:r>
            <a:r>
              <a:rPr lang="ru-RU" sz="2400" dirty="0" err="1"/>
              <a:t>ремісії</a:t>
            </a:r>
            <a:r>
              <a:rPr lang="ru-RU" sz="2400" dirty="0"/>
              <a:t> проводиться з метою </a:t>
            </a:r>
            <a:r>
              <a:rPr lang="ru-RU" sz="2400" dirty="0" err="1"/>
              <a:t>зменшення</a:t>
            </a:r>
            <a:r>
              <a:rPr lang="ru-RU" sz="2400" dirty="0"/>
              <a:t> числа </a:t>
            </a:r>
            <a:r>
              <a:rPr lang="ru-RU" sz="2400" dirty="0" err="1"/>
              <a:t>рецидивів</a:t>
            </a:r>
            <a:r>
              <a:rPr lang="ru-RU" sz="2400" dirty="0"/>
              <a:t>,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тривалості</a:t>
            </a:r>
            <a:r>
              <a:rPr lang="ru-RU" sz="2400" dirty="0"/>
              <a:t>, </a:t>
            </a:r>
            <a:r>
              <a:rPr lang="ru-RU" sz="2400" dirty="0" err="1"/>
              <a:t>тяжкості</a:t>
            </a:r>
            <a:r>
              <a:rPr lang="ru-RU" sz="2400" dirty="0"/>
              <a:t>, </a:t>
            </a:r>
            <a:r>
              <a:rPr lang="ru-RU" sz="2400" dirty="0" err="1"/>
              <a:t>уповільнення</a:t>
            </a:r>
            <a:r>
              <a:rPr lang="ru-RU" sz="2400" dirty="0"/>
              <a:t> </a:t>
            </a:r>
            <a:r>
              <a:rPr lang="ru-RU" sz="2400" dirty="0" err="1"/>
              <a:t>термінів</a:t>
            </a:r>
            <a:r>
              <a:rPr lang="ru-RU" sz="2400" dirty="0"/>
              <a:t> </a:t>
            </a:r>
            <a:r>
              <a:rPr lang="ru-RU" sz="2400" dirty="0" err="1"/>
              <a:t>прогресування</a:t>
            </a:r>
            <a:r>
              <a:rPr lang="ru-RU" sz="2400" dirty="0"/>
              <a:t> </a:t>
            </a:r>
            <a:r>
              <a:rPr lang="ru-RU" sz="2400" dirty="0" err="1"/>
              <a:t>захворювання</a:t>
            </a:r>
            <a:r>
              <a:rPr lang="ru-RU" sz="2400" dirty="0"/>
              <a:t>, а в </a:t>
            </a:r>
            <a:r>
              <a:rPr lang="ru-RU" sz="2400" dirty="0" err="1"/>
              <a:t>стадії</a:t>
            </a:r>
            <a:r>
              <a:rPr lang="ru-RU" sz="2400" dirty="0"/>
              <a:t> </a:t>
            </a:r>
            <a:r>
              <a:rPr lang="ru-RU" sz="2400" dirty="0" err="1"/>
              <a:t>загострення</a:t>
            </a:r>
            <a:r>
              <a:rPr lang="ru-RU" sz="2400" dirty="0"/>
              <a:t> (</a:t>
            </a:r>
            <a:r>
              <a:rPr lang="ru-RU" sz="2400" dirty="0" err="1"/>
              <a:t>маніфестації</a:t>
            </a:r>
            <a:r>
              <a:rPr lang="ru-RU" sz="2400" dirty="0"/>
              <a:t>) </a:t>
            </a:r>
            <a:r>
              <a:rPr lang="ru-RU" sz="2400" dirty="0" err="1"/>
              <a:t>основним</a:t>
            </a:r>
            <a:r>
              <a:rPr lang="ru-RU" sz="2400" dirty="0"/>
              <a:t> </a:t>
            </a:r>
            <a:r>
              <a:rPr lang="ru-RU" sz="2400" dirty="0" err="1"/>
              <a:t>завданням</a:t>
            </a:r>
            <a:r>
              <a:rPr lang="ru-RU" sz="2400" dirty="0"/>
              <a:t> </a:t>
            </a:r>
            <a:r>
              <a:rPr lang="ru-RU" sz="2400" dirty="0" err="1"/>
              <a:t>третинної</a:t>
            </a:r>
            <a:r>
              <a:rPr lang="ru-RU" sz="2400" dirty="0"/>
              <a:t> </a:t>
            </a:r>
            <a:r>
              <a:rPr lang="ru-RU" sz="2400" dirty="0" err="1"/>
              <a:t>профілактики</a:t>
            </a:r>
            <a:r>
              <a:rPr lang="ru-RU" sz="2400" dirty="0"/>
              <a:t> є максимально </a:t>
            </a:r>
            <a:r>
              <a:rPr lang="ru-RU" sz="2400" dirty="0" err="1"/>
              <a:t>швидке</a:t>
            </a:r>
            <a:r>
              <a:rPr lang="ru-RU" sz="2400" dirty="0"/>
              <a:t> </a:t>
            </a:r>
            <a:r>
              <a:rPr lang="ru-RU" sz="2400" dirty="0" err="1"/>
              <a:t>відновлення</a:t>
            </a:r>
            <a:r>
              <a:rPr lang="ru-RU" sz="2400" dirty="0"/>
              <a:t> </a:t>
            </a:r>
            <a:r>
              <a:rPr lang="ru-RU" sz="2400" dirty="0" err="1"/>
              <a:t>пацієнта</a:t>
            </a:r>
            <a:r>
              <a:rPr lang="ru-RU" sz="2400" dirty="0"/>
              <a:t> та </a:t>
            </a:r>
            <a:r>
              <a:rPr lang="ru-RU" sz="2400" dirty="0" err="1"/>
              <a:t>соціальна</a:t>
            </a:r>
            <a:r>
              <a:rPr lang="ru-RU" sz="2400" dirty="0"/>
              <a:t> </a:t>
            </a:r>
            <a:r>
              <a:rPr lang="ru-RU" sz="2400" dirty="0" err="1"/>
              <a:t>адаптація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b="1" dirty="0"/>
              <a:t>За </a:t>
            </a:r>
            <a:r>
              <a:rPr lang="ru-RU" sz="2400" b="1" dirty="0" err="1" smtClean="0"/>
              <a:t>цільовими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групами</a:t>
            </a:r>
            <a:r>
              <a:rPr lang="ru-RU" sz="2400" b="1" dirty="0" smtClean="0"/>
              <a:t>, </a:t>
            </a:r>
            <a:r>
              <a:rPr lang="ru-RU" sz="2400" b="1" dirty="0"/>
              <a:t>для </a:t>
            </a:r>
            <a:r>
              <a:rPr lang="ru-RU" sz="2400" b="1" dirty="0" err="1"/>
              <a:t>яких</a:t>
            </a:r>
            <a:r>
              <a:rPr lang="ru-RU" sz="2400" b="1" dirty="0"/>
              <a:t> проводиться </a:t>
            </a:r>
            <a:r>
              <a:rPr lang="ru-RU" sz="2400" b="1" dirty="0" err="1"/>
              <a:t>профілактична</a:t>
            </a:r>
            <a:r>
              <a:rPr lang="ru-RU" sz="2400" b="1" dirty="0"/>
              <a:t> </a:t>
            </a:r>
            <a:r>
              <a:rPr lang="ru-RU" sz="2400" b="1" dirty="0" err="1"/>
              <a:t>програма</a:t>
            </a:r>
            <a:r>
              <a:rPr lang="ru-RU" sz="2400" b="1" dirty="0"/>
              <a:t>, </a:t>
            </a:r>
            <a:r>
              <a:rPr lang="ru-RU" sz="2400" b="1" dirty="0" err="1"/>
              <a:t>розрізняють</a:t>
            </a:r>
            <a:r>
              <a:rPr lang="ru-RU" sz="2400" b="1" dirty="0"/>
              <a:t> </a:t>
            </a:r>
            <a:r>
              <a:rPr lang="ru-RU" sz="2400" b="1" dirty="0" smtClean="0"/>
              <a:t>:</a:t>
            </a:r>
            <a:endParaRPr lang="ru-RU" sz="2400" b="1" dirty="0"/>
          </a:p>
          <a:p>
            <a:r>
              <a:rPr lang="ru-RU" sz="2400" dirty="0"/>
              <a:t>1. </a:t>
            </a:r>
            <a:r>
              <a:rPr lang="ru-RU" sz="2400" dirty="0" err="1"/>
              <a:t>Популяційна</a:t>
            </a:r>
            <a:r>
              <a:rPr lang="ru-RU" sz="2400" dirty="0"/>
              <a:t> </a:t>
            </a:r>
            <a:r>
              <a:rPr lang="ru-RU" sz="2400" dirty="0" err="1"/>
              <a:t>профілактика</a:t>
            </a:r>
            <a:r>
              <a:rPr lang="ru-RU" sz="2400" dirty="0"/>
              <a:t> </a:t>
            </a:r>
            <a:r>
              <a:rPr lang="ru-RU" sz="2400" dirty="0" err="1"/>
              <a:t>охоплює</a:t>
            </a:r>
            <a:r>
              <a:rPr lang="ru-RU" sz="2400" dirty="0"/>
              <a:t> </a:t>
            </a:r>
            <a:r>
              <a:rPr lang="ru-RU" sz="2400" dirty="0" err="1"/>
              <a:t>великі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 (</a:t>
            </a:r>
            <a:r>
              <a:rPr lang="ru-RU" sz="2400" dirty="0" err="1"/>
              <a:t>популяцію</a:t>
            </a:r>
            <a:r>
              <a:rPr lang="ru-RU" sz="2400" dirty="0"/>
              <a:t>)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 в </a:t>
            </a:r>
            <a:r>
              <a:rPr lang="ru-RU" sz="2400" dirty="0" err="1"/>
              <a:t>цілому</a:t>
            </a:r>
            <a:r>
              <a:rPr lang="ru-RU" sz="2400" dirty="0"/>
              <a:t>. Як правило, </a:t>
            </a:r>
            <a:r>
              <a:rPr lang="ru-RU" sz="2400" dirty="0" err="1"/>
              <a:t>популяційна</a:t>
            </a:r>
            <a:r>
              <a:rPr lang="ru-RU" sz="2400" dirty="0"/>
              <a:t> </a:t>
            </a:r>
            <a:r>
              <a:rPr lang="ru-RU" sz="2400" dirty="0" err="1"/>
              <a:t>профілактика</a:t>
            </a:r>
            <a:r>
              <a:rPr lang="ru-RU" sz="2400" dirty="0"/>
              <a:t> не </a:t>
            </a:r>
            <a:r>
              <a:rPr lang="ru-RU" sz="2400" dirty="0" err="1"/>
              <a:t>обмежується</a:t>
            </a:r>
            <a:r>
              <a:rPr lang="ru-RU" sz="2400" dirty="0"/>
              <a:t> </a:t>
            </a:r>
            <a:r>
              <a:rPr lang="ru-RU" sz="2400" dirty="0" err="1"/>
              <a:t>медичними</a:t>
            </a:r>
            <a:r>
              <a:rPr lang="ru-RU" sz="2400" dirty="0"/>
              <a:t> заходами.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комунальні</a:t>
            </a:r>
            <a:r>
              <a:rPr lang="ru-RU" sz="2400" dirty="0"/>
              <a:t> (</a:t>
            </a:r>
            <a:r>
              <a:rPr lang="ru-RU" sz="2400" dirty="0" err="1"/>
              <a:t>громадські</a:t>
            </a:r>
            <a:r>
              <a:rPr lang="ru-RU" sz="2400" dirty="0"/>
              <a:t>) </a:t>
            </a:r>
            <a:r>
              <a:rPr lang="ru-RU" sz="2400" dirty="0" err="1"/>
              <a:t>програми</a:t>
            </a:r>
            <a:r>
              <a:rPr lang="ru-RU" sz="2400" dirty="0"/>
              <a:t> </a:t>
            </a:r>
            <a:r>
              <a:rPr lang="ru-RU" sz="2400" dirty="0" err="1"/>
              <a:t>профілактики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масові</a:t>
            </a:r>
            <a:r>
              <a:rPr lang="ru-RU" sz="2400" dirty="0"/>
              <a:t> </a:t>
            </a:r>
            <a:r>
              <a:rPr lang="ru-RU" sz="2400" dirty="0" err="1"/>
              <a:t>кампанії</a:t>
            </a:r>
            <a:r>
              <a:rPr lang="ru-RU" sz="2400" dirty="0"/>
              <a:t>, </a:t>
            </a:r>
            <a:r>
              <a:rPr lang="ru-RU" sz="2400" dirty="0" err="1"/>
              <a:t>спрямовані</a:t>
            </a:r>
            <a:r>
              <a:rPr lang="ru-RU" sz="2400" dirty="0"/>
              <a:t> на </a:t>
            </a:r>
            <a:r>
              <a:rPr lang="ru-RU" sz="2400" dirty="0" err="1"/>
              <a:t>зміцнення</a:t>
            </a:r>
            <a:r>
              <a:rPr lang="ru-RU" sz="2400" dirty="0"/>
              <a:t> </a:t>
            </a:r>
            <a:r>
              <a:rPr lang="ru-RU" sz="2400" dirty="0" err="1"/>
              <a:t>здоров'я</a:t>
            </a:r>
            <a:r>
              <a:rPr lang="ru-RU" sz="2400" dirty="0"/>
              <a:t> та </a:t>
            </a:r>
            <a:r>
              <a:rPr lang="ru-RU" sz="2400" dirty="0" err="1"/>
              <a:t>профілактику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.</a:t>
            </a:r>
          </a:p>
          <a:p>
            <a:r>
              <a:rPr lang="ru-RU" sz="2400" dirty="0"/>
              <a:t>2. </a:t>
            </a:r>
            <a:r>
              <a:rPr lang="ru-RU" sz="2400" dirty="0" err="1"/>
              <a:t>Групова</a:t>
            </a:r>
            <a:r>
              <a:rPr lang="ru-RU" sz="2400" dirty="0"/>
              <a:t> </a:t>
            </a:r>
            <a:r>
              <a:rPr lang="ru-RU" sz="2400" dirty="0" err="1"/>
              <a:t>профілактика</a:t>
            </a:r>
            <a:r>
              <a:rPr lang="ru-RU" sz="2400" dirty="0"/>
              <a:t> проводиться по </a:t>
            </a:r>
            <a:r>
              <a:rPr lang="ru-RU" sz="2400" dirty="0" err="1"/>
              <a:t>відношенню</a:t>
            </a:r>
            <a:r>
              <a:rPr lang="ru-RU" sz="2400" dirty="0"/>
              <a:t> до </a:t>
            </a:r>
            <a:r>
              <a:rPr lang="ru-RU" sz="2400" dirty="0" err="1"/>
              <a:t>груп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 з </a:t>
            </a:r>
            <a:r>
              <a:rPr lang="ru-RU" sz="2400" dirty="0" err="1"/>
              <a:t>подібними</a:t>
            </a:r>
            <a:r>
              <a:rPr lang="ru-RU" sz="2400" dirty="0"/>
              <a:t> симптомами </a:t>
            </a:r>
            <a:r>
              <a:rPr lang="ru-RU" sz="2400" dirty="0" err="1"/>
              <a:t>або</a:t>
            </a:r>
            <a:r>
              <a:rPr lang="ru-RU" sz="2400" dirty="0"/>
              <a:t> факторами </a:t>
            </a:r>
            <a:r>
              <a:rPr lang="ru-RU" sz="2400" dirty="0" err="1"/>
              <a:t>ризику</a:t>
            </a:r>
            <a:r>
              <a:rPr lang="ru-RU" sz="2400" dirty="0"/>
              <a:t>.</a:t>
            </a:r>
          </a:p>
          <a:p>
            <a:r>
              <a:rPr lang="ru-RU" sz="2400" dirty="0"/>
              <a:t>3. </a:t>
            </a:r>
            <a:r>
              <a:rPr lang="ru-RU" sz="2400" dirty="0" err="1"/>
              <a:t>Індивідуальна</a:t>
            </a:r>
            <a:r>
              <a:rPr lang="ru-RU" sz="2400" dirty="0"/>
              <a:t> </a:t>
            </a:r>
            <a:r>
              <a:rPr lang="ru-RU" sz="2400" dirty="0" err="1"/>
              <a:t>профілактика</a:t>
            </a:r>
            <a:r>
              <a:rPr lang="ru-RU" sz="2400" dirty="0"/>
              <a:t> проводиться по </a:t>
            </a:r>
            <a:r>
              <a:rPr lang="ru-RU" sz="2400" dirty="0" err="1"/>
              <a:t>відношенню</a:t>
            </a:r>
            <a:r>
              <a:rPr lang="ru-RU" sz="2400" dirty="0"/>
              <a:t> до </a:t>
            </a:r>
            <a:r>
              <a:rPr lang="ru-RU" sz="2400" dirty="0" err="1"/>
              <a:t>окремим</a:t>
            </a:r>
            <a:r>
              <a:rPr lang="ru-RU" sz="2400" dirty="0"/>
              <a:t> </a:t>
            </a:r>
            <a:r>
              <a:rPr lang="ru-RU" sz="2400" dirty="0" err="1"/>
              <a:t>індивідам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98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413576" y="4875025"/>
            <a:ext cx="3447865" cy="89617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u="sng" dirty="0"/>
              <a:t>Здоровий </a:t>
            </a:r>
            <a:r>
              <a:rPr lang="ru-RU" u="sng" dirty="0" err="1"/>
              <a:t>спосіб</a:t>
            </a:r>
            <a:r>
              <a:rPr lang="ru-RU" u="sng" dirty="0"/>
              <a:t> </a:t>
            </a:r>
            <a:r>
              <a:rPr lang="ru-RU" u="sng" dirty="0" err="1" smtClean="0"/>
              <a:t>життя</a:t>
            </a:r>
            <a:endParaRPr lang="ru-RU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253" y="205999"/>
            <a:ext cx="7718737" cy="123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Здоровий </a:t>
            </a:r>
            <a:r>
              <a:rPr lang="ru-RU" sz="2000" b="1" dirty="0" err="1"/>
              <a:t>спосіб</a:t>
            </a:r>
            <a:r>
              <a:rPr lang="ru-RU" sz="2000" b="1" dirty="0"/>
              <a:t>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 </a:t>
            </a:r>
            <a:r>
              <a:rPr lang="ru-RU" b="1" dirty="0" smtClean="0"/>
              <a:t>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, </a:t>
            </a:r>
            <a:r>
              <a:rPr lang="ru-RU" dirty="0" err="1"/>
              <a:t>спрямований</a:t>
            </a:r>
            <a:r>
              <a:rPr lang="ru-RU" dirty="0"/>
              <a:t> на </a:t>
            </a:r>
            <a:r>
              <a:rPr lang="ru-RU" dirty="0" err="1"/>
              <a:t>збереження</a:t>
            </a:r>
            <a:r>
              <a:rPr lang="ru-RU" dirty="0"/>
              <a:t> і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людей.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здоровим</a:t>
            </a:r>
            <a:r>
              <a:rPr lang="ru-RU" dirty="0"/>
              <a:t> способом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розуміють</a:t>
            </a:r>
            <a:r>
              <a:rPr lang="ru-RU" dirty="0"/>
              <a:t>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</a:t>
            </a:r>
            <a:r>
              <a:rPr lang="ru-RU" dirty="0" err="1"/>
              <a:t>індивідуума</a:t>
            </a:r>
            <a:r>
              <a:rPr lang="ru-RU" dirty="0"/>
              <a:t> і </a:t>
            </a:r>
            <a:r>
              <a:rPr lang="ru-RU" dirty="0" err="1"/>
              <a:t>суспільства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 до стану </a:t>
            </a:r>
            <a:r>
              <a:rPr lang="ru-RU" dirty="0" err="1"/>
              <a:t>особистого</a:t>
            </a:r>
            <a:r>
              <a:rPr lang="ru-RU" dirty="0"/>
              <a:t> (а через </a:t>
            </a:r>
            <a:r>
              <a:rPr lang="ru-RU" dirty="0" err="1"/>
              <a:t>нього</a:t>
            </a:r>
            <a:r>
              <a:rPr lang="ru-RU" dirty="0"/>
              <a:t> і </a:t>
            </a:r>
            <a:r>
              <a:rPr lang="ru-RU" dirty="0" err="1"/>
              <a:t>громадського</a:t>
            </a:r>
            <a:r>
              <a:rPr lang="ru-RU" dirty="0"/>
              <a:t>) </a:t>
            </a:r>
            <a:r>
              <a:rPr lang="ru-RU" dirty="0" err="1"/>
              <a:t>здоров’я</a:t>
            </a:r>
            <a:r>
              <a:rPr lang="ru-RU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0253" y="1519707"/>
            <a:ext cx="771873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Комплекс </a:t>
            </a:r>
            <a:r>
              <a:rPr lang="ru-RU" dirty="0" err="1"/>
              <a:t>індивідуальних</a:t>
            </a:r>
            <a:r>
              <a:rPr lang="ru-RU" dirty="0"/>
              <a:t> і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особистого</a:t>
            </a:r>
            <a:r>
              <a:rPr lang="ru-RU" dirty="0"/>
              <a:t> і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як </a:t>
            </a:r>
            <a:r>
              <a:rPr lang="ru-RU" dirty="0" err="1"/>
              <a:t>запорука</a:t>
            </a:r>
            <a:r>
              <a:rPr lang="ru-RU" dirty="0"/>
              <a:t> </a:t>
            </a:r>
            <a:r>
              <a:rPr lang="ru-RU" dirty="0" err="1"/>
              <a:t>стабільного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успішного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</a:t>
            </a:r>
            <a:r>
              <a:rPr lang="ru-RU" dirty="0" err="1"/>
              <a:t>Формування</a:t>
            </a:r>
            <a:r>
              <a:rPr lang="ru-RU" dirty="0"/>
              <a:t> здорового способу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напрямків</a:t>
            </a:r>
            <a:r>
              <a:rPr lang="ru-RU" dirty="0"/>
              <a:t> 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/>
              <a:t>формування</a:t>
            </a:r>
            <a:r>
              <a:rPr lang="ru-RU" dirty="0"/>
              <a:t>, </a:t>
            </a:r>
            <a:r>
              <a:rPr lang="ru-RU" dirty="0" err="1"/>
              <a:t>посилення</a:t>
            </a:r>
            <a:r>
              <a:rPr lang="ru-RU" dirty="0"/>
              <a:t>, </a:t>
            </a:r>
            <a:r>
              <a:rPr lang="ru-RU" dirty="0" err="1"/>
              <a:t>розвиток</a:t>
            </a:r>
            <a:r>
              <a:rPr lang="ru-RU" dirty="0"/>
              <a:t>, </a:t>
            </a:r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/>
              <a:t>позитивних</a:t>
            </a:r>
            <a:r>
              <a:rPr lang="ru-RU" dirty="0"/>
              <a:t> для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, </a:t>
            </a:r>
          </a:p>
          <a:p>
            <a:r>
              <a:rPr lang="ru-RU" dirty="0"/>
              <a:t>• </a:t>
            </a:r>
            <a:r>
              <a:rPr lang="ru-RU" dirty="0" err="1"/>
              <a:t>подолання</a:t>
            </a:r>
            <a:r>
              <a:rPr lang="ru-RU" dirty="0"/>
              <a:t>,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318253"/>
              </p:ext>
            </p:extLst>
          </p:nvPr>
        </p:nvGraphicFramePr>
        <p:xfrm>
          <a:off x="150253" y="3664411"/>
          <a:ext cx="7821770" cy="30841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10885"/>
                <a:gridCol w="3910885"/>
              </a:tblGrid>
              <a:tr h="616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та розвиток факторів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Подолання факторів ризику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67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фізична активність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• екологічна грамотність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• раціональне харчування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• дотримання правил особистої гігієни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вакцинопрофілактика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планування сім'ї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своєчасне медичне  обстеження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забруднення навколишнього середовища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гіподинамія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нераціональне харчування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шкідливі звички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стрес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самолікування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125" y="566608"/>
            <a:ext cx="3018766" cy="3567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61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34" y="342964"/>
            <a:ext cx="4005330" cy="1232393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cap="none" dirty="0" smtClean="0"/>
              <a:t>ОСНОВНІ ЗАВДАННЯ ПРОГРАМ, СПРЯМОВАНИХ НА ПРОСУВАННЯ ЗДОРОВОГО СПОСОБУ ЖИТТЯ:</a:t>
            </a:r>
            <a:endParaRPr lang="ru-RU" sz="1800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4" y="2344997"/>
            <a:ext cx="7469745" cy="40005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err="1"/>
              <a:t>первинна</a:t>
            </a:r>
            <a:r>
              <a:rPr lang="ru-RU" dirty="0"/>
              <a:t> </a:t>
            </a:r>
            <a:r>
              <a:rPr lang="ru-RU" dirty="0" err="1"/>
              <a:t>профілактика</a:t>
            </a:r>
            <a:r>
              <a:rPr lang="ru-RU" dirty="0"/>
              <a:t>,</a:t>
            </a:r>
          </a:p>
          <a:p>
            <a:r>
              <a:rPr lang="ru-RU" dirty="0" err="1" smtClean="0"/>
              <a:t>вторинна</a:t>
            </a:r>
            <a:r>
              <a:rPr lang="ru-RU" dirty="0" smtClean="0"/>
              <a:t> </a:t>
            </a:r>
            <a:r>
              <a:rPr lang="ru-RU" dirty="0" err="1"/>
              <a:t>профілактика</a:t>
            </a:r>
            <a:r>
              <a:rPr lang="ru-RU" dirty="0"/>
              <a:t>,</a:t>
            </a:r>
          </a:p>
          <a:p>
            <a:r>
              <a:rPr lang="ru-RU" dirty="0" smtClean="0"/>
              <a:t> </a:t>
            </a:r>
            <a:r>
              <a:rPr lang="ru-RU" dirty="0" err="1"/>
              <a:t>третинна</a:t>
            </a:r>
            <a:r>
              <a:rPr lang="ru-RU" dirty="0"/>
              <a:t> </a:t>
            </a:r>
            <a:r>
              <a:rPr lang="ru-RU" dirty="0" err="1"/>
              <a:t>профілактика</a:t>
            </a:r>
            <a:r>
              <a:rPr lang="ru-RU" dirty="0"/>
              <a:t>,</a:t>
            </a:r>
          </a:p>
          <a:p>
            <a:r>
              <a:rPr lang="ru-RU" dirty="0" err="1" smtClean="0"/>
              <a:t>прискорення</a:t>
            </a:r>
            <a:r>
              <a:rPr lang="ru-RU" dirty="0" smtClean="0"/>
              <a:t> </a:t>
            </a:r>
            <a:r>
              <a:rPr lang="ru-RU" dirty="0" err="1"/>
              <a:t>одужання</a:t>
            </a:r>
            <a:r>
              <a:rPr lang="ru-RU" dirty="0"/>
              <a:t> і </a:t>
            </a:r>
            <a:r>
              <a:rPr lang="ru-RU" dirty="0" err="1"/>
              <a:t>включення</a:t>
            </a:r>
            <a:r>
              <a:rPr lang="ru-RU" dirty="0"/>
              <a:t> в </a:t>
            </a:r>
            <a:r>
              <a:rPr lang="ru-RU" dirty="0" err="1"/>
              <a:t>повноцінне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з </a:t>
            </a:r>
            <a:r>
              <a:rPr lang="ru-RU" dirty="0" err="1"/>
              <a:t>гострими</a:t>
            </a:r>
            <a:r>
              <a:rPr lang="ru-RU" dirty="0"/>
              <a:t> </a:t>
            </a:r>
            <a:r>
              <a:rPr lang="ru-RU" dirty="0" err="1"/>
              <a:t>захворюваннями</a:t>
            </a:r>
            <a:r>
              <a:rPr lang="ru-RU" dirty="0"/>
              <a:t>,</a:t>
            </a:r>
          </a:p>
          <a:p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з </a:t>
            </a:r>
            <a:r>
              <a:rPr lang="ru-RU" dirty="0" err="1"/>
              <a:t>гострими</a:t>
            </a:r>
            <a:r>
              <a:rPr lang="ru-RU" dirty="0"/>
              <a:t> і </a:t>
            </a:r>
            <a:r>
              <a:rPr lang="ru-RU" dirty="0" err="1"/>
              <a:t>хронічними</a:t>
            </a:r>
            <a:r>
              <a:rPr lang="ru-RU" dirty="0"/>
              <a:t> </a:t>
            </a:r>
            <a:r>
              <a:rPr lang="ru-RU" dirty="0" err="1"/>
              <a:t>захворюваннями</a:t>
            </a:r>
            <a:r>
              <a:rPr lang="ru-RU" dirty="0"/>
              <a:t>,</a:t>
            </a:r>
          </a:p>
          <a:p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/>
              <a:t>стану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з </a:t>
            </a:r>
            <a:r>
              <a:rPr lang="ru-RU" dirty="0" err="1"/>
              <a:t>хронічними</a:t>
            </a:r>
            <a:r>
              <a:rPr lang="ru-RU" dirty="0"/>
              <a:t> </a:t>
            </a:r>
            <a:r>
              <a:rPr lang="ru-RU" dirty="0" err="1"/>
              <a:t>захворюваннями</a:t>
            </a:r>
            <a:r>
              <a:rPr lang="ru-RU" dirty="0"/>
              <a:t>,</a:t>
            </a:r>
          </a:p>
          <a:p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/>
              <a:t>адаптація</a:t>
            </a:r>
            <a:r>
              <a:rPr lang="ru-RU" dirty="0"/>
              <a:t> </a:t>
            </a:r>
            <a:r>
              <a:rPr lang="ru-RU" dirty="0" err="1"/>
              <a:t>інвалідів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55356" y="1714500"/>
            <a:ext cx="3639781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• </a:t>
            </a:r>
            <a:r>
              <a:rPr lang="ru-RU" sz="2000" dirty="0" err="1"/>
              <a:t>раціональне</a:t>
            </a:r>
            <a:r>
              <a:rPr lang="ru-RU" sz="2000" dirty="0"/>
              <a:t> </a:t>
            </a:r>
            <a:r>
              <a:rPr lang="ru-RU" sz="2000" dirty="0" err="1"/>
              <a:t>харчування</a:t>
            </a:r>
            <a:r>
              <a:rPr lang="ru-RU" sz="2000" dirty="0" smtClean="0"/>
              <a:t>;</a:t>
            </a:r>
          </a:p>
          <a:p>
            <a:endParaRPr lang="ru-RU" sz="2000" dirty="0"/>
          </a:p>
          <a:p>
            <a:r>
              <a:rPr lang="ru-RU" sz="2000" dirty="0"/>
              <a:t>• оптимальна </a:t>
            </a:r>
            <a:r>
              <a:rPr lang="ru-RU" sz="2000" dirty="0" err="1"/>
              <a:t>фізична</a:t>
            </a:r>
            <a:r>
              <a:rPr lang="ru-RU" sz="2000" dirty="0"/>
              <a:t> </a:t>
            </a:r>
            <a:r>
              <a:rPr lang="ru-RU" sz="2000" dirty="0" err="1"/>
              <a:t>активність</a:t>
            </a:r>
            <a:r>
              <a:rPr lang="ru-RU" sz="2000" dirty="0" smtClean="0"/>
              <a:t>;</a:t>
            </a:r>
          </a:p>
          <a:p>
            <a:endParaRPr lang="ru-RU" sz="2000" dirty="0"/>
          </a:p>
          <a:p>
            <a:r>
              <a:rPr lang="ru-RU" sz="2000" dirty="0"/>
              <a:t>• </a:t>
            </a:r>
            <a:r>
              <a:rPr lang="ru-RU" sz="2000" dirty="0" err="1"/>
              <a:t>гігієнічні</a:t>
            </a:r>
            <a:r>
              <a:rPr lang="ru-RU" sz="2000" dirty="0"/>
              <a:t> заходи</a:t>
            </a:r>
            <a:r>
              <a:rPr lang="ru-RU" sz="2000" dirty="0" smtClean="0"/>
              <a:t>;</a:t>
            </a:r>
          </a:p>
          <a:p>
            <a:endParaRPr lang="ru-RU" sz="2000" dirty="0"/>
          </a:p>
          <a:p>
            <a:r>
              <a:rPr lang="ru-RU" sz="2000" dirty="0"/>
              <a:t>• </a:t>
            </a:r>
            <a:r>
              <a:rPr lang="ru-RU" sz="2000" dirty="0" err="1"/>
              <a:t>відмова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шкідливих</a:t>
            </a:r>
            <a:r>
              <a:rPr lang="ru-RU" sz="2000" dirty="0"/>
              <a:t> </a:t>
            </a:r>
            <a:r>
              <a:rPr lang="ru-RU" sz="2000" dirty="0" err="1"/>
              <a:t>звичок</a:t>
            </a:r>
            <a:r>
              <a:rPr lang="ru-RU" sz="2000" dirty="0" smtClean="0"/>
              <a:t>;</a:t>
            </a:r>
          </a:p>
          <a:p>
            <a:endParaRPr lang="ru-RU" sz="2000" dirty="0"/>
          </a:p>
          <a:p>
            <a:r>
              <a:rPr lang="ru-RU" sz="2000" dirty="0"/>
              <a:t>• </a:t>
            </a:r>
            <a:r>
              <a:rPr lang="ru-RU" sz="2000" dirty="0" err="1"/>
              <a:t>профілактика</a:t>
            </a:r>
            <a:r>
              <a:rPr lang="ru-RU" sz="2000" dirty="0"/>
              <a:t> </a:t>
            </a:r>
            <a:r>
              <a:rPr lang="ru-RU" sz="2000" dirty="0" err="1"/>
              <a:t>інфекційних</a:t>
            </a:r>
            <a:r>
              <a:rPr lang="ru-RU" sz="2000" dirty="0"/>
              <a:t> </a:t>
            </a:r>
            <a:r>
              <a:rPr lang="ru-RU" sz="2000" dirty="0" err="1"/>
              <a:t>захворювань</a:t>
            </a:r>
            <a:r>
              <a:rPr lang="ru-RU" sz="2000" dirty="0" smtClean="0"/>
              <a:t>;</a:t>
            </a:r>
          </a:p>
          <a:p>
            <a:endParaRPr lang="ru-RU" sz="2000" dirty="0"/>
          </a:p>
          <a:p>
            <a:r>
              <a:rPr lang="ru-RU" sz="2000" dirty="0"/>
              <a:t>• </a:t>
            </a:r>
            <a:r>
              <a:rPr lang="ru-RU" sz="2000" dirty="0" err="1"/>
              <a:t>реабілітаційні</a:t>
            </a:r>
            <a:r>
              <a:rPr lang="ru-RU" sz="2000" dirty="0"/>
              <a:t> заходи.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83380" y="358997"/>
            <a:ext cx="481175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ЕКСПЕРТИ ВИДІЛЯЮТЬ НАСТУПНІ ОСНОВНІ ЕЛЕМЕНТИ ЗДОРОВОГО СПОСОБУ ЖИТТЯ, ЯКІ, З НАШОЇ ТОЧКИ ЗОРУ, МОЖНА ВИБУДУВАТИ В ІЄРАРХІЮ (МАЛ. 2):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146" r="3265" b="2212"/>
          <a:stretch/>
        </p:blipFill>
        <p:spPr>
          <a:xfrm>
            <a:off x="3953814" y="-138205"/>
            <a:ext cx="4404576" cy="3860199"/>
          </a:xfrm>
          <a:prstGeom prst="triangle">
            <a:avLst>
              <a:gd name="adj" fmla="val 43843"/>
            </a:avLst>
          </a:prstGeom>
        </p:spPr>
      </p:pic>
    </p:spTree>
    <p:extLst>
      <p:ext uri="{BB962C8B-B14F-4D97-AF65-F5344CB8AC3E}">
        <p14:creationId xmlns:p14="http://schemas.microsoft.com/office/powerpoint/2010/main" val="63861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70" y="189961"/>
            <a:ext cx="11114468" cy="3928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Зміцнення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здоров’я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690" y="686107"/>
            <a:ext cx="11204620" cy="1455313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/>
              <a:t>пріоритетних</a:t>
            </a:r>
            <a:r>
              <a:rPr lang="ru-RU" dirty="0"/>
              <a:t> </a:t>
            </a:r>
            <a:r>
              <a:rPr lang="ru-RU" dirty="0" err="1"/>
              <a:t>напрямків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по </a:t>
            </a:r>
            <a:r>
              <a:rPr lang="ru-RU" dirty="0" err="1"/>
              <a:t>зміцненню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:</a:t>
            </a:r>
          </a:p>
          <a:p>
            <a:r>
              <a:rPr lang="ru-RU" dirty="0" err="1" smtClean="0"/>
              <a:t>посилення</a:t>
            </a:r>
            <a:r>
              <a:rPr lang="ru-RU" dirty="0" smtClean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за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;</a:t>
            </a:r>
          </a:p>
          <a:p>
            <a:r>
              <a:rPr lang="ru-RU" dirty="0" err="1" smtClean="0"/>
              <a:t>зміцнення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партнерських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 і </a:t>
            </a:r>
            <a:r>
              <a:rPr lang="ru-RU" dirty="0" err="1"/>
              <a:t>контактів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інтересах</a:t>
            </a:r>
            <a:r>
              <a:rPr lang="ru-RU" dirty="0" smtClean="0"/>
              <a:t>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;</a:t>
            </a:r>
          </a:p>
          <a:p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/>
              <a:t>необхідної</a:t>
            </a:r>
            <a:r>
              <a:rPr lang="ru-RU" dirty="0"/>
              <a:t> для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3486" y="2244760"/>
            <a:ext cx="1132482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5. Стан </a:t>
            </a:r>
            <a:r>
              <a:rPr lang="ru-RU" sz="2400" b="1" dirty="0" err="1"/>
              <a:t>фізичного</a:t>
            </a:r>
            <a:r>
              <a:rPr lang="ru-RU" sz="2400" b="1" dirty="0"/>
              <a:t> </a:t>
            </a:r>
            <a:r>
              <a:rPr lang="ru-RU" sz="2400" b="1" dirty="0" err="1"/>
              <a:t>здоров’я</a:t>
            </a:r>
            <a:r>
              <a:rPr lang="ru-RU" sz="2400" b="1" dirty="0"/>
              <a:t> </a:t>
            </a:r>
            <a:r>
              <a:rPr lang="ru-RU" sz="2400" b="1" dirty="0" err="1"/>
              <a:t>населення</a:t>
            </a:r>
            <a:r>
              <a:rPr lang="ru-RU" sz="2400" b="1" dirty="0"/>
              <a:t> </a:t>
            </a:r>
            <a:r>
              <a:rPr lang="ru-RU" sz="2400" b="1" dirty="0" err="1"/>
              <a:t>України</a:t>
            </a:r>
            <a:r>
              <a:rPr lang="ru-RU" sz="2400" b="1" dirty="0"/>
              <a:t>. </a:t>
            </a:r>
            <a:r>
              <a:rPr lang="ru-RU" sz="2400" b="1" dirty="0" err="1"/>
              <a:t>Зростання</a:t>
            </a:r>
            <a:r>
              <a:rPr lang="ru-RU" sz="2400" b="1" dirty="0"/>
              <a:t> </a:t>
            </a:r>
            <a:r>
              <a:rPr lang="ru-RU" sz="2400" b="1" dirty="0" err="1"/>
              <a:t>хронічних</a:t>
            </a:r>
            <a:r>
              <a:rPr lang="ru-RU" sz="2400" b="1" dirty="0"/>
              <a:t> хвороб в </a:t>
            </a:r>
            <a:r>
              <a:rPr lang="ru-RU" sz="2400" b="1" dirty="0" err="1"/>
              <a:t>сучасному</a:t>
            </a:r>
            <a:r>
              <a:rPr lang="ru-RU" sz="2400" b="1" dirty="0"/>
              <a:t> </a:t>
            </a:r>
            <a:r>
              <a:rPr lang="ru-RU" sz="2400" b="1" dirty="0" err="1" smtClean="0"/>
              <a:t>суспільстві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3487" y="3179097"/>
            <a:ext cx="11307651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Прискорений</a:t>
            </a:r>
            <a:r>
              <a:rPr lang="ru-RU" dirty="0" smtClean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і </a:t>
            </a:r>
            <a:r>
              <a:rPr lang="ru-RU" dirty="0" err="1"/>
              <a:t>пов'язані</a:t>
            </a:r>
            <a:r>
              <a:rPr lang="ru-RU" dirty="0"/>
              <a:t> з ним </a:t>
            </a:r>
            <a:r>
              <a:rPr lang="ru-RU" dirty="0" err="1"/>
              <a:t>глобальні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‒ </a:t>
            </a:r>
            <a:r>
              <a:rPr lang="ru-RU" dirty="0" err="1"/>
              <a:t>соціальні</a:t>
            </a:r>
            <a:r>
              <a:rPr lang="ru-RU" dirty="0"/>
              <a:t>, </a:t>
            </a:r>
            <a:r>
              <a:rPr lang="ru-RU" dirty="0" err="1"/>
              <a:t>економічні</a:t>
            </a:r>
            <a:r>
              <a:rPr lang="ru-RU" dirty="0"/>
              <a:t>, </a:t>
            </a:r>
            <a:r>
              <a:rPr lang="ru-RU" dirty="0" err="1"/>
              <a:t>технологічні</a:t>
            </a:r>
            <a:r>
              <a:rPr lang="ru-RU" dirty="0"/>
              <a:t> і </a:t>
            </a:r>
            <a:r>
              <a:rPr lang="ru-RU" dirty="0" err="1" smtClean="0"/>
              <a:t>кліматичні</a:t>
            </a:r>
            <a:r>
              <a:rPr lang="ru-RU" dirty="0" smtClean="0"/>
              <a:t> </a:t>
            </a:r>
            <a:r>
              <a:rPr lang="ru-RU" dirty="0" err="1" smtClean="0"/>
              <a:t>стимулюють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адаптуватися</a:t>
            </a:r>
            <a:r>
              <a:rPr lang="ru-RU" dirty="0" smtClean="0"/>
              <a:t> до </a:t>
            </a:r>
            <a:r>
              <a:rPr lang="ru-RU" dirty="0" err="1" smtClean="0"/>
              <a:t>нових</a:t>
            </a:r>
            <a:r>
              <a:rPr lang="ru-RU" dirty="0" smtClean="0"/>
              <a:t> умов</a:t>
            </a:r>
            <a:r>
              <a:rPr lang="ru-RU" dirty="0"/>
              <a:t>. Х</a:t>
            </a:r>
            <a:r>
              <a:rPr lang="ru-RU" dirty="0" smtClean="0"/>
              <a:t>арактерною </a:t>
            </a:r>
            <a:r>
              <a:rPr lang="ru-RU" dirty="0" err="1"/>
              <a:t>рисою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часу є </a:t>
            </a:r>
            <a:r>
              <a:rPr lang="ru-RU" dirty="0" err="1"/>
              <a:t>прогресивна</a:t>
            </a:r>
            <a:r>
              <a:rPr lang="ru-RU" dirty="0"/>
              <a:t> </a:t>
            </a:r>
            <a:r>
              <a:rPr lang="ru-RU" dirty="0" err="1"/>
              <a:t>нестабільність</a:t>
            </a:r>
            <a:r>
              <a:rPr lang="ru-RU" dirty="0"/>
              <a:t>. На </a:t>
            </a:r>
            <a:r>
              <a:rPr lang="ru-RU" dirty="0" err="1"/>
              <a:t>популяційному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знижуються</a:t>
            </a:r>
            <a:r>
              <a:rPr lang="ru-RU" dirty="0"/>
              <a:t> </a:t>
            </a:r>
            <a:r>
              <a:rPr lang="ru-RU" dirty="0" err="1"/>
              <a:t>функціональні</a:t>
            </a:r>
            <a:r>
              <a:rPr lang="ru-RU" dirty="0"/>
              <a:t> </a:t>
            </a:r>
            <a:r>
              <a:rPr lang="ru-RU" dirty="0" err="1"/>
              <a:t>резерви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</a:t>
            </a:r>
          </a:p>
          <a:p>
            <a:pPr algn="ctr"/>
            <a:r>
              <a:rPr lang="ru-RU" dirty="0" smtClean="0"/>
              <a:t> </a:t>
            </a:r>
            <a:r>
              <a:rPr lang="ru-RU" dirty="0" err="1"/>
              <a:t>порушується</a:t>
            </a:r>
            <a:r>
              <a:rPr lang="ru-RU" dirty="0"/>
              <a:t> </a:t>
            </a:r>
            <a:r>
              <a:rPr lang="ru-RU" dirty="0" err="1"/>
              <a:t>реактивність</a:t>
            </a:r>
            <a:r>
              <a:rPr lang="ru-RU" dirty="0"/>
              <a:t> і </a:t>
            </a:r>
            <a:r>
              <a:rPr lang="ru-RU" dirty="0" err="1"/>
              <a:t>резистентність</a:t>
            </a:r>
            <a:r>
              <a:rPr lang="ru-RU" dirty="0"/>
              <a:t>,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саморегуляції</a:t>
            </a:r>
            <a:r>
              <a:rPr lang="ru-RU" dirty="0"/>
              <a:t>, </a:t>
            </a:r>
            <a:r>
              <a:rPr lang="ru-RU" dirty="0" err="1"/>
              <a:t>погіршується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нащадків</a:t>
            </a:r>
            <a:r>
              <a:rPr lang="ru-RU" dirty="0"/>
              <a:t>... Як </a:t>
            </a:r>
            <a:r>
              <a:rPr lang="ru-RU" dirty="0" err="1"/>
              <a:t>наслідок</a:t>
            </a:r>
            <a:r>
              <a:rPr lang="ru-RU" dirty="0"/>
              <a:t> - </a:t>
            </a:r>
            <a:r>
              <a:rPr lang="ru-RU" dirty="0" err="1"/>
              <a:t>змінюється</a:t>
            </a:r>
            <a:r>
              <a:rPr lang="ru-RU" dirty="0"/>
              <a:t> характер </a:t>
            </a:r>
            <a:r>
              <a:rPr lang="ru-RU" dirty="0" err="1"/>
              <a:t>захворювань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: </a:t>
            </a:r>
            <a:r>
              <a:rPr lang="ru-RU" dirty="0" err="1"/>
              <a:t>гіподинамія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тяжких </a:t>
            </a:r>
            <a:r>
              <a:rPr lang="ru-RU" dirty="0" err="1"/>
              <a:t>захворювань</a:t>
            </a:r>
            <a:r>
              <a:rPr lang="ru-RU" dirty="0"/>
              <a:t>: </a:t>
            </a:r>
            <a:r>
              <a:rPr lang="ru-RU" dirty="0" err="1"/>
              <a:t>інфаркт</a:t>
            </a:r>
            <a:r>
              <a:rPr lang="ru-RU" dirty="0"/>
              <a:t>, атеросклероз, </a:t>
            </a:r>
            <a:r>
              <a:rPr lang="ru-RU" dirty="0" err="1"/>
              <a:t>ішемія</a:t>
            </a:r>
            <a:r>
              <a:rPr lang="ru-RU" dirty="0"/>
              <a:t>, </a:t>
            </a:r>
            <a:r>
              <a:rPr lang="ru-RU" dirty="0" err="1"/>
              <a:t>гіпертонія</a:t>
            </a:r>
            <a:r>
              <a:rPr lang="ru-RU" dirty="0"/>
              <a:t>, </a:t>
            </a:r>
            <a:r>
              <a:rPr lang="ru-RU" dirty="0" err="1"/>
              <a:t>цукровий</a:t>
            </a:r>
            <a:r>
              <a:rPr lang="ru-RU" dirty="0"/>
              <a:t> </a:t>
            </a:r>
            <a:r>
              <a:rPr lang="ru-RU" dirty="0" err="1"/>
              <a:t>діабет</a:t>
            </a:r>
            <a:r>
              <a:rPr lang="ru-RU" dirty="0"/>
              <a:t>, </a:t>
            </a:r>
            <a:r>
              <a:rPr lang="ru-RU" dirty="0" err="1"/>
              <a:t>поява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 (</a:t>
            </a:r>
            <a:r>
              <a:rPr lang="ru-RU" dirty="0"/>
              <a:t>у тому </a:t>
            </a:r>
            <a:r>
              <a:rPr lang="ru-RU" dirty="0" err="1"/>
              <a:t>числі</a:t>
            </a:r>
            <a:r>
              <a:rPr lang="ru-RU" dirty="0"/>
              <a:t> С</a:t>
            </a:r>
            <a:r>
              <a:rPr lang="en-US" dirty="0"/>
              <a:t>OVID-19) </a:t>
            </a:r>
            <a:r>
              <a:rPr lang="ru-RU" dirty="0" smtClean="0"/>
              <a:t>‒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30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нозологічних</a:t>
            </a:r>
            <a:r>
              <a:rPr lang="ru-RU" dirty="0"/>
              <a:t> форм за </a:t>
            </a:r>
            <a:r>
              <a:rPr lang="ru-RU" dirty="0" err="1"/>
              <a:t>останні</a:t>
            </a:r>
            <a:r>
              <a:rPr lang="ru-RU" dirty="0"/>
              <a:t> 20 </a:t>
            </a:r>
            <a:r>
              <a:rPr lang="ru-RU" dirty="0" err="1"/>
              <a:t>років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рецидиви</a:t>
            </a:r>
            <a:r>
              <a:rPr lang="ru-RU" dirty="0"/>
              <a:t> </a:t>
            </a:r>
            <a:r>
              <a:rPr lang="ru-RU" dirty="0" err="1"/>
              <a:t>старих</a:t>
            </a:r>
            <a:r>
              <a:rPr lang="ru-RU" dirty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. </a:t>
            </a:r>
          </a:p>
          <a:p>
            <a:pPr algn="ctr"/>
            <a:r>
              <a:rPr lang="ru-RU" dirty="0" err="1" smtClean="0"/>
              <a:t>Глобальні</a:t>
            </a:r>
            <a:r>
              <a:rPr lang="ru-RU" dirty="0" smtClean="0"/>
              <a:t> </a:t>
            </a:r>
            <a:r>
              <a:rPr lang="ru-RU" dirty="0" err="1"/>
              <a:t>катастрофи</a:t>
            </a:r>
            <a:r>
              <a:rPr lang="ru-RU" dirty="0"/>
              <a:t>, </a:t>
            </a:r>
            <a:r>
              <a:rPr lang="ru-RU" dirty="0" err="1"/>
              <a:t>забруднені</a:t>
            </a:r>
            <a:r>
              <a:rPr lang="ru-RU" dirty="0"/>
              <a:t> </a:t>
            </a:r>
            <a:r>
              <a:rPr lang="ru-RU" dirty="0" err="1"/>
              <a:t>водойми</a:t>
            </a:r>
            <a:r>
              <a:rPr lang="ru-RU" dirty="0"/>
              <a:t>, </a:t>
            </a:r>
            <a:r>
              <a:rPr lang="ru-RU" dirty="0" err="1"/>
              <a:t>вирубані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, </a:t>
            </a:r>
            <a:r>
              <a:rPr lang="ru-RU" dirty="0" err="1"/>
              <a:t>екологічно</a:t>
            </a:r>
            <a:r>
              <a:rPr lang="ru-RU" dirty="0"/>
              <a:t> </a:t>
            </a:r>
            <a:r>
              <a:rPr lang="ru-RU" dirty="0" err="1"/>
              <a:t>шкідливі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, наркотики </a:t>
            </a:r>
            <a:r>
              <a:rPr lang="ru-RU" dirty="0" err="1"/>
              <a:t>породжують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роду </a:t>
            </a:r>
            <a:r>
              <a:rPr lang="ru-RU" dirty="0" err="1"/>
              <a:t>захворювання</a:t>
            </a:r>
            <a:r>
              <a:rPr lang="ru-RU" dirty="0"/>
              <a:t>, </a:t>
            </a:r>
            <a:r>
              <a:rPr lang="ru-RU" dirty="0" err="1"/>
              <a:t>зменшують</a:t>
            </a:r>
            <a:r>
              <a:rPr lang="ru-RU" dirty="0"/>
              <a:t>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людей, </a:t>
            </a:r>
            <a:r>
              <a:rPr lang="ru-RU" dirty="0" err="1"/>
              <a:t>спричиняють</a:t>
            </a:r>
            <a:r>
              <a:rPr lang="ru-RU" dirty="0"/>
              <a:t> до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смертності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867" y="189961"/>
            <a:ext cx="2591938" cy="1951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704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60" y="461444"/>
            <a:ext cx="10515600" cy="982086"/>
          </a:xfr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</a:rPr>
              <a:t>Стан </a:t>
            </a:r>
            <a:r>
              <a:rPr lang="ru-RU" sz="3200" dirty="0" err="1">
                <a:solidFill>
                  <a:schemeClr val="accent1"/>
                </a:solidFill>
              </a:rPr>
              <a:t>фізичного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  <a:r>
              <a:rPr lang="ru-RU" sz="3200" dirty="0" err="1">
                <a:solidFill>
                  <a:schemeClr val="accent1"/>
                </a:solidFill>
              </a:rPr>
              <a:t>здоров’я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  <a:r>
              <a:rPr lang="ru-RU" sz="3200" dirty="0" err="1">
                <a:solidFill>
                  <a:schemeClr val="accent1"/>
                </a:solidFill>
              </a:rPr>
              <a:t>населення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  <a:r>
              <a:rPr lang="ru-RU" sz="3200" dirty="0" err="1">
                <a:solidFill>
                  <a:schemeClr val="accent1"/>
                </a:solidFill>
              </a:rPr>
              <a:t>України</a:t>
            </a:r>
            <a:r>
              <a:rPr lang="ru-RU" sz="3200" dirty="0">
                <a:solidFill>
                  <a:schemeClr val="accent1"/>
                </a:solidFill>
              </a:rPr>
              <a:t>. </a:t>
            </a:r>
            <a:r>
              <a:rPr lang="ru-RU" sz="3200" dirty="0" err="1">
                <a:solidFill>
                  <a:schemeClr val="accent1"/>
                </a:solidFill>
              </a:rPr>
              <a:t>Зростання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  <a:r>
              <a:rPr lang="ru-RU" sz="3200" dirty="0" err="1">
                <a:solidFill>
                  <a:schemeClr val="accent1"/>
                </a:solidFill>
              </a:rPr>
              <a:t>хронічних</a:t>
            </a:r>
            <a:r>
              <a:rPr lang="ru-RU" sz="3200" dirty="0">
                <a:solidFill>
                  <a:schemeClr val="accent1"/>
                </a:solidFill>
              </a:rPr>
              <a:t> хвороб в </a:t>
            </a:r>
            <a:r>
              <a:rPr lang="ru-RU" sz="3200" dirty="0" err="1">
                <a:solidFill>
                  <a:schemeClr val="accent1"/>
                </a:solidFill>
              </a:rPr>
              <a:t>сучасному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  <a:r>
              <a:rPr lang="ru-RU" sz="3200" dirty="0" err="1">
                <a:solidFill>
                  <a:schemeClr val="accent1"/>
                </a:solidFill>
              </a:rPr>
              <a:t>суспільстві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7760" y="1648496"/>
            <a:ext cx="10515600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 </a:t>
            </a:r>
            <a:r>
              <a:rPr lang="ru-RU" sz="2000" dirty="0" err="1"/>
              <a:t>структурі</a:t>
            </a:r>
            <a:r>
              <a:rPr lang="ru-RU" sz="2000" dirty="0"/>
              <a:t> </a:t>
            </a:r>
            <a:r>
              <a:rPr lang="ru-RU" sz="2000" dirty="0" err="1"/>
              <a:t>смертності</a:t>
            </a:r>
            <a:r>
              <a:rPr lang="ru-RU" sz="2000" dirty="0"/>
              <a:t> трудового </a:t>
            </a:r>
            <a:r>
              <a:rPr lang="ru-RU" sz="2000" dirty="0" err="1"/>
              <a:t>потенціалу</a:t>
            </a:r>
            <a:r>
              <a:rPr lang="ru-RU" sz="2000" dirty="0"/>
              <a:t> </a:t>
            </a:r>
            <a:r>
              <a:rPr lang="ru-RU" sz="2000" dirty="0" err="1"/>
              <a:t>суспільства</a:t>
            </a:r>
            <a:r>
              <a:rPr lang="ru-RU" sz="2000" dirty="0"/>
              <a:t> </a:t>
            </a:r>
            <a:r>
              <a:rPr lang="ru-RU" sz="2000" dirty="0" err="1" smtClean="0"/>
              <a:t>домінують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нещасні</a:t>
            </a:r>
            <a:r>
              <a:rPr lang="ru-RU" sz="2000" dirty="0" smtClean="0"/>
              <a:t> </a:t>
            </a:r>
            <a:r>
              <a:rPr lang="ru-RU" sz="2000" dirty="0" err="1"/>
              <a:t>випадки</a:t>
            </a:r>
            <a:r>
              <a:rPr lang="ru-RU" sz="2000" dirty="0"/>
              <a:t> і </a:t>
            </a:r>
            <a:r>
              <a:rPr lang="ru-RU" sz="2000" dirty="0" err="1"/>
              <a:t>травми</a:t>
            </a:r>
            <a:r>
              <a:rPr lang="ru-RU" sz="2000" dirty="0"/>
              <a:t> (38%).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Доля </a:t>
            </a:r>
            <a:r>
              <a:rPr lang="ru-RU" sz="2000" dirty="0" err="1" smtClean="0"/>
              <a:t>здорових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новонароджених</a:t>
            </a:r>
            <a:r>
              <a:rPr lang="ru-RU" sz="2000" dirty="0" smtClean="0"/>
              <a:t> за </a:t>
            </a:r>
            <a:r>
              <a:rPr lang="ru-RU" sz="2000" dirty="0" err="1" smtClean="0"/>
              <a:t>останні</a:t>
            </a:r>
            <a:r>
              <a:rPr lang="ru-RU" sz="2000" dirty="0" smtClean="0"/>
              <a:t> 10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зменшилась</a:t>
            </a:r>
            <a:r>
              <a:rPr lang="ru-RU" sz="2000" dirty="0" smtClean="0"/>
              <a:t> на </a:t>
            </a:r>
            <a:r>
              <a:rPr lang="ru-RU" sz="2000" dirty="0"/>
              <a:t>15</a:t>
            </a:r>
            <a:r>
              <a:rPr lang="ru-RU" sz="2000" dirty="0" smtClean="0"/>
              <a:t>%, </a:t>
            </a:r>
            <a:r>
              <a:rPr lang="ru-RU" sz="2000" dirty="0" err="1"/>
              <a:t>хвороби</a:t>
            </a:r>
            <a:r>
              <a:rPr lang="ru-RU" sz="2000" dirty="0"/>
              <a:t> </a:t>
            </a:r>
            <a:r>
              <a:rPr lang="ru-RU" sz="2000" dirty="0" err="1"/>
              <a:t>ендокринної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і </a:t>
            </a:r>
            <a:r>
              <a:rPr lang="ru-RU" sz="2000" dirty="0" err="1"/>
              <a:t>крові</a:t>
            </a:r>
            <a:r>
              <a:rPr lang="ru-RU" sz="2000" dirty="0"/>
              <a:t> ‒ на 30‒35%, </a:t>
            </a:r>
            <a:r>
              <a:rPr lang="ru-RU" sz="2000" dirty="0" err="1"/>
              <a:t>хвороби</a:t>
            </a:r>
            <a:r>
              <a:rPr lang="ru-RU" sz="2000" dirty="0"/>
              <a:t> </a:t>
            </a:r>
            <a:r>
              <a:rPr lang="ru-RU" sz="2000" dirty="0" err="1"/>
              <a:t>органів</a:t>
            </a:r>
            <a:r>
              <a:rPr lang="ru-RU" sz="2000" dirty="0"/>
              <a:t> </a:t>
            </a:r>
            <a:r>
              <a:rPr lang="ru-RU" sz="2000" dirty="0" err="1"/>
              <a:t>травлення</a:t>
            </a:r>
            <a:r>
              <a:rPr lang="ru-RU" sz="2000" dirty="0"/>
              <a:t> ‒ на 22‒25%, </a:t>
            </a:r>
            <a:r>
              <a:rPr lang="ru-RU" sz="2000" dirty="0" err="1"/>
              <a:t>хвороби</a:t>
            </a:r>
            <a:r>
              <a:rPr lang="ru-RU" sz="2000" dirty="0"/>
              <a:t> </a:t>
            </a:r>
            <a:r>
              <a:rPr lang="ru-RU" sz="2000" dirty="0" err="1"/>
              <a:t>органів</a:t>
            </a:r>
            <a:r>
              <a:rPr lang="ru-RU" sz="2000" dirty="0"/>
              <a:t> </a:t>
            </a:r>
            <a:r>
              <a:rPr lang="ru-RU" sz="2000" dirty="0" err="1"/>
              <a:t>дихання</a:t>
            </a:r>
            <a:r>
              <a:rPr lang="ru-RU" sz="2000" dirty="0"/>
              <a:t> ‒ на 40%.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7760" y="3411140"/>
            <a:ext cx="10515600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Депопуляційні</a:t>
            </a:r>
            <a:r>
              <a:rPr lang="ru-RU" sz="2000" dirty="0"/>
              <a:t> </a:t>
            </a:r>
            <a:r>
              <a:rPr lang="ru-RU" sz="2000" dirty="0" err="1" smtClean="0"/>
              <a:t>процеси</a:t>
            </a:r>
            <a:r>
              <a:rPr lang="ru-RU" sz="2000" dirty="0" smtClean="0"/>
              <a:t> (</a:t>
            </a:r>
            <a:r>
              <a:rPr lang="ru-RU" sz="2000" dirty="0" err="1" smtClean="0"/>
              <a:t>від’ємний</a:t>
            </a:r>
            <a:r>
              <a:rPr lang="ru-RU" sz="2000" dirty="0" smtClean="0"/>
              <a:t> </a:t>
            </a:r>
            <a:r>
              <a:rPr lang="ru-RU" sz="2000" dirty="0" err="1"/>
              <a:t>приріст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, </a:t>
            </a:r>
            <a:r>
              <a:rPr lang="ru-RU" sz="2000" dirty="0" err="1"/>
              <a:t>різке</a:t>
            </a:r>
            <a:r>
              <a:rPr lang="ru-RU" sz="2000" dirty="0"/>
              <a:t> </a:t>
            </a:r>
            <a:r>
              <a:rPr lang="ru-RU" sz="2000" dirty="0" err="1"/>
              <a:t>зниження</a:t>
            </a:r>
            <a:r>
              <a:rPr lang="ru-RU" sz="2000" dirty="0"/>
              <a:t> </a:t>
            </a:r>
            <a:r>
              <a:rPr lang="ru-RU" sz="2000" dirty="0" err="1"/>
              <a:t>загального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</a:t>
            </a:r>
            <a:r>
              <a:rPr lang="ru-RU" sz="2000" dirty="0" err="1"/>
              <a:t>здоров’я</a:t>
            </a:r>
            <a:r>
              <a:rPr lang="ru-RU" sz="2000" dirty="0"/>
              <a:t>, </a:t>
            </a:r>
            <a:r>
              <a:rPr lang="ru-RU" sz="2000" dirty="0" err="1"/>
              <a:t>падіння</a:t>
            </a:r>
            <a:r>
              <a:rPr lang="ru-RU" sz="2000" dirty="0"/>
              <a:t> </a:t>
            </a:r>
            <a:r>
              <a:rPr lang="ru-RU" sz="2000" dirty="0" err="1"/>
              <a:t>середньої</a:t>
            </a:r>
            <a:r>
              <a:rPr lang="ru-RU" sz="2000" dirty="0"/>
              <a:t> </a:t>
            </a:r>
            <a:r>
              <a:rPr lang="ru-RU" sz="2000" dirty="0" err="1"/>
              <a:t>тривалості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, </a:t>
            </a:r>
            <a:r>
              <a:rPr lang="ru-RU" sz="2000" dirty="0" err="1"/>
              <a:t>зростання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спадкових</a:t>
            </a:r>
            <a:r>
              <a:rPr lang="ru-RU" sz="2000" dirty="0"/>
              <a:t> </a:t>
            </a:r>
            <a:r>
              <a:rPr lang="ru-RU" sz="2000" dirty="0" smtClean="0"/>
              <a:t>хвороб, </a:t>
            </a:r>
            <a:r>
              <a:rPr lang="ru-RU" sz="2000" dirty="0" err="1" smtClean="0"/>
              <a:t>інвалідності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/>
              <a:t>)</a:t>
            </a:r>
            <a:r>
              <a:rPr lang="ru-RU" sz="2000" dirty="0" smtClean="0"/>
              <a:t>  особливо </a:t>
            </a:r>
            <a:r>
              <a:rPr lang="ru-RU" sz="2000" dirty="0" err="1"/>
              <a:t>загострилися</a:t>
            </a:r>
            <a:r>
              <a:rPr lang="ru-RU" sz="2000" dirty="0"/>
              <a:t> в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економічної</a:t>
            </a:r>
            <a:r>
              <a:rPr lang="ru-RU" sz="2000" dirty="0"/>
              <a:t> </a:t>
            </a:r>
            <a:r>
              <a:rPr lang="ru-RU" sz="2000" dirty="0" err="1"/>
              <a:t>кризи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err="1"/>
              <a:t>Ц</a:t>
            </a:r>
            <a:r>
              <a:rPr lang="ru-RU" sz="2000" dirty="0" err="1" smtClean="0"/>
              <a:t>е</a:t>
            </a:r>
            <a:r>
              <a:rPr lang="ru-RU" sz="2000" dirty="0" smtClean="0"/>
              <a:t> </a:t>
            </a:r>
            <a:r>
              <a:rPr lang="ru-RU" sz="2000" dirty="0"/>
              <a:t>є </a:t>
            </a:r>
            <a:r>
              <a:rPr lang="ru-RU" sz="2000" dirty="0" err="1"/>
              <a:t>повною</a:t>
            </a:r>
            <a:r>
              <a:rPr lang="ru-RU" sz="2000" dirty="0"/>
              <a:t> </a:t>
            </a:r>
            <a:r>
              <a:rPr lang="ru-RU" sz="2000" dirty="0" err="1"/>
              <a:t>мірою</a:t>
            </a:r>
            <a:r>
              <a:rPr lang="ru-RU" sz="2000" dirty="0"/>
              <a:t> </a:t>
            </a:r>
            <a:r>
              <a:rPr lang="ru-RU" sz="2000" dirty="0" err="1"/>
              <a:t>наслідком</a:t>
            </a:r>
            <a:r>
              <a:rPr lang="ru-RU" sz="2000" dirty="0"/>
              <a:t> </a:t>
            </a:r>
            <a:r>
              <a:rPr lang="ru-RU" sz="2000" dirty="0" err="1"/>
              <a:t>погіршення</a:t>
            </a:r>
            <a:r>
              <a:rPr lang="ru-RU" sz="2000" dirty="0"/>
              <a:t> </a:t>
            </a:r>
            <a:r>
              <a:rPr lang="ru-RU" sz="2000" dirty="0" err="1"/>
              <a:t>екологічного</a:t>
            </a:r>
            <a:r>
              <a:rPr lang="ru-RU" sz="2000" dirty="0"/>
              <a:t> становища та </a:t>
            </a:r>
            <a:r>
              <a:rPr lang="ru-RU" sz="2000" dirty="0" err="1"/>
              <a:t>медичного</a:t>
            </a:r>
            <a:r>
              <a:rPr lang="ru-RU" sz="2000" dirty="0"/>
              <a:t> </a:t>
            </a:r>
            <a:r>
              <a:rPr lang="ru-RU" sz="2000" dirty="0" err="1"/>
              <a:t>обслуговування</a:t>
            </a:r>
            <a:r>
              <a:rPr lang="ru-RU" sz="2000" dirty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/>
              <a:t>, </a:t>
            </a:r>
            <a:r>
              <a:rPr lang="ru-RU" sz="2000" dirty="0" err="1"/>
              <a:t>ставлення</a:t>
            </a:r>
            <a:r>
              <a:rPr lang="ru-RU" sz="2000" dirty="0"/>
              <a:t> </a:t>
            </a:r>
            <a:r>
              <a:rPr lang="ru-RU" sz="2000" dirty="0" err="1" smtClean="0"/>
              <a:t>індивіда</a:t>
            </a:r>
            <a:r>
              <a:rPr lang="ru-RU" sz="2000" dirty="0" smtClean="0"/>
              <a:t> до </a:t>
            </a:r>
            <a:r>
              <a:rPr lang="ru-RU" sz="2000" dirty="0" err="1"/>
              <a:t>власного</a:t>
            </a:r>
            <a:r>
              <a:rPr lang="ru-RU" sz="2000" dirty="0"/>
              <a:t> </a:t>
            </a:r>
            <a:r>
              <a:rPr lang="ru-RU" sz="2000" dirty="0" err="1"/>
              <a:t>здоров’я</a:t>
            </a:r>
            <a:r>
              <a:rPr lang="ru-RU" sz="2000" dirty="0"/>
              <a:t> і </a:t>
            </a:r>
            <a:r>
              <a:rPr lang="ru-RU" sz="2000" dirty="0" err="1"/>
              <a:t>здоров’я</a:t>
            </a:r>
            <a:r>
              <a:rPr lang="ru-RU" sz="2000" dirty="0"/>
              <a:t> </a:t>
            </a:r>
            <a:r>
              <a:rPr lang="ru-RU" sz="2000" dirty="0" err="1" smtClean="0"/>
              <a:t>оточуючих</a:t>
            </a:r>
            <a:r>
              <a:rPr lang="ru-RU" sz="2000" dirty="0"/>
              <a:t>, велика </a:t>
            </a:r>
            <a:r>
              <a:rPr lang="ru-RU" sz="2000" dirty="0" err="1"/>
              <a:t>кількість</a:t>
            </a:r>
            <a:r>
              <a:rPr lang="ru-RU" sz="2000" dirty="0"/>
              <a:t> «</a:t>
            </a:r>
            <a:r>
              <a:rPr lang="ru-RU" sz="2000" dirty="0" err="1"/>
              <a:t>бульварної</a:t>
            </a:r>
            <a:r>
              <a:rPr lang="ru-RU" sz="2000" dirty="0"/>
              <a:t>» </a:t>
            </a:r>
            <a:r>
              <a:rPr lang="ru-RU" sz="2000" dirty="0" err="1"/>
              <a:t>науково</a:t>
            </a:r>
            <a:r>
              <a:rPr lang="ru-RU" sz="2000" dirty="0"/>
              <a:t> </a:t>
            </a:r>
            <a:r>
              <a:rPr lang="ru-RU" sz="2000" dirty="0" err="1"/>
              <a:t>необґрунтованої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 з проблем сексу, </a:t>
            </a:r>
            <a:r>
              <a:rPr lang="ru-RU" sz="2000" dirty="0" err="1"/>
              <a:t>здоров’я</a:t>
            </a:r>
            <a:r>
              <a:rPr lang="ru-RU" sz="2000" dirty="0"/>
              <a:t>, </a:t>
            </a:r>
            <a:r>
              <a:rPr lang="ru-RU" sz="2000" dirty="0" err="1"/>
              <a:t>харчування</a:t>
            </a:r>
            <a:r>
              <a:rPr lang="ru-RU" sz="2000" dirty="0"/>
              <a:t>, </a:t>
            </a:r>
            <a:r>
              <a:rPr lang="ru-RU" sz="2000" dirty="0" err="1"/>
              <a:t>нетрадиційного</a:t>
            </a:r>
            <a:r>
              <a:rPr lang="ru-RU" sz="2000" dirty="0"/>
              <a:t> </a:t>
            </a:r>
            <a:r>
              <a:rPr lang="ru-RU" sz="2000" dirty="0" err="1"/>
              <a:t>лікування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 smtClean="0"/>
              <a:t>патологій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4161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1132" y="991673"/>
            <a:ext cx="5052237" cy="229244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 фаза </a:t>
            </a:r>
            <a:r>
              <a:rPr lang="ru-RU" dirty="0"/>
              <a:t>‒ </a:t>
            </a:r>
            <a:r>
              <a:rPr lang="ru-RU" dirty="0" err="1"/>
              <a:t>поглиблення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клітинах</a:t>
            </a:r>
            <a:r>
              <a:rPr lang="ru-RU" dirty="0"/>
              <a:t> і органах,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настільки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звичайні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та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наростання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фаза </a:t>
            </a:r>
            <a:r>
              <a:rPr lang="ru-RU" dirty="0"/>
              <a:t>‒ </a:t>
            </a:r>
            <a:r>
              <a:rPr lang="ru-RU" dirty="0" err="1"/>
              <a:t>патологічні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власно</a:t>
            </a:r>
            <a:r>
              <a:rPr lang="ru-RU" dirty="0"/>
              <a:t> хворобою.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8220" y="871868"/>
            <a:ext cx="6141075" cy="321073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Перший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знижувати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, </a:t>
            </a:r>
            <a:r>
              <a:rPr lang="ru-RU" dirty="0" err="1"/>
              <a:t>надати</a:t>
            </a:r>
            <a:r>
              <a:rPr lang="ru-RU" dirty="0"/>
              <a:t> хворому </a:t>
            </a:r>
            <a:r>
              <a:rPr lang="ru-RU" dirty="0" err="1"/>
              <a:t>фізичний</a:t>
            </a:r>
            <a:r>
              <a:rPr lang="ru-RU" dirty="0"/>
              <a:t> і </a:t>
            </a:r>
            <a:r>
              <a:rPr lang="ru-RU" dirty="0" err="1"/>
              <a:t>психічний</a:t>
            </a:r>
            <a:r>
              <a:rPr lang="ru-RU" dirty="0"/>
              <a:t> </a:t>
            </a:r>
            <a:r>
              <a:rPr lang="ru-RU" dirty="0" err="1"/>
              <a:t>спокій</a:t>
            </a:r>
            <a:r>
              <a:rPr lang="ru-RU" dirty="0"/>
              <a:t>, </a:t>
            </a:r>
            <a:r>
              <a:rPr lang="ru-RU" dirty="0" err="1"/>
              <a:t>раціональне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. На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потрібен</a:t>
            </a:r>
            <a:r>
              <a:rPr lang="ru-RU" dirty="0"/>
              <a:t> час (2-3 </a:t>
            </a:r>
            <a:r>
              <a:rPr lang="ru-RU" dirty="0" err="1"/>
              <a:t>тижні</a:t>
            </a:r>
            <a:r>
              <a:rPr lang="ru-RU" dirty="0"/>
              <a:t>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потрібен</a:t>
            </a:r>
            <a:r>
              <a:rPr lang="ru-RU" dirty="0"/>
              <a:t> на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хвороба як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минає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детренованих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, </a:t>
            </a:r>
            <a:r>
              <a:rPr lang="ru-RU" dirty="0" err="1"/>
              <a:t>реабілітація</a:t>
            </a:r>
            <a:r>
              <a:rPr lang="ru-RU" dirty="0"/>
              <a:t>.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одужуючого</a:t>
            </a:r>
            <a:r>
              <a:rPr lang="ru-RU" dirty="0"/>
              <a:t> </a:t>
            </a:r>
            <a:r>
              <a:rPr lang="ru-RU" dirty="0" err="1"/>
              <a:t>навпаки</a:t>
            </a:r>
            <a:r>
              <a:rPr lang="ru-RU" dirty="0"/>
              <a:t> треба </a:t>
            </a:r>
            <a:r>
              <a:rPr lang="ru-RU" dirty="0" err="1"/>
              <a:t>спонукати</a:t>
            </a:r>
            <a:r>
              <a:rPr lang="ru-RU" dirty="0"/>
              <a:t> до </a:t>
            </a:r>
            <a:r>
              <a:rPr lang="ru-RU" dirty="0" err="1"/>
              <a:t>роботи</a:t>
            </a:r>
            <a:r>
              <a:rPr lang="ru-RU" dirty="0"/>
              <a:t>.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власними</a:t>
            </a:r>
            <a:r>
              <a:rPr lang="ru-RU" dirty="0"/>
              <a:t> </a:t>
            </a:r>
            <a:r>
              <a:rPr lang="ru-RU" dirty="0" err="1"/>
              <a:t>зусиллями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повернути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1132" y="298189"/>
            <a:ext cx="4950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Хвороба </a:t>
            </a:r>
            <a:r>
              <a:rPr lang="ru-RU" sz="2400" dirty="0" err="1">
                <a:solidFill>
                  <a:schemeClr val="accent1"/>
                </a:solidFill>
              </a:rPr>
              <a:t>перебігає</a:t>
            </a:r>
            <a:r>
              <a:rPr lang="ru-RU" sz="2400" dirty="0">
                <a:solidFill>
                  <a:schemeClr val="accent1"/>
                </a:solidFill>
              </a:rPr>
              <a:t> у </a:t>
            </a:r>
            <a:r>
              <a:rPr lang="ru-RU" sz="2400" dirty="0" err="1">
                <a:solidFill>
                  <a:schemeClr val="accent1"/>
                </a:solidFill>
              </a:rPr>
              <a:t>двох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smtClean="0">
                <a:solidFill>
                  <a:schemeClr val="accent1"/>
                </a:solidFill>
              </a:rPr>
              <a:t>фазах… 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8220" y="344355"/>
            <a:ext cx="6078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1"/>
                </a:solidFill>
              </a:rPr>
              <a:t>Лікування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відбувається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r>
              <a:rPr lang="ru-RU" sz="2400" dirty="0">
                <a:solidFill>
                  <a:schemeClr val="accent1"/>
                </a:solidFill>
              </a:rPr>
              <a:t>у два </a:t>
            </a:r>
            <a:r>
              <a:rPr lang="ru-RU" sz="2400" dirty="0" err="1" smtClean="0">
                <a:solidFill>
                  <a:schemeClr val="accent1"/>
                </a:solidFill>
              </a:rPr>
              <a:t>етапи</a:t>
            </a:r>
            <a:r>
              <a:rPr lang="ru-RU" sz="2400" dirty="0" smtClean="0">
                <a:solidFill>
                  <a:schemeClr val="accent1"/>
                </a:solidFill>
              </a:rPr>
              <a:t>…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270" y="5646140"/>
            <a:ext cx="1144931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Статистика </a:t>
            </a:r>
            <a:r>
              <a:rPr lang="ru-RU" b="1" dirty="0" err="1"/>
              <a:t>свідчить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лише</a:t>
            </a:r>
            <a:r>
              <a:rPr lang="ru-RU" b="1" dirty="0"/>
              <a:t> 10 % </a:t>
            </a:r>
            <a:r>
              <a:rPr lang="ru-RU" b="1" dirty="0" err="1"/>
              <a:t>українців</a:t>
            </a:r>
            <a:r>
              <a:rPr lang="ru-RU" b="1" dirty="0"/>
              <a:t> </a:t>
            </a:r>
            <a:r>
              <a:rPr lang="ru-RU" b="1" dirty="0" err="1"/>
              <a:t>помирає</a:t>
            </a:r>
            <a:r>
              <a:rPr lang="ru-RU" b="1" dirty="0"/>
              <a:t>  в </a:t>
            </a:r>
            <a:r>
              <a:rPr lang="ru-RU" b="1" dirty="0" err="1"/>
              <a:t>похилому</a:t>
            </a:r>
            <a:r>
              <a:rPr lang="ru-RU" b="1" dirty="0"/>
              <a:t> </a:t>
            </a:r>
            <a:r>
              <a:rPr lang="ru-RU" b="1" dirty="0" err="1"/>
              <a:t>віці</a:t>
            </a:r>
            <a:r>
              <a:rPr lang="ru-RU" b="1" dirty="0"/>
              <a:t>, 20% – </a:t>
            </a:r>
            <a:r>
              <a:rPr lang="ru-RU" b="1" dirty="0" err="1"/>
              <a:t>стають</a:t>
            </a:r>
            <a:r>
              <a:rPr lang="ru-RU" b="1" dirty="0"/>
              <a:t> жертвами </a:t>
            </a:r>
            <a:r>
              <a:rPr lang="ru-RU" b="1" dirty="0" err="1"/>
              <a:t>нещасних</a:t>
            </a:r>
            <a:r>
              <a:rPr lang="ru-RU" b="1" dirty="0"/>
              <a:t> </a:t>
            </a:r>
            <a:r>
              <a:rPr lang="ru-RU" b="1" dirty="0" err="1"/>
              <a:t>випадків</a:t>
            </a:r>
            <a:r>
              <a:rPr lang="ru-RU" b="1" dirty="0"/>
              <a:t>, а 70% –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різноманітних</a:t>
            </a:r>
            <a:r>
              <a:rPr lang="ru-RU" b="1" dirty="0"/>
              <a:t> хвороб.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1132" y="3515932"/>
            <a:ext cx="5052237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Хвороба ‒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патологічний</a:t>
            </a:r>
            <a:r>
              <a:rPr lang="ru-RU" sz="2000" dirty="0"/>
              <a:t> </a:t>
            </a:r>
            <a:r>
              <a:rPr lang="ru-RU" sz="2000" dirty="0" err="1"/>
              <a:t>процес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Хвороба </a:t>
            </a:r>
            <a:r>
              <a:rPr lang="ru-RU" sz="2000" dirty="0"/>
              <a:t>як </a:t>
            </a:r>
            <a:r>
              <a:rPr lang="ru-RU" sz="2000" dirty="0" err="1"/>
              <a:t>категорія</a:t>
            </a:r>
            <a:r>
              <a:rPr lang="ru-RU" sz="2000" dirty="0"/>
              <a:t> </a:t>
            </a:r>
            <a:r>
              <a:rPr lang="ru-RU" sz="2000" dirty="0" err="1"/>
              <a:t>медицини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конкретне</a:t>
            </a:r>
            <a:r>
              <a:rPr lang="ru-RU" sz="2000" dirty="0"/>
              <a:t>, </a:t>
            </a:r>
            <a:r>
              <a:rPr lang="ru-RU" sz="2000" dirty="0" err="1"/>
              <a:t>доступне</a:t>
            </a:r>
            <a:r>
              <a:rPr lang="ru-RU" sz="2000" dirty="0"/>
              <a:t> </a:t>
            </a:r>
            <a:r>
              <a:rPr lang="ru-RU" sz="2000" dirty="0" err="1"/>
              <a:t>описання</a:t>
            </a:r>
            <a:r>
              <a:rPr lang="ru-RU" sz="2000" dirty="0"/>
              <a:t>: </a:t>
            </a:r>
            <a:r>
              <a:rPr lang="ru-RU" sz="2000" dirty="0" err="1"/>
              <a:t>назва</a:t>
            </a:r>
            <a:r>
              <a:rPr lang="ru-RU" sz="2000" dirty="0"/>
              <a:t>, </a:t>
            </a:r>
            <a:r>
              <a:rPr lang="ru-RU" sz="2000" dirty="0" err="1"/>
              <a:t>особливості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, симптоматика, </a:t>
            </a:r>
            <a:r>
              <a:rPr lang="ru-RU" sz="2000" dirty="0" err="1"/>
              <a:t>діагностика</a:t>
            </a:r>
            <a:r>
              <a:rPr lang="ru-RU" sz="2000" dirty="0"/>
              <a:t>, </a:t>
            </a:r>
            <a:r>
              <a:rPr lang="ru-RU" sz="2000" dirty="0" err="1"/>
              <a:t>розповсюдженість</a:t>
            </a:r>
            <a:r>
              <a:rPr lang="ru-RU" sz="2000" dirty="0"/>
              <a:t>, </a:t>
            </a:r>
            <a:r>
              <a:rPr lang="ru-RU" sz="2000" dirty="0" err="1"/>
              <a:t>лікування</a:t>
            </a:r>
            <a:r>
              <a:rPr lang="ru-RU" sz="2000" dirty="0"/>
              <a:t>, </a:t>
            </a:r>
            <a:r>
              <a:rPr lang="ru-RU" sz="2000" dirty="0" err="1"/>
              <a:t>профілактика</a:t>
            </a:r>
            <a:r>
              <a:rPr lang="ru-RU" sz="2000" dirty="0"/>
              <a:t> 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5037" y="4199967"/>
            <a:ext cx="635787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/>
              <a:t>Підраховано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у 70% людей </a:t>
            </a:r>
            <a:r>
              <a:rPr lang="ru-RU" b="1" dirty="0" err="1"/>
              <a:t>виникнення</a:t>
            </a:r>
            <a:r>
              <a:rPr lang="ru-RU" b="1" dirty="0"/>
              <a:t> хвороб </a:t>
            </a:r>
            <a:r>
              <a:rPr lang="ru-RU" b="1" dirty="0" err="1"/>
              <a:t>залежить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самої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 та образу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: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шкідливі</a:t>
            </a:r>
            <a:r>
              <a:rPr lang="ru-RU" b="1" dirty="0"/>
              <a:t> </a:t>
            </a:r>
            <a:r>
              <a:rPr lang="ru-RU" b="1" dirty="0" err="1"/>
              <a:t>звички</a:t>
            </a:r>
            <a:r>
              <a:rPr lang="ru-RU" b="1" dirty="0"/>
              <a:t>, </a:t>
            </a:r>
            <a:r>
              <a:rPr lang="ru-RU" b="1" dirty="0" err="1"/>
              <a:t>порушення</a:t>
            </a:r>
            <a:r>
              <a:rPr lang="ru-RU" b="1" dirty="0"/>
              <a:t> </a:t>
            </a:r>
            <a:r>
              <a:rPr lang="ru-RU" b="1" dirty="0" err="1"/>
              <a:t>санітарно-гігієнічних</a:t>
            </a:r>
            <a:r>
              <a:rPr lang="ru-RU" b="1" dirty="0"/>
              <a:t> норм, </a:t>
            </a:r>
            <a:r>
              <a:rPr lang="ru-RU" b="1" dirty="0" err="1"/>
              <a:t>харчування</a:t>
            </a:r>
            <a:r>
              <a:rPr lang="ru-RU" b="1" dirty="0"/>
              <a:t>, </a:t>
            </a:r>
            <a:r>
              <a:rPr lang="ru-RU" b="1" dirty="0" err="1"/>
              <a:t>відсутність</a:t>
            </a:r>
            <a:r>
              <a:rPr lang="ru-RU" b="1" dirty="0"/>
              <a:t> режиму </a:t>
            </a:r>
            <a:r>
              <a:rPr lang="ru-RU" b="1" dirty="0" err="1"/>
              <a:t>праці</a:t>
            </a:r>
            <a:r>
              <a:rPr lang="ru-RU" b="1" dirty="0"/>
              <a:t> та </a:t>
            </a:r>
            <a:r>
              <a:rPr lang="ru-RU" b="1" dirty="0" err="1"/>
              <a:t>відпочинку</a:t>
            </a:r>
            <a:r>
              <a:rPr lang="ru-RU" b="1" dirty="0"/>
              <a:t>, стану </a:t>
            </a:r>
            <a:r>
              <a:rPr lang="ru-RU" b="1" dirty="0" err="1"/>
              <a:t>довкілля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24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09471"/>
            <a:ext cx="9144000" cy="663262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err="1" smtClean="0"/>
              <a:t>Передхворобливий</a:t>
            </a:r>
            <a:r>
              <a:rPr lang="ru-RU" dirty="0" smtClean="0"/>
              <a:t>/</a:t>
            </a:r>
            <a:r>
              <a:rPr lang="ru-RU" dirty="0" err="1" smtClean="0"/>
              <a:t>пограничний</a:t>
            </a:r>
            <a:r>
              <a:rPr lang="ru-RU" dirty="0" smtClean="0"/>
              <a:t> стан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6504" y="914401"/>
            <a:ext cx="5839496" cy="32712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/>
              <a:t>перебуває</a:t>
            </a:r>
            <a:r>
              <a:rPr lang="ru-RU" dirty="0"/>
              <a:t>  у </a:t>
            </a:r>
            <a:r>
              <a:rPr lang="ru-RU" dirty="0" err="1"/>
              <a:t>передхворобливому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. Вся сума </a:t>
            </a:r>
            <a:r>
              <a:rPr lang="ru-RU" dirty="0" err="1"/>
              <a:t>факторів</a:t>
            </a:r>
            <a:r>
              <a:rPr lang="ru-RU" dirty="0"/>
              <a:t> негативного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притаманні</a:t>
            </a:r>
            <a:r>
              <a:rPr lang="ru-RU" dirty="0"/>
              <a:t> </a:t>
            </a:r>
            <a:r>
              <a:rPr lang="ru-RU" dirty="0" err="1"/>
              <a:t>сучасним</a:t>
            </a:r>
            <a:r>
              <a:rPr lang="ru-RU" dirty="0"/>
              <a:t> </a:t>
            </a:r>
            <a:r>
              <a:rPr lang="ru-RU" dirty="0" err="1"/>
              <a:t>умовам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призводять</a:t>
            </a:r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ru-RU" dirty="0" err="1"/>
              <a:t>появи</a:t>
            </a:r>
            <a:r>
              <a:rPr lang="ru-RU" dirty="0"/>
              <a:t> низки 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/>
              <a:t>симптомів</a:t>
            </a:r>
            <a:r>
              <a:rPr lang="ru-RU" dirty="0"/>
              <a:t>, </a:t>
            </a:r>
            <a:r>
              <a:rPr lang="ru-RU" dirty="0" err="1"/>
              <a:t>характерних</a:t>
            </a:r>
            <a:r>
              <a:rPr lang="ru-RU" dirty="0"/>
              <a:t> для «пограничного стану» (</a:t>
            </a:r>
            <a:r>
              <a:rPr lang="ru-RU" dirty="0" err="1"/>
              <a:t>неврастенії</a:t>
            </a:r>
            <a:r>
              <a:rPr lang="ru-RU" dirty="0"/>
              <a:t>,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апетиту</a:t>
            </a:r>
            <a:r>
              <a:rPr lang="ru-RU" dirty="0"/>
              <a:t>, </a:t>
            </a:r>
            <a:r>
              <a:rPr lang="ru-RU" dirty="0" err="1"/>
              <a:t>дратівливості</a:t>
            </a:r>
            <a:r>
              <a:rPr lang="ru-RU" dirty="0"/>
              <a:t>, головного болю, </a:t>
            </a:r>
            <a:r>
              <a:rPr lang="ru-RU" dirty="0" err="1"/>
              <a:t>сухості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/>
              <a:t>Люди,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вживають</a:t>
            </a:r>
            <a:r>
              <a:rPr lang="ru-RU" dirty="0"/>
              <a:t> наркотики, алкоголь і </a:t>
            </a:r>
            <a:r>
              <a:rPr lang="ru-RU" dirty="0" err="1"/>
              <a:t>палять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у «пограничному </a:t>
            </a:r>
            <a:r>
              <a:rPr lang="ru-RU" dirty="0" err="1"/>
              <a:t>стані</a:t>
            </a:r>
            <a:r>
              <a:rPr lang="ru-RU" dirty="0"/>
              <a:t>»,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згубно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їхнє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043190"/>
            <a:ext cx="5431665" cy="41856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До </a:t>
            </a:r>
            <a:r>
              <a:rPr lang="ru-RU" dirty="0"/>
              <a:t>людей,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«</a:t>
            </a:r>
            <a:r>
              <a:rPr lang="ru-RU" dirty="0" err="1"/>
              <a:t>донозологічному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», належать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зазнають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входити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додатків</a:t>
            </a:r>
            <a:r>
              <a:rPr lang="ru-RU" dirty="0"/>
              <a:t> до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до складу </a:t>
            </a:r>
            <a:r>
              <a:rPr lang="ru-RU" dirty="0" err="1"/>
              <a:t>синтетичних</a:t>
            </a:r>
            <a:r>
              <a:rPr lang="ru-RU" dirty="0"/>
              <a:t> </a:t>
            </a:r>
            <a:r>
              <a:rPr lang="ru-RU" dirty="0" err="1"/>
              <a:t>ліків</a:t>
            </a:r>
            <a:r>
              <a:rPr lang="ru-RU" dirty="0"/>
              <a:t>, вони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у </a:t>
            </a:r>
            <a:r>
              <a:rPr lang="ru-RU" dirty="0" err="1"/>
              <a:t>вихлопних</a:t>
            </a:r>
            <a:r>
              <a:rPr lang="ru-RU" dirty="0"/>
              <a:t> газах автотранспорту, </a:t>
            </a:r>
            <a:r>
              <a:rPr lang="ru-RU" dirty="0" err="1"/>
              <a:t>викидах</a:t>
            </a:r>
            <a:r>
              <a:rPr lang="ru-RU" dirty="0"/>
              <a:t> ряду </a:t>
            </a:r>
            <a:r>
              <a:rPr lang="ru-RU" dirty="0" err="1"/>
              <a:t>виробництв</a:t>
            </a:r>
            <a:r>
              <a:rPr lang="ru-RU" dirty="0"/>
              <a:t>.</a:t>
            </a:r>
          </a:p>
          <a:p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людей </a:t>
            </a:r>
            <a:r>
              <a:rPr lang="ru-RU" dirty="0" err="1"/>
              <a:t>перебуває</a:t>
            </a:r>
            <a:r>
              <a:rPr lang="ru-RU" dirty="0"/>
              <a:t> у «</a:t>
            </a:r>
            <a:r>
              <a:rPr lang="ru-RU" dirty="0" err="1"/>
              <a:t>передхворобливому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» через </a:t>
            </a:r>
            <a:r>
              <a:rPr lang="ru-RU" dirty="0" err="1"/>
              <a:t>неправильне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і </a:t>
            </a:r>
            <a:r>
              <a:rPr lang="ru-RU" dirty="0" err="1"/>
              <a:t>невміння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 здорового способу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несприятливих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 smtClean="0"/>
              <a:t>проявляється</a:t>
            </a:r>
            <a:r>
              <a:rPr lang="ru-RU" dirty="0" smtClean="0"/>
              <a:t> </a:t>
            </a:r>
            <a:r>
              <a:rPr lang="ru-RU" dirty="0" err="1" smtClean="0"/>
              <a:t>зміною</a:t>
            </a:r>
            <a:r>
              <a:rPr lang="ru-RU" dirty="0" smtClean="0"/>
              <a:t> </a:t>
            </a:r>
            <a:r>
              <a:rPr lang="ru-RU" dirty="0" err="1"/>
              <a:t>загального</a:t>
            </a:r>
            <a:r>
              <a:rPr lang="ru-RU" dirty="0"/>
              <a:t> стану, </a:t>
            </a:r>
            <a:r>
              <a:rPr lang="ru-RU" dirty="0" err="1"/>
              <a:t>самопочуття</a:t>
            </a:r>
            <a:r>
              <a:rPr lang="ru-RU" dirty="0"/>
              <a:t> і </a:t>
            </a:r>
            <a:r>
              <a:rPr lang="ru-RU" dirty="0" err="1"/>
              <a:t>працездатності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і є </a:t>
            </a:r>
            <a:r>
              <a:rPr lang="ru-RU" dirty="0" err="1"/>
              <a:t>проявом</a:t>
            </a:r>
            <a:r>
              <a:rPr lang="ru-RU" dirty="0"/>
              <a:t> </a:t>
            </a:r>
            <a:r>
              <a:rPr lang="ru-RU" dirty="0" err="1" smtClean="0"/>
              <a:t>передхвороби</a:t>
            </a:r>
            <a:r>
              <a:rPr lang="ru-RU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199" y="5363395"/>
            <a:ext cx="2930944" cy="1057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839" y="5047343"/>
            <a:ext cx="2500721" cy="1553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04" y="4277865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0016" y="4277865"/>
            <a:ext cx="3220543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77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972355"/>
          </a:xfrm>
        </p:spPr>
        <p:txBody>
          <a:bodyPr rtlCol="0"/>
          <a:lstStyle/>
          <a:p>
            <a:pPr algn="ctr" rt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950" y="1727379"/>
            <a:ext cx="9144000" cy="4457700"/>
          </a:xfrm>
        </p:spPr>
        <p:txBody>
          <a:bodyPr rtlCol="0">
            <a:normAutofit/>
          </a:bodyPr>
          <a:lstStyle/>
          <a:p>
            <a:r>
              <a:rPr lang="ru-RU" sz="2400" b="1" dirty="0" smtClean="0"/>
              <a:t>1. </a:t>
            </a:r>
            <a:r>
              <a:rPr lang="ru-RU" sz="2400" b="1" dirty="0" err="1" smtClean="0"/>
              <a:t>Уявлення</a:t>
            </a:r>
            <a:r>
              <a:rPr lang="ru-RU" sz="2400" b="1" dirty="0" smtClean="0"/>
              <a:t> </a:t>
            </a:r>
            <a:r>
              <a:rPr lang="ru-RU" sz="2400" b="1" dirty="0"/>
              <a:t>про здоровий </a:t>
            </a:r>
            <a:r>
              <a:rPr lang="ru-RU" sz="2400" b="1" dirty="0" err="1"/>
              <a:t>спосіб</a:t>
            </a:r>
            <a:r>
              <a:rPr lang="ru-RU" sz="2400" b="1" dirty="0"/>
              <a:t> </a:t>
            </a:r>
            <a:r>
              <a:rPr lang="ru-RU" sz="2400" b="1" dirty="0" err="1"/>
              <a:t>життя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2. </a:t>
            </a:r>
            <a:r>
              <a:rPr lang="ru-RU" sz="2400" b="1" dirty="0"/>
              <a:t>Мета та </a:t>
            </a:r>
            <a:r>
              <a:rPr lang="ru-RU" sz="2400" b="1" dirty="0" err="1"/>
              <a:t>завдання</a:t>
            </a:r>
            <a:r>
              <a:rPr lang="ru-RU" sz="2400" b="1" dirty="0"/>
              <a:t> </a:t>
            </a:r>
            <a:r>
              <a:rPr lang="ru-RU" sz="2400" b="1" dirty="0" err="1"/>
              <a:t>профілактичної</a:t>
            </a:r>
            <a:r>
              <a:rPr lang="ru-RU" sz="2400" b="1" dirty="0"/>
              <a:t> </a:t>
            </a:r>
            <a:r>
              <a:rPr lang="ru-RU" sz="2400" b="1" dirty="0" err="1"/>
              <a:t>медицини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r>
              <a:rPr lang="ru-RU" sz="2400" b="1" dirty="0" smtClean="0"/>
              <a:t>3. </a:t>
            </a:r>
            <a:r>
              <a:rPr lang="ru-RU" sz="2400" b="1" dirty="0" err="1" smtClean="0"/>
              <a:t>Фактори</a:t>
            </a:r>
            <a:r>
              <a:rPr lang="ru-RU" sz="2400" b="1" dirty="0"/>
              <a:t>,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яких</a:t>
            </a:r>
            <a:r>
              <a:rPr lang="ru-RU" sz="2400" b="1" dirty="0"/>
              <a:t> </a:t>
            </a:r>
            <a:r>
              <a:rPr lang="ru-RU" sz="2400" b="1" dirty="0" err="1"/>
              <a:t>залежить</a:t>
            </a:r>
            <a:r>
              <a:rPr lang="ru-RU" sz="2400" b="1" dirty="0"/>
              <a:t> </a:t>
            </a:r>
            <a:r>
              <a:rPr lang="ru-RU" sz="2400" b="1" dirty="0" err="1"/>
              <a:t>здоров’я</a:t>
            </a:r>
            <a:r>
              <a:rPr lang="ru-RU" sz="2400" b="1" dirty="0"/>
              <a:t> </a:t>
            </a:r>
            <a:r>
              <a:rPr lang="ru-RU" sz="2400" b="1" dirty="0" err="1"/>
              <a:t>людини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r>
              <a:rPr lang="ru-RU" sz="2400" b="1" dirty="0" smtClean="0"/>
              <a:t>4. </a:t>
            </a:r>
            <a:r>
              <a:rPr lang="ru-RU" sz="2400" b="1" dirty="0" err="1" smtClean="0"/>
              <a:t>Профілактика</a:t>
            </a:r>
            <a:r>
              <a:rPr lang="ru-RU" sz="2400" b="1" dirty="0" smtClean="0"/>
              <a:t> </a:t>
            </a:r>
            <a:r>
              <a:rPr lang="ru-RU" sz="2400" b="1" dirty="0"/>
              <a:t>та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види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r>
              <a:rPr lang="ru-RU" sz="2400" b="1" dirty="0" smtClean="0"/>
              <a:t>5. Стан </a:t>
            </a:r>
            <a:r>
              <a:rPr lang="ru-RU" sz="2400" b="1" dirty="0" err="1"/>
              <a:t>фізичного</a:t>
            </a:r>
            <a:r>
              <a:rPr lang="ru-RU" sz="2400" b="1" dirty="0"/>
              <a:t> </a:t>
            </a:r>
            <a:r>
              <a:rPr lang="ru-RU" sz="2400" b="1" dirty="0" err="1"/>
              <a:t>здоров’я</a:t>
            </a:r>
            <a:r>
              <a:rPr lang="ru-RU" sz="2400" b="1" dirty="0"/>
              <a:t> </a:t>
            </a:r>
            <a:r>
              <a:rPr lang="ru-RU" sz="2400" b="1" dirty="0" err="1"/>
              <a:t>населення</a:t>
            </a:r>
            <a:r>
              <a:rPr lang="ru-RU" sz="2400" b="1" dirty="0"/>
              <a:t> </a:t>
            </a:r>
            <a:r>
              <a:rPr lang="ru-RU" sz="2400" b="1" dirty="0" err="1"/>
              <a:t>України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6. </a:t>
            </a:r>
            <a:r>
              <a:rPr lang="ru-RU" sz="2400" b="1" dirty="0" err="1" smtClean="0"/>
              <a:t>Зростання</a:t>
            </a:r>
            <a:r>
              <a:rPr lang="ru-RU" sz="2400" b="1" dirty="0" smtClean="0"/>
              <a:t> </a:t>
            </a:r>
            <a:r>
              <a:rPr lang="ru-RU" sz="2400" b="1" dirty="0" err="1"/>
              <a:t>хронічних</a:t>
            </a:r>
            <a:r>
              <a:rPr lang="ru-RU" sz="2400" b="1" dirty="0"/>
              <a:t> хвороб в </a:t>
            </a:r>
            <a:r>
              <a:rPr lang="ru-RU" sz="2400" b="1" dirty="0" err="1"/>
              <a:t>сучасному</a:t>
            </a:r>
            <a:r>
              <a:rPr lang="ru-RU" sz="2400" b="1" dirty="0"/>
              <a:t> </a:t>
            </a:r>
            <a:r>
              <a:rPr lang="ru-RU" sz="2400" b="1" dirty="0" err="1"/>
              <a:t>суспільстві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723" y="0"/>
            <a:ext cx="4200353" cy="255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427" y="512959"/>
            <a:ext cx="11127347" cy="620381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</a:t>
            </a:r>
            <a:r>
              <a:rPr lang="ru-RU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ричини </a:t>
            </a:r>
            <a:r>
              <a:rPr lang="ru-RU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смерті</a:t>
            </a:r>
            <a:r>
              <a:rPr lang="ru-RU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сучасної</a:t>
            </a:r>
            <a:r>
              <a:rPr lang="ru-RU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людини</a:t>
            </a:r>
            <a:endParaRPr lang="ru-RU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7504" y="1287236"/>
            <a:ext cx="1108227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err="1"/>
              <a:t>Основними</a:t>
            </a:r>
            <a:r>
              <a:rPr lang="ru-RU" sz="2000" b="1" dirty="0"/>
              <a:t> причинами </a:t>
            </a:r>
            <a:r>
              <a:rPr lang="ru-RU" sz="2000" b="1" dirty="0" err="1"/>
              <a:t>смертності</a:t>
            </a:r>
            <a:r>
              <a:rPr lang="ru-RU" sz="2000" b="1" dirty="0"/>
              <a:t> </a:t>
            </a:r>
            <a:r>
              <a:rPr lang="ru-RU" sz="2000" b="1" dirty="0" err="1"/>
              <a:t>населення</a:t>
            </a:r>
            <a:r>
              <a:rPr lang="ru-RU" sz="2000" b="1" dirty="0"/>
              <a:t> </a:t>
            </a:r>
            <a:r>
              <a:rPr lang="ru-RU" sz="2000" b="1" dirty="0" err="1"/>
              <a:t>України</a:t>
            </a:r>
            <a:r>
              <a:rPr lang="ru-RU" sz="2000" b="1" dirty="0"/>
              <a:t> </a:t>
            </a:r>
            <a:r>
              <a:rPr lang="ru-RU" sz="2000" dirty="0"/>
              <a:t>є </a:t>
            </a:r>
            <a:r>
              <a:rPr lang="ru-RU" sz="2000" dirty="0" err="1"/>
              <a:t>захворювання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кровообігу</a:t>
            </a:r>
            <a:r>
              <a:rPr lang="ru-RU" sz="2000" dirty="0"/>
              <a:t> (61,5%), </a:t>
            </a:r>
            <a:r>
              <a:rPr lang="ru-RU" sz="2000" dirty="0" err="1"/>
              <a:t>новоутворення</a:t>
            </a:r>
            <a:r>
              <a:rPr lang="ru-RU" sz="2000" dirty="0"/>
              <a:t> (12,8 %), </a:t>
            </a:r>
            <a:r>
              <a:rPr lang="ru-RU" sz="2000" dirty="0" err="1"/>
              <a:t>нещасні</a:t>
            </a:r>
            <a:r>
              <a:rPr lang="ru-RU" sz="2000" dirty="0"/>
              <a:t> </a:t>
            </a:r>
            <a:r>
              <a:rPr lang="ru-RU" sz="2000" dirty="0" err="1"/>
              <a:t>випадки</a:t>
            </a:r>
            <a:r>
              <a:rPr lang="ru-RU" sz="2000" dirty="0"/>
              <a:t>, </a:t>
            </a:r>
            <a:r>
              <a:rPr lang="ru-RU" sz="2000" dirty="0" err="1"/>
              <a:t>отруєння</a:t>
            </a:r>
            <a:r>
              <a:rPr lang="ru-RU" sz="2000" dirty="0"/>
              <a:t> та </a:t>
            </a:r>
            <a:r>
              <a:rPr lang="ru-RU" sz="2000" dirty="0" err="1"/>
              <a:t>травми</a:t>
            </a:r>
            <a:r>
              <a:rPr lang="ru-RU" sz="2000" dirty="0"/>
              <a:t> (10,0 %), </a:t>
            </a:r>
            <a:r>
              <a:rPr lang="ru-RU" sz="2000" dirty="0" err="1"/>
              <a:t>хвороби</a:t>
            </a:r>
            <a:r>
              <a:rPr lang="ru-RU" sz="2000" dirty="0"/>
              <a:t> </a:t>
            </a:r>
            <a:r>
              <a:rPr lang="ru-RU" sz="2000" dirty="0" err="1"/>
              <a:t>органів</a:t>
            </a:r>
            <a:r>
              <a:rPr lang="ru-RU" sz="2000" dirty="0"/>
              <a:t> </a:t>
            </a:r>
            <a:r>
              <a:rPr lang="ru-RU" sz="2000" dirty="0" err="1"/>
              <a:t>дихання</a:t>
            </a:r>
            <a:r>
              <a:rPr lang="ru-RU" sz="2000" dirty="0"/>
              <a:t> (4,2 %) та </a:t>
            </a:r>
            <a:r>
              <a:rPr lang="ru-RU" sz="2000" dirty="0" err="1"/>
              <a:t>органів</a:t>
            </a:r>
            <a:r>
              <a:rPr lang="ru-RU" sz="2000" dirty="0"/>
              <a:t> </a:t>
            </a:r>
            <a:r>
              <a:rPr lang="ru-RU" sz="2000" dirty="0" err="1"/>
              <a:t>травлення</a:t>
            </a:r>
            <a:r>
              <a:rPr lang="ru-RU" sz="2000" dirty="0"/>
              <a:t> (3,1 %). </a:t>
            </a:r>
            <a:r>
              <a:rPr lang="ru-RU" sz="2000" dirty="0" err="1"/>
              <a:t>Спостерігається</a:t>
            </a:r>
            <a:r>
              <a:rPr lang="ru-RU" sz="2000" dirty="0"/>
              <a:t> </a:t>
            </a:r>
            <a:r>
              <a:rPr lang="ru-RU" sz="2000" dirty="0" err="1"/>
              <a:t>високий</a:t>
            </a:r>
            <a:r>
              <a:rPr lang="ru-RU" sz="2000" dirty="0"/>
              <a:t> 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передчасної</a:t>
            </a:r>
            <a:r>
              <a:rPr lang="ru-RU" sz="2000" dirty="0"/>
              <a:t> </a:t>
            </a:r>
            <a:r>
              <a:rPr lang="ru-RU" sz="2000" dirty="0" err="1"/>
              <a:t>смертності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 </a:t>
            </a:r>
            <a:r>
              <a:rPr lang="ru-RU" sz="2000" dirty="0" err="1"/>
              <a:t>працездатного</a:t>
            </a:r>
            <a:r>
              <a:rPr lang="ru-RU" sz="2000" dirty="0"/>
              <a:t> </a:t>
            </a:r>
            <a:r>
              <a:rPr lang="ru-RU" sz="2000" dirty="0" err="1"/>
              <a:t>віку</a:t>
            </a:r>
            <a:r>
              <a:rPr lang="ru-RU" sz="2000" dirty="0"/>
              <a:t>, особливо </a:t>
            </a:r>
            <a:r>
              <a:rPr lang="ru-RU" sz="2000" dirty="0" err="1"/>
              <a:t>чоловіків</a:t>
            </a:r>
            <a:r>
              <a:rPr lang="ru-RU" sz="20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7504" y="2764572"/>
            <a:ext cx="11082270" cy="347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За </a:t>
            </a:r>
            <a:r>
              <a:rPr lang="ru-RU" sz="2000" b="1" dirty="0" err="1"/>
              <a:t>даними</a:t>
            </a:r>
            <a:r>
              <a:rPr lang="ru-RU" sz="2000" b="1" dirty="0"/>
              <a:t> </a:t>
            </a:r>
            <a:r>
              <a:rPr lang="ru-RU" sz="2000" b="1" dirty="0" err="1"/>
              <a:t>Міжнародного</a:t>
            </a:r>
            <a:r>
              <a:rPr lang="ru-RU" sz="2000" b="1" dirty="0"/>
              <a:t> агентства</a:t>
            </a:r>
            <a:r>
              <a:rPr lang="ru-RU" sz="2000" dirty="0"/>
              <a:t> з </a:t>
            </a:r>
            <a:r>
              <a:rPr lang="ru-RU" sz="2000" dirty="0" err="1"/>
              <a:t>вивчення</a:t>
            </a:r>
            <a:r>
              <a:rPr lang="ru-RU" sz="2000" dirty="0"/>
              <a:t> раку, </a:t>
            </a:r>
            <a:r>
              <a:rPr lang="ru-RU" sz="2000" dirty="0" err="1"/>
              <a:t>виникнення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85 % </a:t>
            </a:r>
            <a:r>
              <a:rPr lang="ru-RU" sz="2000" dirty="0" err="1"/>
              <a:t>пухлин</a:t>
            </a:r>
            <a:r>
              <a:rPr lang="ru-RU" sz="2000" dirty="0"/>
              <a:t> у </a:t>
            </a:r>
            <a:r>
              <a:rPr lang="ru-RU" sz="2000" dirty="0" err="1"/>
              <a:t>людини</a:t>
            </a:r>
            <a:r>
              <a:rPr lang="ru-RU" sz="2000" dirty="0"/>
              <a:t> </a:t>
            </a:r>
            <a:r>
              <a:rPr lang="ru-RU" sz="2000" dirty="0" err="1"/>
              <a:t>пов'язане</a:t>
            </a:r>
            <a:r>
              <a:rPr lang="ru-RU" sz="2000" dirty="0"/>
              <a:t> з </a:t>
            </a:r>
            <a:r>
              <a:rPr lang="ru-RU" sz="2000" dirty="0" err="1"/>
              <a:t>дією</a:t>
            </a:r>
            <a:r>
              <a:rPr lang="ru-RU" sz="2000" dirty="0"/>
              <a:t> </a:t>
            </a:r>
            <a:r>
              <a:rPr lang="ru-RU" sz="2000" dirty="0" err="1"/>
              <a:t>канцерогенних</a:t>
            </a:r>
            <a:r>
              <a:rPr lang="ru-RU" sz="2000" dirty="0"/>
              <a:t> </a:t>
            </a:r>
            <a:r>
              <a:rPr lang="ru-RU" sz="2000" dirty="0" err="1"/>
              <a:t>чинників</a:t>
            </a:r>
            <a:r>
              <a:rPr lang="ru-RU" sz="2000" dirty="0"/>
              <a:t> </a:t>
            </a:r>
            <a:r>
              <a:rPr lang="ru-RU" sz="2000" dirty="0" err="1"/>
              <a:t>довкілля</a:t>
            </a:r>
            <a:r>
              <a:rPr lang="ru-RU" sz="2000" dirty="0"/>
              <a:t>. Не </a:t>
            </a:r>
            <a:r>
              <a:rPr lang="ru-RU" sz="2000" dirty="0" err="1"/>
              <a:t>викликає</a:t>
            </a:r>
            <a:r>
              <a:rPr lang="ru-RU" sz="2000" dirty="0"/>
              <a:t> </a:t>
            </a:r>
            <a:r>
              <a:rPr lang="ru-RU" sz="2000" dirty="0" err="1"/>
              <a:t>сумніву</a:t>
            </a:r>
            <a:r>
              <a:rPr lang="ru-RU" sz="2000" dirty="0"/>
              <a:t> </a:t>
            </a:r>
            <a:r>
              <a:rPr lang="ru-RU" sz="2000" dirty="0" err="1"/>
              <a:t>радіаційна</a:t>
            </a:r>
            <a:r>
              <a:rPr lang="ru-RU" sz="2000" dirty="0"/>
              <a:t> природа </a:t>
            </a:r>
            <a:r>
              <a:rPr lang="ru-RU" sz="2000" dirty="0" err="1"/>
              <a:t>катастрофічного</a:t>
            </a:r>
            <a:r>
              <a:rPr lang="ru-RU" sz="2000" dirty="0"/>
              <a:t> </a:t>
            </a:r>
            <a:r>
              <a:rPr lang="ru-RU" sz="2000" dirty="0" err="1"/>
              <a:t>зростання</a:t>
            </a:r>
            <a:r>
              <a:rPr lang="ru-RU" sz="2000" dirty="0"/>
              <a:t> </a:t>
            </a:r>
            <a:r>
              <a:rPr lang="ru-RU" sz="2000" dirty="0" err="1"/>
              <a:t>захворюваності</a:t>
            </a:r>
            <a:r>
              <a:rPr lang="ru-RU" sz="2000" dirty="0"/>
              <a:t> на </a:t>
            </a:r>
            <a:r>
              <a:rPr lang="ru-RU" sz="2000" dirty="0" err="1"/>
              <a:t>цю</a:t>
            </a:r>
            <a:r>
              <a:rPr lang="ru-RU" sz="2000" dirty="0"/>
              <a:t> </a:t>
            </a:r>
            <a:r>
              <a:rPr lang="ru-RU" sz="2000" dirty="0" err="1"/>
              <a:t>патологію</a:t>
            </a:r>
            <a:r>
              <a:rPr lang="ru-RU" sz="2000" dirty="0"/>
              <a:t>, </a:t>
            </a:r>
            <a:r>
              <a:rPr lang="ru-RU" sz="2000" dirty="0" err="1"/>
              <a:t>спричинена</a:t>
            </a:r>
            <a:r>
              <a:rPr lang="ru-RU" sz="2000" dirty="0"/>
              <a:t> </a:t>
            </a:r>
            <a:r>
              <a:rPr lang="ru-RU" sz="2000" dirty="0" err="1"/>
              <a:t>аварією</a:t>
            </a:r>
            <a:r>
              <a:rPr lang="ru-RU" sz="2000" dirty="0"/>
              <a:t> на </a:t>
            </a:r>
            <a:r>
              <a:rPr lang="ru-RU" sz="2000" dirty="0" err="1"/>
              <a:t>Чорнобильській</a:t>
            </a:r>
            <a:r>
              <a:rPr lang="ru-RU" sz="2000" dirty="0"/>
              <a:t> АЕС. </a:t>
            </a:r>
            <a:r>
              <a:rPr lang="ru-RU" sz="2000" dirty="0" err="1" smtClean="0"/>
              <a:t>Важливою</a:t>
            </a:r>
            <a:r>
              <a:rPr lang="ru-RU" sz="2000" dirty="0" smtClean="0"/>
              <a:t> </a:t>
            </a:r>
            <a:r>
              <a:rPr lang="ru-RU" sz="2000" dirty="0"/>
              <a:t>проблемою для </a:t>
            </a:r>
            <a:r>
              <a:rPr lang="ru-RU" sz="2000" dirty="0" err="1"/>
              <a:t>України</a:t>
            </a:r>
            <a:r>
              <a:rPr lang="ru-RU" sz="2000" dirty="0"/>
              <a:t> є </a:t>
            </a:r>
            <a:r>
              <a:rPr lang="ru-RU" sz="2000" dirty="0" err="1"/>
              <a:t>патологія</a:t>
            </a:r>
            <a:r>
              <a:rPr lang="ru-RU" sz="2000" dirty="0"/>
              <a:t> </a:t>
            </a:r>
            <a:r>
              <a:rPr lang="ru-RU" sz="2000" dirty="0" err="1"/>
              <a:t>щитовидної</a:t>
            </a:r>
            <a:r>
              <a:rPr lang="ru-RU" sz="2000" dirty="0"/>
              <a:t> </a:t>
            </a:r>
            <a:r>
              <a:rPr lang="ru-RU" sz="2000" dirty="0" err="1"/>
              <a:t>залози</a:t>
            </a:r>
            <a:r>
              <a:rPr lang="ru-RU" sz="2000" dirty="0"/>
              <a:t>. </a:t>
            </a:r>
            <a:r>
              <a:rPr lang="ru-RU" sz="2000" dirty="0" err="1"/>
              <a:t>Сьогодні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актуальним</a:t>
            </a:r>
            <a:r>
              <a:rPr lang="ru-RU" sz="2000" dirty="0"/>
              <a:t> є </a:t>
            </a:r>
            <a:r>
              <a:rPr lang="ru-RU" sz="2000" dirty="0" err="1"/>
              <a:t>питання</a:t>
            </a:r>
            <a:r>
              <a:rPr lang="ru-RU" sz="2000" dirty="0"/>
              <a:t> </a:t>
            </a:r>
            <a:r>
              <a:rPr lang="ru-RU" sz="2000" dirty="0" err="1"/>
              <a:t>йодної</a:t>
            </a:r>
            <a:r>
              <a:rPr lang="ru-RU" sz="2000" dirty="0"/>
              <a:t> </a:t>
            </a:r>
            <a:r>
              <a:rPr lang="ru-RU" sz="2000" dirty="0" err="1"/>
              <a:t>недостатності</a:t>
            </a:r>
            <a:r>
              <a:rPr lang="ru-RU" sz="2000" dirty="0"/>
              <a:t>. В </a:t>
            </a:r>
            <a:r>
              <a:rPr lang="ru-RU" sz="2000" dirty="0" err="1"/>
              <a:t>Україні</a:t>
            </a:r>
            <a:r>
              <a:rPr lang="ru-RU" sz="2000" dirty="0"/>
              <a:t> </a:t>
            </a:r>
            <a:r>
              <a:rPr lang="ru-RU" sz="2000" dirty="0" err="1"/>
              <a:t>значні</a:t>
            </a:r>
            <a:r>
              <a:rPr lang="ru-RU" sz="2000" dirty="0"/>
              <a:t> </a:t>
            </a:r>
            <a:r>
              <a:rPr lang="ru-RU" sz="2000" dirty="0" err="1"/>
              <a:t>території</a:t>
            </a:r>
            <a:r>
              <a:rPr lang="ru-RU" sz="2000" dirty="0"/>
              <a:t> належать до </a:t>
            </a:r>
            <a:r>
              <a:rPr lang="ru-RU" sz="2000" dirty="0" err="1"/>
              <a:t>ендемічних</a:t>
            </a:r>
            <a:r>
              <a:rPr lang="ru-RU" sz="2000" dirty="0"/>
              <a:t> зон за </a:t>
            </a:r>
            <a:r>
              <a:rPr lang="ru-RU" sz="2000" dirty="0" err="1"/>
              <a:t>вмістом</a:t>
            </a:r>
            <a:r>
              <a:rPr lang="ru-RU" sz="2000" dirty="0"/>
              <a:t> йоду. </a:t>
            </a:r>
            <a:r>
              <a:rPr lang="ru-RU" sz="2000" dirty="0" err="1"/>
              <a:t>Найвищі</a:t>
            </a:r>
            <a:r>
              <a:rPr lang="ru-RU" sz="2000" dirty="0"/>
              <a:t> </a:t>
            </a:r>
            <a:r>
              <a:rPr lang="ru-RU" sz="2000" dirty="0" err="1"/>
              <a:t>рівні</a:t>
            </a:r>
            <a:r>
              <a:rPr lang="ru-RU" sz="2000" dirty="0"/>
              <a:t> </a:t>
            </a:r>
            <a:r>
              <a:rPr lang="ru-RU" sz="2000" dirty="0" err="1"/>
              <a:t>захворюваності</a:t>
            </a:r>
            <a:r>
              <a:rPr lang="ru-RU" sz="2000" dirty="0"/>
              <a:t> </a:t>
            </a:r>
            <a:r>
              <a:rPr lang="ru-RU" sz="2000" dirty="0" err="1"/>
              <a:t>виявлені</a:t>
            </a:r>
            <a:r>
              <a:rPr lang="ru-RU" sz="2000" dirty="0"/>
              <a:t> в областях </a:t>
            </a:r>
            <a:r>
              <a:rPr lang="ru-RU" sz="2000" dirty="0" err="1"/>
              <a:t>Західного</a:t>
            </a:r>
            <a:r>
              <a:rPr lang="ru-RU" sz="2000" dirty="0"/>
              <a:t> </a:t>
            </a:r>
            <a:r>
              <a:rPr lang="ru-RU" sz="2000" dirty="0" err="1"/>
              <a:t>регіону</a:t>
            </a:r>
            <a:r>
              <a:rPr lang="ru-RU" sz="2000" dirty="0"/>
              <a:t> та на </a:t>
            </a:r>
            <a:r>
              <a:rPr lang="ru-RU" sz="2000" dirty="0" err="1"/>
              <a:t>півночі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 err="1"/>
              <a:t>Істотним</a:t>
            </a:r>
            <a:r>
              <a:rPr lang="ru-RU" sz="2000" dirty="0"/>
              <a:t> </a:t>
            </a:r>
            <a:r>
              <a:rPr lang="ru-RU" sz="2000" dirty="0" err="1"/>
              <a:t>чинником</a:t>
            </a:r>
            <a:r>
              <a:rPr lang="ru-RU" sz="2000" dirty="0"/>
              <a:t> </a:t>
            </a:r>
            <a:r>
              <a:rPr lang="ru-RU" sz="2000" dirty="0" err="1"/>
              <a:t>виникнення</a:t>
            </a:r>
            <a:r>
              <a:rPr lang="ru-RU" sz="2000" dirty="0"/>
              <a:t> і </a:t>
            </a:r>
            <a:r>
              <a:rPr lang="ru-RU" sz="2000" dirty="0" err="1"/>
              <a:t>поширення</a:t>
            </a:r>
            <a:r>
              <a:rPr lang="ru-RU" sz="2000" dirty="0"/>
              <a:t> </a:t>
            </a:r>
            <a:r>
              <a:rPr lang="ru-RU" sz="2000" dirty="0" err="1"/>
              <a:t>вродженої</a:t>
            </a:r>
            <a:r>
              <a:rPr lang="ru-RU" sz="2000" dirty="0"/>
              <a:t> </a:t>
            </a:r>
            <a:r>
              <a:rPr lang="ru-RU" sz="2000" dirty="0" err="1"/>
              <a:t>патології</a:t>
            </a:r>
            <a:r>
              <a:rPr lang="ru-RU" sz="2000" dirty="0"/>
              <a:t> є </a:t>
            </a:r>
            <a:r>
              <a:rPr lang="ru-RU" sz="2000" dirty="0" err="1"/>
              <a:t>мутагенне</a:t>
            </a:r>
            <a:r>
              <a:rPr lang="ru-RU" sz="2000" dirty="0"/>
              <a:t> і </a:t>
            </a:r>
            <a:r>
              <a:rPr lang="ru-RU" sz="2000" dirty="0" err="1"/>
              <a:t>тератогенне</a:t>
            </a:r>
            <a:r>
              <a:rPr lang="ru-RU" sz="2000" dirty="0"/>
              <a:t> </a:t>
            </a:r>
            <a:r>
              <a:rPr lang="ru-RU" sz="2000" dirty="0" err="1"/>
              <a:t>навантаження</a:t>
            </a:r>
            <a:r>
              <a:rPr lang="ru-RU" sz="2000" dirty="0"/>
              <a:t>. </a:t>
            </a:r>
            <a:r>
              <a:rPr lang="ru-RU" sz="2000" dirty="0" err="1" smtClean="0"/>
              <a:t>Однією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err="1"/>
              <a:t>особливостей</a:t>
            </a:r>
            <a:r>
              <a:rPr lang="ru-RU" sz="2000" dirty="0"/>
              <a:t> </a:t>
            </a:r>
            <a:r>
              <a:rPr lang="ru-RU" sz="2000" dirty="0" err="1"/>
              <a:t>ситуації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смертністю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 стало </a:t>
            </a:r>
            <a:r>
              <a:rPr lang="ru-RU" sz="2000" dirty="0" err="1"/>
              <a:t>стрімке</a:t>
            </a:r>
            <a:r>
              <a:rPr lang="ru-RU" sz="2000" dirty="0"/>
              <a:t> </a:t>
            </a:r>
            <a:r>
              <a:rPr lang="ru-RU" sz="2000" dirty="0" err="1"/>
              <a:t>зростання</a:t>
            </a:r>
            <a:r>
              <a:rPr lang="ru-RU" sz="2000" dirty="0"/>
              <a:t> </a:t>
            </a:r>
            <a:r>
              <a:rPr lang="ru-RU" sz="2000" dirty="0" err="1"/>
              <a:t>смертності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нових</a:t>
            </a:r>
            <a:r>
              <a:rPr lang="ru-RU" sz="2000" dirty="0"/>
              <a:t> </a:t>
            </a:r>
            <a:r>
              <a:rPr lang="ru-RU" sz="2000" dirty="0" err="1"/>
              <a:t>інфекційних</a:t>
            </a:r>
            <a:r>
              <a:rPr lang="ru-RU" sz="2000" dirty="0"/>
              <a:t> хвороб, </a:t>
            </a:r>
            <a:r>
              <a:rPr lang="ru-RU" sz="2000" dirty="0" err="1"/>
              <a:t>наприклад</a:t>
            </a:r>
            <a:r>
              <a:rPr lang="ru-RU" sz="2000" dirty="0"/>
              <a:t>, СНІД, </a:t>
            </a:r>
            <a:r>
              <a:rPr lang="ru-RU" sz="2000" dirty="0" err="1"/>
              <a:t>атипові</a:t>
            </a:r>
            <a:r>
              <a:rPr lang="ru-RU" sz="2000" dirty="0"/>
              <a:t> </a:t>
            </a:r>
            <a:r>
              <a:rPr lang="ru-RU" sz="2000" dirty="0" err="1"/>
              <a:t>пневмоніі</a:t>
            </a:r>
            <a:r>
              <a:rPr lang="ru-RU" sz="2000" dirty="0"/>
              <a:t> (</a:t>
            </a:r>
            <a:r>
              <a:rPr lang="ru-RU" sz="2000" dirty="0" err="1"/>
              <a:t>зокрема</a:t>
            </a:r>
            <a:r>
              <a:rPr lang="ru-RU" sz="2000" dirty="0"/>
              <a:t> </a:t>
            </a:r>
            <a:r>
              <a:rPr lang="en-US" sz="2000" dirty="0"/>
              <a:t>COVID-19), </a:t>
            </a:r>
            <a:r>
              <a:rPr lang="ru-RU" sz="2000" dirty="0" err="1"/>
              <a:t>хіміорезистентний</a:t>
            </a:r>
            <a:r>
              <a:rPr lang="ru-RU" sz="2000" dirty="0"/>
              <a:t> </a:t>
            </a:r>
            <a:r>
              <a:rPr lang="ru-RU" sz="2000" dirty="0" err="1"/>
              <a:t>туберкульоз</a:t>
            </a:r>
            <a:r>
              <a:rPr lang="ru-RU" sz="20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9135" t="13192" r="32736" b="11690"/>
          <a:stretch/>
        </p:blipFill>
        <p:spPr>
          <a:xfrm>
            <a:off x="11345925" y="2764571"/>
            <a:ext cx="373849" cy="1015893"/>
          </a:xfrm>
          <a:prstGeom prst="can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859" y="445735"/>
            <a:ext cx="1341915" cy="7548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27" y="442712"/>
            <a:ext cx="1251609" cy="7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2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427" y="512959"/>
            <a:ext cx="11127347" cy="620381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Динаміка</a:t>
            </a:r>
            <a:r>
              <a:rPr lang="ru-RU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смертності</a:t>
            </a:r>
            <a:r>
              <a:rPr lang="ru-RU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дітей</a:t>
            </a:r>
            <a:r>
              <a:rPr lang="ru-RU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ru-RU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504" y="1287236"/>
            <a:ext cx="1108227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err="1"/>
              <a:t>Динаміка</a:t>
            </a:r>
            <a:r>
              <a:rPr lang="ru-RU" sz="2000" dirty="0"/>
              <a:t> </a:t>
            </a:r>
            <a:r>
              <a:rPr lang="ru-RU" sz="2000" dirty="0" err="1"/>
              <a:t>смертності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 за </a:t>
            </a:r>
            <a:r>
              <a:rPr lang="ru-RU" sz="2000" dirty="0" err="1"/>
              <a:t>останні</a:t>
            </a:r>
            <a:r>
              <a:rPr lang="ru-RU" sz="2000" dirty="0"/>
              <a:t> десять </a:t>
            </a:r>
            <a:r>
              <a:rPr lang="ru-RU" sz="2000" dirty="0" err="1"/>
              <a:t>років</a:t>
            </a:r>
            <a:r>
              <a:rPr lang="ru-RU" sz="2000" dirty="0"/>
              <a:t> у </a:t>
            </a:r>
            <a:r>
              <a:rPr lang="ru-RU" sz="2000" dirty="0" err="1"/>
              <a:t>віці</a:t>
            </a:r>
            <a:r>
              <a:rPr lang="ru-RU" sz="2000" dirty="0"/>
              <a:t> 1-4 роки </a:t>
            </a:r>
            <a:r>
              <a:rPr lang="ru-RU" sz="2000" dirty="0" err="1"/>
              <a:t>відчутно</a:t>
            </a:r>
            <a:r>
              <a:rPr lang="ru-RU" sz="2000" dirty="0"/>
              <a:t> </a:t>
            </a:r>
            <a:r>
              <a:rPr lang="ru-RU" sz="2000" dirty="0" err="1"/>
              <a:t>змінюється</a:t>
            </a:r>
            <a:r>
              <a:rPr lang="ru-RU" sz="2000" dirty="0"/>
              <a:t> за типом </a:t>
            </a:r>
            <a:r>
              <a:rPr lang="ru-RU" sz="2000" dirty="0" err="1"/>
              <a:t>поселення</a:t>
            </a:r>
            <a:r>
              <a:rPr lang="ru-RU" sz="2000" dirty="0"/>
              <a:t>: </a:t>
            </a:r>
            <a:r>
              <a:rPr lang="ru-RU" sz="2000" dirty="0" err="1"/>
              <a:t>діти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проживають</a:t>
            </a:r>
            <a:r>
              <a:rPr lang="ru-RU" sz="2000" dirty="0"/>
              <a:t> у селах, </a:t>
            </a:r>
            <a:r>
              <a:rPr lang="ru-RU" sz="2000" dirty="0" err="1"/>
              <a:t>нині</a:t>
            </a:r>
            <a:r>
              <a:rPr lang="ru-RU" sz="2000" dirty="0"/>
              <a:t> </a:t>
            </a:r>
            <a:r>
              <a:rPr lang="ru-RU" sz="2000" dirty="0" err="1"/>
              <a:t>помирають</a:t>
            </a:r>
            <a:r>
              <a:rPr lang="ru-RU" sz="2000" dirty="0"/>
              <a:t> у два рази </a:t>
            </a:r>
            <a:r>
              <a:rPr lang="ru-RU" sz="2000" dirty="0" err="1"/>
              <a:t>частіше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ровесники ‒ </a:t>
            </a:r>
            <a:r>
              <a:rPr lang="ru-RU" sz="2000" dirty="0" err="1"/>
              <a:t>жителі</a:t>
            </a:r>
            <a:r>
              <a:rPr lang="ru-RU" sz="2000" dirty="0"/>
              <a:t> </a:t>
            </a:r>
            <a:r>
              <a:rPr lang="ru-RU" sz="2000" dirty="0" err="1"/>
              <a:t>міст</a:t>
            </a:r>
            <a:r>
              <a:rPr lang="ru-RU" sz="2000" dirty="0"/>
              <a:t>. Вона </a:t>
            </a:r>
            <a:r>
              <a:rPr lang="ru-RU" sz="2000" dirty="0" err="1"/>
              <a:t>значною</a:t>
            </a:r>
            <a:r>
              <a:rPr lang="ru-RU" sz="2000" dirty="0"/>
              <a:t> </a:t>
            </a:r>
            <a:r>
              <a:rPr lang="ru-RU" sz="2000" dirty="0" err="1"/>
              <a:t>мірою</a:t>
            </a:r>
            <a:r>
              <a:rPr lang="ru-RU" sz="2000" dirty="0"/>
              <a:t> </a:t>
            </a:r>
            <a:r>
              <a:rPr lang="ru-RU" sz="2000" dirty="0" err="1"/>
              <a:t>спричинена</a:t>
            </a:r>
            <a:r>
              <a:rPr lang="ru-RU" sz="2000" dirty="0"/>
              <a:t> </a:t>
            </a:r>
            <a:r>
              <a:rPr lang="ru-RU" sz="2000" dirty="0" err="1"/>
              <a:t>рівнем</a:t>
            </a:r>
            <a:r>
              <a:rPr lang="ru-RU" sz="2000" dirty="0"/>
              <a:t> і </a:t>
            </a:r>
            <a:r>
              <a:rPr lang="ru-RU" sz="2000" dirty="0" err="1"/>
              <a:t>доступністю</a:t>
            </a:r>
            <a:r>
              <a:rPr lang="ru-RU" sz="2000" dirty="0"/>
              <a:t> </a:t>
            </a:r>
            <a:r>
              <a:rPr lang="ru-RU" sz="2000" dirty="0" err="1"/>
              <a:t>медичної</a:t>
            </a:r>
            <a:r>
              <a:rPr lang="ru-RU" sz="2000" dirty="0"/>
              <a:t> </a:t>
            </a:r>
            <a:r>
              <a:rPr lang="ru-RU" sz="2000" dirty="0" err="1"/>
              <a:t>допомоги</a:t>
            </a:r>
            <a:r>
              <a:rPr lang="ru-RU" sz="2000" dirty="0"/>
              <a:t> та </a:t>
            </a:r>
            <a:r>
              <a:rPr lang="ru-RU" sz="2000" dirty="0" err="1"/>
              <a:t>санітарною</a:t>
            </a:r>
            <a:r>
              <a:rPr lang="ru-RU" sz="2000" dirty="0"/>
              <a:t> культурою </a:t>
            </a:r>
            <a:r>
              <a:rPr lang="ru-RU" sz="2000" dirty="0" err="1"/>
              <a:t>батьків</a:t>
            </a:r>
            <a:r>
              <a:rPr lang="ru-RU" sz="20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7504" y="2764572"/>
            <a:ext cx="1108227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err="1"/>
              <a:t>Провідними</a:t>
            </a:r>
            <a:r>
              <a:rPr lang="ru-RU" sz="2000" dirty="0"/>
              <a:t> причинами </a:t>
            </a:r>
            <a:r>
              <a:rPr lang="ru-RU" sz="2000" dirty="0" err="1"/>
              <a:t>смерті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у </a:t>
            </a:r>
            <a:r>
              <a:rPr lang="ru-RU" sz="2000" dirty="0" err="1"/>
              <a:t>віці</a:t>
            </a:r>
            <a:r>
              <a:rPr lang="ru-RU" sz="2000" dirty="0"/>
              <a:t> 5-9 </a:t>
            </a:r>
            <a:r>
              <a:rPr lang="ru-RU" sz="2000" dirty="0" err="1"/>
              <a:t>років</a:t>
            </a:r>
            <a:r>
              <a:rPr lang="ru-RU" sz="2000" dirty="0"/>
              <a:t> є </a:t>
            </a:r>
            <a:r>
              <a:rPr lang="ru-RU" sz="2000" dirty="0" err="1"/>
              <a:t>зовнішні</a:t>
            </a:r>
            <a:r>
              <a:rPr lang="ru-RU" sz="2000" dirty="0"/>
              <a:t> причини </a:t>
            </a:r>
            <a:r>
              <a:rPr lang="ru-RU" sz="2000" dirty="0" err="1"/>
              <a:t>смерті</a:t>
            </a:r>
            <a:r>
              <a:rPr lang="ru-RU" sz="2000" dirty="0"/>
              <a:t>, </a:t>
            </a:r>
            <a:r>
              <a:rPr lang="ru-RU" sz="2000" dirty="0" err="1"/>
              <a:t>новоутворення</a:t>
            </a:r>
            <a:r>
              <a:rPr lang="ru-RU" sz="2000" dirty="0"/>
              <a:t>, </a:t>
            </a:r>
            <a:r>
              <a:rPr lang="ru-RU" sz="2000" dirty="0" err="1"/>
              <a:t>хвороби</a:t>
            </a:r>
            <a:r>
              <a:rPr lang="ru-RU" sz="2000" dirty="0"/>
              <a:t> </a:t>
            </a:r>
            <a:r>
              <a:rPr lang="ru-RU" sz="2000" dirty="0" err="1"/>
              <a:t>нервової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, </a:t>
            </a:r>
            <a:r>
              <a:rPr lang="ru-RU" sz="2000" dirty="0" err="1"/>
              <a:t>інфекційні</a:t>
            </a:r>
            <a:r>
              <a:rPr lang="ru-RU" sz="2000" dirty="0"/>
              <a:t> та </a:t>
            </a:r>
            <a:r>
              <a:rPr lang="ru-RU" sz="2000" dirty="0" err="1"/>
              <a:t>паразитарні</a:t>
            </a:r>
            <a:r>
              <a:rPr lang="ru-RU" sz="2000" dirty="0"/>
              <a:t> </a:t>
            </a:r>
            <a:r>
              <a:rPr lang="ru-RU" sz="2000" dirty="0" err="1"/>
              <a:t>захворювання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У </a:t>
            </a:r>
            <a:r>
              <a:rPr lang="ru-RU" sz="2000" dirty="0" err="1" smtClean="0"/>
              <a:t>віковій</a:t>
            </a:r>
            <a:r>
              <a:rPr lang="ru-RU" sz="2000" dirty="0" smtClean="0"/>
              <a:t> </a:t>
            </a:r>
            <a:r>
              <a:rPr lang="ru-RU" sz="2000" dirty="0" err="1"/>
              <a:t>групі</a:t>
            </a:r>
            <a:r>
              <a:rPr lang="ru-RU" sz="2000" dirty="0"/>
              <a:t> 10‒14 </a:t>
            </a:r>
            <a:r>
              <a:rPr lang="ru-RU" sz="2000" dirty="0" err="1"/>
              <a:t>років</a:t>
            </a:r>
            <a:r>
              <a:rPr lang="ru-RU" sz="2000" dirty="0"/>
              <a:t> </a:t>
            </a:r>
            <a:r>
              <a:rPr lang="ru-RU" sz="2000" dirty="0" smtClean="0"/>
              <a:t>-  </a:t>
            </a:r>
            <a:r>
              <a:rPr lang="ru-RU" sz="2000" dirty="0" err="1"/>
              <a:t>нещасні</a:t>
            </a:r>
            <a:r>
              <a:rPr lang="ru-RU" sz="2000" dirty="0"/>
              <a:t> </a:t>
            </a:r>
            <a:r>
              <a:rPr lang="ru-RU" sz="2000" dirty="0" err="1"/>
              <a:t>випадки</a:t>
            </a:r>
            <a:r>
              <a:rPr lang="ru-RU" sz="2000" dirty="0"/>
              <a:t>, </a:t>
            </a:r>
            <a:r>
              <a:rPr lang="ru-RU" sz="2000" dirty="0" err="1"/>
              <a:t>травми</a:t>
            </a:r>
            <a:r>
              <a:rPr lang="ru-RU" sz="2000" dirty="0"/>
              <a:t> та </a:t>
            </a:r>
            <a:r>
              <a:rPr lang="ru-RU" sz="2000" dirty="0" err="1"/>
              <a:t>отруєння</a:t>
            </a:r>
            <a:r>
              <a:rPr lang="ru-RU" sz="2000" dirty="0"/>
              <a:t> (в тому </a:t>
            </a:r>
            <a:r>
              <a:rPr lang="ru-RU" sz="2000" dirty="0" err="1"/>
              <a:t>числі</a:t>
            </a:r>
            <a:r>
              <a:rPr lang="ru-RU" sz="2000" dirty="0"/>
              <a:t> </a:t>
            </a:r>
            <a:r>
              <a:rPr lang="ru-RU" sz="2000" dirty="0" err="1"/>
              <a:t>самогубства</a:t>
            </a:r>
            <a:r>
              <a:rPr lang="ru-RU" sz="2000" dirty="0"/>
              <a:t>), </a:t>
            </a:r>
            <a:r>
              <a:rPr lang="ru-RU" sz="2000" dirty="0" err="1"/>
              <a:t>новоутворення</a:t>
            </a:r>
            <a:r>
              <a:rPr lang="ru-RU" sz="2000" dirty="0"/>
              <a:t>, </a:t>
            </a:r>
            <a:r>
              <a:rPr lang="ru-RU" sz="2000" dirty="0" err="1"/>
              <a:t>хвороби</a:t>
            </a:r>
            <a:r>
              <a:rPr lang="ru-RU" sz="2000" dirty="0"/>
              <a:t> </a:t>
            </a:r>
            <a:r>
              <a:rPr lang="ru-RU" sz="2000" dirty="0" err="1"/>
              <a:t>нервової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 smtClean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7504" y="4241908"/>
            <a:ext cx="1108227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За </a:t>
            </a:r>
            <a:r>
              <a:rPr lang="ru-RU" sz="2000" dirty="0" err="1"/>
              <a:t>відносним</a:t>
            </a:r>
            <a:r>
              <a:rPr lang="ru-RU" sz="2000" dirty="0"/>
              <a:t> </a:t>
            </a:r>
            <a:r>
              <a:rPr lang="ru-RU" sz="2000" dirty="0" err="1"/>
              <a:t>показником</a:t>
            </a:r>
            <a:r>
              <a:rPr lang="ru-RU" sz="2000" dirty="0"/>
              <a:t> </a:t>
            </a:r>
            <a:r>
              <a:rPr lang="ru-RU" sz="2000" dirty="0" err="1"/>
              <a:t>смертності</a:t>
            </a:r>
            <a:r>
              <a:rPr lang="ru-RU" sz="2000" dirty="0"/>
              <a:t> (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померлих</a:t>
            </a:r>
            <a:r>
              <a:rPr lang="ru-RU" sz="2000" dirty="0"/>
              <a:t> на 1000 </a:t>
            </a:r>
            <a:r>
              <a:rPr lang="ru-RU" sz="2000" dirty="0" err="1"/>
              <a:t>осіб</a:t>
            </a:r>
            <a:r>
              <a:rPr lang="ru-RU" sz="2000" dirty="0"/>
              <a:t>) </a:t>
            </a:r>
            <a:r>
              <a:rPr lang="ru-RU" sz="2000" dirty="0" err="1"/>
              <a:t>Україна</a:t>
            </a:r>
            <a:r>
              <a:rPr lang="ru-RU" sz="2000" dirty="0"/>
              <a:t> </a:t>
            </a:r>
            <a:r>
              <a:rPr lang="ru-RU" sz="2000" dirty="0" err="1"/>
              <a:t>ділить</a:t>
            </a:r>
            <a:r>
              <a:rPr lang="ru-RU" sz="2000" dirty="0"/>
              <a:t> 143-147 </a:t>
            </a:r>
            <a:r>
              <a:rPr lang="ru-RU" sz="2000" dirty="0" err="1"/>
              <a:t>місця</a:t>
            </a:r>
            <a:r>
              <a:rPr lang="ru-RU" sz="2000" dirty="0"/>
              <a:t>. </a:t>
            </a:r>
            <a:r>
              <a:rPr lang="ru-RU" sz="2000" dirty="0" err="1"/>
              <a:t>Теперішня</a:t>
            </a:r>
            <a:r>
              <a:rPr lang="ru-RU" sz="2000" dirty="0"/>
              <a:t> величина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показникав</a:t>
            </a:r>
            <a:r>
              <a:rPr lang="ru-RU" sz="2000" dirty="0"/>
              <a:t> 1,7 </a:t>
            </a:r>
            <a:r>
              <a:rPr lang="ru-RU" sz="2000" dirty="0" err="1"/>
              <a:t>разів</a:t>
            </a:r>
            <a:r>
              <a:rPr lang="ru-RU" sz="2000" dirty="0"/>
              <a:t> </a:t>
            </a:r>
            <a:r>
              <a:rPr lang="ru-RU" sz="2000" dirty="0" err="1"/>
              <a:t>вища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середньої</a:t>
            </a:r>
            <a:r>
              <a:rPr lang="ru-RU" sz="2000" dirty="0"/>
              <a:t> </a:t>
            </a:r>
            <a:r>
              <a:rPr lang="ru-RU" sz="2000" dirty="0" err="1"/>
              <a:t>позначки</a:t>
            </a:r>
            <a:r>
              <a:rPr lang="ru-RU" sz="2000" dirty="0"/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198" y="462515"/>
            <a:ext cx="1192576" cy="6708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48" y="462515"/>
            <a:ext cx="1210141" cy="68070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7505" y="5103691"/>
            <a:ext cx="1108226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У рейтингу смертей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вбивств</a:t>
            </a:r>
            <a:r>
              <a:rPr lang="ru-RU" sz="2000" dirty="0"/>
              <a:t>, </a:t>
            </a:r>
            <a:r>
              <a:rPr lang="ru-RU" sz="2000" dirty="0" err="1"/>
              <a:t>нещасних</a:t>
            </a:r>
            <a:r>
              <a:rPr lang="ru-RU" sz="2000" dirty="0"/>
              <a:t> </a:t>
            </a:r>
            <a:r>
              <a:rPr lang="ru-RU" sz="2000" dirty="0" err="1"/>
              <a:t>випадків</a:t>
            </a:r>
            <a:r>
              <a:rPr lang="ru-RU" sz="2000" dirty="0"/>
              <a:t> і </a:t>
            </a:r>
            <a:r>
              <a:rPr lang="ru-RU" sz="2000" dirty="0" err="1"/>
              <a:t>самогубств</a:t>
            </a:r>
            <a:r>
              <a:rPr lang="ru-RU" sz="2000" dirty="0"/>
              <a:t> </a:t>
            </a:r>
            <a:r>
              <a:rPr lang="ru-RU" sz="2000" dirty="0" err="1"/>
              <a:t>Україна</a:t>
            </a:r>
            <a:r>
              <a:rPr lang="ru-RU" sz="2000" dirty="0"/>
              <a:t> </a:t>
            </a:r>
            <a:r>
              <a:rPr lang="ru-RU" sz="2000" dirty="0" err="1"/>
              <a:t>посідає</a:t>
            </a:r>
            <a:r>
              <a:rPr lang="ru-RU" sz="2000" dirty="0"/>
              <a:t> </a:t>
            </a:r>
            <a:r>
              <a:rPr lang="en-US" sz="2000" dirty="0" smtClean="0"/>
              <a:t>4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</a:t>
            </a:r>
            <a:r>
              <a:rPr lang="ru-RU" sz="2000" dirty="0"/>
              <a:t>у </a:t>
            </a:r>
            <a:r>
              <a:rPr lang="ru-RU" sz="2000" dirty="0" err="1"/>
              <a:t>світі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761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15155"/>
            <a:ext cx="10515600" cy="553791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Причини </a:t>
            </a:r>
            <a:endParaRPr lang="ru-RU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1850" y="1287482"/>
            <a:ext cx="10740979" cy="4708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err="1"/>
              <a:t>Демографічні</a:t>
            </a:r>
            <a:r>
              <a:rPr lang="ru-RU" sz="2000" dirty="0"/>
              <a:t> </a:t>
            </a:r>
            <a:r>
              <a:rPr lang="ru-RU" sz="2000" dirty="0" err="1"/>
              <a:t>процеси</a:t>
            </a:r>
            <a:r>
              <a:rPr lang="ru-RU" sz="2000" dirty="0"/>
              <a:t>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/>
              <a:t>прямий</a:t>
            </a:r>
            <a:r>
              <a:rPr lang="ru-RU" sz="2000" dirty="0"/>
              <a:t> </a:t>
            </a:r>
            <a:r>
              <a:rPr lang="ru-RU" sz="2000" dirty="0" err="1"/>
              <a:t>кореляційний</a:t>
            </a:r>
            <a:r>
              <a:rPr lang="ru-RU" sz="2000" dirty="0"/>
              <a:t> </a:t>
            </a:r>
            <a:r>
              <a:rPr lang="ru-RU" sz="2000" dirty="0" err="1"/>
              <a:t>зв'язок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зростанням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</a:t>
            </a:r>
            <a:r>
              <a:rPr lang="ru-RU" sz="2000" dirty="0" err="1"/>
              <a:t>інвалідності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.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дорослого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 </a:t>
            </a:r>
            <a:r>
              <a:rPr lang="ru-RU" sz="2000" dirty="0" err="1"/>
              <a:t>захворювання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призвели</a:t>
            </a:r>
            <a:r>
              <a:rPr lang="ru-RU" sz="2000" dirty="0"/>
              <a:t> до </a:t>
            </a:r>
            <a:r>
              <a:rPr lang="ru-RU" sz="2000" dirty="0" err="1"/>
              <a:t>інвалідності</a:t>
            </a:r>
            <a:r>
              <a:rPr lang="ru-RU" sz="2000" dirty="0"/>
              <a:t>, </a:t>
            </a:r>
            <a:r>
              <a:rPr lang="ru-RU" sz="2000" dirty="0" err="1"/>
              <a:t>розподіляються</a:t>
            </a:r>
            <a:r>
              <a:rPr lang="ru-RU" sz="2000" dirty="0"/>
              <a:t> так: перше </a:t>
            </a:r>
            <a:r>
              <a:rPr lang="ru-RU" sz="2000" dirty="0" err="1"/>
              <a:t>місце</a:t>
            </a:r>
            <a:r>
              <a:rPr lang="ru-RU" sz="2000" dirty="0"/>
              <a:t> </a:t>
            </a:r>
            <a:r>
              <a:rPr lang="ru-RU" sz="2000" dirty="0" err="1"/>
              <a:t>посідають</a:t>
            </a:r>
            <a:r>
              <a:rPr lang="ru-RU" sz="2000" dirty="0"/>
              <a:t> </a:t>
            </a:r>
            <a:r>
              <a:rPr lang="ru-RU" sz="2000" dirty="0" err="1"/>
              <a:t>хвороби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кровообігу</a:t>
            </a:r>
            <a:r>
              <a:rPr lang="ru-RU" sz="2000" dirty="0"/>
              <a:t> ‒ 20,6 </a:t>
            </a:r>
            <a:r>
              <a:rPr lang="ru-RU" sz="2000" dirty="0" err="1"/>
              <a:t>випадку</a:t>
            </a:r>
            <a:r>
              <a:rPr lang="ru-RU" sz="2000" dirty="0"/>
              <a:t> на 10 тис. </a:t>
            </a:r>
            <a:r>
              <a:rPr lang="ru-RU" sz="2000" dirty="0" err="1"/>
              <a:t>дорослого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 (32,2% </a:t>
            </a:r>
            <a:r>
              <a:rPr lang="ru-RU" sz="2000" dirty="0" err="1"/>
              <a:t>загальної</a:t>
            </a:r>
            <a:r>
              <a:rPr lang="ru-RU" sz="2000" dirty="0"/>
              <a:t> </a:t>
            </a:r>
            <a:r>
              <a:rPr lang="ru-RU" sz="2000" dirty="0" err="1"/>
              <a:t>інвалідності</a:t>
            </a:r>
            <a:r>
              <a:rPr lang="ru-RU" sz="2000" dirty="0"/>
              <a:t>, </a:t>
            </a:r>
            <a:r>
              <a:rPr lang="ru-RU" sz="2000" dirty="0" err="1"/>
              <a:t>із</a:t>
            </a:r>
            <a:r>
              <a:rPr lang="ru-RU" sz="2000" dirty="0"/>
              <a:t> них 10,8% ‒ </a:t>
            </a:r>
            <a:r>
              <a:rPr lang="ru-RU" sz="2000" dirty="0" err="1"/>
              <a:t>ішемічна</a:t>
            </a:r>
            <a:r>
              <a:rPr lang="ru-RU" sz="2000" dirty="0"/>
              <a:t> хвороба </a:t>
            </a:r>
            <a:r>
              <a:rPr lang="ru-RU" sz="2000" dirty="0" err="1"/>
              <a:t>серця</a:t>
            </a:r>
            <a:r>
              <a:rPr lang="ru-RU" sz="2000" dirty="0"/>
              <a:t>, 11,9% ‒ </a:t>
            </a:r>
            <a:r>
              <a:rPr lang="ru-RU" sz="2000" dirty="0" err="1"/>
              <a:t>хвороби</a:t>
            </a:r>
            <a:r>
              <a:rPr lang="ru-RU" sz="2000" dirty="0"/>
              <a:t> </a:t>
            </a:r>
            <a:r>
              <a:rPr lang="ru-RU" sz="2000" dirty="0" err="1"/>
              <a:t>судин</a:t>
            </a:r>
            <a:r>
              <a:rPr lang="ru-RU" sz="2000" dirty="0"/>
              <a:t> головного </a:t>
            </a:r>
            <a:r>
              <a:rPr lang="ru-RU" sz="2000" dirty="0" err="1"/>
              <a:t>мозку</a:t>
            </a:r>
            <a:r>
              <a:rPr lang="ru-RU" sz="2000" dirty="0"/>
              <a:t>); </a:t>
            </a:r>
            <a:endParaRPr lang="ru-RU" sz="2000" dirty="0" smtClean="0"/>
          </a:p>
          <a:p>
            <a:r>
              <a:rPr lang="ru-RU" sz="2000" dirty="0" smtClean="0"/>
              <a:t>на </a:t>
            </a:r>
            <a:r>
              <a:rPr lang="ru-RU" sz="2000" dirty="0"/>
              <a:t>2-му </a:t>
            </a:r>
            <a:r>
              <a:rPr lang="ru-RU" sz="2000" dirty="0" err="1"/>
              <a:t>місці</a:t>
            </a:r>
            <a:r>
              <a:rPr lang="ru-RU" sz="2000" dirty="0"/>
              <a:t> в </a:t>
            </a:r>
            <a:r>
              <a:rPr lang="ru-RU" sz="2000" dirty="0" err="1"/>
              <a:t>структурі</a:t>
            </a:r>
            <a:r>
              <a:rPr lang="ru-RU" sz="2000" dirty="0"/>
              <a:t> </a:t>
            </a:r>
            <a:r>
              <a:rPr lang="ru-RU" sz="2000" dirty="0" err="1"/>
              <a:t>інвалідності</a:t>
            </a:r>
            <a:r>
              <a:rPr lang="ru-RU" sz="2000" dirty="0"/>
              <a:t> </a:t>
            </a:r>
            <a:r>
              <a:rPr lang="ru-RU" sz="2000" dirty="0" err="1"/>
              <a:t>дорослого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 </a:t>
            </a:r>
            <a:r>
              <a:rPr lang="ru-RU" sz="2000" dirty="0" err="1"/>
              <a:t>знаходяться</a:t>
            </a:r>
            <a:r>
              <a:rPr lang="ru-RU" sz="2000" dirty="0"/>
              <a:t> </a:t>
            </a:r>
            <a:r>
              <a:rPr lang="ru-RU" sz="2000" dirty="0" err="1"/>
              <a:t>новоутворення</a:t>
            </a:r>
            <a:r>
              <a:rPr lang="ru-RU" sz="2000" dirty="0"/>
              <a:t> ‒ 8,8 </a:t>
            </a:r>
            <a:r>
              <a:rPr lang="ru-RU" sz="2000" dirty="0" err="1"/>
              <a:t>випадку</a:t>
            </a:r>
            <a:r>
              <a:rPr lang="ru-RU" sz="2000" dirty="0"/>
              <a:t> (13,7%, </a:t>
            </a:r>
            <a:r>
              <a:rPr lang="ru-RU" sz="2000" dirty="0" err="1"/>
              <a:t>із</a:t>
            </a:r>
            <a:r>
              <a:rPr lang="ru-RU" sz="2000" dirty="0"/>
              <a:t> них 13% ‒ </a:t>
            </a:r>
            <a:r>
              <a:rPr lang="ru-RU" sz="2000" dirty="0" err="1"/>
              <a:t>злоякісні</a:t>
            </a:r>
            <a:r>
              <a:rPr lang="ru-RU" sz="2000" dirty="0"/>
              <a:t>); </a:t>
            </a:r>
            <a:endParaRPr lang="ru-RU" sz="2000" dirty="0" smtClean="0"/>
          </a:p>
          <a:p>
            <a:r>
              <a:rPr lang="ru-RU" sz="2000" dirty="0" smtClean="0"/>
              <a:t>на </a:t>
            </a:r>
            <a:r>
              <a:rPr lang="ru-RU" sz="2000" dirty="0"/>
              <a:t>3-му ‒ </a:t>
            </a:r>
            <a:r>
              <a:rPr lang="ru-RU" sz="2000" dirty="0" err="1"/>
              <a:t>хвороби</a:t>
            </a:r>
            <a:r>
              <a:rPr lang="ru-RU" sz="2000" dirty="0"/>
              <a:t> </a:t>
            </a:r>
            <a:r>
              <a:rPr lang="ru-RU" sz="2000" dirty="0" err="1"/>
              <a:t>нервової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і </a:t>
            </a:r>
            <a:r>
              <a:rPr lang="ru-RU" sz="2000" dirty="0" err="1"/>
              <a:t>органів</a:t>
            </a:r>
            <a:r>
              <a:rPr lang="ru-RU" sz="2000" dirty="0"/>
              <a:t> </a:t>
            </a:r>
            <a:r>
              <a:rPr lang="ru-RU" sz="2000" dirty="0" err="1"/>
              <a:t>чуття</a:t>
            </a:r>
            <a:r>
              <a:rPr lang="ru-RU" sz="2000" dirty="0"/>
              <a:t> ‒ 7,2 </a:t>
            </a:r>
            <a:r>
              <a:rPr lang="ru-RU" sz="2000" dirty="0" err="1"/>
              <a:t>випадку</a:t>
            </a:r>
            <a:r>
              <a:rPr lang="ru-RU" sz="2000" dirty="0"/>
              <a:t> (11,3%); </a:t>
            </a:r>
            <a:endParaRPr lang="ru-RU" sz="2000" dirty="0" smtClean="0"/>
          </a:p>
          <a:p>
            <a:r>
              <a:rPr lang="ru-RU" sz="2000" dirty="0" smtClean="0"/>
              <a:t>на </a:t>
            </a:r>
            <a:r>
              <a:rPr lang="ru-RU" sz="2000" dirty="0"/>
              <a:t>4-му ‒ </a:t>
            </a:r>
            <a:r>
              <a:rPr lang="ru-RU" sz="2000" dirty="0" err="1"/>
              <a:t>травми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локалізацій</a:t>
            </a:r>
            <a:r>
              <a:rPr lang="ru-RU" sz="2000" dirty="0"/>
              <a:t> ‒ 5,9 </a:t>
            </a:r>
            <a:r>
              <a:rPr lang="ru-RU" sz="2000" dirty="0" err="1"/>
              <a:t>випадку</a:t>
            </a:r>
            <a:r>
              <a:rPr lang="ru-RU" sz="2000" dirty="0"/>
              <a:t> (9,3%); </a:t>
            </a:r>
            <a:endParaRPr lang="ru-RU" sz="2000" dirty="0" smtClean="0"/>
          </a:p>
          <a:p>
            <a:r>
              <a:rPr lang="ru-RU" sz="2000" dirty="0" smtClean="0"/>
              <a:t>на </a:t>
            </a:r>
            <a:r>
              <a:rPr lang="ru-RU" sz="2000" dirty="0"/>
              <a:t>5-му ‒ </a:t>
            </a:r>
            <a:r>
              <a:rPr lang="ru-RU" sz="2000" dirty="0" err="1"/>
              <a:t>хвороби</a:t>
            </a:r>
            <a:r>
              <a:rPr lang="ru-RU" sz="2000" dirty="0"/>
              <a:t> </a:t>
            </a:r>
            <a:r>
              <a:rPr lang="ru-RU" sz="2000" dirty="0" err="1"/>
              <a:t>кістково-м'язової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і </a:t>
            </a:r>
            <a:r>
              <a:rPr lang="ru-RU" sz="2000" dirty="0" err="1"/>
              <a:t>сполучної</a:t>
            </a:r>
            <a:r>
              <a:rPr lang="ru-RU" sz="2000" dirty="0"/>
              <a:t> </a:t>
            </a:r>
            <a:r>
              <a:rPr lang="ru-RU" sz="2000" dirty="0" err="1"/>
              <a:t>тканини</a:t>
            </a:r>
            <a:r>
              <a:rPr lang="ru-RU" sz="2000" dirty="0"/>
              <a:t> ‒ 5,2 </a:t>
            </a:r>
            <a:r>
              <a:rPr lang="ru-RU" sz="2000" dirty="0" err="1"/>
              <a:t>випадку</a:t>
            </a:r>
            <a:r>
              <a:rPr lang="ru-RU" sz="2000" dirty="0"/>
              <a:t> (8,1%). </a:t>
            </a:r>
            <a:endParaRPr lang="ru-RU" sz="2000" dirty="0" smtClean="0"/>
          </a:p>
          <a:p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/>
              <a:t>причин,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зумовлюють</a:t>
            </a:r>
            <a:r>
              <a:rPr lang="ru-RU" sz="2000" dirty="0"/>
              <a:t> </a:t>
            </a:r>
            <a:r>
              <a:rPr lang="ru-RU" sz="2000" dirty="0" err="1"/>
              <a:t>інвалідність</a:t>
            </a:r>
            <a:r>
              <a:rPr lang="ru-RU" sz="2000" dirty="0"/>
              <a:t> у </a:t>
            </a:r>
            <a:r>
              <a:rPr lang="ru-RU" sz="2000" dirty="0" err="1"/>
              <a:t>дітей</a:t>
            </a:r>
            <a:r>
              <a:rPr lang="ru-RU" sz="2000" dirty="0"/>
              <a:t>, </a:t>
            </a:r>
            <a:r>
              <a:rPr lang="ru-RU" sz="2000" dirty="0" err="1"/>
              <a:t>основними</a:t>
            </a:r>
            <a:r>
              <a:rPr lang="ru-RU" sz="2000" dirty="0"/>
              <a:t> є </a:t>
            </a:r>
            <a:r>
              <a:rPr lang="ru-RU" sz="2000" dirty="0" err="1"/>
              <a:t>різке</a:t>
            </a:r>
            <a:r>
              <a:rPr lang="ru-RU" sz="2000" dirty="0"/>
              <a:t> </a:t>
            </a:r>
            <a:r>
              <a:rPr lang="ru-RU" sz="2000" dirty="0" err="1"/>
              <a:t>погіршення</a:t>
            </a:r>
            <a:r>
              <a:rPr lang="ru-RU" sz="2000" dirty="0"/>
              <a:t> </a:t>
            </a:r>
            <a:r>
              <a:rPr lang="ru-RU" sz="2000" dirty="0" err="1"/>
              <a:t>екологічної</a:t>
            </a:r>
            <a:r>
              <a:rPr lang="ru-RU" sz="2000" dirty="0"/>
              <a:t> обстановки, </a:t>
            </a:r>
            <a:r>
              <a:rPr lang="ru-RU" sz="2000" dirty="0" err="1"/>
              <a:t>несприятливі</a:t>
            </a:r>
            <a:r>
              <a:rPr lang="ru-RU" sz="2000" dirty="0"/>
              <a:t> </a:t>
            </a:r>
            <a:r>
              <a:rPr lang="ru-RU" sz="2000" dirty="0" err="1"/>
              <a:t>умови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 </a:t>
            </a:r>
            <a:r>
              <a:rPr lang="ru-RU" sz="2000" dirty="0" err="1"/>
              <a:t>жінок</a:t>
            </a:r>
            <a:r>
              <a:rPr lang="ru-RU" sz="2000" dirty="0"/>
              <a:t>, </a:t>
            </a:r>
            <a:r>
              <a:rPr lang="ru-RU" sz="2000" dirty="0" err="1"/>
              <a:t>високий</a:t>
            </a:r>
            <a:r>
              <a:rPr lang="ru-RU" sz="2000" dirty="0"/>
              <a:t> 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захворюваності</a:t>
            </a:r>
            <a:r>
              <a:rPr lang="ru-RU" sz="2000" dirty="0"/>
              <a:t> </a:t>
            </a:r>
            <a:r>
              <a:rPr lang="ru-RU" sz="2000" dirty="0" err="1"/>
              <a:t>батьків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Особливу</a:t>
            </a:r>
            <a:r>
              <a:rPr lang="ru-RU" sz="2000" dirty="0" smtClean="0"/>
              <a:t> </a:t>
            </a:r>
            <a:r>
              <a:rPr lang="ru-RU" sz="2000" dirty="0" err="1"/>
              <a:t>стурбованість</a:t>
            </a:r>
            <a:r>
              <a:rPr lang="ru-RU" sz="2000" dirty="0"/>
              <a:t> </a:t>
            </a:r>
            <a:r>
              <a:rPr lang="ru-RU" sz="2000" dirty="0" err="1"/>
              <a:t>викликає</a:t>
            </a:r>
            <a:r>
              <a:rPr lang="ru-RU" sz="2000" dirty="0"/>
              <a:t> </a:t>
            </a:r>
            <a:r>
              <a:rPr lang="ru-RU" sz="2000" dirty="0" err="1"/>
              <a:t>різке</a:t>
            </a:r>
            <a:r>
              <a:rPr lang="ru-RU" sz="2000" dirty="0"/>
              <a:t> </a:t>
            </a:r>
            <a:r>
              <a:rPr lang="ru-RU" sz="2000" dirty="0" err="1"/>
              <a:t>зростання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інвалідів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7‒15 </a:t>
            </a:r>
            <a:r>
              <a:rPr lang="ru-RU" sz="2000" dirty="0" err="1"/>
              <a:t>років</a:t>
            </a:r>
            <a:r>
              <a:rPr lang="ru-RU" sz="2000" dirty="0"/>
              <a:t>.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частотність</a:t>
            </a:r>
            <a:r>
              <a:rPr lang="ru-RU" sz="2000" dirty="0"/>
              <a:t> </a:t>
            </a:r>
            <a:r>
              <a:rPr lang="ru-RU" sz="2000" dirty="0" err="1"/>
              <a:t>значно</a:t>
            </a:r>
            <a:r>
              <a:rPr lang="ru-RU" sz="2000" dirty="0"/>
              <a:t> </a:t>
            </a:r>
            <a:r>
              <a:rPr lang="ru-RU" sz="2000" dirty="0" err="1"/>
              <a:t>домінує</a:t>
            </a:r>
            <a:r>
              <a:rPr lang="ru-RU" sz="2000" dirty="0"/>
              <a:t> в таких </a:t>
            </a:r>
            <a:r>
              <a:rPr lang="ru-RU" sz="2000" dirty="0" err="1"/>
              <a:t>класах</a:t>
            </a:r>
            <a:r>
              <a:rPr lang="ru-RU" sz="2000" dirty="0"/>
              <a:t> хвороб, як </a:t>
            </a:r>
            <a:r>
              <a:rPr lang="ru-RU" sz="2000" dirty="0" err="1"/>
              <a:t>злоякісні</a:t>
            </a:r>
            <a:r>
              <a:rPr lang="ru-RU" sz="2000" dirty="0"/>
              <a:t> </a:t>
            </a:r>
            <a:r>
              <a:rPr lang="ru-RU" sz="2000" dirty="0" err="1"/>
              <a:t>новоутворення</a:t>
            </a:r>
            <a:r>
              <a:rPr lang="ru-RU" sz="2000" dirty="0"/>
              <a:t>, </a:t>
            </a:r>
            <a:r>
              <a:rPr lang="ru-RU" sz="2000" dirty="0" err="1"/>
              <a:t>хвороби</a:t>
            </a:r>
            <a:r>
              <a:rPr lang="ru-RU" sz="2000" dirty="0"/>
              <a:t> </a:t>
            </a:r>
            <a:r>
              <a:rPr lang="ru-RU" sz="2000" dirty="0" err="1"/>
              <a:t>ендокринної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, </a:t>
            </a:r>
            <a:r>
              <a:rPr lang="ru-RU" sz="2000" dirty="0" err="1"/>
              <a:t>психічні</a:t>
            </a:r>
            <a:r>
              <a:rPr lang="ru-RU" sz="2000" dirty="0"/>
              <a:t> </a:t>
            </a:r>
            <a:r>
              <a:rPr lang="ru-RU" sz="2000" dirty="0" err="1"/>
              <a:t>розлади</a:t>
            </a:r>
            <a:r>
              <a:rPr lang="ru-RU" sz="2000" dirty="0"/>
              <a:t>, </a:t>
            </a:r>
            <a:r>
              <a:rPr lang="ru-RU" sz="2000" dirty="0" err="1"/>
              <a:t>хвороби</a:t>
            </a:r>
            <a:r>
              <a:rPr lang="ru-RU" sz="2000" dirty="0"/>
              <a:t> </a:t>
            </a:r>
            <a:r>
              <a:rPr lang="ru-RU" sz="2000" dirty="0" err="1"/>
              <a:t>нервової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6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4110" y="427783"/>
            <a:ext cx="10515600" cy="628285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cap="none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Професійна</a:t>
            </a:r>
            <a:r>
              <a:rPr lang="ru-RU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cap="none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захворюваність</a:t>
            </a:r>
            <a:r>
              <a:rPr lang="ru-RU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7740" y="3854659"/>
            <a:ext cx="9306059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9397" y="2248873"/>
            <a:ext cx="11204620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/>
              <a:t>Професійна</a:t>
            </a:r>
            <a:r>
              <a:rPr lang="ru-RU" sz="2400" b="1" dirty="0"/>
              <a:t> </a:t>
            </a:r>
            <a:r>
              <a:rPr lang="ru-RU" sz="2400" b="1" dirty="0" err="1"/>
              <a:t>захворюваність</a:t>
            </a:r>
            <a:r>
              <a:rPr lang="ru-RU" sz="2400" b="1" dirty="0"/>
              <a:t> </a:t>
            </a:r>
            <a:r>
              <a:rPr lang="ru-RU" sz="2400" b="1" dirty="0" err="1"/>
              <a:t>виявляється</a:t>
            </a:r>
            <a:r>
              <a:rPr lang="ru-RU" sz="2400" b="1" dirty="0"/>
              <a:t> </a:t>
            </a:r>
            <a:r>
              <a:rPr lang="ru-RU" sz="2400" b="1" dirty="0" err="1"/>
              <a:t>серед</a:t>
            </a:r>
            <a:r>
              <a:rPr lang="ru-RU" sz="2400" b="1" dirty="0"/>
              <a:t> </a:t>
            </a:r>
            <a:r>
              <a:rPr lang="ru-RU" sz="2400" b="1" dirty="0" err="1"/>
              <a:t>осіб</a:t>
            </a:r>
            <a:r>
              <a:rPr lang="ru-RU" sz="2400" b="1" dirty="0"/>
              <a:t> </a:t>
            </a:r>
            <a:r>
              <a:rPr lang="ru-RU" sz="2400" b="1" dirty="0" err="1"/>
              <a:t>понад</a:t>
            </a:r>
            <a:r>
              <a:rPr lang="ru-RU" sz="2400" b="1" dirty="0"/>
              <a:t> 100 </a:t>
            </a:r>
            <a:r>
              <a:rPr lang="ru-RU" sz="2400" b="1" dirty="0" err="1"/>
              <a:t>професій</a:t>
            </a:r>
            <a:r>
              <a:rPr lang="ru-RU" sz="2400" b="1" dirty="0"/>
              <a:t>, </a:t>
            </a:r>
            <a:r>
              <a:rPr lang="ru-RU" sz="2400" b="1" dirty="0" err="1"/>
              <a:t>причому</a:t>
            </a:r>
            <a:r>
              <a:rPr lang="ru-RU" sz="2400" b="1" dirty="0"/>
              <a:t> в </a:t>
            </a:r>
            <a:r>
              <a:rPr lang="ru-RU" sz="2400" b="1" dirty="0" err="1"/>
              <a:t>половині</a:t>
            </a:r>
            <a:r>
              <a:rPr lang="ru-RU" sz="2400" b="1" dirty="0"/>
              <a:t> </a:t>
            </a:r>
            <a:r>
              <a:rPr lang="ru-RU" sz="2400" b="1" dirty="0" err="1"/>
              <a:t>випадків</a:t>
            </a:r>
            <a:r>
              <a:rPr lang="ru-RU" sz="2400" b="1" dirty="0"/>
              <a:t> ‒ </a:t>
            </a:r>
            <a:r>
              <a:rPr lang="ru-RU" sz="2400" b="1" dirty="0" err="1"/>
              <a:t>зі</a:t>
            </a:r>
            <a:r>
              <a:rPr lang="ru-RU" sz="2400" b="1" dirty="0"/>
              <a:t> стажем </a:t>
            </a:r>
            <a:r>
              <a:rPr lang="ru-RU" sz="2400" b="1" dirty="0" err="1"/>
              <a:t>роботи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5 до 19 </a:t>
            </a:r>
            <a:r>
              <a:rPr lang="ru-RU" sz="2400" b="1" dirty="0" err="1"/>
              <a:t>років</a:t>
            </a:r>
            <a:r>
              <a:rPr lang="ru-RU" sz="2400" b="1" dirty="0"/>
              <a:t>, в 10% ‒ до 5 </a:t>
            </a:r>
            <a:r>
              <a:rPr lang="ru-RU" sz="2400" b="1" dirty="0" err="1"/>
              <a:t>років</a:t>
            </a:r>
            <a:r>
              <a:rPr lang="ru-RU" sz="2400" b="1" dirty="0"/>
              <a:t>, у </a:t>
            </a:r>
            <a:r>
              <a:rPr lang="ru-RU" sz="2400" b="1" dirty="0" err="1"/>
              <a:t>працездатному</a:t>
            </a:r>
            <a:r>
              <a:rPr lang="ru-RU" sz="2400" b="1" dirty="0"/>
              <a:t> </a:t>
            </a:r>
            <a:r>
              <a:rPr lang="ru-RU" sz="2400" b="1" dirty="0" err="1"/>
              <a:t>віці</a:t>
            </a:r>
            <a:r>
              <a:rPr lang="ru-RU" sz="2400" b="1" dirty="0"/>
              <a:t> 40% </a:t>
            </a:r>
            <a:r>
              <a:rPr lang="ru-RU" sz="2400" b="1" dirty="0" err="1"/>
              <a:t>постраждалих</a:t>
            </a:r>
            <a:r>
              <a:rPr lang="ru-RU" sz="2400" b="1" dirty="0"/>
              <a:t> </a:t>
            </a:r>
            <a:r>
              <a:rPr lang="ru-RU" sz="2400" b="1" dirty="0" err="1"/>
              <a:t>віком</a:t>
            </a:r>
            <a:r>
              <a:rPr lang="ru-RU" sz="2400" b="1" dirty="0"/>
              <a:t> до 44 </a:t>
            </a:r>
            <a:r>
              <a:rPr lang="ru-RU" sz="2400" b="1" dirty="0" err="1"/>
              <a:t>років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err="1" smtClean="0"/>
              <a:t>Основна</a:t>
            </a:r>
            <a:r>
              <a:rPr lang="ru-RU" sz="2400" dirty="0" smtClean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постраждалих</a:t>
            </a:r>
            <a:r>
              <a:rPr lang="ru-RU" sz="2400" dirty="0"/>
              <a:t> ‒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чоловіки</a:t>
            </a:r>
            <a:r>
              <a:rPr lang="ru-RU" sz="2400" dirty="0"/>
              <a:t> (</a:t>
            </a:r>
            <a:r>
              <a:rPr lang="ru-RU" sz="2400" dirty="0" err="1"/>
              <a:t>забійники</a:t>
            </a:r>
            <a:r>
              <a:rPr lang="ru-RU" sz="2400" dirty="0"/>
              <a:t>, </a:t>
            </a:r>
            <a:r>
              <a:rPr lang="ru-RU" sz="2400" dirty="0" err="1"/>
              <a:t>прохідники</a:t>
            </a:r>
            <a:r>
              <a:rPr lang="ru-RU" sz="2400" dirty="0"/>
              <a:t>, </a:t>
            </a:r>
            <a:r>
              <a:rPr lang="ru-RU" sz="2400" dirty="0" err="1"/>
              <a:t>підривники</a:t>
            </a:r>
            <a:r>
              <a:rPr lang="ru-RU" sz="2400" dirty="0"/>
              <a:t>, </a:t>
            </a:r>
            <a:r>
              <a:rPr lang="ru-RU" sz="2400" dirty="0" err="1"/>
              <a:t>бурильники</a:t>
            </a:r>
            <a:r>
              <a:rPr lang="ru-RU" sz="2400" dirty="0"/>
              <a:t>, </a:t>
            </a:r>
            <a:r>
              <a:rPr lang="ru-RU" sz="2400" dirty="0" err="1"/>
              <a:t>слюсарі</a:t>
            </a:r>
            <a:r>
              <a:rPr lang="ru-RU" sz="2400" dirty="0"/>
              <a:t>, </a:t>
            </a:r>
            <a:r>
              <a:rPr lang="ru-RU" sz="2400" dirty="0" err="1"/>
              <a:t>трактористи</a:t>
            </a:r>
            <a:r>
              <a:rPr lang="ru-RU" sz="2400" dirty="0"/>
              <a:t>, </a:t>
            </a:r>
            <a:r>
              <a:rPr lang="ru-RU" sz="2400" dirty="0" err="1"/>
              <a:t>зварювальники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err="1" smtClean="0"/>
              <a:t>Проте</a:t>
            </a:r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dirty="0" err="1"/>
              <a:t>останні</a:t>
            </a:r>
            <a:r>
              <a:rPr lang="ru-RU" sz="2400" dirty="0"/>
              <a:t> роки до 15‒20% і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постраждалих</a:t>
            </a:r>
            <a:r>
              <a:rPr lang="ru-RU" sz="2400" dirty="0"/>
              <a:t> (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кожний</a:t>
            </a:r>
            <a:r>
              <a:rPr lang="ru-RU" sz="2400" dirty="0"/>
              <a:t> 5‒6-й </a:t>
            </a:r>
            <a:r>
              <a:rPr lang="ru-RU" sz="2400" dirty="0" err="1"/>
              <a:t>випадок</a:t>
            </a:r>
            <a:r>
              <a:rPr lang="ru-RU" sz="2400" dirty="0"/>
              <a:t>) </a:t>
            </a:r>
            <a:r>
              <a:rPr lang="ru-RU" sz="2400" dirty="0" err="1"/>
              <a:t>припадає</a:t>
            </a:r>
            <a:r>
              <a:rPr lang="ru-RU" sz="2400" dirty="0"/>
              <a:t> на </a:t>
            </a:r>
            <a:r>
              <a:rPr lang="ru-RU" sz="2400" dirty="0" err="1"/>
              <a:t>жінок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зайняті</a:t>
            </a:r>
            <a:r>
              <a:rPr lang="ru-RU" sz="2400" dirty="0"/>
              <a:t> в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галузях</a:t>
            </a:r>
            <a:r>
              <a:rPr lang="ru-RU" sz="2400" dirty="0"/>
              <a:t> народного </a:t>
            </a:r>
            <a:r>
              <a:rPr lang="ru-RU" sz="2400" dirty="0" err="1"/>
              <a:t>господарства</a:t>
            </a:r>
            <a:r>
              <a:rPr lang="ru-RU" sz="2400" dirty="0"/>
              <a:t> (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апаратниці</a:t>
            </a:r>
            <a:r>
              <a:rPr lang="ru-RU" sz="2400" dirty="0"/>
              <a:t>, </a:t>
            </a:r>
            <a:r>
              <a:rPr lang="ru-RU" sz="2400" dirty="0" err="1"/>
              <a:t>гальваніки</a:t>
            </a:r>
            <a:r>
              <a:rPr lang="ru-RU" sz="2400" dirty="0"/>
              <a:t>, </a:t>
            </a:r>
            <a:r>
              <a:rPr lang="ru-RU" sz="2400" dirty="0" err="1"/>
              <a:t>муляри</a:t>
            </a:r>
            <a:r>
              <a:rPr lang="ru-RU" sz="2400" dirty="0"/>
              <a:t>, </a:t>
            </a:r>
            <a:r>
              <a:rPr lang="ru-RU" sz="2400" dirty="0" err="1"/>
              <a:t>робітники</a:t>
            </a:r>
            <a:r>
              <a:rPr lang="ru-RU" sz="2400" dirty="0"/>
              <a:t> </a:t>
            </a:r>
            <a:r>
              <a:rPr lang="ru-RU" sz="2400" dirty="0" err="1"/>
              <a:t>ливарних</a:t>
            </a:r>
            <a:r>
              <a:rPr lang="ru-RU" sz="2400" dirty="0"/>
              <a:t> </a:t>
            </a:r>
            <a:r>
              <a:rPr lang="ru-RU" sz="2400" dirty="0" err="1"/>
              <a:t>цехів</a:t>
            </a:r>
            <a:r>
              <a:rPr lang="ru-RU" sz="2400" dirty="0"/>
              <a:t>, </a:t>
            </a:r>
            <a:r>
              <a:rPr lang="ru-RU" sz="2400" dirty="0" err="1"/>
              <a:t>ткалі</a:t>
            </a:r>
            <a:r>
              <a:rPr lang="ru-RU" sz="2400" dirty="0"/>
              <a:t>, </a:t>
            </a:r>
            <a:r>
              <a:rPr lang="ru-RU" sz="2400" dirty="0" err="1"/>
              <a:t>шліфувальниці</a:t>
            </a:r>
            <a:r>
              <a:rPr lang="ru-RU" sz="2400" dirty="0"/>
              <a:t>, </a:t>
            </a:r>
            <a:r>
              <a:rPr lang="ru-RU" sz="2400" dirty="0" err="1"/>
              <a:t>медпрацівники</a:t>
            </a:r>
            <a:r>
              <a:rPr lang="ru-RU" sz="2400" dirty="0"/>
              <a:t>, доярки </a:t>
            </a:r>
            <a:r>
              <a:rPr lang="ru-RU" sz="2400" dirty="0" err="1"/>
              <a:t>тощо</a:t>
            </a:r>
            <a:r>
              <a:rPr lang="ru-RU" sz="2400" dirty="0"/>
              <a:t>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773" y="1090220"/>
            <a:ext cx="2775867" cy="1124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4581" b="17351"/>
          <a:stretch/>
        </p:blipFill>
        <p:spPr>
          <a:xfrm>
            <a:off x="2215164" y="1156230"/>
            <a:ext cx="2270171" cy="992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5534" b="20423"/>
          <a:stretch/>
        </p:blipFill>
        <p:spPr>
          <a:xfrm>
            <a:off x="7698078" y="1120166"/>
            <a:ext cx="2480525" cy="1028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09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47605"/>
            <a:ext cx="3199841" cy="58677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cap="none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Висновок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971" y="151179"/>
            <a:ext cx="7186411" cy="62478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/>
              <a:t>Зміни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відбулися</a:t>
            </a:r>
            <a:r>
              <a:rPr lang="ru-RU" sz="2000" dirty="0"/>
              <a:t> в </a:t>
            </a:r>
            <a:r>
              <a:rPr lang="ru-RU" sz="2000" dirty="0" err="1"/>
              <a:t>рівнях</a:t>
            </a:r>
            <a:r>
              <a:rPr lang="ru-RU" sz="2000" dirty="0"/>
              <a:t> </a:t>
            </a:r>
            <a:r>
              <a:rPr lang="ru-RU" sz="2000" dirty="0" err="1"/>
              <a:t>захворюваності</a:t>
            </a:r>
            <a:r>
              <a:rPr lang="ru-RU" sz="2000" dirty="0"/>
              <a:t>, </a:t>
            </a:r>
            <a:r>
              <a:rPr lang="ru-RU" sz="2000" dirty="0" err="1"/>
              <a:t>інвалідності</a:t>
            </a:r>
            <a:r>
              <a:rPr lang="ru-RU" sz="2000" dirty="0"/>
              <a:t>, </a:t>
            </a:r>
            <a:r>
              <a:rPr lang="ru-RU" sz="2000" dirty="0" err="1"/>
              <a:t>смертності</a:t>
            </a:r>
            <a:r>
              <a:rPr lang="ru-RU" sz="2000" dirty="0"/>
              <a:t>, </a:t>
            </a:r>
            <a:r>
              <a:rPr lang="ru-RU" sz="2000" dirty="0" err="1"/>
              <a:t>свідчать</a:t>
            </a:r>
            <a:r>
              <a:rPr lang="ru-RU" sz="2000" dirty="0"/>
              <a:t> про </a:t>
            </a:r>
            <a:r>
              <a:rPr lang="ru-RU" sz="2000" dirty="0" err="1"/>
              <a:t>шкідливий</a:t>
            </a:r>
            <a:r>
              <a:rPr lang="ru-RU" sz="2000" dirty="0"/>
              <a:t> </a:t>
            </a:r>
            <a:r>
              <a:rPr lang="ru-RU" sz="2000" dirty="0" err="1"/>
              <a:t>вплив</a:t>
            </a:r>
            <a:r>
              <a:rPr lang="ru-RU" sz="2000" dirty="0"/>
              <a:t> комплексу </a:t>
            </a:r>
            <a:r>
              <a:rPr lang="ru-RU" sz="2000" dirty="0" err="1"/>
              <a:t>чинників</a:t>
            </a:r>
            <a:r>
              <a:rPr lang="ru-RU" sz="2000" dirty="0"/>
              <a:t> на </a:t>
            </a:r>
            <a:r>
              <a:rPr lang="ru-RU" sz="2000" dirty="0" err="1"/>
              <a:t>здоров’я</a:t>
            </a:r>
            <a:r>
              <a:rPr lang="ru-RU" sz="2000" dirty="0"/>
              <a:t>: </a:t>
            </a:r>
            <a:r>
              <a:rPr lang="ru-RU" sz="2000" dirty="0" err="1"/>
              <a:t>це</a:t>
            </a:r>
            <a:r>
              <a:rPr lang="ru-RU" sz="2000" dirty="0"/>
              <a:t> і </a:t>
            </a:r>
            <a:r>
              <a:rPr lang="ru-RU" sz="2000" dirty="0" err="1"/>
              <a:t>важке</a:t>
            </a:r>
            <a:r>
              <a:rPr lang="ru-RU" sz="2000" dirty="0"/>
              <a:t> </a:t>
            </a:r>
            <a:r>
              <a:rPr lang="ru-RU" sz="2000" dirty="0" err="1"/>
              <a:t>соціально-економічне</a:t>
            </a:r>
            <a:r>
              <a:rPr lang="ru-RU" sz="2000" dirty="0"/>
              <a:t> становище </a:t>
            </a:r>
            <a:r>
              <a:rPr lang="ru-RU" sz="2000" dirty="0" err="1"/>
              <a:t>населення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, і </a:t>
            </a:r>
            <a:r>
              <a:rPr lang="ru-RU" sz="2000" dirty="0" err="1"/>
              <a:t>забруднення</a:t>
            </a:r>
            <a:r>
              <a:rPr lang="ru-RU" sz="2000" dirty="0"/>
              <a:t> </a:t>
            </a:r>
            <a:r>
              <a:rPr lang="ru-RU" sz="2000" dirty="0" err="1"/>
              <a:t>навколишнього</a:t>
            </a:r>
            <a:r>
              <a:rPr lang="ru-RU" sz="2000" dirty="0"/>
              <a:t> </a:t>
            </a:r>
            <a:r>
              <a:rPr lang="ru-RU" sz="2000" dirty="0" err="1"/>
              <a:t>середовища</a:t>
            </a:r>
            <a:r>
              <a:rPr lang="ru-RU" sz="2000" dirty="0"/>
              <a:t> </a:t>
            </a:r>
            <a:r>
              <a:rPr lang="ru-RU" sz="2000" dirty="0" err="1"/>
              <a:t>шкідливими</a:t>
            </a:r>
            <a:r>
              <a:rPr lang="ru-RU" sz="2000" dirty="0"/>
              <a:t> </a:t>
            </a:r>
            <a:r>
              <a:rPr lang="ru-RU" sz="2000" dirty="0" err="1"/>
              <a:t>відходами</a:t>
            </a:r>
            <a:r>
              <a:rPr lang="ru-RU" sz="2000" dirty="0"/>
              <a:t> </a:t>
            </a:r>
            <a:r>
              <a:rPr lang="ru-RU" sz="2000" dirty="0" err="1"/>
              <a:t>промислових</a:t>
            </a:r>
            <a:r>
              <a:rPr lang="ru-RU" sz="2000" dirty="0"/>
              <a:t> </a:t>
            </a:r>
            <a:r>
              <a:rPr lang="ru-RU" sz="2000" dirty="0" err="1"/>
              <a:t>підприємств</a:t>
            </a:r>
            <a:r>
              <a:rPr lang="ru-RU" sz="2000" dirty="0"/>
              <a:t>, </a:t>
            </a:r>
            <a:r>
              <a:rPr lang="ru-RU" sz="2000" dirty="0" err="1"/>
              <a:t>інтенсивне</a:t>
            </a:r>
            <a:r>
              <a:rPr lang="ru-RU" sz="2000" dirty="0"/>
              <a:t> </a:t>
            </a:r>
            <a:r>
              <a:rPr lang="ru-RU" sz="2000" dirty="0" err="1"/>
              <a:t>хліборобство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застосуванням</a:t>
            </a:r>
            <a:r>
              <a:rPr lang="ru-RU" sz="2000" dirty="0"/>
              <a:t> </a:t>
            </a:r>
            <a:r>
              <a:rPr lang="ru-RU" sz="2000" dirty="0" err="1"/>
              <a:t>токсичних</a:t>
            </a:r>
            <a:r>
              <a:rPr lang="ru-RU" sz="2000" dirty="0"/>
              <a:t> </a:t>
            </a:r>
            <a:r>
              <a:rPr lang="ru-RU" sz="2000" dirty="0" err="1"/>
              <a:t>пестицидів</a:t>
            </a:r>
            <a:r>
              <a:rPr lang="ru-RU" sz="2000" dirty="0"/>
              <a:t> та </a:t>
            </a:r>
            <a:r>
              <a:rPr lang="ru-RU" sz="2000" dirty="0" err="1"/>
              <a:t>гербіцидів</a:t>
            </a:r>
            <a:r>
              <a:rPr lang="ru-RU" sz="2000" dirty="0"/>
              <a:t>, </a:t>
            </a:r>
            <a:r>
              <a:rPr lang="ru-RU" sz="2000" dirty="0" err="1"/>
              <a:t>забруднення</a:t>
            </a:r>
            <a:r>
              <a:rPr lang="ru-RU" sz="2000" dirty="0"/>
              <a:t> </a:t>
            </a:r>
            <a:r>
              <a:rPr lang="ru-RU" sz="2000" dirty="0" err="1"/>
              <a:t>значної</a:t>
            </a:r>
            <a:r>
              <a:rPr lang="ru-RU" sz="2000" dirty="0"/>
              <a:t> </a:t>
            </a:r>
            <a:r>
              <a:rPr lang="ru-RU" sz="2000" dirty="0" err="1"/>
              <a:t>території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радіонуклідами</a:t>
            </a:r>
            <a:r>
              <a:rPr lang="ru-RU" sz="20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На </a:t>
            </a:r>
            <a:r>
              <a:rPr lang="ru-RU" sz="2000" dirty="0" err="1"/>
              <a:t>здоров’я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 </a:t>
            </a:r>
            <a:r>
              <a:rPr lang="ru-RU" sz="2000" dirty="0" err="1"/>
              <a:t>згубно</a:t>
            </a:r>
            <a:r>
              <a:rPr lang="ru-RU" sz="2000" dirty="0"/>
              <a:t> </a:t>
            </a:r>
            <a:r>
              <a:rPr lang="ru-RU" sz="2000" dirty="0" err="1"/>
              <a:t>впливають</a:t>
            </a:r>
            <a:r>
              <a:rPr lang="ru-RU" sz="2000" dirty="0"/>
              <a:t> </a:t>
            </a:r>
            <a:r>
              <a:rPr lang="ru-RU" sz="2000" dirty="0" err="1"/>
              <a:t>стреси</a:t>
            </a:r>
            <a:r>
              <a:rPr lang="ru-RU" sz="2000" dirty="0"/>
              <a:t>, </a:t>
            </a:r>
            <a:r>
              <a:rPr lang="ru-RU" sz="2000" dirty="0" err="1"/>
              <a:t>недоброякісне</a:t>
            </a:r>
            <a:r>
              <a:rPr lang="ru-RU" sz="2000" dirty="0"/>
              <a:t> і </a:t>
            </a:r>
            <a:r>
              <a:rPr lang="ru-RU" sz="2000" dirty="0" err="1"/>
              <a:t>неповноцінне</a:t>
            </a:r>
            <a:r>
              <a:rPr lang="ru-RU" sz="2000" dirty="0"/>
              <a:t> </a:t>
            </a:r>
            <a:r>
              <a:rPr lang="ru-RU" sz="2000" dirty="0" err="1"/>
              <a:t>харчування</a:t>
            </a:r>
            <a:r>
              <a:rPr lang="ru-RU" sz="2000" dirty="0"/>
              <a:t>, </a:t>
            </a:r>
            <a:r>
              <a:rPr lang="ru-RU" sz="2000" dirty="0" err="1"/>
              <a:t>руйнівну</a:t>
            </a:r>
            <a:r>
              <a:rPr lang="ru-RU" sz="2000" dirty="0"/>
              <a:t> </a:t>
            </a:r>
            <a:r>
              <a:rPr lang="ru-RU" sz="2000" dirty="0" err="1"/>
              <a:t>дію</a:t>
            </a:r>
            <a:r>
              <a:rPr lang="ru-RU" sz="2000" dirty="0"/>
              <a:t> </a:t>
            </a:r>
            <a:r>
              <a:rPr lang="ru-RU" sz="2000" dirty="0" err="1"/>
              <a:t>чинять</a:t>
            </a:r>
            <a:r>
              <a:rPr lang="ru-RU" sz="2000" dirty="0"/>
              <a:t> </a:t>
            </a:r>
            <a:r>
              <a:rPr lang="ru-RU" sz="2000" dirty="0" err="1"/>
              <a:t>важкі</a:t>
            </a:r>
            <a:r>
              <a:rPr lang="ru-RU" sz="2000" dirty="0"/>
              <a:t> метали, </a:t>
            </a:r>
            <a:r>
              <a:rPr lang="ru-RU" sz="2000" dirty="0" err="1"/>
              <a:t>отрути</a:t>
            </a:r>
            <a:r>
              <a:rPr lang="ru-RU" sz="2000" dirty="0"/>
              <a:t>, </a:t>
            </a:r>
            <a:r>
              <a:rPr lang="ru-RU" sz="2000" dirty="0" err="1"/>
              <a:t>радіонукліди</a:t>
            </a:r>
            <a:r>
              <a:rPr lang="ru-RU" sz="20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Окрім</a:t>
            </a:r>
            <a:r>
              <a:rPr lang="ru-RU" sz="2000" dirty="0"/>
              <a:t> природного </a:t>
            </a:r>
            <a:r>
              <a:rPr lang="ru-RU" sz="2000" dirty="0" err="1"/>
              <a:t>середовища</a:t>
            </a:r>
            <a:r>
              <a:rPr lang="ru-RU" sz="2000" dirty="0"/>
              <a:t>, </a:t>
            </a:r>
            <a:r>
              <a:rPr lang="ru-RU" sz="2000" dirty="0" err="1"/>
              <a:t>здоров’я</a:t>
            </a:r>
            <a:r>
              <a:rPr lang="ru-RU" sz="2000" dirty="0"/>
              <a:t> і </a:t>
            </a:r>
            <a:r>
              <a:rPr lang="ru-RU" sz="2000" dirty="0" err="1"/>
              <a:t>довголіття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</a:t>
            </a:r>
            <a:r>
              <a:rPr lang="ru-RU" sz="2000" dirty="0" err="1"/>
              <a:t>визначають</a:t>
            </a:r>
            <a:r>
              <a:rPr lang="ru-RU" sz="2000" dirty="0"/>
              <a:t> </a:t>
            </a:r>
            <a:r>
              <a:rPr lang="ru-RU" sz="2000" dirty="0" err="1"/>
              <a:t>умови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 та </a:t>
            </a:r>
            <a:r>
              <a:rPr lang="ru-RU" sz="2000" dirty="0" err="1"/>
              <a:t>життя</a:t>
            </a:r>
            <a:r>
              <a:rPr lang="ru-RU" sz="20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Здоров’я</a:t>
            </a:r>
            <a:r>
              <a:rPr lang="ru-RU" sz="2000" dirty="0"/>
              <a:t> є </a:t>
            </a:r>
            <a:r>
              <a:rPr lang="ru-RU" sz="2000" dirty="0" err="1"/>
              <a:t>складним</a:t>
            </a:r>
            <a:r>
              <a:rPr lang="ru-RU" sz="2000" dirty="0"/>
              <a:t> </a:t>
            </a:r>
            <a:r>
              <a:rPr lang="ru-RU" sz="2000" dirty="0" err="1"/>
              <a:t>динамічним</a:t>
            </a:r>
            <a:r>
              <a:rPr lang="ru-RU" sz="2000" dirty="0"/>
              <a:t> </a:t>
            </a:r>
            <a:r>
              <a:rPr lang="ru-RU" sz="2000" dirty="0" err="1"/>
              <a:t>процесом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тісно</a:t>
            </a:r>
            <a:r>
              <a:rPr lang="ru-RU" sz="2000" dirty="0"/>
              <a:t> </a:t>
            </a:r>
            <a:r>
              <a:rPr lang="ru-RU" sz="2000" dirty="0" err="1"/>
              <a:t>пов’язаний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способом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. Здоровий </a:t>
            </a:r>
            <a:r>
              <a:rPr lang="ru-RU" sz="2000" dirty="0" err="1"/>
              <a:t>спосіб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індивідуальний</a:t>
            </a:r>
            <a:r>
              <a:rPr lang="ru-RU" sz="2000" dirty="0"/>
              <a:t> характер і </a:t>
            </a:r>
            <a:r>
              <a:rPr lang="ru-RU" sz="2000" dirty="0" err="1"/>
              <a:t>визначається</a:t>
            </a:r>
            <a:r>
              <a:rPr lang="ru-RU" sz="2000" dirty="0"/>
              <a:t> </a:t>
            </a:r>
            <a:r>
              <a:rPr lang="ru-RU" sz="2000" dirty="0" err="1"/>
              <a:t>переважно</a:t>
            </a:r>
            <a:r>
              <a:rPr lang="ru-RU" sz="2000" dirty="0"/>
              <a:t> </a:t>
            </a:r>
            <a:r>
              <a:rPr lang="ru-RU" sz="2000" dirty="0" err="1"/>
              <a:t>ціннісними</a:t>
            </a:r>
            <a:r>
              <a:rPr lang="ru-RU" sz="2000" dirty="0"/>
              <a:t> </a:t>
            </a:r>
            <a:r>
              <a:rPr lang="ru-RU" sz="2000" dirty="0" err="1"/>
              <a:t>орієнтаціями</a:t>
            </a:r>
            <a:r>
              <a:rPr lang="ru-RU" sz="2000" dirty="0"/>
              <a:t>, </a:t>
            </a:r>
            <a:r>
              <a:rPr lang="ru-RU" sz="2000" dirty="0" err="1"/>
              <a:t>світоглядом</a:t>
            </a:r>
            <a:r>
              <a:rPr lang="ru-RU" sz="2000" dirty="0"/>
              <a:t>, </a:t>
            </a:r>
            <a:r>
              <a:rPr lang="ru-RU" sz="2000" dirty="0" err="1"/>
              <a:t>традиціями</a:t>
            </a:r>
            <a:r>
              <a:rPr lang="ru-RU" sz="2000" dirty="0"/>
              <a:t>, </a:t>
            </a:r>
            <a:r>
              <a:rPr lang="ru-RU" sz="2000" dirty="0" err="1"/>
              <a:t>соціальним</a:t>
            </a:r>
            <a:r>
              <a:rPr lang="ru-RU" sz="2000" dirty="0"/>
              <a:t> </a:t>
            </a:r>
            <a:r>
              <a:rPr lang="ru-RU" sz="2000" dirty="0" err="1"/>
              <a:t>досвідом</a:t>
            </a:r>
            <a:r>
              <a:rPr lang="ru-RU" sz="2000" dirty="0"/>
              <a:t>, </a:t>
            </a:r>
            <a:r>
              <a:rPr lang="ru-RU" sz="2000" dirty="0" err="1"/>
              <a:t>особистісно-мотиваційною</a:t>
            </a:r>
            <a:r>
              <a:rPr lang="ru-RU" sz="2000" dirty="0"/>
              <a:t> сферою, </a:t>
            </a:r>
            <a:r>
              <a:rPr lang="ru-RU" sz="2000" dirty="0" err="1"/>
              <a:t>рівнем</a:t>
            </a:r>
            <a:r>
              <a:rPr lang="ru-RU" sz="2000" dirty="0"/>
              <a:t> </a:t>
            </a:r>
            <a:r>
              <a:rPr lang="ru-RU" sz="2000" dirty="0" err="1"/>
              <a:t>загальної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 та </a:t>
            </a:r>
            <a:r>
              <a:rPr lang="ru-RU" sz="2000" dirty="0" err="1"/>
              <a:t>певних</a:t>
            </a:r>
            <a:r>
              <a:rPr lang="ru-RU" sz="2000" dirty="0"/>
              <a:t> </a:t>
            </a:r>
            <a:r>
              <a:rPr lang="ru-RU" sz="2000" dirty="0" err="1"/>
              <a:t>знань</a:t>
            </a:r>
            <a:r>
              <a:rPr lang="ru-RU" sz="2000" dirty="0"/>
              <a:t> особи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764" y="1026566"/>
            <a:ext cx="4541235" cy="31204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-173" t="61047" r="63" b="-338"/>
          <a:stretch/>
        </p:blipFill>
        <p:spPr>
          <a:xfrm>
            <a:off x="7650765" y="4146997"/>
            <a:ext cx="4541235" cy="273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2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43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83" y="457200"/>
            <a:ext cx="11805633" cy="585989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/>
          <a:lstStyle/>
          <a:p>
            <a:pPr rtl="0"/>
            <a:r>
              <a:rPr lang="uk-UA" dirty="0" smtClean="0"/>
              <a:t>Вступ 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3183" y="1043188"/>
            <a:ext cx="5826617" cy="5133584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endParaRPr lang="ru-RU" sz="2400" dirty="0" smtClean="0"/>
          </a:p>
          <a:p>
            <a:r>
              <a:rPr lang="ru-RU" sz="2400" dirty="0" err="1" smtClean="0"/>
              <a:t>Поряд</a:t>
            </a:r>
            <a:r>
              <a:rPr lang="ru-RU" sz="2400" dirty="0" smtClean="0"/>
              <a:t> </a:t>
            </a:r>
            <a:r>
              <a:rPr lang="ru-RU" sz="2400" dirty="0"/>
              <a:t>з </a:t>
            </a:r>
            <a:r>
              <a:rPr lang="ru-RU" sz="2400" dirty="0" err="1"/>
              <a:t>розвитком</a:t>
            </a:r>
            <a:r>
              <a:rPr lang="ru-RU" sz="2400" dirty="0"/>
              <a:t> </a:t>
            </a:r>
            <a:r>
              <a:rPr lang="ru-RU" sz="2400" dirty="0" err="1"/>
              <a:t>лікувальних</a:t>
            </a:r>
            <a:r>
              <a:rPr lang="ru-RU" sz="2400" dirty="0"/>
              <a:t> і </a:t>
            </a:r>
            <a:r>
              <a:rPr lang="ru-RU" sz="2400" dirty="0" err="1"/>
              <a:t>діагностичних</a:t>
            </a:r>
            <a:r>
              <a:rPr lang="ru-RU" sz="2400" dirty="0"/>
              <a:t> </a:t>
            </a:r>
            <a:r>
              <a:rPr lang="ru-RU" sz="2400" dirty="0" err="1"/>
              <a:t>технологій</a:t>
            </a:r>
            <a:r>
              <a:rPr lang="ru-RU" sz="2400" dirty="0"/>
              <a:t>, </a:t>
            </a:r>
            <a:r>
              <a:rPr lang="ru-RU" sz="2400" dirty="0" err="1"/>
              <a:t>сучасна</a:t>
            </a:r>
            <a:r>
              <a:rPr lang="ru-RU" sz="2400" dirty="0"/>
              <a:t> медицина </a:t>
            </a:r>
            <a:r>
              <a:rPr lang="ru-RU" sz="2400" dirty="0" err="1"/>
              <a:t>характеризується</a:t>
            </a:r>
            <a:r>
              <a:rPr lang="ru-RU" sz="2400" dirty="0"/>
              <a:t> </a:t>
            </a:r>
            <a:r>
              <a:rPr lang="ru-RU" sz="2400" dirty="0" err="1"/>
              <a:t>прогресом</a:t>
            </a:r>
            <a:r>
              <a:rPr lang="ru-RU" sz="2400" dirty="0"/>
              <a:t> в </a:t>
            </a:r>
            <a:r>
              <a:rPr lang="ru-RU" sz="2400" dirty="0" err="1"/>
              <a:t>області</a:t>
            </a:r>
            <a:r>
              <a:rPr lang="ru-RU" sz="2400" dirty="0"/>
              <a:t> </a:t>
            </a:r>
            <a:r>
              <a:rPr lang="ru-RU" sz="2400" dirty="0" err="1"/>
              <a:t>профілактики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Всесвітньою</a:t>
            </a:r>
            <a:r>
              <a:rPr lang="ru-RU" sz="2400" dirty="0" smtClean="0"/>
              <a:t> </a:t>
            </a:r>
            <a:r>
              <a:rPr lang="ru-RU" sz="2400" dirty="0" err="1"/>
              <a:t>організацією</a:t>
            </a:r>
            <a:r>
              <a:rPr lang="ru-RU" sz="2400" dirty="0"/>
              <a:t> </a:t>
            </a:r>
            <a:r>
              <a:rPr lang="ru-RU" sz="2400" dirty="0" err="1"/>
              <a:t>охорони</a:t>
            </a:r>
            <a:r>
              <a:rPr lang="ru-RU" sz="2400" dirty="0"/>
              <a:t> </a:t>
            </a:r>
            <a:r>
              <a:rPr lang="ru-RU" sz="2400" dirty="0" err="1"/>
              <a:t>здоров'я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введено </a:t>
            </a:r>
            <a:r>
              <a:rPr lang="ru-RU" sz="2400" dirty="0" err="1"/>
              <a:t>термін</a:t>
            </a:r>
            <a:r>
              <a:rPr lang="ru-RU" sz="2400" dirty="0"/>
              <a:t> </a:t>
            </a:r>
            <a:r>
              <a:rPr lang="ru-RU" sz="2400" i="1" dirty="0"/>
              <a:t>«</a:t>
            </a:r>
            <a:r>
              <a:rPr lang="ru-RU" sz="2400" i="1" dirty="0" err="1"/>
              <a:t>зміцнення</a:t>
            </a:r>
            <a:r>
              <a:rPr lang="ru-RU" sz="2400" i="1" dirty="0"/>
              <a:t> (</a:t>
            </a:r>
            <a:r>
              <a:rPr lang="ru-RU" sz="2400" i="1" dirty="0" err="1"/>
              <a:t>просування</a:t>
            </a:r>
            <a:r>
              <a:rPr lang="ru-RU" sz="2400" i="1" dirty="0"/>
              <a:t>) </a:t>
            </a:r>
            <a:r>
              <a:rPr lang="ru-RU" sz="2400" i="1" dirty="0" err="1"/>
              <a:t>здоров'я</a:t>
            </a:r>
            <a:r>
              <a:rPr lang="ru-RU" sz="2400" i="1" dirty="0"/>
              <a:t>» </a:t>
            </a:r>
            <a:r>
              <a:rPr lang="ru-RU" sz="2400" dirty="0"/>
              <a:t>(</a:t>
            </a:r>
            <a:r>
              <a:rPr lang="en-US" sz="2400" i="1" dirty="0" err="1"/>
              <a:t>healthpromotion</a:t>
            </a:r>
            <a:r>
              <a:rPr lang="en-US" sz="2400" dirty="0"/>
              <a:t>). </a:t>
            </a:r>
            <a:r>
              <a:rPr lang="ru-RU" sz="2400" dirty="0" err="1" smtClean="0"/>
              <a:t>Це</a:t>
            </a:r>
            <a:r>
              <a:rPr lang="ru-RU" sz="2400" dirty="0" smtClean="0"/>
              <a:t> так </a:t>
            </a:r>
            <a:r>
              <a:rPr lang="ru-RU" sz="2400" dirty="0" err="1" smtClean="0"/>
              <a:t>зване</a:t>
            </a:r>
            <a:r>
              <a:rPr lang="ru-RU" sz="2400" dirty="0" smtClean="0"/>
              <a:t> </a:t>
            </a:r>
            <a:r>
              <a:rPr lang="ru-RU" sz="2400" dirty="0" err="1" smtClean="0"/>
              <a:t>гуманістичне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спрямування</a:t>
            </a:r>
            <a:r>
              <a:rPr lang="ru-RU" sz="2400" dirty="0" smtClean="0"/>
              <a:t> , в </a:t>
            </a:r>
            <a:r>
              <a:rPr lang="ru-RU" sz="2400" dirty="0" err="1" smtClean="0"/>
              <a:t>основі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покладені</a:t>
            </a:r>
            <a:r>
              <a:rPr lang="ru-RU" sz="2400" dirty="0" smtClean="0"/>
              <a:t> </a:t>
            </a:r>
            <a:r>
              <a:rPr lang="ru-RU" sz="2400" dirty="0" err="1"/>
              <a:t>соціальні</a:t>
            </a:r>
            <a:r>
              <a:rPr lang="ru-RU" sz="2400" dirty="0"/>
              <a:t>, </a:t>
            </a:r>
            <a:r>
              <a:rPr lang="ru-RU" sz="2400" dirty="0" err="1"/>
              <a:t>економічні</a:t>
            </a:r>
            <a:r>
              <a:rPr lang="ru-RU" sz="2400" dirty="0"/>
              <a:t> та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аспекти</a:t>
            </a:r>
            <a:r>
              <a:rPr lang="ru-RU" sz="2400" dirty="0"/>
              <a:t> </a:t>
            </a:r>
            <a:r>
              <a:rPr lang="ru-RU" sz="2400" dirty="0" err="1"/>
              <a:t>здоров'я</a:t>
            </a:r>
            <a:r>
              <a:rPr lang="ru-RU" sz="2400" dirty="0"/>
              <a:t>, </a:t>
            </a:r>
            <a:r>
              <a:rPr lang="ru-RU" sz="2400" dirty="0" err="1"/>
              <a:t>спрямовані</a:t>
            </a:r>
            <a:r>
              <a:rPr lang="ru-RU" sz="2400" dirty="0"/>
              <a:t> на </a:t>
            </a:r>
            <a:r>
              <a:rPr lang="ru-RU" sz="2400" dirty="0" err="1"/>
              <a:t>поліпшення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043187"/>
            <a:ext cx="5826618" cy="513358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err="1" smtClean="0"/>
              <a:t>Центральним</a:t>
            </a:r>
            <a:r>
              <a:rPr lang="ru-RU" sz="2400" dirty="0" smtClean="0"/>
              <a:t> </a:t>
            </a:r>
            <a:r>
              <a:rPr lang="ru-RU" sz="2400" dirty="0"/>
              <a:t>моментом у </a:t>
            </a:r>
            <a:r>
              <a:rPr lang="ru-RU" sz="2400" dirty="0" err="1"/>
              <a:t>просуванні</a:t>
            </a:r>
            <a:r>
              <a:rPr lang="ru-RU" sz="2400" dirty="0"/>
              <a:t> </a:t>
            </a:r>
            <a:r>
              <a:rPr lang="ru-RU" sz="2400" dirty="0" err="1"/>
              <a:t>здоров'я</a:t>
            </a:r>
            <a:r>
              <a:rPr lang="ru-RU" sz="2400" dirty="0"/>
              <a:t> є пропаганда здорового способу </a:t>
            </a:r>
            <a:r>
              <a:rPr lang="ru-RU" sz="2400" dirty="0" err="1"/>
              <a:t>життя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Поняття</a:t>
            </a:r>
            <a:r>
              <a:rPr lang="ru-RU" sz="2400" dirty="0" smtClean="0"/>
              <a:t> </a:t>
            </a:r>
            <a:r>
              <a:rPr lang="ru-RU" sz="2400" dirty="0"/>
              <a:t>«здоровий </a:t>
            </a:r>
            <a:r>
              <a:rPr lang="ru-RU" sz="2400" dirty="0" err="1"/>
              <a:t>спосіб</a:t>
            </a:r>
            <a:r>
              <a:rPr lang="ru-RU" sz="2400" dirty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» </a:t>
            </a:r>
            <a:r>
              <a:rPr lang="ru-RU" sz="2400" dirty="0" err="1" smtClean="0"/>
              <a:t>ґрунтується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виявленні</a:t>
            </a:r>
            <a:r>
              <a:rPr lang="ru-RU" sz="2400" dirty="0"/>
              <a:t> </a:t>
            </a:r>
            <a:r>
              <a:rPr lang="ru-RU" sz="2400" dirty="0" err="1"/>
              <a:t>факторів</a:t>
            </a:r>
            <a:r>
              <a:rPr lang="ru-RU" sz="2400" dirty="0"/>
              <a:t> </a:t>
            </a:r>
            <a:r>
              <a:rPr lang="ru-RU" sz="2400" dirty="0" err="1"/>
              <a:t>ризику</a:t>
            </a:r>
            <a:r>
              <a:rPr lang="ru-RU" sz="2400" dirty="0"/>
              <a:t> у </a:t>
            </a:r>
            <a:r>
              <a:rPr lang="ru-RU" sz="2400" dirty="0" err="1"/>
              <a:t>індивідуума</a:t>
            </a:r>
            <a:r>
              <a:rPr lang="ru-RU" sz="2400" dirty="0"/>
              <a:t> та </a:t>
            </a:r>
            <a:r>
              <a:rPr lang="ru-RU" sz="2400" dirty="0" err="1"/>
              <a:t>розробку</a:t>
            </a:r>
            <a:r>
              <a:rPr lang="ru-RU" sz="2400" dirty="0"/>
              <a:t> </a:t>
            </a:r>
            <a:r>
              <a:rPr lang="ru-RU" sz="2400" dirty="0" err="1"/>
              <a:t>конкретних</a:t>
            </a:r>
            <a:r>
              <a:rPr lang="ru-RU" sz="2400" dirty="0"/>
              <a:t> </a:t>
            </a:r>
            <a:r>
              <a:rPr lang="ru-RU" sz="2400" dirty="0" err="1"/>
              <a:t>програм</a:t>
            </a:r>
            <a:r>
              <a:rPr lang="ru-RU" sz="2400" dirty="0"/>
              <a:t> для </a:t>
            </a:r>
            <a:r>
              <a:rPr lang="ru-RU" sz="2400" dirty="0" err="1"/>
              <a:t>зниження</a:t>
            </a:r>
            <a:r>
              <a:rPr lang="ru-RU" sz="2400" dirty="0"/>
              <a:t> </a:t>
            </a:r>
            <a:r>
              <a:rPr lang="ru-RU" sz="2400" dirty="0" err="1"/>
              <a:t>потенційної</a:t>
            </a:r>
            <a:r>
              <a:rPr lang="ru-RU" sz="2400" dirty="0"/>
              <a:t> </a:t>
            </a:r>
            <a:r>
              <a:rPr lang="ru-RU" sz="2400" dirty="0" err="1"/>
              <a:t>шкоди</a:t>
            </a:r>
            <a:r>
              <a:rPr lang="ru-RU" sz="2400" dirty="0"/>
              <a:t> </a:t>
            </a:r>
            <a:r>
              <a:rPr lang="ru-RU" sz="2400" dirty="0" err="1" smtClean="0"/>
              <a:t>здоров'ю</a:t>
            </a:r>
            <a:r>
              <a:rPr lang="ru-RU" sz="2400" dirty="0" smtClean="0"/>
              <a:t>, </a:t>
            </a:r>
            <a:r>
              <a:rPr lang="ru-RU" sz="2400" dirty="0" err="1" smtClean="0"/>
              <a:t>передбачає</a:t>
            </a:r>
            <a:r>
              <a:rPr lang="ru-RU" sz="2400" dirty="0" smtClean="0"/>
              <a:t> </a:t>
            </a:r>
            <a:r>
              <a:rPr lang="ru-RU" sz="2400" dirty="0" err="1"/>
              <a:t>зміну</a:t>
            </a:r>
            <a:r>
              <a:rPr lang="ru-RU" sz="2400" dirty="0"/>
              <a:t> </a:t>
            </a:r>
            <a:r>
              <a:rPr lang="ru-RU" sz="2400" dirty="0" err="1"/>
              <a:t>ставлення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до стану </a:t>
            </a:r>
            <a:r>
              <a:rPr lang="ru-RU" sz="2400" dirty="0" err="1"/>
              <a:t>власного</a:t>
            </a:r>
            <a:r>
              <a:rPr lang="ru-RU" sz="2400" dirty="0"/>
              <a:t> </a:t>
            </a:r>
            <a:r>
              <a:rPr lang="ru-RU" sz="2400" dirty="0" err="1"/>
              <a:t>здоров'я</a:t>
            </a:r>
            <a:r>
              <a:rPr lang="ru-RU" sz="2400" dirty="0"/>
              <a:t> та </a:t>
            </a:r>
            <a:r>
              <a:rPr lang="ru-RU" sz="2400" dirty="0" err="1" smtClean="0"/>
              <a:t>осмислення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здоров'я</a:t>
            </a:r>
            <a:r>
              <a:rPr lang="ru-RU" sz="2400" dirty="0" smtClean="0"/>
              <a:t> </a:t>
            </a:r>
            <a:r>
              <a:rPr lang="ru-RU" sz="2400" dirty="0"/>
              <a:t>як </a:t>
            </a:r>
            <a:r>
              <a:rPr lang="ru-RU" sz="2400" dirty="0" err="1"/>
              <a:t>основної</a:t>
            </a:r>
            <a:r>
              <a:rPr lang="ru-RU" sz="2400" dirty="0"/>
              <a:t> </a:t>
            </a:r>
            <a:r>
              <a:rPr lang="ru-RU" sz="2400" dirty="0" err="1"/>
              <a:t>цінності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b="21757"/>
          <a:stretch/>
        </p:blipFill>
        <p:spPr>
          <a:xfrm>
            <a:off x="10496282" y="505439"/>
            <a:ext cx="1366502" cy="48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58" y="418255"/>
            <a:ext cx="10515600" cy="705558"/>
          </a:xfrm>
        </p:spPr>
        <p:txBody>
          <a:bodyPr rtlCol="0"/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понять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16228" y="1123814"/>
            <a:ext cx="11043030" cy="756502"/>
          </a:xfrm>
        </p:spPr>
        <p:txBody>
          <a:bodyPr rtlCol="0">
            <a:normAutofit fontScale="92500" lnSpcReduction="20000"/>
          </a:bodyPr>
          <a:lstStyle/>
          <a:p>
            <a:r>
              <a:rPr lang="ru-RU" cap="none" dirty="0" err="1">
                <a:solidFill>
                  <a:srgbClr val="002060"/>
                </a:solidFill>
              </a:rPr>
              <a:t>К</a:t>
            </a:r>
            <a:r>
              <a:rPr lang="ru-RU" cap="none" dirty="0" err="1" smtClean="0">
                <a:solidFill>
                  <a:srgbClr val="002060"/>
                </a:solidFill>
              </a:rPr>
              <a:t>ожна</a:t>
            </a:r>
            <a:r>
              <a:rPr lang="ru-RU" cap="none" dirty="0" smtClean="0">
                <a:solidFill>
                  <a:srgbClr val="002060"/>
                </a:solidFill>
              </a:rPr>
              <a:t> конкретна </a:t>
            </a:r>
            <a:r>
              <a:rPr lang="ru-RU" cap="none" dirty="0" err="1" smtClean="0">
                <a:solidFill>
                  <a:srgbClr val="002060"/>
                </a:solidFill>
              </a:rPr>
              <a:t>людина</a:t>
            </a:r>
            <a:r>
              <a:rPr lang="ru-RU" cap="none" dirty="0" smtClean="0">
                <a:solidFill>
                  <a:srgbClr val="002060"/>
                </a:solidFill>
              </a:rPr>
              <a:t> </a:t>
            </a:r>
            <a:r>
              <a:rPr lang="ru-RU" cap="none" dirty="0" err="1" smtClean="0">
                <a:solidFill>
                  <a:srgbClr val="002060"/>
                </a:solidFill>
              </a:rPr>
              <a:t>оцінює</a:t>
            </a:r>
            <a:r>
              <a:rPr lang="ru-RU" cap="none" dirty="0" smtClean="0">
                <a:solidFill>
                  <a:srgbClr val="002060"/>
                </a:solidFill>
              </a:rPr>
              <a:t> </a:t>
            </a:r>
            <a:r>
              <a:rPr lang="ru-RU" cap="none" dirty="0" err="1" smtClean="0">
                <a:solidFill>
                  <a:srgbClr val="002060"/>
                </a:solidFill>
              </a:rPr>
              <a:t>свій</a:t>
            </a:r>
            <a:r>
              <a:rPr lang="ru-RU" cap="none" dirty="0" smtClean="0">
                <a:solidFill>
                  <a:srgbClr val="002060"/>
                </a:solidFill>
              </a:rPr>
              <a:t> стан, </a:t>
            </a:r>
            <a:r>
              <a:rPr lang="ru-RU" cap="none" dirty="0" err="1" smtClean="0">
                <a:solidFill>
                  <a:srgbClr val="002060"/>
                </a:solidFill>
              </a:rPr>
              <a:t>виходячи</a:t>
            </a:r>
            <a:r>
              <a:rPr lang="ru-RU" cap="none" dirty="0" smtClean="0">
                <a:solidFill>
                  <a:srgbClr val="002060"/>
                </a:solidFill>
              </a:rPr>
              <a:t> з </a:t>
            </a:r>
            <a:r>
              <a:rPr lang="ru-RU" cap="none" dirty="0" err="1" smtClean="0">
                <a:solidFill>
                  <a:srgbClr val="002060"/>
                </a:solidFill>
              </a:rPr>
              <a:t>суб'єктивної</a:t>
            </a:r>
            <a:r>
              <a:rPr lang="ru-RU" cap="none" dirty="0" smtClean="0">
                <a:solidFill>
                  <a:srgbClr val="002060"/>
                </a:solidFill>
              </a:rPr>
              <a:t> </a:t>
            </a:r>
            <a:r>
              <a:rPr lang="ru-RU" cap="none" dirty="0" err="1" smtClean="0">
                <a:solidFill>
                  <a:srgbClr val="002060"/>
                </a:solidFill>
              </a:rPr>
              <a:t>норми</a:t>
            </a:r>
            <a:r>
              <a:rPr lang="ru-RU" cap="none" dirty="0" smtClean="0">
                <a:solidFill>
                  <a:srgbClr val="002060"/>
                </a:solidFill>
              </a:rPr>
              <a:t>, а </a:t>
            </a:r>
            <a:r>
              <a:rPr lang="ru-RU" cap="none" dirty="0" err="1" smtClean="0">
                <a:solidFill>
                  <a:srgbClr val="002060"/>
                </a:solidFill>
              </a:rPr>
              <a:t>дослідник</a:t>
            </a:r>
            <a:r>
              <a:rPr lang="ru-RU" cap="none" dirty="0" smtClean="0">
                <a:solidFill>
                  <a:srgbClr val="002060"/>
                </a:solidFill>
              </a:rPr>
              <a:t>, </a:t>
            </a:r>
            <a:r>
              <a:rPr lang="ru-RU" cap="none" dirty="0" err="1" smtClean="0">
                <a:solidFill>
                  <a:srgbClr val="002060"/>
                </a:solidFill>
              </a:rPr>
              <a:t>залежно</a:t>
            </a:r>
            <a:r>
              <a:rPr lang="ru-RU" cap="none" dirty="0" smtClean="0">
                <a:solidFill>
                  <a:srgbClr val="002060"/>
                </a:solidFill>
              </a:rPr>
              <a:t> </a:t>
            </a:r>
            <a:r>
              <a:rPr lang="ru-RU" cap="none" dirty="0" err="1" smtClean="0">
                <a:solidFill>
                  <a:srgbClr val="002060"/>
                </a:solidFill>
              </a:rPr>
              <a:t>від</a:t>
            </a:r>
            <a:r>
              <a:rPr lang="ru-RU" cap="none" dirty="0" smtClean="0">
                <a:solidFill>
                  <a:srgbClr val="002060"/>
                </a:solidFill>
              </a:rPr>
              <a:t> </a:t>
            </a:r>
            <a:r>
              <a:rPr lang="ru-RU" cap="none" dirty="0" err="1" smtClean="0">
                <a:solidFill>
                  <a:srgbClr val="002060"/>
                </a:solidFill>
              </a:rPr>
              <a:t>цілей</a:t>
            </a:r>
            <a:r>
              <a:rPr lang="ru-RU" cap="none" dirty="0" smtClean="0">
                <a:solidFill>
                  <a:srgbClr val="002060"/>
                </a:solidFill>
              </a:rPr>
              <a:t> і </a:t>
            </a:r>
            <a:r>
              <a:rPr lang="ru-RU" cap="none" dirty="0" err="1" smtClean="0">
                <a:solidFill>
                  <a:srgbClr val="002060"/>
                </a:solidFill>
              </a:rPr>
              <a:t>специфіки</a:t>
            </a:r>
            <a:r>
              <a:rPr lang="ru-RU" cap="none" dirty="0" smtClean="0">
                <a:solidFill>
                  <a:srgbClr val="002060"/>
                </a:solidFill>
              </a:rPr>
              <a:t> </a:t>
            </a:r>
            <a:r>
              <a:rPr lang="ru-RU" cap="none" dirty="0" err="1" smtClean="0">
                <a:solidFill>
                  <a:srgbClr val="002060"/>
                </a:solidFill>
              </a:rPr>
              <a:t>дослідження</a:t>
            </a:r>
            <a:r>
              <a:rPr lang="ru-RU" cap="none" dirty="0" smtClean="0">
                <a:solidFill>
                  <a:srgbClr val="002060"/>
                </a:solidFill>
              </a:rPr>
              <a:t>, </a:t>
            </a:r>
            <a:r>
              <a:rPr lang="ru-RU" cap="none" dirty="0" err="1" smtClean="0">
                <a:solidFill>
                  <a:srgbClr val="002060"/>
                </a:solidFill>
              </a:rPr>
              <a:t>може</a:t>
            </a:r>
            <a:r>
              <a:rPr lang="ru-RU" cap="none" dirty="0" smtClean="0">
                <a:solidFill>
                  <a:srgbClr val="002060"/>
                </a:solidFill>
              </a:rPr>
              <a:t> </a:t>
            </a:r>
            <a:r>
              <a:rPr lang="ru-RU" cap="none" dirty="0" err="1" smtClean="0">
                <a:solidFill>
                  <a:srgbClr val="002060"/>
                </a:solidFill>
              </a:rPr>
              <a:t>вибирати</a:t>
            </a:r>
            <a:r>
              <a:rPr lang="ru-RU" cap="none" dirty="0" smtClean="0">
                <a:solidFill>
                  <a:srgbClr val="002060"/>
                </a:solidFill>
              </a:rPr>
              <a:t> </a:t>
            </a:r>
            <a:r>
              <a:rPr lang="ru-RU" cap="none" dirty="0" err="1" smtClean="0">
                <a:solidFill>
                  <a:srgbClr val="002060"/>
                </a:solidFill>
              </a:rPr>
              <a:t>статистичну</a:t>
            </a:r>
            <a:r>
              <a:rPr lang="ru-RU" cap="none" dirty="0" smtClean="0">
                <a:solidFill>
                  <a:srgbClr val="002060"/>
                </a:solidFill>
              </a:rPr>
              <a:t>, </a:t>
            </a:r>
            <a:r>
              <a:rPr lang="ru-RU" cap="none" dirty="0" err="1" smtClean="0">
                <a:solidFill>
                  <a:srgbClr val="002060"/>
                </a:solidFill>
              </a:rPr>
              <a:t>соціальну</a:t>
            </a:r>
            <a:r>
              <a:rPr lang="ru-RU" cap="none" dirty="0" smtClean="0">
                <a:solidFill>
                  <a:srgbClr val="002060"/>
                </a:solidFill>
              </a:rPr>
              <a:t> </a:t>
            </a:r>
            <a:r>
              <a:rPr lang="ru-RU" cap="none" dirty="0" err="1" smtClean="0">
                <a:solidFill>
                  <a:srgbClr val="002060"/>
                </a:solidFill>
              </a:rPr>
              <a:t>або</a:t>
            </a:r>
            <a:r>
              <a:rPr lang="ru-RU" cap="none" dirty="0" smtClean="0">
                <a:solidFill>
                  <a:srgbClr val="002060"/>
                </a:solidFill>
              </a:rPr>
              <a:t> </a:t>
            </a:r>
            <a:r>
              <a:rPr lang="ru-RU" cap="none" dirty="0" err="1" smtClean="0">
                <a:solidFill>
                  <a:srgbClr val="002060"/>
                </a:solidFill>
              </a:rPr>
              <a:t>функціональну</a:t>
            </a:r>
            <a:r>
              <a:rPr lang="ru-RU" cap="none" dirty="0" smtClean="0">
                <a:solidFill>
                  <a:srgbClr val="002060"/>
                </a:solidFill>
              </a:rPr>
              <a:t> норму. У </a:t>
            </a:r>
            <a:r>
              <a:rPr lang="ru-RU" cap="none" dirty="0" err="1" smtClean="0">
                <a:solidFill>
                  <a:srgbClr val="002060"/>
                </a:solidFill>
              </a:rPr>
              <a:t>медицині</a:t>
            </a:r>
            <a:r>
              <a:rPr lang="ru-RU" cap="none" dirty="0" smtClean="0">
                <a:solidFill>
                  <a:srgbClr val="002060"/>
                </a:solidFill>
              </a:rPr>
              <a:t> </a:t>
            </a:r>
            <a:r>
              <a:rPr lang="ru-RU" cap="none" dirty="0" err="1" smtClean="0">
                <a:solidFill>
                  <a:srgbClr val="002060"/>
                </a:solidFill>
              </a:rPr>
              <a:t>найчастіше</a:t>
            </a:r>
            <a:r>
              <a:rPr lang="ru-RU" cap="none" dirty="0" smtClean="0">
                <a:solidFill>
                  <a:srgbClr val="002060"/>
                </a:solidFill>
              </a:rPr>
              <a:t> </a:t>
            </a:r>
            <a:r>
              <a:rPr lang="ru-RU" cap="none" dirty="0" err="1" smtClean="0">
                <a:solidFill>
                  <a:srgbClr val="002060"/>
                </a:solidFill>
              </a:rPr>
              <a:t>дається</a:t>
            </a:r>
            <a:r>
              <a:rPr lang="ru-RU" cap="none" dirty="0" smtClean="0">
                <a:solidFill>
                  <a:srgbClr val="002060"/>
                </a:solidFill>
              </a:rPr>
              <a:t> </a:t>
            </a:r>
            <a:r>
              <a:rPr lang="ru-RU" cap="none" dirty="0" err="1" smtClean="0">
                <a:solidFill>
                  <a:srgbClr val="002060"/>
                </a:solidFill>
              </a:rPr>
              <a:t>таке</a:t>
            </a:r>
            <a:r>
              <a:rPr lang="ru-RU" cap="none" dirty="0" smtClean="0">
                <a:solidFill>
                  <a:srgbClr val="002060"/>
                </a:solidFill>
              </a:rPr>
              <a:t> </a:t>
            </a:r>
            <a:r>
              <a:rPr lang="ru-RU" cap="none" dirty="0" err="1" smtClean="0">
                <a:solidFill>
                  <a:srgbClr val="002060"/>
                </a:solidFill>
              </a:rPr>
              <a:t>визначення</a:t>
            </a:r>
            <a:r>
              <a:rPr lang="ru-RU" cap="none" dirty="0" smtClean="0">
                <a:solidFill>
                  <a:srgbClr val="002060"/>
                </a:solidFill>
              </a:rPr>
              <a:t> </a:t>
            </a:r>
            <a:r>
              <a:rPr lang="ru-RU" cap="none" dirty="0" err="1" smtClean="0">
                <a:solidFill>
                  <a:srgbClr val="002060"/>
                </a:solidFill>
              </a:rPr>
              <a:t>норми</a:t>
            </a:r>
            <a:r>
              <a:rPr lang="ru-RU" cap="none" dirty="0" smtClean="0">
                <a:solidFill>
                  <a:srgbClr val="002060"/>
                </a:solidFill>
              </a:rPr>
              <a:t>. </a:t>
            </a:r>
            <a:endParaRPr lang="ru-RU" cap="none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149" y="3052294"/>
            <a:ext cx="2917535" cy="29289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6229" y="2189408"/>
            <a:ext cx="1104303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Норма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кількісне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вираження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якісного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стану живого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організму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кожен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окремий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момент часу.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наприклад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середні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значення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показників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популяції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- 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зріст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вага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ін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6227" y="2945911"/>
            <a:ext cx="8177011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/>
              <a:t>Визначення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норми</a:t>
            </a:r>
            <a:r>
              <a:rPr lang="ru-RU" sz="2000" b="1" dirty="0" smtClean="0"/>
              <a:t> . </a:t>
            </a:r>
            <a:r>
              <a:rPr lang="ru-RU" sz="2000" dirty="0" err="1" smtClean="0"/>
              <a:t>Традиційно</a:t>
            </a:r>
            <a:r>
              <a:rPr lang="ru-RU" sz="2000" dirty="0" smtClean="0"/>
              <a:t> в </a:t>
            </a:r>
            <a:r>
              <a:rPr lang="ru-RU" sz="2000" dirty="0" err="1" smtClean="0"/>
              <a:t>медицині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визначення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норми</a:t>
            </a:r>
            <a:r>
              <a:rPr lang="ru-RU" sz="2000" dirty="0" smtClean="0"/>
              <a:t> </a:t>
            </a:r>
            <a:r>
              <a:rPr lang="ru-RU" sz="2000" dirty="0" err="1"/>
              <a:t>проводять</a:t>
            </a:r>
            <a:r>
              <a:rPr lang="ru-RU" sz="2000" dirty="0"/>
              <a:t> </a:t>
            </a:r>
            <a:r>
              <a:rPr lang="ru-RU" sz="2000" dirty="0" err="1"/>
              <a:t>вимірювання</a:t>
            </a:r>
            <a:r>
              <a:rPr lang="ru-RU" sz="2000" dirty="0"/>
              <a:t> того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іншого</a:t>
            </a:r>
            <a:r>
              <a:rPr lang="ru-RU" sz="2000" dirty="0"/>
              <a:t> параметра в </a:t>
            </a:r>
            <a:r>
              <a:rPr lang="ru-RU" sz="2000" dirty="0" err="1"/>
              <a:t>досить</a:t>
            </a:r>
            <a:r>
              <a:rPr lang="ru-RU" sz="2000" dirty="0"/>
              <a:t> </a:t>
            </a:r>
            <a:r>
              <a:rPr lang="ru-RU" sz="2000" dirty="0" err="1"/>
              <a:t>великій</a:t>
            </a:r>
            <a:r>
              <a:rPr lang="ru-RU" sz="2000" dirty="0"/>
              <a:t> (як </a:t>
            </a:r>
            <a:r>
              <a:rPr lang="ru-RU" sz="2000" dirty="0" err="1"/>
              <a:t>кажуть</a:t>
            </a:r>
            <a:r>
              <a:rPr lang="ru-RU" sz="2000" dirty="0"/>
              <a:t> в </a:t>
            </a:r>
            <a:r>
              <a:rPr lang="ru-RU" sz="2000" dirty="0" err="1"/>
              <a:t>статистиці</a:t>
            </a:r>
            <a:r>
              <a:rPr lang="ru-RU" sz="2000" dirty="0"/>
              <a:t>, </a:t>
            </a:r>
            <a:r>
              <a:rPr lang="ru-RU" sz="2000" dirty="0" err="1"/>
              <a:t>репрезентативній</a:t>
            </a:r>
            <a:r>
              <a:rPr lang="ru-RU" sz="2000" dirty="0"/>
              <a:t>) </a:t>
            </a:r>
            <a:r>
              <a:rPr lang="ru-RU" sz="2000" dirty="0" err="1"/>
              <a:t>популяції</a:t>
            </a:r>
            <a:r>
              <a:rPr lang="ru-RU" sz="2000" dirty="0"/>
              <a:t>,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чого</a:t>
            </a:r>
            <a:r>
              <a:rPr lang="ru-RU" sz="2000" dirty="0"/>
              <a:t> проводиться </a:t>
            </a:r>
            <a:r>
              <a:rPr lang="ru-RU" sz="2000" dirty="0" err="1"/>
              <a:t>розрахунок</a:t>
            </a:r>
            <a:r>
              <a:rPr lang="ru-RU" sz="2000" dirty="0"/>
              <a:t> </a:t>
            </a:r>
            <a:r>
              <a:rPr lang="ru-RU" sz="2000" dirty="0" err="1"/>
              <a:t>середнього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і допустимого </a:t>
            </a:r>
            <a:r>
              <a:rPr lang="ru-RU" sz="2000" dirty="0" err="1"/>
              <a:t>діапазону</a:t>
            </a:r>
            <a:r>
              <a:rPr lang="ru-RU" sz="2000" dirty="0"/>
              <a:t> </a:t>
            </a:r>
            <a:r>
              <a:rPr lang="ru-RU" sz="2000" dirty="0" err="1"/>
              <a:t>нормальних</a:t>
            </a:r>
            <a:r>
              <a:rPr lang="ru-RU" sz="2000" dirty="0"/>
              <a:t> </a:t>
            </a:r>
            <a:r>
              <a:rPr lang="ru-RU" sz="2000" dirty="0" err="1"/>
              <a:t>значень</a:t>
            </a:r>
            <a:r>
              <a:rPr lang="ru-RU" sz="2000" dirty="0"/>
              <a:t>.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нормальні</a:t>
            </a:r>
            <a:r>
              <a:rPr lang="ru-RU" sz="2000" dirty="0"/>
              <a:t> </a:t>
            </a:r>
            <a:r>
              <a:rPr lang="ru-RU" sz="2000" dirty="0" err="1"/>
              <a:t>величини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діапазони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значень</a:t>
            </a:r>
            <a:r>
              <a:rPr lang="ru-RU" sz="2000" dirty="0"/>
              <a:t> </a:t>
            </a:r>
            <a:r>
              <a:rPr lang="ru-RU" sz="2000" dirty="0" err="1"/>
              <a:t>заносяться</a:t>
            </a:r>
            <a:r>
              <a:rPr lang="ru-RU" sz="2000" dirty="0"/>
              <a:t> в </a:t>
            </a:r>
            <a:r>
              <a:rPr lang="ru-RU" sz="2000" dirty="0" err="1"/>
              <a:t>довідники</a:t>
            </a:r>
            <a:r>
              <a:rPr lang="ru-RU" sz="2000" dirty="0"/>
              <a:t>, і </a:t>
            </a:r>
            <a:r>
              <a:rPr lang="ru-RU" sz="2000" dirty="0" err="1"/>
              <a:t>відхилення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цих</a:t>
            </a:r>
            <a:r>
              <a:rPr lang="ru-RU" sz="2000" dirty="0"/>
              <a:t> величин </a:t>
            </a:r>
            <a:r>
              <a:rPr lang="ru-RU" sz="2000" dirty="0" err="1"/>
              <a:t>розглядаються</a:t>
            </a:r>
            <a:r>
              <a:rPr lang="ru-RU" sz="2000" dirty="0"/>
              <a:t> </a:t>
            </a:r>
            <a:r>
              <a:rPr lang="ru-RU" sz="2000" dirty="0" err="1"/>
              <a:t>лікарями</a:t>
            </a:r>
            <a:r>
              <a:rPr lang="ru-RU" sz="2000" dirty="0"/>
              <a:t> як </a:t>
            </a:r>
            <a:r>
              <a:rPr lang="ru-RU" sz="2000" dirty="0" err="1"/>
              <a:t>прояв</a:t>
            </a:r>
            <a:r>
              <a:rPr lang="ru-RU" sz="2000" dirty="0"/>
              <a:t> </a:t>
            </a:r>
            <a:r>
              <a:rPr lang="ru-RU" sz="2000" dirty="0" err="1"/>
              <a:t>якоїсь</a:t>
            </a:r>
            <a:r>
              <a:rPr lang="ru-RU" sz="2000" dirty="0"/>
              <a:t> </a:t>
            </a:r>
            <a:r>
              <a:rPr lang="ru-RU" sz="2000" dirty="0" err="1"/>
              <a:t>патології</a:t>
            </a:r>
            <a:r>
              <a:rPr lang="ru-RU" sz="2000" dirty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6228" y="5334945"/>
            <a:ext cx="817701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!!!!!!</a:t>
            </a:r>
            <a:r>
              <a:rPr lang="ru-RU" dirty="0" smtClean="0"/>
              <a:t> При </a:t>
            </a:r>
            <a:r>
              <a:rPr lang="ru-RU" dirty="0" err="1"/>
              <a:t>визначенні</a:t>
            </a:r>
            <a:r>
              <a:rPr lang="ru-RU" dirty="0"/>
              <a:t> </a:t>
            </a:r>
            <a:r>
              <a:rPr lang="ru-RU" dirty="0" err="1"/>
              <a:t>нормальних</a:t>
            </a:r>
            <a:r>
              <a:rPr lang="ru-RU" dirty="0"/>
              <a:t> величин 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цілий</a:t>
            </a:r>
            <a:r>
              <a:rPr lang="ru-RU" dirty="0"/>
              <a:t> ряд проблем, </a:t>
            </a:r>
            <a:r>
              <a:rPr lang="ru-RU" dirty="0" err="1"/>
              <a:t>пов'язаних</a:t>
            </a:r>
            <a:r>
              <a:rPr lang="ru-RU" dirty="0"/>
              <a:t> з </a:t>
            </a:r>
            <a:r>
              <a:rPr lang="ru-RU" dirty="0" err="1"/>
              <a:t>вибором</a:t>
            </a:r>
            <a:r>
              <a:rPr lang="ru-RU" dirty="0"/>
              <a:t> </a:t>
            </a:r>
            <a:r>
              <a:rPr lang="ru-RU" dirty="0" err="1"/>
              <a:t>вихідної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людей для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показника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63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3792" y="502276"/>
            <a:ext cx="11011436" cy="759853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rtl="0"/>
            <a:r>
              <a:rPr lang="ru-RU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Приклад </a:t>
            </a:r>
            <a:r>
              <a:rPr lang="ru-RU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визначення</a:t>
            </a:r>
            <a:r>
              <a:rPr lang="ru-RU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норми</a:t>
            </a:r>
            <a:r>
              <a:rPr lang="ru-RU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ru-RU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553792" y="1596980"/>
            <a:ext cx="11011436" cy="472654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r>
              <a:rPr lang="ru-RU" cap="none" dirty="0" err="1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ормальний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вміст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гемоглобіну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периферійній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крові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жінок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b="1" cap="none" dirty="0" smtClean="0">
                <a:solidFill>
                  <a:schemeClr val="accent6">
                    <a:lumMod val="75000"/>
                  </a:schemeClr>
                </a:solidFill>
              </a:rPr>
              <a:t>120 - 140 г / л.</a:t>
            </a:r>
          </a:p>
          <a:p>
            <a:r>
              <a:rPr lang="ru-RU" b="1" cap="non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cap="none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ниження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цього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показника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спостерігається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при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анемії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, яка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може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бути як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самостійним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захворюванням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, так і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ознакою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іншої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хвороби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cap="none" dirty="0" err="1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днак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вміст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гемоглобіну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периферійній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крові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не є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постійною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величиною. </a:t>
            </a:r>
            <a:r>
              <a:rPr lang="ru-RU" cap="none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алежно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різних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факторів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вона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може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змінюватися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навіть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протягом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доби</a:t>
            </a:r>
            <a:r>
              <a:rPr lang="ru-RU" cap="none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тому для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порівняння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вимірюваних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величин з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нормативними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необхідно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стандартизувати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умови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проведення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вимірювання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cap="none" dirty="0">
                <a:solidFill>
                  <a:schemeClr val="accent1">
                    <a:lumMod val="50000"/>
                  </a:schemeClr>
                </a:solidFill>
              </a:rPr>
              <a:t>Т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ак,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загальний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аналіз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крові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береться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ранкові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години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натщесерце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, 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прийом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їжі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викликає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вихід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формених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елементів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крові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з депо,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призводить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збільшення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їх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вмісту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периферичній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крові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і,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відповідно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підвищує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кількість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еритроцитів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. Так як в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еритроцитах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міститься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гемоглобін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, то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після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прийому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їжі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його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рівень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крові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може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бути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помилково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оцінений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як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підвищений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ru-RU" cap="none" dirty="0" err="1">
                <a:solidFill>
                  <a:schemeClr val="accent1">
                    <a:lumMod val="50000"/>
                  </a:schemeClr>
                </a:solidFill>
              </a:rPr>
              <a:t>Я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кби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даному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прикладі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досліджувану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популяцію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потрапили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люди з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анемією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, то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нижня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межа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норми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гемоглобіну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для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жінок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могла б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виявитися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не 120 г / л, а,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наприклад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, 110. У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цьому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випадку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жінці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рівнем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гемоглобіну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периферійної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крові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115 г / л ми б не ставили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діагноз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анемія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». З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іншого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боку,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якби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вихідна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популяція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була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б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розділена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чоловіків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жінок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, то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нижня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межа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норми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для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гемоглобіну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склала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б 125 г / л. в такому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разі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жінці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рівнем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гемоглобіну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120 г / л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ставився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б 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діагноз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cap="none" dirty="0" err="1" smtClean="0">
                <a:solidFill>
                  <a:schemeClr val="accent1">
                    <a:lumMod val="50000"/>
                  </a:schemeClr>
                </a:solidFill>
              </a:rPr>
              <a:t>анемія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  <a:endParaRPr lang="ru-RU" cap="non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862885" y="1880315"/>
            <a:ext cx="231819" cy="32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158" y="309091"/>
            <a:ext cx="1764405" cy="146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22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5025" y="425003"/>
            <a:ext cx="10518775" cy="57955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rtl="0"/>
            <a:r>
              <a:rPr lang="ru-RU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Приклад </a:t>
            </a:r>
            <a:r>
              <a:rPr lang="ru-RU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визначення</a:t>
            </a:r>
            <a:r>
              <a:rPr lang="ru-RU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норми</a:t>
            </a:r>
            <a:r>
              <a:rPr lang="ru-RU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ru-RU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835025" y="1004555"/>
            <a:ext cx="10515600" cy="31404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Також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існує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функціональний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підхід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визначення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поняття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«норма». </a:t>
            </a:r>
            <a:r>
              <a:rPr lang="ru-RU" sz="2400" cap="none" dirty="0" smtClean="0">
                <a:solidFill>
                  <a:schemeClr val="accent1">
                    <a:lumMod val="50000"/>
                  </a:schemeClr>
                </a:solidFill>
              </a:rPr>
              <a:t>При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цьому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нормою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розуміється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кількісне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значення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показника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забезпечує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максимальну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адаптацію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навколишнього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середовища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400" cap="none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cap="none" dirty="0" smtClean="0">
                <a:solidFill>
                  <a:schemeClr val="accent1">
                    <a:lumMod val="50000"/>
                  </a:schemeClr>
                </a:solidFill>
              </a:rPr>
              <a:t>Так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, у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осіб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які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проживають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високогірних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районах, через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розрідженого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повітря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низькою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концентрацією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кисню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збільшується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вміст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еритроцитів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гемоглобіну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периферійній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крові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Рівень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гемоглобіну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150 - 160 г / л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може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розглядатися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цих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осіб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як норма, а 120 - 130 г / л –  як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анемія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Однак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цей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рівень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вмісту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гемоглобіну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є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нормальним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для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жителів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середньоєвропейської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cap="none" dirty="0" err="1">
                <a:solidFill>
                  <a:schemeClr val="accent1">
                    <a:lumMod val="50000"/>
                  </a:schemeClr>
                </a:solidFill>
              </a:rPr>
              <a:t>рівнини</a:t>
            </a:r>
            <a:r>
              <a:rPr lang="ru-RU" sz="2400" cap="none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692" y="4340179"/>
            <a:ext cx="3585749" cy="219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779" y="4340179"/>
            <a:ext cx="3634041" cy="219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09" y="4340179"/>
            <a:ext cx="4301570" cy="2195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25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7729" y="296214"/>
            <a:ext cx="11475077" cy="57955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/>
          <a:lstStyle/>
          <a:p>
            <a:pPr rtl="0"/>
            <a:r>
              <a:rPr lang="ru-RU" dirty="0" err="1" smtClean="0"/>
              <a:t>Висновок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7728" y="1096314"/>
            <a:ext cx="11475078" cy="2332686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r>
              <a:rPr lang="ru-RU" sz="2400" dirty="0" err="1"/>
              <a:t>Оскільки</a:t>
            </a:r>
            <a:r>
              <a:rPr lang="ru-RU" sz="2400" dirty="0"/>
              <a:t>  </a:t>
            </a:r>
            <a:r>
              <a:rPr lang="ru-RU" sz="2400" dirty="0" err="1"/>
              <a:t>нормальні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залежать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вибору</a:t>
            </a:r>
            <a:r>
              <a:rPr lang="ru-RU" sz="2400" dirty="0"/>
              <a:t> </a:t>
            </a:r>
            <a:r>
              <a:rPr lang="ru-RU" sz="2400" dirty="0" err="1"/>
              <a:t>вихідної</a:t>
            </a:r>
            <a:r>
              <a:rPr lang="ru-RU" sz="2400" dirty="0"/>
              <a:t> </a:t>
            </a:r>
            <a:r>
              <a:rPr lang="ru-RU" sz="2400" dirty="0" err="1"/>
              <a:t>популяції</a:t>
            </a:r>
            <a:r>
              <a:rPr lang="ru-RU" sz="2400" dirty="0"/>
              <a:t>, то в </a:t>
            </a:r>
            <a:r>
              <a:rPr lang="ru-RU" sz="2400" dirty="0" err="1"/>
              <a:t>клінічній</a:t>
            </a:r>
            <a:r>
              <a:rPr lang="ru-RU" sz="2400" dirty="0"/>
              <a:t> </a:t>
            </a:r>
            <a:r>
              <a:rPr lang="ru-RU" sz="2400" dirty="0" err="1"/>
              <a:t>практиці</a:t>
            </a:r>
            <a:r>
              <a:rPr lang="ru-RU" sz="2400" dirty="0"/>
              <a:t>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величини</a:t>
            </a:r>
            <a:r>
              <a:rPr lang="ru-RU" sz="2400" dirty="0"/>
              <a:t> не </a:t>
            </a:r>
            <a:r>
              <a:rPr lang="ru-RU" sz="2400" dirty="0" err="1"/>
              <a:t>слід</a:t>
            </a:r>
            <a:r>
              <a:rPr lang="ru-RU" sz="2400" dirty="0"/>
              <a:t> </a:t>
            </a:r>
            <a:r>
              <a:rPr lang="ru-RU" sz="2400" dirty="0" err="1"/>
              <a:t>сприймати</a:t>
            </a:r>
            <a:r>
              <a:rPr lang="ru-RU" sz="2400" dirty="0"/>
              <a:t> як </a:t>
            </a:r>
            <a:r>
              <a:rPr lang="ru-RU" sz="2400" dirty="0" err="1"/>
              <a:t>абсолютні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Не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ставити</a:t>
            </a:r>
            <a:r>
              <a:rPr lang="ru-RU" sz="2400" dirty="0"/>
              <a:t> </a:t>
            </a:r>
            <a:r>
              <a:rPr lang="ru-RU" sz="2400" dirty="0" err="1"/>
              <a:t>діагноз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за результатами </a:t>
            </a:r>
            <a:r>
              <a:rPr lang="ru-RU" sz="2400" dirty="0" err="1"/>
              <a:t>аналізів</a:t>
            </a:r>
            <a:r>
              <a:rPr lang="ru-RU" sz="2400" dirty="0"/>
              <a:t>, не </a:t>
            </a:r>
            <a:r>
              <a:rPr lang="ru-RU" sz="2400" dirty="0" err="1"/>
              <a:t>враховуючи</a:t>
            </a:r>
            <a:r>
              <a:rPr lang="ru-RU" sz="2400" dirty="0"/>
              <a:t> </a:t>
            </a:r>
            <a:r>
              <a:rPr lang="ru-RU" sz="2400" dirty="0" err="1"/>
              <a:t>клінічну</a:t>
            </a:r>
            <a:r>
              <a:rPr lang="ru-RU" sz="2400" dirty="0"/>
              <a:t>  картину  </a:t>
            </a:r>
            <a:r>
              <a:rPr lang="ru-RU" sz="2400" dirty="0" err="1"/>
              <a:t>захворювання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Тим </a:t>
            </a:r>
            <a:r>
              <a:rPr lang="ru-RU" sz="2400" dirty="0" err="1"/>
              <a:t>більше</a:t>
            </a:r>
            <a:r>
              <a:rPr lang="ru-RU" sz="2400" dirty="0"/>
              <a:t> не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ставити</a:t>
            </a:r>
            <a:r>
              <a:rPr lang="ru-RU" sz="2400" dirty="0"/>
              <a:t> </a:t>
            </a:r>
            <a:r>
              <a:rPr lang="ru-RU" sz="2400" dirty="0" err="1"/>
              <a:t>діагноз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на </a:t>
            </a:r>
            <a:r>
              <a:rPr lang="ru-RU" sz="2400" dirty="0" err="1"/>
              <a:t>підставі</a:t>
            </a:r>
            <a:r>
              <a:rPr lang="ru-RU" sz="2400" dirty="0"/>
              <a:t> </a:t>
            </a:r>
            <a:r>
              <a:rPr lang="ru-RU" sz="2400" dirty="0" err="1"/>
              <a:t>однієї</a:t>
            </a:r>
            <a:r>
              <a:rPr lang="ru-RU" sz="2400" dirty="0"/>
              <a:t> </a:t>
            </a:r>
            <a:r>
              <a:rPr lang="ru-RU" sz="2400" dirty="0" err="1"/>
              <a:t>зміненої</a:t>
            </a:r>
            <a:r>
              <a:rPr lang="ru-RU" sz="2400" dirty="0"/>
              <a:t> </a:t>
            </a:r>
            <a:r>
              <a:rPr lang="ru-RU" sz="2400" dirty="0" err="1"/>
              <a:t>величини</a:t>
            </a:r>
            <a:r>
              <a:rPr lang="ru-RU" sz="24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7728" y="3731652"/>
            <a:ext cx="1126901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ПОНЯТТЯ «НЕ НОРМА» І «АНОМАЛІЯ»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7728" y="4296348"/>
            <a:ext cx="11269016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Людина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мати</a:t>
            </a:r>
            <a:r>
              <a:rPr lang="ru-RU" sz="2400" dirty="0"/>
              <a:t> </a:t>
            </a:r>
            <a:r>
              <a:rPr lang="ru-RU" sz="2400" dirty="0" err="1"/>
              <a:t>деяку</a:t>
            </a:r>
            <a:r>
              <a:rPr lang="ru-RU" sz="2400" dirty="0"/>
              <a:t> </a:t>
            </a:r>
            <a:r>
              <a:rPr lang="ru-RU" sz="2400" b="1" i="1" dirty="0" err="1"/>
              <a:t>аномалію</a:t>
            </a:r>
            <a:r>
              <a:rPr lang="ru-RU" sz="2400" i="1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(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декстрокардія</a:t>
            </a:r>
            <a:r>
              <a:rPr lang="ru-RU" sz="2400" dirty="0"/>
              <a:t> – </a:t>
            </a:r>
            <a:r>
              <a:rPr lang="ru-RU" sz="2400" dirty="0" err="1"/>
              <a:t>серце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розташоване</a:t>
            </a:r>
            <a:r>
              <a:rPr lang="ru-RU" sz="2400" dirty="0"/>
              <a:t> </a:t>
            </a:r>
            <a:r>
              <a:rPr lang="ru-RU" sz="2400" dirty="0" err="1"/>
              <a:t>праворуч</a:t>
            </a:r>
            <a:r>
              <a:rPr lang="ru-RU" sz="2400" dirty="0"/>
              <a:t>), але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ця</a:t>
            </a:r>
            <a:r>
              <a:rPr lang="ru-RU" sz="2400" dirty="0"/>
              <a:t> </a:t>
            </a:r>
            <a:r>
              <a:rPr lang="ru-RU" sz="2400" dirty="0" err="1"/>
              <a:t>аномалії</a:t>
            </a:r>
            <a:r>
              <a:rPr lang="ru-RU" sz="2400" dirty="0"/>
              <a:t> не </a:t>
            </a:r>
            <a:r>
              <a:rPr lang="ru-RU" sz="2400" dirty="0" err="1"/>
              <a:t>зменшує</a:t>
            </a:r>
            <a:r>
              <a:rPr lang="ru-RU" sz="2400" dirty="0"/>
              <a:t> </a:t>
            </a:r>
            <a:r>
              <a:rPr lang="ru-RU" sz="2400" dirty="0" err="1"/>
              <a:t>адаптацію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до </a:t>
            </a:r>
            <a:r>
              <a:rPr lang="ru-RU" sz="2400" dirty="0" err="1"/>
              <a:t>навколишнього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, то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розглядати</a:t>
            </a:r>
            <a:r>
              <a:rPr lang="ru-RU" sz="2400" dirty="0"/>
              <a:t> в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b="1" i="1" dirty="0" err="1"/>
              <a:t>норми</a:t>
            </a:r>
            <a:r>
              <a:rPr lang="ru-RU" sz="2400" i="1" dirty="0"/>
              <a:t> </a:t>
            </a:r>
            <a:r>
              <a:rPr lang="ru-RU" sz="2400" dirty="0"/>
              <a:t>для </a:t>
            </a:r>
            <a:r>
              <a:rPr lang="ru-RU" sz="2400" dirty="0" err="1"/>
              <a:t>даного</a:t>
            </a:r>
            <a:r>
              <a:rPr lang="ru-RU" sz="2400" dirty="0"/>
              <a:t> </a:t>
            </a:r>
            <a:r>
              <a:rPr lang="ru-RU" sz="2400" dirty="0" err="1"/>
              <a:t>індивідуума</a:t>
            </a:r>
            <a:r>
              <a:rPr lang="ru-RU" sz="2400" dirty="0"/>
              <a:t>. У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подібних</a:t>
            </a:r>
            <a:r>
              <a:rPr lang="ru-RU" sz="2400" dirty="0"/>
              <a:t> </a:t>
            </a:r>
            <a:r>
              <a:rPr lang="ru-RU" sz="2400" dirty="0" err="1"/>
              <a:t>аномалій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розглядати</a:t>
            </a:r>
            <a:r>
              <a:rPr lang="ru-RU" sz="2400" dirty="0"/>
              <a:t> </a:t>
            </a:r>
            <a:r>
              <a:rPr lang="ru-RU" sz="2400" dirty="0" err="1"/>
              <a:t>колір</a:t>
            </a:r>
            <a:r>
              <a:rPr lang="ru-RU" sz="2400" dirty="0"/>
              <a:t> очей, </a:t>
            </a:r>
            <a:r>
              <a:rPr lang="ru-RU" sz="2400" dirty="0" err="1"/>
              <a:t>забарвлення</a:t>
            </a:r>
            <a:r>
              <a:rPr lang="ru-RU" sz="2400" dirty="0"/>
              <a:t> </a:t>
            </a:r>
            <a:r>
              <a:rPr lang="ru-RU" sz="2400" dirty="0" err="1"/>
              <a:t>волосся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58" y="418255"/>
            <a:ext cx="10515600" cy="705558"/>
          </a:xfrm>
        </p:spPr>
        <p:txBody>
          <a:bodyPr rtlCol="0"/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понять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6227" y="1266078"/>
            <a:ext cx="1104303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Хвороба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зменшення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адаптації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навколишнього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середовища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6227" y="2023568"/>
            <a:ext cx="8177011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Хвороба </a:t>
            </a:r>
            <a:r>
              <a:rPr lang="ru-RU" sz="2000" dirty="0" err="1"/>
              <a:t>однієї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</a:t>
            </a:r>
            <a:r>
              <a:rPr lang="ru-RU" sz="2000" dirty="0" err="1"/>
              <a:t>позначається</a:t>
            </a:r>
            <a:r>
              <a:rPr lang="ru-RU" sz="2000" dirty="0"/>
              <a:t> на </a:t>
            </a:r>
            <a:r>
              <a:rPr lang="ru-RU" sz="2000" dirty="0" err="1"/>
              <a:t>стані</a:t>
            </a:r>
            <a:r>
              <a:rPr lang="ru-RU" sz="2000" dirty="0"/>
              <a:t> </a:t>
            </a:r>
            <a:r>
              <a:rPr lang="ru-RU" sz="2000" dirty="0" err="1"/>
              <a:t>суспільства</a:t>
            </a:r>
            <a:r>
              <a:rPr lang="ru-RU" sz="2000" dirty="0"/>
              <a:t> в </a:t>
            </a:r>
            <a:r>
              <a:rPr lang="ru-RU" sz="2000" dirty="0" err="1"/>
              <a:t>цілому</a:t>
            </a:r>
            <a:r>
              <a:rPr lang="ru-RU" sz="2000" dirty="0"/>
              <a:t>. Особливо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стає</a:t>
            </a:r>
            <a:r>
              <a:rPr lang="ru-RU" sz="2000" dirty="0"/>
              <a:t> </a:t>
            </a:r>
            <a:r>
              <a:rPr lang="ru-RU" sz="2000" dirty="0" err="1"/>
              <a:t>відчутним</a:t>
            </a:r>
            <a:r>
              <a:rPr lang="ru-RU" sz="2000" dirty="0"/>
              <a:t>, коли </a:t>
            </a:r>
            <a:r>
              <a:rPr lang="ru-RU" sz="2000" dirty="0" err="1"/>
              <a:t>хвороби</a:t>
            </a:r>
            <a:r>
              <a:rPr lang="ru-RU" sz="2000" dirty="0"/>
              <a:t> </a:t>
            </a:r>
            <a:r>
              <a:rPr lang="ru-RU" sz="2000" dirty="0" err="1"/>
              <a:t>приймають</a:t>
            </a:r>
            <a:r>
              <a:rPr lang="ru-RU" sz="2000" dirty="0"/>
              <a:t> </a:t>
            </a:r>
            <a:r>
              <a:rPr lang="ru-RU" sz="2000" dirty="0" err="1"/>
              <a:t>розмах</a:t>
            </a:r>
            <a:r>
              <a:rPr lang="ru-RU" sz="2000" dirty="0"/>
              <a:t> </a:t>
            </a:r>
            <a:r>
              <a:rPr lang="ru-RU" sz="2000" dirty="0" err="1"/>
              <a:t>епідемій</a:t>
            </a:r>
            <a:r>
              <a:rPr lang="ru-RU" sz="2000" dirty="0"/>
              <a:t>. У наш час </a:t>
            </a:r>
            <a:r>
              <a:rPr lang="ru-RU" sz="2000" dirty="0" err="1"/>
              <a:t>величезними</a:t>
            </a:r>
            <a:r>
              <a:rPr lang="ru-RU" sz="2000" dirty="0"/>
              <a:t> </a:t>
            </a:r>
            <a:r>
              <a:rPr lang="ru-RU" sz="2000" dirty="0" err="1"/>
              <a:t>економічними</a:t>
            </a:r>
            <a:r>
              <a:rPr lang="ru-RU" sz="2000" dirty="0"/>
              <a:t> </a:t>
            </a:r>
            <a:r>
              <a:rPr lang="ru-RU" sz="2000" dirty="0" err="1"/>
              <a:t>втратами</a:t>
            </a:r>
            <a:r>
              <a:rPr lang="ru-RU" sz="2000" dirty="0"/>
              <a:t> </a:t>
            </a:r>
            <a:r>
              <a:rPr lang="ru-RU" sz="2000" dirty="0" err="1"/>
              <a:t>супроводжуються</a:t>
            </a:r>
            <a:r>
              <a:rPr lang="ru-RU" sz="2000" dirty="0"/>
              <a:t> </a:t>
            </a:r>
            <a:r>
              <a:rPr lang="ru-RU" sz="2000" dirty="0" err="1"/>
              <a:t>епідемії</a:t>
            </a:r>
            <a:r>
              <a:rPr lang="ru-RU" sz="2000" dirty="0"/>
              <a:t> </a:t>
            </a:r>
            <a:r>
              <a:rPr lang="ru-RU" sz="2000" dirty="0" err="1"/>
              <a:t>грипу</a:t>
            </a:r>
            <a:r>
              <a:rPr lang="ru-RU" sz="2000" dirty="0"/>
              <a:t> (</a:t>
            </a:r>
            <a:r>
              <a:rPr lang="ru-RU" sz="2000" dirty="0" err="1"/>
              <a:t>атипової</a:t>
            </a:r>
            <a:r>
              <a:rPr lang="ru-RU" sz="2000" dirty="0"/>
              <a:t> </a:t>
            </a:r>
            <a:r>
              <a:rPr lang="ru-RU" sz="2000" dirty="0" err="1"/>
              <a:t>пневмонії</a:t>
            </a:r>
            <a:r>
              <a:rPr lang="ru-RU" sz="2000" dirty="0"/>
              <a:t>, </a:t>
            </a:r>
            <a:r>
              <a:rPr lang="ru-RU" sz="2000" dirty="0" err="1"/>
              <a:t>пташиного</a:t>
            </a:r>
            <a:r>
              <a:rPr lang="ru-RU" sz="2000" dirty="0"/>
              <a:t> та </a:t>
            </a:r>
            <a:r>
              <a:rPr lang="ru-RU" sz="2000" dirty="0" err="1"/>
              <a:t>свинячого</a:t>
            </a:r>
            <a:r>
              <a:rPr lang="ru-RU" sz="2000" dirty="0"/>
              <a:t> </a:t>
            </a:r>
            <a:r>
              <a:rPr lang="ru-RU" sz="2000" dirty="0" err="1"/>
              <a:t>грипу</a:t>
            </a:r>
            <a:r>
              <a:rPr lang="ru-RU" sz="2000" dirty="0"/>
              <a:t>  </a:t>
            </a:r>
            <a:r>
              <a:rPr lang="ru-RU" sz="2000" dirty="0" smtClean="0"/>
              <a:t>).</a:t>
            </a:r>
          </a:p>
          <a:p>
            <a:endParaRPr lang="ru-RU" sz="2000" dirty="0"/>
          </a:p>
          <a:p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хвороби</a:t>
            </a:r>
            <a:r>
              <a:rPr lang="ru-RU" sz="2000" dirty="0"/>
              <a:t> </a:t>
            </a:r>
            <a:r>
              <a:rPr lang="ru-RU" sz="2000" dirty="0" err="1"/>
              <a:t>визначається</a:t>
            </a:r>
            <a:r>
              <a:rPr lang="ru-RU" sz="2000" dirty="0"/>
              <a:t> не </a:t>
            </a:r>
            <a:r>
              <a:rPr lang="ru-RU" sz="2000" dirty="0" err="1"/>
              <a:t>тільки</a:t>
            </a:r>
            <a:r>
              <a:rPr lang="ru-RU" sz="2000" dirty="0"/>
              <a:t> станом конкретного </a:t>
            </a:r>
            <a:r>
              <a:rPr lang="ru-RU" sz="2000" dirty="0" err="1"/>
              <a:t>індивідуума</a:t>
            </a:r>
            <a:r>
              <a:rPr lang="ru-RU" sz="2000" dirty="0"/>
              <a:t>, але й </a:t>
            </a:r>
            <a:r>
              <a:rPr lang="ru-RU" sz="2000" dirty="0" err="1"/>
              <a:t>ставленням</a:t>
            </a:r>
            <a:r>
              <a:rPr lang="ru-RU" sz="2000" dirty="0"/>
              <a:t> </a:t>
            </a:r>
            <a:r>
              <a:rPr lang="ru-RU" sz="2000" dirty="0" err="1"/>
              <a:t>суспільства</a:t>
            </a:r>
            <a:r>
              <a:rPr lang="ru-RU" sz="2000" dirty="0"/>
              <a:t> до </a:t>
            </a:r>
            <a:r>
              <a:rPr lang="ru-RU" sz="2000" dirty="0" err="1"/>
              <a:t>нього</a:t>
            </a:r>
            <a:r>
              <a:rPr lang="ru-RU" sz="2000" dirty="0"/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6227" y="4414160"/>
            <a:ext cx="8287354" cy="1785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err="1"/>
              <a:t>Якісне</a:t>
            </a:r>
            <a:r>
              <a:rPr lang="ru-RU" sz="2000" b="1" dirty="0"/>
              <a:t> </a:t>
            </a:r>
            <a:r>
              <a:rPr lang="ru-RU" sz="2000" b="1" dirty="0" err="1"/>
              <a:t>лікування</a:t>
            </a:r>
            <a:r>
              <a:rPr lang="ru-RU" sz="2000" b="1" dirty="0"/>
              <a:t> </a:t>
            </a:r>
            <a:r>
              <a:rPr lang="ru-RU" sz="2000" b="1" dirty="0" err="1"/>
              <a:t>має</a:t>
            </a:r>
            <a:r>
              <a:rPr lang="ru-RU" sz="2000" b="1" dirty="0"/>
              <a:t> </a:t>
            </a:r>
            <a:r>
              <a:rPr lang="ru-RU" sz="2000" b="1" dirty="0" err="1"/>
              <a:t>відповідати</a:t>
            </a:r>
            <a:r>
              <a:rPr lang="ru-RU" sz="2000" b="1" dirty="0"/>
              <a:t> таким </a:t>
            </a:r>
            <a:r>
              <a:rPr lang="ru-RU" sz="2000" b="1" dirty="0" err="1"/>
              <a:t>критеріям</a:t>
            </a:r>
            <a:r>
              <a:rPr lang="ru-RU" sz="2000" b="1" dirty="0"/>
              <a:t> : </a:t>
            </a:r>
          </a:p>
          <a:p>
            <a:r>
              <a:rPr lang="ru-RU" dirty="0"/>
              <a:t>• </a:t>
            </a:r>
            <a:r>
              <a:rPr lang="ru-RU" dirty="0" err="1"/>
              <a:t>має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редукувати</a:t>
            </a:r>
            <a:r>
              <a:rPr lang="ru-RU" dirty="0"/>
              <a:t> </a:t>
            </a:r>
            <a:r>
              <a:rPr lang="ru-RU" dirty="0" err="1"/>
              <a:t>симптоми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, але і </a:t>
            </a:r>
            <a:r>
              <a:rPr lang="ru-RU" dirty="0" err="1"/>
              <a:t>перешкоджати</a:t>
            </a:r>
            <a:r>
              <a:rPr lang="ru-RU" dirty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прогресуванню</a:t>
            </a:r>
            <a:r>
              <a:rPr lang="ru-RU" dirty="0"/>
              <a:t>; </a:t>
            </a:r>
          </a:p>
          <a:p>
            <a:r>
              <a:rPr lang="ru-RU" dirty="0"/>
              <a:t>•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продовженню</a:t>
            </a:r>
            <a:r>
              <a:rPr lang="ru-RU" dirty="0"/>
              <a:t> активного </a:t>
            </a:r>
            <a:r>
              <a:rPr lang="ru-RU" dirty="0" err="1"/>
              <a:t>довголіття</a:t>
            </a:r>
            <a:r>
              <a:rPr lang="ru-RU" dirty="0"/>
              <a:t>;</a:t>
            </a:r>
          </a:p>
          <a:p>
            <a:r>
              <a:rPr lang="ru-RU" dirty="0"/>
              <a:t>• не повинно </a:t>
            </a:r>
            <a:r>
              <a:rPr lang="ru-RU" dirty="0" err="1"/>
              <a:t>завдавати</a:t>
            </a:r>
            <a:r>
              <a:rPr lang="ru-RU" dirty="0"/>
              <a:t> хворому </a:t>
            </a:r>
            <a:r>
              <a:rPr lang="ru-RU" dirty="0" err="1"/>
              <a:t>незручності</a:t>
            </a:r>
            <a:r>
              <a:rPr lang="ru-RU" dirty="0"/>
              <a:t> (</a:t>
            </a:r>
            <a:r>
              <a:rPr lang="ru-RU" dirty="0" err="1"/>
              <a:t>моральні</a:t>
            </a:r>
            <a:r>
              <a:rPr lang="ru-RU" dirty="0"/>
              <a:t>, </a:t>
            </a:r>
            <a:r>
              <a:rPr lang="ru-RU" dirty="0" err="1"/>
              <a:t>фізичні</a:t>
            </a:r>
            <a:r>
              <a:rPr lang="ru-RU" dirty="0"/>
              <a:t>, </a:t>
            </a:r>
            <a:r>
              <a:rPr lang="ru-RU" dirty="0" err="1"/>
              <a:t>матеріальні</a:t>
            </a:r>
            <a:r>
              <a:rPr lang="ru-RU" dirty="0"/>
              <a:t> )</a:t>
            </a:r>
          </a:p>
          <a:p>
            <a:r>
              <a:rPr lang="ru-RU" dirty="0"/>
              <a:t>• повинно </a:t>
            </a:r>
            <a:r>
              <a:rPr lang="ru-RU" dirty="0" err="1"/>
              <a:t>якнайшвидше</a:t>
            </a:r>
            <a:r>
              <a:rPr lang="ru-RU" dirty="0"/>
              <a:t> </a:t>
            </a:r>
            <a:r>
              <a:rPr lang="ru-RU" dirty="0" err="1"/>
              <a:t>приводити</a:t>
            </a:r>
            <a:r>
              <a:rPr lang="ru-RU" dirty="0"/>
              <a:t> до </a:t>
            </a:r>
            <a:r>
              <a:rPr lang="ru-RU" dirty="0" err="1"/>
              <a:t>одужання</a:t>
            </a:r>
            <a:r>
              <a:rPr lang="ru-RU" dirty="0"/>
              <a:t> хворого.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581" y="1943704"/>
            <a:ext cx="2999492" cy="21886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4284" y="4414160"/>
            <a:ext cx="2828789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58" y="418255"/>
            <a:ext cx="10515600" cy="705558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основних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понять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6227" y="1266078"/>
            <a:ext cx="1104303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Здоров’я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стан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повного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фізичного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душевного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соціального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благополуччя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а 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тільки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відсутність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хвороб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.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6227" y="3554620"/>
            <a:ext cx="5579773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Аксіоматичних</a:t>
            </a:r>
            <a:r>
              <a:rPr lang="ru-RU" b="1" dirty="0" smtClean="0"/>
              <a:t> </a:t>
            </a:r>
            <a:r>
              <a:rPr lang="ru-RU" b="1" dirty="0" err="1" smtClean="0"/>
              <a:t>положення</a:t>
            </a:r>
            <a:r>
              <a:rPr lang="ru-RU" b="1" dirty="0" smtClean="0"/>
              <a:t> </a:t>
            </a:r>
            <a:r>
              <a:rPr lang="ru-RU" b="1" dirty="0"/>
              <a:t>про </a:t>
            </a:r>
            <a:r>
              <a:rPr lang="ru-RU" b="1" dirty="0" err="1"/>
              <a:t>здоров’я</a:t>
            </a:r>
            <a:r>
              <a:rPr lang="ru-RU" b="1" dirty="0"/>
              <a:t>: </a:t>
            </a:r>
          </a:p>
          <a:p>
            <a:r>
              <a:rPr lang="ru-RU" dirty="0"/>
              <a:t>• в абсолютному </a:t>
            </a:r>
            <a:r>
              <a:rPr lang="ru-RU" dirty="0" err="1"/>
              <a:t>значенні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не </a:t>
            </a:r>
            <a:r>
              <a:rPr lang="ru-RU" dirty="0" err="1"/>
              <a:t>існує</a:t>
            </a:r>
            <a:r>
              <a:rPr lang="ru-RU" dirty="0"/>
              <a:t>; </a:t>
            </a:r>
            <a:r>
              <a:rPr lang="ru-RU" dirty="0" err="1"/>
              <a:t>абсолютне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- </a:t>
            </a:r>
            <a:r>
              <a:rPr lang="ru-RU" dirty="0" err="1"/>
              <a:t>ідеал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здорова </a:t>
            </a:r>
            <a:r>
              <a:rPr lang="ru-RU" dirty="0" err="1"/>
              <a:t>умовно</a:t>
            </a:r>
            <a:r>
              <a:rPr lang="ru-RU" dirty="0"/>
              <a:t>; </a:t>
            </a:r>
            <a:r>
              <a:rPr lang="ru-RU" dirty="0" err="1"/>
              <a:t>жодна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не </a:t>
            </a:r>
            <a:r>
              <a:rPr lang="ru-RU" dirty="0" err="1"/>
              <a:t>буває</a:t>
            </a:r>
            <a:r>
              <a:rPr lang="ru-RU" dirty="0"/>
              <a:t> на </a:t>
            </a:r>
            <a:r>
              <a:rPr lang="ru-RU" dirty="0" err="1"/>
              <a:t>протязі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здоровим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здорова при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(</a:t>
            </a:r>
            <a:r>
              <a:rPr lang="ru-RU" dirty="0" err="1"/>
              <a:t>клімат</a:t>
            </a:r>
            <a:r>
              <a:rPr lang="ru-RU" dirty="0"/>
              <a:t>, </a:t>
            </a:r>
            <a:r>
              <a:rPr lang="ru-RU" dirty="0" err="1"/>
              <a:t>їжа</a:t>
            </a:r>
            <a:r>
              <a:rPr lang="ru-RU" dirty="0"/>
              <a:t>, </a:t>
            </a:r>
            <a:r>
              <a:rPr lang="ru-RU" dirty="0" err="1"/>
              <a:t>праця</a:t>
            </a:r>
            <a:r>
              <a:rPr lang="ru-RU" dirty="0"/>
              <a:t>); є </a:t>
            </a:r>
            <a:r>
              <a:rPr lang="ru-RU" dirty="0" err="1"/>
              <a:t>відповідні</a:t>
            </a:r>
            <a:r>
              <a:rPr lang="ru-RU" dirty="0"/>
              <a:t> (</a:t>
            </a:r>
            <a:r>
              <a:rPr lang="ru-RU" dirty="0" err="1"/>
              <a:t>нормальні</a:t>
            </a:r>
            <a:r>
              <a:rPr lang="ru-RU" dirty="0"/>
              <a:t>) і </a:t>
            </a:r>
            <a:r>
              <a:rPr lang="ru-RU" dirty="0" err="1"/>
              <a:t>невідповідні</a:t>
            </a:r>
            <a:r>
              <a:rPr lang="ru-RU" dirty="0"/>
              <a:t> (</a:t>
            </a:r>
            <a:r>
              <a:rPr lang="ru-RU" dirty="0" err="1"/>
              <a:t>шкідливі</a:t>
            </a:r>
            <a:r>
              <a:rPr lang="ru-RU" dirty="0"/>
              <a:t>) </a:t>
            </a:r>
            <a:r>
              <a:rPr lang="ru-RU" dirty="0" err="1"/>
              <a:t>життєві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;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нормальні</a:t>
            </a:r>
            <a:r>
              <a:rPr lang="ru-RU" dirty="0"/>
              <a:t> для одного,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ненормальними</a:t>
            </a:r>
            <a:r>
              <a:rPr lang="ru-RU" dirty="0"/>
              <a:t> для </a:t>
            </a:r>
            <a:r>
              <a:rPr lang="ru-RU" dirty="0" err="1"/>
              <a:t>іншого</a:t>
            </a:r>
            <a:r>
              <a:rPr lang="ru-RU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87316" y="3554620"/>
            <a:ext cx="5171942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Погіршення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en-US" dirty="0"/>
              <a:t>XX </a:t>
            </a:r>
            <a:r>
              <a:rPr lang="ru-RU" dirty="0"/>
              <a:t>ст.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 smtClean="0"/>
              <a:t>пов’язано</a:t>
            </a:r>
            <a:r>
              <a:rPr lang="ru-RU" dirty="0" smtClean="0"/>
              <a:t> </a:t>
            </a:r>
            <a:r>
              <a:rPr lang="ru-RU" dirty="0"/>
              <a:t>з роками </a:t>
            </a:r>
            <a:r>
              <a:rPr lang="ru-RU" dirty="0" err="1"/>
              <a:t>економічних</a:t>
            </a:r>
            <a:r>
              <a:rPr lang="ru-RU" dirty="0"/>
              <a:t> реформ, коли система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фінансувалася</a:t>
            </a:r>
            <a:r>
              <a:rPr lang="ru-RU" dirty="0"/>
              <a:t> </a:t>
            </a:r>
            <a:r>
              <a:rPr lang="ru-RU" dirty="0" err="1"/>
              <a:t>недостатньо</a:t>
            </a:r>
            <a:r>
              <a:rPr lang="ru-RU" dirty="0"/>
              <a:t>. З </a:t>
            </a:r>
            <a:r>
              <a:rPr lang="ru-RU" dirty="0" err="1"/>
              <a:t>іншого</a:t>
            </a:r>
            <a:r>
              <a:rPr lang="ru-RU" dirty="0"/>
              <a:t> боку, у </a:t>
            </a:r>
            <a:r>
              <a:rPr lang="ru-RU" dirty="0" err="1"/>
              <a:t>суспільства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склалося</a:t>
            </a:r>
            <a:r>
              <a:rPr lang="ru-RU" dirty="0"/>
              <a:t> </a:t>
            </a:r>
            <a:r>
              <a:rPr lang="ru-RU" dirty="0" err="1"/>
              <a:t>неадекватне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медицини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думкою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, </a:t>
            </a:r>
            <a:r>
              <a:rPr lang="ru-RU" dirty="0" err="1"/>
              <a:t>лікар</a:t>
            </a:r>
            <a:r>
              <a:rPr lang="ru-RU" dirty="0"/>
              <a:t> повинен </a:t>
            </a:r>
            <a:r>
              <a:rPr lang="ru-RU" dirty="0" err="1"/>
              <a:t>лікувати</a:t>
            </a:r>
            <a:r>
              <a:rPr lang="ru-RU" dirty="0"/>
              <a:t>, а </a:t>
            </a:r>
            <a:r>
              <a:rPr lang="ru-RU" dirty="0" err="1"/>
              <a:t>пацієнт</a:t>
            </a:r>
            <a:r>
              <a:rPr lang="ru-RU" dirty="0"/>
              <a:t>, в свою </a:t>
            </a:r>
            <a:r>
              <a:rPr lang="ru-RU" dirty="0" err="1"/>
              <a:t>чергу</a:t>
            </a:r>
            <a:r>
              <a:rPr lang="ru-RU" dirty="0"/>
              <a:t>, не </a:t>
            </a:r>
            <a:r>
              <a:rPr lang="ru-RU" dirty="0" err="1"/>
              <a:t>зобов’язаний</a:t>
            </a:r>
            <a:r>
              <a:rPr lang="ru-RU" dirty="0"/>
              <a:t> </a:t>
            </a:r>
            <a:r>
              <a:rPr lang="ru-RU" dirty="0" err="1"/>
              <a:t>неухильно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розпорядження</a:t>
            </a:r>
            <a:r>
              <a:rPr lang="ru-RU" dirty="0"/>
              <a:t> і </a:t>
            </a:r>
            <a:r>
              <a:rPr lang="ru-RU" dirty="0" err="1"/>
              <a:t>піклуватися</a:t>
            </a:r>
            <a:r>
              <a:rPr lang="ru-RU" dirty="0"/>
              <a:t> про </a:t>
            </a:r>
            <a:r>
              <a:rPr lang="ru-RU" dirty="0" err="1"/>
              <a:t>профілактику</a:t>
            </a:r>
            <a:r>
              <a:rPr lang="ru-RU" dirty="0"/>
              <a:t> того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250" y="1688205"/>
            <a:ext cx="3482074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250" y="1688205"/>
            <a:ext cx="3334086" cy="1593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86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Здоровье и фитнес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57_TF02922391.potx" id="{A01CCDD4-86D4-469D-9B92-9533C8D2D88C}" vid="{065B6106-88C3-4925-B0B7-B0F5EEE8E987}"/>
    </a:ext>
  </a:extLst>
</a:theme>
</file>

<file path=ppt/theme/theme2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 здоровье и фитнесе (широкоэкранный формат)</Template>
  <TotalTime>319</TotalTime>
  <Words>3376</Words>
  <Application>Microsoft Office PowerPoint</Application>
  <PresentationFormat>Широкоэкранный</PresentationFormat>
  <Paragraphs>208</Paragraphs>
  <Slides>25</Slides>
  <Notes>14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Здоровье и фитнес 16x9</vt:lpstr>
      <vt:lpstr>Здоровий спосіб життя.  Стан фізичного здоров’я населення України.  Профілактична медицина.</vt:lpstr>
      <vt:lpstr>План </vt:lpstr>
      <vt:lpstr>Вступ . </vt:lpstr>
      <vt:lpstr>Визначення основних понять </vt:lpstr>
      <vt:lpstr>Приклад визначення норми </vt:lpstr>
      <vt:lpstr>Приклад визначення норми </vt:lpstr>
      <vt:lpstr>Висновок </vt:lpstr>
      <vt:lpstr>Визначення основних понять </vt:lpstr>
      <vt:lpstr>Визначення основних понять </vt:lpstr>
      <vt:lpstr>Для оцінки суспільного здоров’я використовуються такі показники : </vt:lpstr>
      <vt:lpstr>Презентация PowerPoint</vt:lpstr>
      <vt:lpstr>Визначення основних понять </vt:lpstr>
      <vt:lpstr>Види профілактики </vt:lpstr>
      <vt:lpstr>Здоровий спосіб життя</vt:lpstr>
      <vt:lpstr>ОСНОВНІ ЗАВДАННЯ ПРОГРАМ, СПРЯМОВАНИХ НА ПРОСУВАННЯ ЗДОРОВОГО СПОСОБУ ЖИТТЯ:</vt:lpstr>
      <vt:lpstr>Зміцнення здоров’я</vt:lpstr>
      <vt:lpstr>Стан фізичного здоров’я населення України. Зростання хронічних хвороб в сучасному суспільстві</vt:lpstr>
      <vt:lpstr>Презентация PowerPoint</vt:lpstr>
      <vt:lpstr>Передхворобливий/пограничний стан</vt:lpstr>
      <vt:lpstr>Причини смерті сучасної людини</vt:lpstr>
      <vt:lpstr>Динаміка смертності дітей </vt:lpstr>
      <vt:lpstr>Причини </vt:lpstr>
      <vt:lpstr>Професійна захворюваність </vt:lpstr>
      <vt:lpstr>Висновок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ЗОЖ. Профілактична медицина .</dc:title>
  <dc:creator>Boss</dc:creator>
  <cp:lastModifiedBy>Курганська Вікторія Олександрівна</cp:lastModifiedBy>
  <cp:revision>31</cp:revision>
  <dcterms:created xsi:type="dcterms:W3CDTF">2020-08-29T13:57:30Z</dcterms:created>
  <dcterms:modified xsi:type="dcterms:W3CDTF">2021-02-11T09:04:39Z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