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5" r:id="rId3"/>
    <p:sldId id="257" r:id="rId4"/>
    <p:sldId id="262" r:id="rId5"/>
    <p:sldId id="258" r:id="rId6"/>
    <p:sldId id="264" r:id="rId7"/>
    <p:sldId id="259" r:id="rId8"/>
    <p:sldId id="308" r:id="rId9"/>
    <p:sldId id="260" r:id="rId10"/>
    <p:sldId id="307" r:id="rId11"/>
    <p:sldId id="306" r:id="rId12"/>
    <p:sldId id="261" r:id="rId13"/>
    <p:sldId id="265" r:id="rId14"/>
    <p:sldId id="267" r:id="rId15"/>
    <p:sldId id="268" r:id="rId16"/>
    <p:sldId id="269" r:id="rId17"/>
    <p:sldId id="270" r:id="rId18"/>
    <p:sldId id="292" r:id="rId19"/>
    <p:sldId id="281" r:id="rId20"/>
    <p:sldId id="272" r:id="rId21"/>
    <p:sldId id="282" r:id="rId22"/>
    <p:sldId id="273" r:id="rId23"/>
    <p:sldId id="283" r:id="rId24"/>
    <p:sldId id="284" r:id="rId25"/>
    <p:sldId id="286" r:id="rId26"/>
    <p:sldId id="280" r:id="rId27"/>
    <p:sldId id="289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4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5" d="100"/>
          <a:sy n="65" d="100"/>
        </p:scale>
        <p:origin x="1452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66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05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775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1674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634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292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27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545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68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05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98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35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29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0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9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96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88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72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b="1" dirty="0"/>
              <a:t>Санітарно-епідеміологічний нагляд: основні терміни та поняття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>
            <a:normAutofit/>
          </a:bodyPr>
          <a:lstStyle/>
          <a:p>
            <a:r>
              <a:rPr lang="uk-UA" dirty="0"/>
              <a:t>Кафедра громадського здоров’я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29514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A068E0-088F-4C13-A803-1DC046EDA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Нормативно-</a:t>
            </a:r>
            <a:r>
              <a:rPr lang="ru-RU" sz="2400" dirty="0" err="1"/>
              <a:t>правова</a:t>
            </a:r>
            <a:r>
              <a:rPr lang="ru-RU" sz="2400" dirty="0"/>
              <a:t> база у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/>
              <a:t>санітарного</a:t>
            </a:r>
            <a:r>
              <a:rPr lang="ru-RU" sz="2400" dirty="0"/>
              <a:t> та </a:t>
            </a:r>
            <a:r>
              <a:rPr lang="ru-RU" sz="2400" dirty="0" err="1"/>
              <a:t>епідемічного</a:t>
            </a:r>
            <a:r>
              <a:rPr lang="ru-RU" sz="2400" dirty="0"/>
              <a:t> </a:t>
            </a:r>
            <a:r>
              <a:rPr lang="ru-RU" sz="2400" dirty="0" err="1"/>
              <a:t>благополуччя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 (</a:t>
            </a:r>
            <a:r>
              <a:rPr lang="ru-RU" sz="2400" dirty="0" err="1"/>
              <a:t>продовження</a:t>
            </a:r>
            <a:r>
              <a:rPr lang="ru-RU" sz="2400" dirty="0"/>
              <a:t>)</a:t>
            </a:r>
            <a:br>
              <a:rPr lang="ru-RU" sz="2400" dirty="0"/>
            </a:br>
            <a:endParaRPr lang="ru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87B988-2473-4D4D-AD48-43F5E8D90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і </a:t>
            </a:r>
            <a:r>
              <a:rPr lang="ru-RU" dirty="0" err="1"/>
              <a:t>обігу</a:t>
            </a:r>
            <a:r>
              <a:rPr lang="ru-RU" dirty="0"/>
              <a:t> спирту </a:t>
            </a:r>
            <a:r>
              <a:rPr lang="ru-RU" dirty="0" err="1"/>
              <a:t>етилового</a:t>
            </a:r>
            <a:r>
              <a:rPr lang="ru-RU" dirty="0"/>
              <a:t>, коньячного і плодового, </a:t>
            </a:r>
            <a:r>
              <a:rPr lang="ru-RU" dirty="0" err="1"/>
              <a:t>алкогольних</a:t>
            </a:r>
            <a:r>
              <a:rPr lang="ru-RU" dirty="0"/>
              <a:t> </a:t>
            </a:r>
            <a:r>
              <a:rPr lang="ru-RU" dirty="0" err="1"/>
              <a:t>напоїв</a:t>
            </a:r>
            <a:r>
              <a:rPr lang="ru-RU" dirty="0"/>
              <a:t> та </a:t>
            </a:r>
            <a:r>
              <a:rPr lang="ru-RU" dirty="0" err="1"/>
              <a:t>тютюнових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охорону</a:t>
            </a:r>
            <a:r>
              <a:rPr lang="ru-RU" dirty="0"/>
              <a:t> земель»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рибу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водні</a:t>
            </a:r>
            <a:r>
              <a:rPr lang="ru-RU" dirty="0"/>
              <a:t> </a:t>
            </a:r>
            <a:r>
              <a:rPr lang="ru-RU" dirty="0" err="1"/>
              <a:t>живі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а </a:t>
            </a:r>
            <a:r>
              <a:rPr lang="ru-RU" dirty="0" err="1"/>
              <a:t>продукцію</a:t>
            </a:r>
            <a:r>
              <a:rPr lang="ru-RU" dirty="0"/>
              <a:t> з них»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тваринний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курорти</a:t>
            </a:r>
            <a:r>
              <a:rPr lang="ru-RU" dirty="0"/>
              <a:t>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меліорацію</a:t>
            </a:r>
            <a:r>
              <a:rPr lang="ru-RU" dirty="0"/>
              <a:t> земель»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»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48906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009117-7F8C-4FAF-9552-0BD9C741F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Нормативно-</a:t>
            </a:r>
            <a:r>
              <a:rPr lang="ru-RU" sz="2400" dirty="0" err="1"/>
              <a:t>правова</a:t>
            </a:r>
            <a:r>
              <a:rPr lang="ru-RU" sz="2400" dirty="0"/>
              <a:t> база у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/>
              <a:t>санітарного</a:t>
            </a:r>
            <a:r>
              <a:rPr lang="ru-RU" sz="2400" dirty="0"/>
              <a:t> та </a:t>
            </a:r>
            <a:r>
              <a:rPr lang="ru-RU" sz="2400" dirty="0" err="1"/>
              <a:t>епідемічного</a:t>
            </a:r>
            <a:r>
              <a:rPr lang="ru-RU" sz="2400" dirty="0"/>
              <a:t> </a:t>
            </a:r>
            <a:r>
              <a:rPr lang="ru-RU" sz="2400" dirty="0" err="1"/>
              <a:t>благополуччя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 (</a:t>
            </a:r>
            <a:r>
              <a:rPr lang="ru-RU" sz="2400" dirty="0" err="1"/>
              <a:t>продовження</a:t>
            </a:r>
            <a:r>
              <a:rPr lang="ru-RU" sz="2400" dirty="0"/>
              <a:t>)</a:t>
            </a:r>
            <a:br>
              <a:rPr lang="ru-RU" sz="2400" dirty="0"/>
            </a:br>
            <a:endParaRPr lang="ru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48EEE3-D7F8-4222-98F9-CEF148330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052925"/>
            <a:ext cx="7560724" cy="419548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відходи</a:t>
            </a:r>
            <a:r>
              <a:rPr lang="ru-RU" dirty="0"/>
              <a:t>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середню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та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безпечності</a:t>
            </a:r>
            <a:r>
              <a:rPr lang="ru-RU" dirty="0"/>
              <a:t> та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харчових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» 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молоко та </a:t>
            </a:r>
            <a:r>
              <a:rPr lang="ru-RU" dirty="0" err="1"/>
              <a:t>молочні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"Про </a:t>
            </a:r>
            <a:r>
              <a:rPr lang="ru-RU" dirty="0" err="1"/>
              <a:t>вилучення</a:t>
            </a:r>
            <a:r>
              <a:rPr lang="ru-RU" dirty="0"/>
              <a:t> з </a:t>
            </a:r>
            <a:r>
              <a:rPr lang="ru-RU" dirty="0" err="1"/>
              <a:t>обігу</a:t>
            </a:r>
            <a:r>
              <a:rPr lang="ru-RU" dirty="0"/>
              <a:t>, </a:t>
            </a:r>
            <a:r>
              <a:rPr lang="ru-RU" dirty="0" err="1"/>
              <a:t>переробку</a:t>
            </a:r>
            <a:r>
              <a:rPr lang="ru-RU" dirty="0"/>
              <a:t>, </a:t>
            </a:r>
            <a:r>
              <a:rPr lang="ru-RU" dirty="0" err="1"/>
              <a:t>утилізацію</a:t>
            </a:r>
            <a:r>
              <a:rPr lang="ru-RU" dirty="0"/>
              <a:t>,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подальше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неякісної</a:t>
            </a:r>
            <a:r>
              <a:rPr lang="ru-RU" dirty="0"/>
              <a:t> та </a:t>
            </a:r>
            <a:r>
              <a:rPr lang="ru-RU" dirty="0" err="1"/>
              <a:t>небезпечної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"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правовий</a:t>
            </a:r>
            <a:r>
              <a:rPr lang="ru-RU" dirty="0"/>
              <a:t> режим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зазнала</a:t>
            </a:r>
            <a:r>
              <a:rPr lang="ru-RU" dirty="0"/>
              <a:t> </a:t>
            </a:r>
            <a:r>
              <a:rPr lang="ru-RU" dirty="0" err="1"/>
              <a:t>радіоактивного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Чорнобильської</a:t>
            </a:r>
            <a:r>
              <a:rPr lang="ru-RU" dirty="0"/>
              <a:t> </a:t>
            </a:r>
            <a:r>
              <a:rPr lang="ru-RU" dirty="0" err="1"/>
              <a:t>катастрофи</a:t>
            </a:r>
            <a:r>
              <a:rPr lang="ru-RU" dirty="0"/>
              <a:t>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мисливське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та </a:t>
            </a:r>
            <a:r>
              <a:rPr lang="ru-RU" dirty="0" err="1"/>
              <a:t>полювання</a:t>
            </a:r>
            <a:r>
              <a:rPr lang="ru-RU" dirty="0"/>
              <a:t>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виноград та </a:t>
            </a:r>
            <a:r>
              <a:rPr lang="ru-RU" dirty="0" err="1"/>
              <a:t>виноградне</a:t>
            </a:r>
            <a:r>
              <a:rPr lang="ru-RU" dirty="0"/>
              <a:t> вино»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40571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Нормативно-</a:t>
            </a:r>
            <a:r>
              <a:rPr lang="ru-RU" sz="2400" b="1" dirty="0" err="1"/>
              <a:t>правова</a:t>
            </a:r>
            <a:r>
              <a:rPr lang="ru-RU" sz="2400" b="1" dirty="0"/>
              <a:t> база у </a:t>
            </a:r>
            <a:r>
              <a:rPr lang="ru-RU" sz="2400" b="1" dirty="0" err="1"/>
              <a:t>сфері</a:t>
            </a:r>
            <a:r>
              <a:rPr lang="ru-RU" sz="2400" b="1" dirty="0"/>
              <a:t> </a:t>
            </a:r>
            <a:r>
              <a:rPr lang="ru-RU" sz="2400" b="1" dirty="0" err="1"/>
              <a:t>санітарного</a:t>
            </a:r>
            <a:r>
              <a:rPr lang="ru-RU" sz="2400" b="1" dirty="0"/>
              <a:t> та </a:t>
            </a:r>
            <a:r>
              <a:rPr lang="ru-RU" sz="2400" b="1" dirty="0" err="1"/>
              <a:t>епідемічного</a:t>
            </a:r>
            <a:r>
              <a:rPr lang="ru-RU" sz="2400" b="1" dirty="0"/>
              <a:t> </a:t>
            </a:r>
            <a:r>
              <a:rPr lang="ru-RU" sz="2400" b="1" dirty="0" err="1"/>
              <a:t>благополуччя</a:t>
            </a:r>
            <a:r>
              <a:rPr lang="ru-RU" sz="2400" b="1" dirty="0"/>
              <a:t> </a:t>
            </a:r>
            <a:r>
              <a:rPr lang="ru-RU" sz="2400" b="1" dirty="0" err="1"/>
              <a:t>населення</a:t>
            </a:r>
            <a:r>
              <a:rPr lang="ru-RU" sz="2400" b="1" dirty="0"/>
              <a:t> (</a:t>
            </a:r>
            <a:r>
              <a:rPr lang="ru-RU" sz="2400" b="1" dirty="0" err="1"/>
              <a:t>продовження</a:t>
            </a:r>
            <a:r>
              <a:rPr lang="ru-RU" sz="2400" b="1" dirty="0"/>
              <a:t>)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Постанови </a:t>
            </a:r>
            <a:r>
              <a:rPr lang="ru-RU" sz="2800" dirty="0" err="1"/>
              <a:t>Кабінету</a:t>
            </a:r>
            <a:r>
              <a:rPr lang="ru-RU" sz="2800" dirty="0"/>
              <a:t> </a:t>
            </a:r>
            <a:r>
              <a:rPr lang="ru-RU" sz="2800" dirty="0" err="1"/>
              <a:t>Міністрів</a:t>
            </a:r>
            <a:r>
              <a:rPr lang="ru-RU" sz="2800" dirty="0"/>
              <a:t> </a:t>
            </a:r>
            <a:r>
              <a:rPr lang="ru-RU" sz="2800" dirty="0" err="1"/>
              <a:t>України</a:t>
            </a:r>
            <a:endParaRPr lang="ru-RU" sz="2800" dirty="0"/>
          </a:p>
          <a:p>
            <a:r>
              <a:rPr lang="ru-RU" sz="2800" dirty="0" err="1"/>
              <a:t>Накази</a:t>
            </a:r>
            <a:r>
              <a:rPr lang="ru-RU" sz="2800" dirty="0"/>
              <a:t> МОЗ </a:t>
            </a:r>
            <a:r>
              <a:rPr lang="ru-RU" sz="2800" dirty="0" err="1"/>
              <a:t>України</a:t>
            </a:r>
            <a:endParaRPr lang="ru-RU" sz="2800" dirty="0"/>
          </a:p>
          <a:p>
            <a:r>
              <a:rPr lang="ru-RU" sz="2800" dirty="0" err="1"/>
              <a:t>Санітарні</a:t>
            </a:r>
            <a:r>
              <a:rPr lang="ru-RU" sz="2800" dirty="0"/>
              <a:t> </a:t>
            </a:r>
            <a:r>
              <a:rPr lang="ru-RU" sz="2800" dirty="0" err="1"/>
              <a:t>норми</a:t>
            </a:r>
            <a:endParaRPr lang="ru-RU" sz="2800" dirty="0"/>
          </a:p>
          <a:p>
            <a:r>
              <a:rPr lang="ru-RU" sz="2800" dirty="0" err="1"/>
              <a:t>Гігієнічні</a:t>
            </a:r>
            <a:r>
              <a:rPr lang="ru-RU" sz="2800" dirty="0"/>
              <a:t> </a:t>
            </a:r>
            <a:r>
              <a:rPr lang="ru-RU" sz="2800" dirty="0" err="1"/>
              <a:t>нормативи</a:t>
            </a:r>
            <a:endParaRPr lang="ru-RU" sz="2800" dirty="0"/>
          </a:p>
          <a:p>
            <a:r>
              <a:rPr lang="ru-RU" sz="2800" dirty="0" err="1"/>
              <a:t>Регламенти</a:t>
            </a:r>
            <a:r>
              <a:rPr lang="ru-RU" sz="2800" dirty="0"/>
              <a:t>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небезпечних</a:t>
            </a:r>
            <a:r>
              <a:rPr lang="ru-RU" sz="2800" dirty="0"/>
              <a:t> </a:t>
            </a:r>
            <a:r>
              <a:rPr lang="ru-RU" sz="2800" dirty="0" err="1"/>
              <a:t>факторів</a:t>
            </a:r>
            <a:endParaRPr lang="ru-RU" sz="2800" dirty="0"/>
          </a:p>
          <a:p>
            <a:r>
              <a:rPr lang="ru-RU" sz="2800" dirty="0"/>
              <a:t>Методики </a:t>
            </a:r>
            <a:r>
              <a:rPr lang="ru-RU" sz="2800" dirty="0" err="1"/>
              <a:t>визначення</a:t>
            </a:r>
            <a:r>
              <a:rPr lang="ru-RU" sz="2800" dirty="0"/>
              <a:t> </a:t>
            </a:r>
            <a:r>
              <a:rPr lang="ru-RU" sz="2800" dirty="0" err="1"/>
              <a:t>хімічних</a:t>
            </a:r>
            <a:r>
              <a:rPr lang="ru-RU" sz="2800" dirty="0"/>
              <a:t>, </a:t>
            </a:r>
            <a:r>
              <a:rPr lang="ru-RU" sz="2800" dirty="0" err="1"/>
              <a:t>фізичних</a:t>
            </a:r>
            <a:r>
              <a:rPr lang="ru-RU" sz="2800" dirty="0"/>
              <a:t> та </a:t>
            </a:r>
            <a:r>
              <a:rPr lang="ru-RU" sz="2800" dirty="0" err="1"/>
              <a:t>біологічних</a:t>
            </a:r>
            <a:r>
              <a:rPr lang="ru-RU" sz="2800" dirty="0"/>
              <a:t> </a:t>
            </a:r>
            <a:r>
              <a:rPr lang="ru-RU" sz="2800" dirty="0" err="1"/>
              <a:t>факторів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43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Закон </a:t>
            </a:r>
            <a:r>
              <a:rPr lang="ru-RU" sz="3600" b="1" dirty="0" err="1"/>
              <a:t>України</a:t>
            </a:r>
            <a:r>
              <a:rPr lang="ru-RU" sz="3600" b="1" dirty="0"/>
              <a:t> «</a:t>
            </a:r>
            <a:r>
              <a:rPr lang="ru-RU" sz="3600" b="1" dirty="0" err="1"/>
              <a:t>Основи</a:t>
            </a:r>
            <a:r>
              <a:rPr lang="ru-RU" sz="3600" b="1" dirty="0"/>
              <a:t> </a:t>
            </a:r>
            <a:r>
              <a:rPr lang="ru-RU" sz="3600" b="1" dirty="0" err="1"/>
              <a:t>законодавства</a:t>
            </a:r>
            <a:r>
              <a:rPr lang="ru-RU" sz="3600" b="1" dirty="0"/>
              <a:t> </a:t>
            </a:r>
            <a:r>
              <a:rPr lang="ru-RU" sz="3600" b="1" dirty="0" err="1"/>
              <a:t>України</a:t>
            </a:r>
            <a:r>
              <a:rPr lang="ru-RU" sz="3600" b="1" dirty="0"/>
              <a:t> про </a:t>
            </a:r>
            <a:r>
              <a:rPr lang="ru-RU" sz="3600" b="1" dirty="0" err="1"/>
              <a:t>охорону</a:t>
            </a:r>
            <a:r>
              <a:rPr lang="ru-RU" sz="3600" b="1" dirty="0"/>
              <a:t> </a:t>
            </a:r>
            <a:r>
              <a:rPr lang="ru-RU" sz="3600" b="1" dirty="0" err="1"/>
              <a:t>здоров’я</a:t>
            </a:r>
            <a:r>
              <a:rPr lang="ru-RU" sz="3600" b="1" dirty="0"/>
              <a:t>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420888"/>
            <a:ext cx="6711654" cy="3827518"/>
          </a:xfrm>
        </p:spPr>
        <p:txBody>
          <a:bodyPr>
            <a:normAutofit/>
          </a:bodyPr>
          <a:lstStyle/>
          <a:p>
            <a:r>
              <a:rPr lang="ru-RU" dirty="0" err="1"/>
              <a:t>Основним</a:t>
            </a:r>
            <a:r>
              <a:rPr lang="ru-RU" dirty="0"/>
              <a:t> нормативно-</a:t>
            </a:r>
            <a:r>
              <a:rPr lang="ru-RU" dirty="0" err="1"/>
              <a:t>правовим</a:t>
            </a:r>
            <a:r>
              <a:rPr lang="ru-RU" dirty="0"/>
              <a:t> актом,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систематизовано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, є «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про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» (введено в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Постановою</a:t>
            </a:r>
            <a:r>
              <a:rPr lang="ru-RU" dirty="0"/>
              <a:t> ВР № 2802-XII </a:t>
            </a:r>
            <a:r>
              <a:rPr lang="ru-RU" dirty="0" err="1"/>
              <a:t>від</a:t>
            </a:r>
            <a:r>
              <a:rPr lang="ru-RU" dirty="0"/>
              <a:t> 19.11.92, 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у 2019 р.).</a:t>
            </a:r>
          </a:p>
          <a:p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правові</a:t>
            </a:r>
            <a:r>
              <a:rPr lang="ru-RU" dirty="0"/>
              <a:t>, </a:t>
            </a:r>
            <a:r>
              <a:rPr lang="ru-RU" dirty="0" err="1"/>
              <a:t>організаційні</a:t>
            </a:r>
            <a:r>
              <a:rPr lang="ru-RU" dirty="0"/>
              <a:t>, </a:t>
            </a:r>
            <a:r>
              <a:rPr lang="ru-RU" dirty="0" err="1"/>
              <a:t>економічні</a:t>
            </a:r>
            <a:r>
              <a:rPr lang="ru-RU" dirty="0"/>
              <a:t> та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суспільні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44161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dirty="0"/>
              <a:t>У преамбулі Закону </a:t>
            </a:r>
            <a:r>
              <a:rPr lang="ru-RU" sz="3200" b="1" dirty="0" err="1"/>
              <a:t>України</a:t>
            </a:r>
            <a:r>
              <a:rPr lang="ru-RU" sz="3200" b="1" dirty="0"/>
              <a:t> «</a:t>
            </a:r>
            <a:r>
              <a:rPr lang="ru-RU" sz="3200" b="1" dirty="0" err="1"/>
              <a:t>Основи</a:t>
            </a:r>
            <a:r>
              <a:rPr lang="ru-RU" sz="3200" b="1" dirty="0"/>
              <a:t> </a:t>
            </a:r>
            <a:r>
              <a:rPr lang="ru-RU" sz="3200" b="1" dirty="0" err="1"/>
              <a:t>законодавства</a:t>
            </a:r>
            <a:r>
              <a:rPr lang="ru-RU" sz="3200" b="1" dirty="0"/>
              <a:t> </a:t>
            </a:r>
            <a:r>
              <a:rPr lang="ru-RU" sz="3200" b="1" dirty="0" err="1"/>
              <a:t>України</a:t>
            </a:r>
            <a:r>
              <a:rPr lang="ru-RU" sz="3200" b="1" dirty="0"/>
              <a:t> про </a:t>
            </a:r>
            <a:r>
              <a:rPr lang="ru-RU" sz="3200" b="1" dirty="0" err="1"/>
              <a:t>охорону</a:t>
            </a:r>
            <a:r>
              <a:rPr lang="ru-RU" sz="3200" b="1" dirty="0"/>
              <a:t> </a:t>
            </a:r>
            <a:r>
              <a:rPr lang="ru-RU" sz="3200" b="1" dirty="0" err="1"/>
              <a:t>здоров’я</a:t>
            </a:r>
            <a:r>
              <a:rPr lang="ru-RU" sz="3200" b="1" dirty="0"/>
              <a:t>» </a:t>
            </a:r>
            <a:r>
              <a:rPr lang="ru-RU" sz="3200" b="1" dirty="0" err="1"/>
              <a:t>зазначене</a:t>
            </a:r>
            <a:r>
              <a:rPr lang="ru-RU" sz="3200" b="1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невід'ємне</a:t>
            </a:r>
            <a:r>
              <a:rPr lang="ru-RU" dirty="0"/>
              <a:t> і </a:t>
            </a:r>
            <a:r>
              <a:rPr lang="ru-RU" dirty="0" err="1"/>
              <a:t>непорушне</a:t>
            </a:r>
            <a:r>
              <a:rPr lang="ru-RU" dirty="0"/>
              <a:t> право на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.</a:t>
            </a:r>
          </a:p>
          <a:p>
            <a:r>
              <a:rPr lang="ru-RU" dirty="0" err="1"/>
              <a:t>Суспільство</a:t>
            </a:r>
            <a:r>
              <a:rPr lang="ru-RU" dirty="0"/>
              <a:t> і держава </a:t>
            </a:r>
            <a:r>
              <a:rPr lang="ru-RU" dirty="0" err="1"/>
              <a:t>відповідальні</a:t>
            </a:r>
            <a:r>
              <a:rPr lang="ru-RU" dirty="0"/>
              <a:t> перед </a:t>
            </a:r>
            <a:r>
              <a:rPr lang="ru-RU" dirty="0" err="1"/>
              <a:t>сучасним</a:t>
            </a:r>
            <a:r>
              <a:rPr lang="ru-RU" dirty="0"/>
              <a:t> і </a:t>
            </a:r>
            <a:r>
              <a:rPr lang="ru-RU" dirty="0" err="1"/>
              <a:t>майбутніми</a:t>
            </a:r>
            <a:r>
              <a:rPr lang="ru-RU" dirty="0"/>
              <a:t> </a:t>
            </a:r>
            <a:r>
              <a:rPr lang="ru-RU" dirty="0" err="1"/>
              <a:t>поколіннями</a:t>
            </a:r>
            <a:r>
              <a:rPr lang="ru-RU" dirty="0"/>
              <a:t> за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і </a:t>
            </a:r>
            <a:r>
              <a:rPr lang="ru-RU" dirty="0" err="1"/>
              <a:t>збереження</a:t>
            </a:r>
            <a:r>
              <a:rPr lang="ru-RU" dirty="0"/>
              <a:t> генофонду народу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пріоритетність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в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поліпшення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побуту</a:t>
            </a:r>
            <a:r>
              <a:rPr lang="ru-RU" dirty="0"/>
              <a:t> і </a:t>
            </a:r>
            <a:r>
              <a:rPr lang="ru-RU" dirty="0" err="1"/>
              <a:t>відпочинку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розв'язання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проблем, </a:t>
            </a:r>
            <a:r>
              <a:rPr lang="ru-RU" dirty="0" err="1"/>
              <a:t>вдосконалення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і </a:t>
            </a:r>
            <a:r>
              <a:rPr lang="ru-RU" dirty="0" err="1"/>
              <a:t>запровадження</a:t>
            </a:r>
            <a:r>
              <a:rPr lang="ru-RU" dirty="0"/>
              <a:t> здорового способу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3770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/>
              <a:t>Стратегія “Здоров’я для всіх у 21 столітті” </a:t>
            </a:r>
            <a:br>
              <a:rPr lang="uk-UA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20480"/>
          </a:xfrm>
        </p:spPr>
        <p:txBody>
          <a:bodyPr>
            <a:normAutofit/>
          </a:bodyPr>
          <a:lstStyle/>
          <a:p>
            <a:r>
              <a:rPr lang="uk-UA" sz="2800" dirty="0"/>
              <a:t>Прийнята ВООЗ у 1998 р.</a:t>
            </a:r>
          </a:p>
          <a:p>
            <a:r>
              <a:rPr lang="uk-UA" sz="2800" dirty="0"/>
              <a:t>Не знайшла широкого висвітлення у вітчизняній літературі. Представники органів влади, державні та політичні діячі, відповідальні за стан здоров’я населення не завжди повною мірою використовують той ідеологічний, методологічний і технологічний ресурс, який дає цей міжнародний документ.</a:t>
            </a:r>
          </a:p>
        </p:txBody>
      </p:sp>
    </p:spTree>
    <p:extLst>
      <p:ext uri="{BB962C8B-B14F-4D97-AF65-F5344CB8AC3E}">
        <p14:creationId xmlns:p14="http://schemas.microsoft.com/office/powerpoint/2010/main" val="3299752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Основні завдання Стратегії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/>
          </a:bodyPr>
          <a:lstStyle/>
          <a:p>
            <a:r>
              <a:rPr lang="ru-RU" sz="1800" dirty="0" err="1"/>
              <a:t>Мобілізація</a:t>
            </a:r>
            <a:r>
              <a:rPr lang="ru-RU" sz="1800" dirty="0"/>
              <a:t> </a:t>
            </a:r>
            <a:r>
              <a:rPr lang="ru-RU" sz="1800" dirty="0" err="1"/>
              <a:t>політичної</a:t>
            </a:r>
            <a:r>
              <a:rPr lang="ru-RU" sz="1800" dirty="0"/>
              <a:t>, </a:t>
            </a:r>
            <a:r>
              <a:rPr lang="ru-RU" sz="1800" dirty="0" err="1"/>
              <a:t>управлінської</a:t>
            </a:r>
            <a:r>
              <a:rPr lang="ru-RU" sz="1800" dirty="0"/>
              <a:t> та </a:t>
            </a:r>
            <a:r>
              <a:rPr lang="ru-RU" sz="1800" dirty="0" err="1"/>
              <a:t>технологічної</a:t>
            </a:r>
            <a:r>
              <a:rPr lang="ru-RU" sz="1800" dirty="0"/>
              <a:t> </a:t>
            </a:r>
            <a:r>
              <a:rPr lang="ru-RU" sz="1800" dirty="0" err="1"/>
              <a:t>підтримки</a:t>
            </a:r>
            <a:r>
              <a:rPr lang="ru-RU" sz="1800" dirty="0"/>
              <a:t> для </a:t>
            </a:r>
            <a:r>
              <a:rPr lang="ru-RU" sz="1800" dirty="0" err="1"/>
              <a:t>реалізації</a:t>
            </a:r>
            <a:r>
              <a:rPr lang="ru-RU" sz="1800" dirty="0"/>
              <a:t> </a:t>
            </a:r>
            <a:r>
              <a:rPr lang="ru-RU" sz="1800" dirty="0" err="1"/>
              <a:t>стратегії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передбачає</a:t>
            </a:r>
            <a:r>
              <a:rPr lang="ru-RU" sz="1800" dirty="0"/>
              <a:t> </a:t>
            </a:r>
            <a:r>
              <a:rPr lang="ru-RU" sz="1800" dirty="0" err="1"/>
              <a:t>політичну</a:t>
            </a:r>
            <a:r>
              <a:rPr lang="ru-RU" sz="1800" dirty="0"/>
              <a:t> </a:t>
            </a:r>
            <a:r>
              <a:rPr lang="ru-RU" sz="1800" dirty="0" err="1"/>
              <a:t>готовність</a:t>
            </a:r>
            <a:r>
              <a:rPr lang="ru-RU" sz="1800" dirty="0"/>
              <a:t> і </a:t>
            </a:r>
            <a:r>
              <a:rPr lang="ru-RU" sz="1800" dirty="0" err="1"/>
              <a:t>зобов’язання</a:t>
            </a:r>
            <a:r>
              <a:rPr lang="ru-RU" sz="1800" dirty="0"/>
              <a:t> </a:t>
            </a:r>
            <a:r>
              <a:rPr lang="ru-RU" sz="1800" dirty="0" err="1"/>
              <a:t>застосування</a:t>
            </a:r>
            <a:r>
              <a:rPr lang="ru-RU" sz="1800" dirty="0"/>
              <a:t> </a:t>
            </a:r>
            <a:r>
              <a:rPr lang="ru-RU" sz="1800" dirty="0" err="1"/>
              <a:t>ресурсів</a:t>
            </a:r>
            <a:r>
              <a:rPr lang="ru-RU" sz="1800" dirty="0"/>
              <a:t> і </a:t>
            </a:r>
            <a:r>
              <a:rPr lang="ru-RU" sz="1800" dirty="0" err="1"/>
              <a:t>можливостей</a:t>
            </a:r>
            <a:r>
              <a:rPr lang="ru-RU" sz="1800" dirty="0"/>
              <a:t> </a:t>
            </a:r>
            <a:r>
              <a:rPr lang="ru-RU" sz="1800" dirty="0" err="1"/>
              <a:t>країн</a:t>
            </a:r>
            <a:r>
              <a:rPr lang="ru-RU" sz="1800" dirty="0"/>
              <a:t> для </a:t>
            </a:r>
            <a:r>
              <a:rPr lang="ru-RU" sz="1800" dirty="0" err="1"/>
              <a:t>досягнення</a:t>
            </a:r>
            <a:r>
              <a:rPr lang="ru-RU" sz="1800" dirty="0"/>
              <a:t> </a:t>
            </a:r>
            <a:r>
              <a:rPr lang="ru-RU" sz="1800" dirty="0" err="1"/>
              <a:t>максималь</a:t>
            </a:r>
            <a:r>
              <a:rPr lang="ru-RU" sz="1800" dirty="0"/>
              <a:t>- но </a:t>
            </a:r>
            <a:r>
              <a:rPr lang="ru-RU" sz="1800" dirty="0" err="1"/>
              <a:t>можливого</a:t>
            </a:r>
            <a:r>
              <a:rPr lang="ru-RU" sz="1800" dirty="0"/>
              <a:t> </a:t>
            </a:r>
            <a:r>
              <a:rPr lang="ru-RU" sz="1800" dirty="0" err="1"/>
              <a:t>рівня</a:t>
            </a:r>
            <a:r>
              <a:rPr lang="ru-RU" sz="1800" dirty="0"/>
              <a:t> </a:t>
            </a:r>
            <a:r>
              <a:rPr lang="ru-RU" sz="1800" dirty="0" err="1"/>
              <a:t>здоров’я</a:t>
            </a:r>
            <a:r>
              <a:rPr lang="ru-RU" sz="1800" dirty="0"/>
              <a:t> </a:t>
            </a:r>
            <a:r>
              <a:rPr lang="ru-RU" sz="1800" dirty="0" err="1"/>
              <a:t>населення</a:t>
            </a:r>
            <a:r>
              <a:rPr lang="ru-RU" sz="1800" dirty="0"/>
              <a:t>.</a:t>
            </a:r>
          </a:p>
          <a:p>
            <a:r>
              <a:rPr lang="ru-RU" sz="1800" dirty="0" err="1"/>
              <a:t>Забезпечення</a:t>
            </a:r>
            <a:r>
              <a:rPr lang="ru-RU" sz="1800" dirty="0"/>
              <a:t> здорового </a:t>
            </a:r>
            <a:r>
              <a:rPr lang="ru-RU" sz="1800" dirty="0" err="1"/>
              <a:t>навколишнього</a:t>
            </a:r>
            <a:r>
              <a:rPr lang="ru-RU" sz="1800" dirty="0"/>
              <a:t> </a:t>
            </a:r>
            <a:r>
              <a:rPr lang="ru-RU" sz="1800" dirty="0" err="1"/>
              <a:t>середовища</a:t>
            </a:r>
            <a:r>
              <a:rPr lang="ru-RU" sz="1800" dirty="0"/>
              <a:t>.</a:t>
            </a:r>
          </a:p>
          <a:p>
            <a:r>
              <a:rPr lang="ru-RU" sz="1800" dirty="0" err="1"/>
              <a:t>Забезпечення</a:t>
            </a:r>
            <a:r>
              <a:rPr lang="ru-RU" sz="1800" dirty="0"/>
              <a:t> </a:t>
            </a:r>
            <a:r>
              <a:rPr lang="ru-RU" sz="1800" dirty="0" err="1"/>
              <a:t>сприятливого</a:t>
            </a:r>
            <a:r>
              <a:rPr lang="ru-RU" sz="1800" dirty="0"/>
              <a:t> для </a:t>
            </a:r>
            <a:r>
              <a:rPr lang="ru-RU" sz="1800" dirty="0" err="1"/>
              <a:t>здоров’я</a:t>
            </a:r>
            <a:r>
              <a:rPr lang="ru-RU" sz="1800" dirty="0"/>
              <a:t> способу </a:t>
            </a:r>
            <a:r>
              <a:rPr lang="ru-RU" sz="1800" dirty="0" err="1"/>
              <a:t>життя</a:t>
            </a:r>
            <a:r>
              <a:rPr lang="ru-RU" sz="1800" dirty="0"/>
              <a:t>.</a:t>
            </a:r>
          </a:p>
          <a:p>
            <a:r>
              <a:rPr lang="ru-RU" sz="1800" dirty="0" err="1"/>
              <a:t>Переорієнтація</a:t>
            </a:r>
            <a:r>
              <a:rPr lang="ru-RU" sz="1800" dirty="0"/>
              <a:t> систем </a:t>
            </a:r>
            <a:r>
              <a:rPr lang="ru-RU" sz="1800" dirty="0" err="1"/>
              <a:t>охорони</a:t>
            </a:r>
            <a:r>
              <a:rPr lang="ru-RU" sz="1800" dirty="0"/>
              <a:t> </a:t>
            </a:r>
            <a:r>
              <a:rPr lang="ru-RU" sz="1800" dirty="0" err="1"/>
              <a:t>здоров’я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лікування</a:t>
            </a:r>
            <a:r>
              <a:rPr lang="ru-RU" sz="1800" dirty="0"/>
              <a:t> на </a:t>
            </a:r>
            <a:r>
              <a:rPr lang="ru-RU" sz="1800" dirty="0" err="1"/>
              <a:t>профілактику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вимагає</a:t>
            </a:r>
            <a:r>
              <a:rPr lang="ru-RU" sz="1800" dirty="0"/>
              <a:t> </a:t>
            </a:r>
            <a:r>
              <a:rPr lang="ru-RU" sz="1800" dirty="0" err="1"/>
              <a:t>створення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модернізації</a:t>
            </a:r>
            <a:r>
              <a:rPr lang="ru-RU" sz="1800" dirty="0"/>
              <a:t> </a:t>
            </a:r>
            <a:r>
              <a:rPr lang="ru-RU" sz="1800" dirty="0" err="1"/>
              <a:t>відповідних</a:t>
            </a:r>
            <a:r>
              <a:rPr lang="ru-RU" sz="1800" dirty="0"/>
              <a:t> служб, а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формування</a:t>
            </a:r>
            <a:r>
              <a:rPr lang="ru-RU" sz="1800" dirty="0"/>
              <a:t> </a:t>
            </a:r>
            <a:r>
              <a:rPr lang="ru-RU" sz="1800" dirty="0" err="1"/>
              <a:t>первинної</a:t>
            </a:r>
            <a:r>
              <a:rPr lang="ru-RU" sz="1800" dirty="0"/>
              <a:t> медико-</a:t>
            </a:r>
            <a:r>
              <a:rPr lang="ru-RU" sz="1800" dirty="0" err="1"/>
              <a:t>санітарної</a:t>
            </a:r>
            <a:r>
              <a:rPr lang="ru-RU" sz="1800" dirty="0"/>
              <a:t> </a:t>
            </a:r>
            <a:r>
              <a:rPr lang="ru-RU" sz="1800" dirty="0" err="1"/>
              <a:t>допомоги</a:t>
            </a:r>
            <a:r>
              <a:rPr lang="ru-RU" sz="1800" dirty="0"/>
              <a:t> (ПМСД),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повинні</a:t>
            </a:r>
            <a:r>
              <a:rPr lang="ru-RU" sz="1800" dirty="0"/>
              <a:t> стати </a:t>
            </a:r>
            <a:r>
              <a:rPr lang="ru-RU" sz="1800" dirty="0" err="1"/>
              <a:t>центральним</a:t>
            </a:r>
            <a:r>
              <a:rPr lang="ru-RU" sz="1800" dirty="0"/>
              <a:t> </a:t>
            </a:r>
            <a:r>
              <a:rPr lang="ru-RU" sz="1800" dirty="0" err="1"/>
              <a:t>стрижнем</a:t>
            </a:r>
            <a:r>
              <a:rPr lang="ru-RU" sz="1800" dirty="0"/>
              <a:t> </a:t>
            </a:r>
            <a:r>
              <a:rPr lang="ru-RU" sz="1800" dirty="0" err="1"/>
              <a:t>охорони</a:t>
            </a:r>
            <a:r>
              <a:rPr lang="ru-RU" sz="1800" dirty="0"/>
              <a:t> </a:t>
            </a:r>
            <a:r>
              <a:rPr lang="ru-RU" sz="1800" dirty="0" err="1"/>
              <a:t>здоров’я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є </a:t>
            </a:r>
            <a:r>
              <a:rPr lang="ru-RU" sz="1800" dirty="0" err="1"/>
              <a:t>невід’ємною</a:t>
            </a:r>
            <a:r>
              <a:rPr lang="ru-RU" sz="1800" dirty="0"/>
              <a:t> </a:t>
            </a:r>
            <a:r>
              <a:rPr lang="ru-RU" sz="1800" dirty="0" err="1"/>
              <a:t>частиною</a:t>
            </a:r>
            <a:r>
              <a:rPr lang="ru-RU" sz="1800" dirty="0"/>
              <a:t> </a:t>
            </a:r>
            <a:r>
              <a:rPr lang="ru-RU" sz="1800" dirty="0" err="1"/>
              <a:t>соціального</a:t>
            </a:r>
            <a:r>
              <a:rPr lang="ru-RU" sz="1800" dirty="0"/>
              <a:t> і </a:t>
            </a:r>
            <a:r>
              <a:rPr lang="ru-RU" sz="1800" dirty="0" err="1"/>
              <a:t>економічного</a:t>
            </a:r>
            <a:r>
              <a:rPr lang="ru-RU" sz="1800" dirty="0"/>
              <a:t> </a:t>
            </a:r>
            <a:r>
              <a:rPr lang="ru-RU" sz="1800" dirty="0" err="1"/>
              <a:t>розвитку</a:t>
            </a:r>
            <a:r>
              <a:rPr lang="ru-RU" sz="1800" dirty="0"/>
              <a:t> будь-</a:t>
            </a:r>
            <a:r>
              <a:rPr lang="ru-RU" sz="1800" dirty="0" err="1"/>
              <a:t>якої</a:t>
            </a:r>
            <a:r>
              <a:rPr lang="ru-RU" sz="1800" dirty="0"/>
              <a:t> </a:t>
            </a:r>
            <a:r>
              <a:rPr lang="ru-RU" sz="1800" dirty="0" err="1"/>
              <a:t>країни</a:t>
            </a:r>
            <a:r>
              <a:rPr lang="ru-RU" sz="1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37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Досягнення Стратегії у країнах світу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зросла</a:t>
            </a:r>
            <a:r>
              <a:rPr lang="ru-RU" dirty="0"/>
              <a:t> </a:t>
            </a:r>
            <a:r>
              <a:rPr lang="ru-RU" dirty="0" err="1"/>
              <a:t>очікувана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r>
              <a:rPr lang="ru-RU" dirty="0" err="1"/>
              <a:t>Зменшилися</a:t>
            </a:r>
            <a:r>
              <a:rPr lang="ru-RU" dirty="0"/>
              <a:t> </a:t>
            </a:r>
            <a:r>
              <a:rPr lang="ru-RU" dirty="0" err="1"/>
              <a:t>показникидитячо</a:t>
            </a:r>
            <a:r>
              <a:rPr lang="ru-RU" dirty="0"/>
              <a:t> і </a:t>
            </a:r>
            <a:r>
              <a:rPr lang="ru-RU" dirty="0" err="1"/>
              <a:t>материнської</a:t>
            </a:r>
            <a:r>
              <a:rPr lang="ru-RU" dirty="0"/>
              <a:t> </a:t>
            </a:r>
            <a:r>
              <a:rPr lang="ru-RU" dirty="0" err="1"/>
              <a:t>смертності</a:t>
            </a:r>
            <a:r>
              <a:rPr lang="ru-RU" dirty="0"/>
              <a:t> та </a:t>
            </a:r>
            <a:r>
              <a:rPr lang="ru-RU" dirty="0" err="1"/>
              <a:t>смертності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хронічних</a:t>
            </a:r>
            <a:r>
              <a:rPr lang="ru-RU" dirty="0"/>
              <a:t> та </a:t>
            </a:r>
            <a:r>
              <a:rPr lang="ru-RU" dirty="0" err="1"/>
              <a:t>інфекційних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.</a:t>
            </a:r>
          </a:p>
          <a:p>
            <a:r>
              <a:rPr lang="ru-RU" dirty="0" err="1"/>
              <a:t>Відзначено</a:t>
            </a:r>
            <a:r>
              <a:rPr lang="ru-RU" dirty="0"/>
              <a:t> </a:t>
            </a:r>
            <a:r>
              <a:rPr lang="ru-RU" dirty="0" err="1"/>
              <a:t>суттєві</a:t>
            </a:r>
            <a:r>
              <a:rPr lang="ru-RU" dirty="0"/>
              <a:t> </a:t>
            </a:r>
            <a:r>
              <a:rPr lang="ru-RU" dirty="0" err="1"/>
              <a:t>позитивні</a:t>
            </a:r>
            <a:r>
              <a:rPr lang="ru-RU" dirty="0"/>
              <a:t> </a:t>
            </a:r>
            <a:r>
              <a:rPr lang="ru-RU" dirty="0" err="1"/>
              <a:t>зрушення</a:t>
            </a:r>
            <a:r>
              <a:rPr lang="ru-RU" dirty="0"/>
              <a:t> в </a:t>
            </a:r>
            <a:r>
              <a:rPr lang="ru-RU" dirty="0" err="1"/>
              <a:t>контролі</a:t>
            </a:r>
            <a:r>
              <a:rPr lang="ru-RU" dirty="0"/>
              <a:t> за </a:t>
            </a:r>
            <a:r>
              <a:rPr lang="ru-RU" dirty="0" err="1"/>
              <a:t>забрудненням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забезпеченні</a:t>
            </a:r>
            <a:r>
              <a:rPr lang="ru-RU" dirty="0"/>
              <a:t> </a:t>
            </a:r>
            <a:r>
              <a:rPr lang="ru-RU" dirty="0" err="1"/>
              <a:t>якісного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, </a:t>
            </a:r>
            <a:r>
              <a:rPr lang="ru-RU" dirty="0" err="1"/>
              <a:t>контролі</a:t>
            </a:r>
            <a:r>
              <a:rPr lang="ru-RU" dirty="0"/>
              <a:t> за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та </a:t>
            </a:r>
            <a:r>
              <a:rPr lang="ru-RU" dirty="0" err="1"/>
              <a:t>сировини</a:t>
            </a:r>
            <a:r>
              <a:rPr lang="ru-RU" dirty="0"/>
              <a:t>, з </a:t>
            </a:r>
            <a:r>
              <a:rPr lang="ru-RU" dirty="0" err="1"/>
              <a:t>якої</a:t>
            </a:r>
            <a:r>
              <a:rPr lang="ru-RU" dirty="0"/>
              <a:t> вони </a:t>
            </a:r>
            <a:r>
              <a:rPr lang="ru-RU" dirty="0" err="1"/>
              <a:t>виготовляються</a:t>
            </a:r>
            <a:r>
              <a:rPr lang="ru-RU" dirty="0"/>
              <a:t>.</a:t>
            </a:r>
          </a:p>
          <a:p>
            <a:r>
              <a:rPr lang="ru-RU" dirty="0"/>
              <a:t>Велика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зрозуміла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знаходяться</a:t>
            </a:r>
            <a:r>
              <a:rPr lang="ru-RU" dirty="0"/>
              <a:t> за межами </a:t>
            </a:r>
            <a:r>
              <a:rPr lang="ru-RU" dirty="0" err="1"/>
              <a:t>медичного</a:t>
            </a:r>
            <a:r>
              <a:rPr lang="ru-RU" dirty="0"/>
              <a:t> сектору, і </a:t>
            </a:r>
            <a:r>
              <a:rPr lang="ru-RU" dirty="0" err="1"/>
              <a:t>вирішення</a:t>
            </a:r>
            <a:r>
              <a:rPr lang="ru-RU" dirty="0"/>
              <a:t> проблем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багатосторонніх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: </a:t>
            </a:r>
            <a:r>
              <a:rPr lang="ru-RU" dirty="0" err="1"/>
              <a:t>законодавчих</a:t>
            </a:r>
            <a:r>
              <a:rPr lang="ru-RU" dirty="0"/>
              <a:t> </a:t>
            </a:r>
            <a:r>
              <a:rPr lang="ru-RU" dirty="0" err="1"/>
              <a:t>ініціатив</a:t>
            </a:r>
            <a:r>
              <a:rPr lang="ru-RU" dirty="0"/>
              <a:t>; </a:t>
            </a:r>
            <a:r>
              <a:rPr lang="ru-RU" dirty="0" err="1"/>
              <a:t>спільних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</a:t>
            </a:r>
            <a:r>
              <a:rPr lang="ru-RU" dirty="0" err="1"/>
              <a:t>урядових</a:t>
            </a:r>
            <a:r>
              <a:rPr lang="ru-RU" dirty="0"/>
              <a:t> </a:t>
            </a:r>
            <a:r>
              <a:rPr lang="ru-RU" dirty="0" err="1"/>
              <a:t>кіл</a:t>
            </a:r>
            <a:r>
              <a:rPr lang="ru-RU" dirty="0"/>
              <a:t>;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та </a:t>
            </a:r>
            <a:r>
              <a:rPr lang="ru-RU" dirty="0" err="1"/>
              <a:t>професіоналів</a:t>
            </a:r>
            <a:r>
              <a:rPr lang="ru-RU" dirty="0"/>
              <a:t> з </a:t>
            </a:r>
            <a:r>
              <a:rPr lang="ru-RU" dirty="0" err="1"/>
              <a:t>різних</a:t>
            </a:r>
            <a:r>
              <a:rPr lang="ru-RU" dirty="0"/>
              <a:t> сфер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645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/>
              <a:t>Державні</a:t>
            </a:r>
            <a:r>
              <a:rPr lang="ru-RU" b="1" i="1" dirty="0"/>
              <a:t> </a:t>
            </a:r>
            <a:r>
              <a:rPr lang="ru-RU" b="1" i="1" dirty="0" err="1"/>
              <a:t>санітарні</a:t>
            </a:r>
            <a:r>
              <a:rPr lang="ru-RU" b="1" i="1" dirty="0"/>
              <a:t> </a:t>
            </a:r>
            <a:r>
              <a:rPr lang="ru-RU" b="1" i="1" dirty="0" err="1"/>
              <a:t>норми</a:t>
            </a:r>
            <a:r>
              <a:rPr lang="ru-RU" b="1" i="1" dirty="0"/>
              <a:t> та правила, </a:t>
            </a:r>
            <a:r>
              <a:rPr lang="ru-RU" b="1" i="1" dirty="0" err="1"/>
              <a:t>санітарно-гігієнічні</a:t>
            </a:r>
            <a:r>
              <a:rPr lang="ru-RU" b="1" i="1" dirty="0"/>
              <a:t> та </a:t>
            </a:r>
            <a:r>
              <a:rPr lang="ru-RU" b="1" i="1" dirty="0" err="1"/>
              <a:t>санітарно-протиепідемічні</a:t>
            </a:r>
            <a:r>
              <a:rPr lang="ru-RU" b="1" i="1" dirty="0"/>
              <a:t> правила і </a:t>
            </a:r>
            <a:r>
              <a:rPr lang="ru-RU" b="1" i="1" dirty="0" err="1"/>
              <a:t>норми</a:t>
            </a:r>
            <a:r>
              <a:rPr lang="ru-RU" b="1" i="1" dirty="0"/>
              <a:t>, </a:t>
            </a:r>
            <a:r>
              <a:rPr lang="ru-RU" b="1" i="1" dirty="0" err="1"/>
              <a:t>санітарно-епідеміологічні</a:t>
            </a:r>
            <a:r>
              <a:rPr lang="ru-RU" b="1" i="1" dirty="0"/>
              <a:t> правила і </a:t>
            </a:r>
            <a:r>
              <a:rPr lang="ru-RU" b="1" i="1" dirty="0" err="1"/>
              <a:t>норми</a:t>
            </a:r>
            <a:r>
              <a:rPr lang="ru-RU" b="1" i="1" dirty="0"/>
              <a:t>, </a:t>
            </a:r>
            <a:r>
              <a:rPr lang="ru-RU" b="1" i="1" dirty="0" err="1"/>
              <a:t>протиепідемічні</a:t>
            </a:r>
            <a:r>
              <a:rPr lang="ru-RU" b="1" i="1" dirty="0"/>
              <a:t> правила і </a:t>
            </a:r>
            <a:r>
              <a:rPr lang="ru-RU" b="1" i="1" dirty="0" err="1"/>
              <a:t>норми</a:t>
            </a:r>
            <a:r>
              <a:rPr lang="ru-RU" b="1" i="1" dirty="0"/>
              <a:t>, </a:t>
            </a:r>
            <a:r>
              <a:rPr lang="ru-RU" b="1" i="1" dirty="0" err="1"/>
              <a:t>гігієнічні</a:t>
            </a:r>
            <a:r>
              <a:rPr lang="ru-RU" b="1" i="1" dirty="0"/>
              <a:t> та </a:t>
            </a:r>
            <a:r>
              <a:rPr lang="ru-RU" b="1" i="1" dirty="0" err="1"/>
              <a:t>протиепідемічні</a:t>
            </a:r>
            <a:r>
              <a:rPr lang="ru-RU" b="1" i="1" dirty="0"/>
              <a:t> правила і </a:t>
            </a:r>
            <a:r>
              <a:rPr lang="ru-RU" b="1" i="1" dirty="0" err="1"/>
              <a:t>норми</a:t>
            </a:r>
            <a:r>
              <a:rPr lang="ru-RU" b="1" i="1" dirty="0"/>
              <a:t>, </a:t>
            </a:r>
            <a:r>
              <a:rPr lang="ru-RU" b="1" i="1" dirty="0" err="1"/>
              <a:t>державні</a:t>
            </a:r>
            <a:r>
              <a:rPr lang="ru-RU" b="1" i="1" dirty="0"/>
              <a:t> </a:t>
            </a:r>
            <a:r>
              <a:rPr lang="ru-RU" b="1" i="1" dirty="0" err="1"/>
              <a:t>санітарно-епідеміологічні</a:t>
            </a:r>
            <a:r>
              <a:rPr lang="ru-RU" b="1" i="1" dirty="0"/>
              <a:t> </a:t>
            </a:r>
            <a:r>
              <a:rPr lang="ru-RU" b="1" i="1" dirty="0" err="1"/>
              <a:t>нормативи</a:t>
            </a:r>
            <a:r>
              <a:rPr lang="ru-RU" b="1" i="1" dirty="0"/>
              <a:t>, </a:t>
            </a:r>
            <a:r>
              <a:rPr lang="ru-RU" b="1" i="1" dirty="0" err="1"/>
              <a:t>санітарні</a:t>
            </a:r>
            <a:r>
              <a:rPr lang="ru-RU" b="1" i="1" dirty="0"/>
              <a:t> </a:t>
            </a:r>
            <a:r>
              <a:rPr lang="ru-RU" b="1" i="1" dirty="0" err="1"/>
              <a:t>регламенти</a:t>
            </a:r>
            <a:r>
              <a:rPr lang="ru-RU" b="1" i="1" dirty="0"/>
              <a:t> </a:t>
            </a:r>
            <a:r>
              <a:rPr lang="ru-RU" dirty="0"/>
              <a:t>– </a:t>
            </a:r>
          </a:p>
          <a:p>
            <a:pPr marL="0" indent="0">
              <a:buNone/>
            </a:pP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обов'язкові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нормативно-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(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встановлюють</a:t>
            </a:r>
            <a:r>
              <a:rPr lang="ru-RU" dirty="0"/>
              <a:t> </a:t>
            </a:r>
            <a:r>
              <a:rPr lang="ru-RU" dirty="0" err="1"/>
              <a:t>медичні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та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недотримання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загрозу</a:t>
            </a:r>
            <a:r>
              <a:rPr lang="ru-RU" dirty="0"/>
              <a:t> </a:t>
            </a:r>
            <a:r>
              <a:rPr lang="ru-RU" dirty="0" err="1"/>
              <a:t>здоров'ю</a:t>
            </a:r>
            <a:r>
              <a:rPr lang="ru-RU" dirty="0"/>
              <a:t> і </a:t>
            </a:r>
            <a:r>
              <a:rPr lang="ru-RU" dirty="0" err="1"/>
              <a:t>життю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та </a:t>
            </a:r>
            <a:r>
              <a:rPr lang="ru-RU" dirty="0" err="1"/>
              <a:t>майбутніх</a:t>
            </a:r>
            <a:r>
              <a:rPr lang="ru-RU" dirty="0"/>
              <a:t> </a:t>
            </a:r>
            <a:r>
              <a:rPr lang="ru-RU" dirty="0" err="1"/>
              <a:t>поколінь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загрозу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і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інфекційних</a:t>
            </a:r>
            <a:r>
              <a:rPr lang="ru-RU" dirty="0"/>
              <a:t> хвороб та </a:t>
            </a:r>
            <a:r>
              <a:rPr lang="ru-RU" dirty="0" err="1"/>
              <a:t>масових</a:t>
            </a:r>
            <a:r>
              <a:rPr lang="ru-RU" dirty="0"/>
              <a:t> </a:t>
            </a:r>
            <a:r>
              <a:rPr lang="ru-RU" dirty="0" err="1"/>
              <a:t>неінфекційних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(</a:t>
            </a:r>
            <a:r>
              <a:rPr lang="ru-RU" dirty="0" err="1"/>
              <a:t>отруєнь</a:t>
            </a:r>
            <a:r>
              <a:rPr lang="ru-RU" dirty="0"/>
              <a:t>)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5133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/>
              <a:t>Санітарно-гігієнічна</a:t>
            </a:r>
            <a:r>
              <a:rPr lang="ru-RU" sz="3600" b="1" dirty="0"/>
              <a:t> </a:t>
            </a:r>
            <a:r>
              <a:rPr lang="ru-RU" sz="3600" b="1" dirty="0" err="1"/>
              <a:t>експертиза</a:t>
            </a:r>
            <a:r>
              <a:rPr lang="ru-RU" sz="3600" b="1" dirty="0"/>
              <a:t>: </a:t>
            </a:r>
            <a:r>
              <a:rPr lang="ru-RU" sz="3600" b="1" dirty="0" err="1"/>
              <a:t>визначення</a:t>
            </a:r>
            <a:r>
              <a:rPr lang="ru-RU" sz="3600" b="1" dirty="0"/>
              <a:t>, мета та </a:t>
            </a:r>
            <a:r>
              <a:rPr lang="ru-RU" sz="3600" b="1" dirty="0" err="1"/>
              <a:t>завдання</a:t>
            </a:r>
            <a:r>
              <a:rPr lang="ru-RU" sz="3600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420888"/>
            <a:ext cx="6711654" cy="3827518"/>
          </a:xfrm>
        </p:spPr>
        <p:txBody>
          <a:bodyPr>
            <a:normAutofit/>
          </a:bodyPr>
          <a:lstStyle/>
          <a:p>
            <a:r>
              <a:rPr lang="vi-VN" dirty="0">
                <a:latin typeface="Arial" pitchFamily="34" charset="0"/>
                <a:cs typeface="Arial" pitchFamily="34" charset="0"/>
              </a:rPr>
              <a:t>Державна санітарно-епідеміологічна експерти́за полягає у комплексному вивченні документів (проектів, технологічних регламентів, інвестиційних програм тощо), а також діючих об'єктів та пов'язаних з ними небезпечних факторів на відповідність вимогам санітарних норм.</a:t>
            </a: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26917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520061-0543-4898-837A-BB77527AF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Зміст лекції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F88D09-C4D7-4DDB-8719-1309BC6BF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dirty="0"/>
              <a:t>Визначення поняття санітарно-епідеміологічного нагляду, його мета та завдання.</a:t>
            </a:r>
          </a:p>
          <a:p>
            <a:pPr marL="514350" indent="-514350">
              <a:buAutoNum type="arabicPeriod"/>
            </a:pPr>
            <a:r>
              <a:rPr lang="uk-UA" dirty="0"/>
              <a:t>Форми діяльності та функції фахівця, що здійснює санітарно-епідеміологічний нагляд.</a:t>
            </a:r>
          </a:p>
          <a:p>
            <a:pPr marL="514350" indent="-514350">
              <a:buAutoNum type="arabicPeriod"/>
            </a:pPr>
            <a:r>
              <a:rPr lang="uk-UA" dirty="0"/>
              <a:t>Нормативна база санітарно-епідеміологічного нагляду.</a:t>
            </a:r>
          </a:p>
          <a:p>
            <a:pPr marL="514350" indent="-514350">
              <a:buAutoNum type="arabicPeriod"/>
            </a:pPr>
            <a:r>
              <a:rPr lang="uk-UA" dirty="0"/>
              <a:t>Соціально-гігієнічний моніторинг: мета, завдання, зміст.</a:t>
            </a:r>
          </a:p>
          <a:p>
            <a:pPr marL="514350" indent="-514350">
              <a:buAutoNum type="arabicPeriod"/>
            </a:pPr>
            <a:r>
              <a:rPr lang="uk-UA" dirty="0"/>
              <a:t>Санітарно-епідеміологічна експертиза: мета, завдання, зміст.</a:t>
            </a:r>
          </a:p>
          <a:p>
            <a:pPr marL="514350" indent="-514350">
              <a:buAutoNum type="arabicPeriod"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93095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dirty="0"/>
              <a:t>Мета - </a:t>
            </a:r>
            <a:r>
              <a:rPr lang="ru-RU" dirty="0" err="1"/>
              <a:t>підтвердження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для </a:t>
            </a:r>
            <a:r>
              <a:rPr lang="ru-RU" dirty="0" err="1"/>
              <a:t>споживачів</a:t>
            </a:r>
            <a:r>
              <a:rPr lang="ru-RU" dirty="0"/>
              <a:t>. </a:t>
            </a:r>
          </a:p>
          <a:p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обумовлена</a:t>
            </a:r>
            <a:r>
              <a:rPr lang="ru-RU" dirty="0"/>
              <a:t> правом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безпеку</a:t>
            </a:r>
            <a:r>
              <a:rPr lang="ru-RU" dirty="0"/>
              <a:t>  </a:t>
            </a:r>
            <a:r>
              <a:rPr lang="ru-RU" dirty="0" err="1"/>
              <a:t>продовольчих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у т.ч. </a:t>
            </a:r>
            <a:r>
              <a:rPr lang="ru-RU" dirty="0" err="1"/>
              <a:t>харчових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.</a:t>
            </a:r>
          </a:p>
          <a:p>
            <a:r>
              <a:rPr lang="ru-RU" dirty="0"/>
              <a:t>Проблема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особливої</a:t>
            </a:r>
            <a:r>
              <a:rPr lang="ru-RU" dirty="0"/>
              <a:t> </a:t>
            </a:r>
            <a:r>
              <a:rPr lang="ru-RU" dirty="0" err="1"/>
              <a:t>актуальності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ввезенням</a:t>
            </a:r>
            <a:r>
              <a:rPr lang="ru-RU" dirty="0"/>
              <a:t> в </a:t>
            </a:r>
            <a:r>
              <a:rPr lang="ru-RU" dirty="0" err="1"/>
              <a:t>Україну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з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постачальниками</a:t>
            </a:r>
            <a:r>
              <a:rPr lang="ru-RU" dirty="0"/>
              <a:t> умов </a:t>
            </a:r>
            <a:r>
              <a:rPr lang="ru-RU" dirty="0" err="1"/>
              <a:t>укладених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та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продовольчих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продовольчої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2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err="1"/>
              <a:t>Державна</a:t>
            </a:r>
            <a:r>
              <a:rPr lang="ru-RU" sz="3200" b="1" dirty="0"/>
              <a:t> </a:t>
            </a:r>
            <a:r>
              <a:rPr lang="ru-RU" sz="3200" b="1" dirty="0" err="1"/>
              <a:t>санітарно-епідеміологічна</a:t>
            </a:r>
            <a:r>
              <a:rPr lang="ru-RU" sz="3200" b="1" dirty="0"/>
              <a:t> </a:t>
            </a:r>
            <a:r>
              <a:rPr lang="ru-RU" sz="3200" b="1" dirty="0" err="1"/>
              <a:t>експертиза</a:t>
            </a:r>
            <a:r>
              <a:rPr lang="ru-RU" sz="3200" b="1" dirty="0"/>
              <a:t> </a:t>
            </a:r>
            <a:r>
              <a:rPr lang="ru-RU" sz="3200" b="1" dirty="0" err="1"/>
              <a:t>передбачає</a:t>
            </a:r>
            <a:r>
              <a:rPr lang="ru-RU" sz="3200" b="1" dirty="0"/>
              <a:t>: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53248"/>
            <a:ext cx="8229600" cy="42729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     </a:t>
            </a:r>
          </a:p>
          <a:p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та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умов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виховання</a:t>
            </a:r>
            <a:r>
              <a:rPr lang="ru-RU" dirty="0"/>
              <a:t>, </a:t>
            </a:r>
            <a:r>
              <a:rPr lang="ru-RU" dirty="0" err="1"/>
              <a:t>побуту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прямо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побічно</a:t>
            </a:r>
            <a:r>
              <a:rPr lang="ru-RU" dirty="0"/>
              <a:t> негативно </a:t>
            </a:r>
            <a:r>
              <a:rPr lang="ru-RU" dirty="0" err="1"/>
              <a:t>впливають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вплинути</a:t>
            </a:r>
            <a:r>
              <a:rPr lang="ru-RU" dirty="0"/>
              <a:t> на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;</a:t>
            </a:r>
          </a:p>
          <a:p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санітарних</a:t>
            </a:r>
            <a:r>
              <a:rPr lang="ru-RU" dirty="0"/>
              <a:t> норм;</a:t>
            </a:r>
          </a:p>
          <a:p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повноти</a:t>
            </a:r>
            <a:r>
              <a:rPr lang="ru-RU" dirty="0"/>
              <a:t> та </a:t>
            </a:r>
            <a:r>
              <a:rPr lang="ru-RU" dirty="0" err="1"/>
              <a:t>обґрунтованості</a:t>
            </a:r>
            <a:r>
              <a:rPr lang="ru-RU" dirty="0"/>
              <a:t> </a:t>
            </a:r>
            <a:r>
              <a:rPr lang="ru-RU" dirty="0" err="1"/>
              <a:t>санітарних</a:t>
            </a:r>
            <a:r>
              <a:rPr lang="ru-RU" dirty="0"/>
              <a:t> і </a:t>
            </a:r>
            <a:r>
              <a:rPr lang="ru-RU" dirty="0" err="1"/>
              <a:t>протиепідемічних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;</a:t>
            </a:r>
          </a:p>
          <a:p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можливого</a:t>
            </a:r>
            <a:r>
              <a:rPr lang="ru-RU" dirty="0"/>
              <a:t> негативного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небезпечних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створюваного</a:t>
            </a:r>
            <a:r>
              <a:rPr lang="ru-RU" dirty="0"/>
              <a:t> ними </a:t>
            </a:r>
            <a:r>
              <a:rPr lang="ru-RU" dirty="0" err="1"/>
              <a:t>ризику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227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Завдання</a:t>
            </a:r>
            <a:r>
              <a:rPr lang="ru-RU" sz="3200" dirty="0"/>
              <a:t> </a:t>
            </a:r>
            <a:r>
              <a:rPr lang="ru-RU" sz="3200" dirty="0" err="1"/>
              <a:t>санітарно-епідеміологічної</a:t>
            </a:r>
            <a:r>
              <a:rPr lang="ru-RU" sz="3200" dirty="0"/>
              <a:t> </a:t>
            </a:r>
            <a:r>
              <a:rPr lang="ru-RU" sz="3200" dirty="0" err="1"/>
              <a:t>експертизи</a:t>
            </a:r>
            <a:r>
              <a:rPr lang="ru-RU" sz="32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 </a:t>
            </a:r>
            <a:r>
              <a:rPr lang="ru-RU" dirty="0" err="1"/>
              <a:t>товарів</a:t>
            </a:r>
            <a:r>
              <a:rPr lang="ru-RU" dirty="0"/>
              <a:t>  і </a:t>
            </a:r>
            <a:r>
              <a:rPr lang="ru-RU" dirty="0" err="1"/>
              <a:t>продовольчої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, у т.ч.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біологічну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та </a:t>
            </a:r>
            <a:r>
              <a:rPr lang="ru-RU" dirty="0" err="1"/>
              <a:t>нешкідливість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</a:t>
            </a:r>
          </a:p>
          <a:p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i="1" dirty="0" err="1"/>
              <a:t>санітарно-епідеміологічної</a:t>
            </a:r>
            <a:r>
              <a:rPr lang="ru-RU" i="1" dirty="0"/>
              <a:t> </a:t>
            </a:r>
            <a:r>
              <a:rPr lang="ru-RU" i="1" dirty="0" err="1"/>
              <a:t>безпечністі</a:t>
            </a:r>
            <a:r>
              <a:rPr lang="ru-RU" i="1" dirty="0"/>
              <a:t>, </a:t>
            </a:r>
            <a:r>
              <a:rPr lang="ru-RU" i="1" dirty="0" err="1"/>
              <a:t>п</a:t>
            </a:r>
            <a:r>
              <a:rPr lang="ru-RU" dirty="0" err="1"/>
              <a:t>ід</a:t>
            </a:r>
            <a:r>
              <a:rPr lang="ru-RU" dirty="0"/>
              <a:t>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токсичної</a:t>
            </a:r>
            <a:r>
              <a:rPr lang="ru-RU" dirty="0"/>
              <a:t>, </a:t>
            </a:r>
            <a:r>
              <a:rPr lang="ru-RU" dirty="0" err="1"/>
              <a:t>канцерогенної</a:t>
            </a:r>
            <a:r>
              <a:rPr lang="ru-RU" dirty="0"/>
              <a:t>, </a:t>
            </a:r>
            <a:r>
              <a:rPr lang="ru-RU" dirty="0" err="1"/>
              <a:t>мутагенної</a:t>
            </a:r>
            <a:r>
              <a:rPr lang="ru-RU" dirty="0"/>
              <a:t>, </a:t>
            </a:r>
            <a:r>
              <a:rPr lang="ru-RU" dirty="0" err="1"/>
              <a:t>алергенної</a:t>
            </a:r>
            <a:r>
              <a:rPr lang="ru-RU" dirty="0"/>
              <a:t> та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несприятливої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4613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err="1"/>
              <a:t>Державній</a:t>
            </a:r>
            <a:r>
              <a:rPr lang="ru-RU" sz="3200" dirty="0"/>
              <a:t> </a:t>
            </a:r>
            <a:r>
              <a:rPr lang="ru-RU" sz="3200" dirty="0" err="1"/>
              <a:t>санітарно-епідеміологічній</a:t>
            </a:r>
            <a:r>
              <a:rPr lang="ru-RU" sz="3200" dirty="0"/>
              <a:t> </a:t>
            </a:r>
            <a:r>
              <a:rPr lang="ru-RU" sz="3200" dirty="0" err="1"/>
              <a:t>експертизі</a:t>
            </a:r>
            <a:r>
              <a:rPr lang="ru-RU" sz="3200" dirty="0"/>
              <a:t> </a:t>
            </a:r>
            <a:r>
              <a:rPr lang="ru-RU" sz="3200" dirty="0" err="1"/>
              <a:t>підлягають</a:t>
            </a:r>
            <a:r>
              <a:rPr lang="ru-RU" sz="3200" dirty="0"/>
              <a:t>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 err="1"/>
              <a:t>проекти</a:t>
            </a:r>
            <a:r>
              <a:rPr lang="ru-RU" dirty="0"/>
              <a:t> </a:t>
            </a:r>
            <a:r>
              <a:rPr lang="ru-RU" dirty="0" err="1"/>
              <a:t>міждержавних</a:t>
            </a:r>
            <a:r>
              <a:rPr lang="ru-RU" dirty="0"/>
              <a:t>, </a:t>
            </a:r>
            <a:r>
              <a:rPr lang="ru-RU" dirty="0" err="1"/>
              <a:t>національних</a:t>
            </a:r>
            <a:r>
              <a:rPr lang="ru-RU" dirty="0"/>
              <a:t>, </a:t>
            </a:r>
            <a:r>
              <a:rPr lang="ru-RU" dirty="0" err="1"/>
              <a:t>регіональних</a:t>
            </a:r>
            <a:r>
              <a:rPr lang="ru-RU" dirty="0"/>
              <a:t>, </a:t>
            </a:r>
            <a:r>
              <a:rPr lang="ru-RU" dirty="0" err="1"/>
              <a:t>місцевих</a:t>
            </a:r>
            <a:r>
              <a:rPr lang="ru-RU" dirty="0"/>
              <a:t> і </a:t>
            </a:r>
            <a:r>
              <a:rPr lang="ru-RU" dirty="0" err="1"/>
              <a:t>галузевих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;</a:t>
            </a:r>
          </a:p>
          <a:p>
            <a:r>
              <a:rPr lang="ru-RU" dirty="0" err="1"/>
              <a:t>інвестиційні</a:t>
            </a:r>
            <a:r>
              <a:rPr lang="ru-RU" dirty="0"/>
              <a:t> </a:t>
            </a:r>
            <a:r>
              <a:rPr lang="ru-RU" dirty="0" err="1"/>
              <a:t>проекти</a:t>
            </a:r>
            <a:r>
              <a:rPr lang="ru-RU" dirty="0"/>
              <a:t> і </a:t>
            </a:r>
            <a:r>
              <a:rPr lang="ru-RU" dirty="0" err="1"/>
              <a:t>програми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 і порядку,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;</a:t>
            </a:r>
          </a:p>
          <a:p>
            <a:r>
              <a:rPr lang="ru-RU" dirty="0" err="1"/>
              <a:t>схеми</a:t>
            </a:r>
            <a:r>
              <a:rPr lang="ru-RU" dirty="0"/>
              <a:t>, </a:t>
            </a:r>
            <a:r>
              <a:rPr lang="ru-RU" dirty="0" err="1"/>
              <a:t>передпроектна</a:t>
            </a:r>
            <a:r>
              <a:rPr lang="ru-RU" dirty="0"/>
              <a:t> </a:t>
            </a:r>
            <a:r>
              <a:rPr lang="ru-RU" dirty="0" err="1"/>
              <a:t>документація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районного </a:t>
            </a:r>
            <a:r>
              <a:rPr lang="ru-RU" dirty="0" err="1"/>
              <a:t>планування</a:t>
            </a:r>
            <a:r>
              <a:rPr lang="ru-RU" dirty="0"/>
              <a:t> і </a:t>
            </a:r>
            <a:r>
              <a:rPr lang="ru-RU" dirty="0" err="1"/>
              <a:t>забудови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, </a:t>
            </a:r>
            <a:r>
              <a:rPr lang="ru-RU" dirty="0" err="1"/>
              <a:t>курортів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r>
              <a:rPr lang="ru-RU" dirty="0" err="1"/>
              <a:t>проектна</a:t>
            </a:r>
            <a:r>
              <a:rPr lang="ru-RU" dirty="0"/>
              <a:t> </a:t>
            </a:r>
            <a:r>
              <a:rPr lang="ru-RU" dirty="0" err="1"/>
              <a:t>документація</a:t>
            </a:r>
            <a:r>
              <a:rPr lang="ru-RU" dirty="0"/>
              <a:t> на </a:t>
            </a:r>
            <a:r>
              <a:rPr lang="ru-RU" dirty="0" err="1"/>
              <a:t>відведення</a:t>
            </a:r>
            <a:r>
              <a:rPr lang="ru-RU" dirty="0"/>
              <a:t> </a:t>
            </a:r>
            <a:r>
              <a:rPr lang="ru-RU" dirty="0" err="1"/>
              <a:t>земельних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, </a:t>
            </a:r>
            <a:r>
              <a:rPr lang="ru-RU" dirty="0" err="1"/>
              <a:t>техніко-економічні</a:t>
            </a:r>
            <a:r>
              <a:rPr lang="ru-RU" dirty="0"/>
              <a:t> </a:t>
            </a:r>
            <a:r>
              <a:rPr lang="ru-RU" dirty="0" err="1"/>
              <a:t>обґрунтування</a:t>
            </a:r>
            <a:r>
              <a:rPr lang="ru-RU" dirty="0"/>
              <a:t> і </a:t>
            </a:r>
            <a:r>
              <a:rPr lang="ru-RU" dirty="0" err="1"/>
              <a:t>розрахунки</a:t>
            </a:r>
            <a:r>
              <a:rPr lang="ru-RU" dirty="0"/>
              <a:t>, </a:t>
            </a:r>
            <a:r>
              <a:rPr lang="ru-RU" dirty="0" err="1"/>
              <a:t>проекти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, </a:t>
            </a:r>
            <a:r>
              <a:rPr lang="ru-RU" dirty="0" err="1"/>
              <a:t>розширення</a:t>
            </a:r>
            <a:r>
              <a:rPr lang="ru-RU" dirty="0"/>
              <a:t>, </a:t>
            </a:r>
            <a:r>
              <a:rPr lang="ru-RU" dirty="0" err="1"/>
              <a:t>реконструкції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;</a:t>
            </a:r>
          </a:p>
          <a:p>
            <a:r>
              <a:rPr lang="ru-RU" dirty="0" err="1"/>
              <a:t>проекти</a:t>
            </a:r>
            <a:r>
              <a:rPr lang="ru-RU" dirty="0"/>
              <a:t> нормативно-</a:t>
            </a:r>
            <a:r>
              <a:rPr lang="ru-RU" dirty="0" err="1"/>
              <a:t>технічної</a:t>
            </a:r>
            <a:r>
              <a:rPr lang="ru-RU" dirty="0"/>
              <a:t>, </a:t>
            </a:r>
            <a:r>
              <a:rPr lang="ru-RU" dirty="0" err="1"/>
              <a:t>інструкційно-методичної</a:t>
            </a:r>
            <a:r>
              <a:rPr lang="ru-RU" dirty="0"/>
              <a:t> </a:t>
            </a:r>
            <a:r>
              <a:rPr lang="ru-RU" dirty="0" err="1"/>
              <a:t>документації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та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;</a:t>
            </a:r>
          </a:p>
          <a:p>
            <a:r>
              <a:rPr lang="ru-RU" dirty="0" err="1"/>
              <a:t>продукція</a:t>
            </a:r>
            <a:r>
              <a:rPr lang="ru-RU" dirty="0"/>
              <a:t>, </a:t>
            </a:r>
            <a:r>
              <a:rPr lang="ru-RU" dirty="0" err="1"/>
              <a:t>напівфабрикати</a:t>
            </a:r>
            <a:r>
              <a:rPr lang="ru-RU" dirty="0"/>
              <a:t>,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матеріали</a:t>
            </a:r>
            <a:r>
              <a:rPr lang="ru-RU" dirty="0"/>
              <a:t> та </a:t>
            </a:r>
            <a:r>
              <a:rPr lang="ru-RU" dirty="0" err="1"/>
              <a:t>небезпечні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, передача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збут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завдати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здоров'ю</a:t>
            </a:r>
            <a:r>
              <a:rPr lang="ru-RU" dirty="0"/>
              <a:t> людей;</a:t>
            </a:r>
          </a:p>
          <a:p>
            <a:r>
              <a:rPr lang="ru-RU" dirty="0" err="1"/>
              <a:t>документація</a:t>
            </a:r>
            <a:r>
              <a:rPr lang="ru-RU" dirty="0"/>
              <a:t> на </a:t>
            </a:r>
            <a:r>
              <a:rPr lang="ru-RU" dirty="0" err="1"/>
              <a:t>розроблювані</a:t>
            </a:r>
            <a:r>
              <a:rPr lang="ru-RU" dirty="0"/>
              <a:t> </a:t>
            </a:r>
            <a:r>
              <a:rPr lang="ru-RU" dirty="0" err="1"/>
              <a:t>техніку</a:t>
            </a:r>
            <a:r>
              <a:rPr lang="ru-RU" dirty="0"/>
              <a:t>, </a:t>
            </a:r>
            <a:r>
              <a:rPr lang="ru-RU" dirty="0" err="1"/>
              <a:t>технології</a:t>
            </a:r>
            <a:r>
              <a:rPr lang="ru-RU" dirty="0"/>
              <a:t>, </a:t>
            </a:r>
            <a:r>
              <a:rPr lang="ru-RU" dirty="0" err="1"/>
              <a:t>устаткування</a:t>
            </a:r>
            <a:r>
              <a:rPr lang="ru-RU" dirty="0"/>
              <a:t>,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r>
              <a:rPr lang="ru-RU" dirty="0" err="1"/>
              <a:t>діючі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військового</a:t>
            </a:r>
            <a:r>
              <a:rPr lang="ru-RU" dirty="0"/>
              <a:t> та оборонного </a:t>
            </a:r>
            <a:r>
              <a:rPr lang="ru-RU" dirty="0" err="1"/>
              <a:t>призначення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27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Висновок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санітарної-епідеміологічної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492896"/>
            <a:ext cx="6711654" cy="3755510"/>
          </a:xfrm>
        </p:spPr>
        <p:txBody>
          <a:bodyPr>
            <a:normAutofit/>
          </a:bodyPr>
          <a:lstStyle/>
          <a:p>
            <a:r>
              <a:rPr lang="ru-RU" dirty="0" err="1"/>
              <a:t>це</a:t>
            </a:r>
            <a:r>
              <a:rPr lang="ru-RU" dirty="0"/>
              <a:t> документ </a:t>
            </a:r>
            <a:r>
              <a:rPr lang="ru-RU" dirty="0" err="1"/>
              <a:t>установленої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засвідчує</a:t>
            </a:r>
            <a:r>
              <a:rPr lang="ru-RU" dirty="0"/>
              <a:t> </a:t>
            </a:r>
            <a:r>
              <a:rPr lang="ru-RU" dirty="0" err="1"/>
              <a:t>відповідність</a:t>
            </a:r>
            <a:r>
              <a:rPr lang="ru-RU" dirty="0"/>
              <a:t> (</a:t>
            </a:r>
            <a:r>
              <a:rPr lang="ru-RU" dirty="0" err="1"/>
              <a:t>невідповідність</a:t>
            </a:r>
            <a:r>
              <a:rPr lang="ru-RU" dirty="0"/>
              <a:t>)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санітарно-гігієнічної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</a:t>
            </a:r>
            <a:r>
              <a:rPr lang="ru-RU" dirty="0" err="1"/>
              <a:t>медичним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 і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затверджується</a:t>
            </a:r>
            <a:r>
              <a:rPr lang="ru-RU" dirty="0"/>
              <a:t>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 </a:t>
            </a:r>
            <a:r>
              <a:rPr lang="ru-RU" dirty="0" err="1"/>
              <a:t>санітарним</a:t>
            </a:r>
            <a:r>
              <a:rPr lang="ru-RU" dirty="0"/>
              <a:t> </a:t>
            </a:r>
            <a:r>
              <a:rPr lang="ru-RU" dirty="0" err="1"/>
              <a:t>лікарем</a:t>
            </a:r>
            <a:r>
              <a:rPr lang="ru-RU" dirty="0"/>
              <a:t> і є </a:t>
            </a:r>
            <a:r>
              <a:rPr lang="ru-RU" dirty="0" err="1"/>
              <a:t>обов'язковим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6163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Санітарне</a:t>
            </a:r>
            <a:r>
              <a:rPr lang="ru-RU" dirty="0"/>
              <a:t> та </a:t>
            </a:r>
            <a:r>
              <a:rPr lang="ru-RU" dirty="0" err="1"/>
              <a:t>епідемічне</a:t>
            </a:r>
            <a:r>
              <a:rPr lang="ru-RU" dirty="0"/>
              <a:t> </a:t>
            </a:r>
            <a:r>
              <a:rPr lang="ru-RU" dirty="0" err="1"/>
              <a:t>благополуччя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стан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та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захворюваності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на </a:t>
            </a:r>
            <a:r>
              <a:rPr lang="ru-RU" dirty="0" err="1"/>
              <a:t>усталеному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для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сприятливі</a:t>
            </a:r>
            <a:r>
              <a:rPr lang="ru-RU" dirty="0"/>
              <a:t> для </a:t>
            </a:r>
            <a:r>
              <a:rPr lang="ru-RU" dirty="0" err="1"/>
              <a:t>населення</a:t>
            </a:r>
            <a:r>
              <a:rPr lang="ru-RU" dirty="0"/>
              <a:t>, а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межах,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санітарними</a:t>
            </a:r>
            <a:r>
              <a:rPr lang="ru-RU" dirty="0"/>
              <a:t> нормами.</a:t>
            </a:r>
          </a:p>
        </p:txBody>
      </p:sp>
    </p:spTree>
    <p:extLst>
      <p:ext uri="{BB962C8B-B14F-4D97-AF65-F5344CB8AC3E}">
        <p14:creationId xmlns:p14="http://schemas.microsoft.com/office/powerpoint/2010/main" val="2711859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/>
          </a:bodyPr>
          <a:lstStyle/>
          <a:p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-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явищ</a:t>
            </a:r>
            <a:r>
              <a:rPr lang="ru-RU" dirty="0"/>
              <a:t> і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(природного і штучно </a:t>
            </a:r>
            <a:r>
              <a:rPr lang="ru-RU" dirty="0" err="1"/>
              <a:t>створеного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оточують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і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,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відпочинку</a:t>
            </a:r>
            <a:r>
              <a:rPr lang="ru-RU" dirty="0"/>
              <a:t>,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-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біологічні</a:t>
            </a:r>
            <a:r>
              <a:rPr lang="ru-RU" dirty="0"/>
              <a:t> (</a:t>
            </a:r>
            <a:r>
              <a:rPr lang="ru-RU" dirty="0" err="1"/>
              <a:t>вірусні</a:t>
            </a:r>
            <a:r>
              <a:rPr lang="ru-RU" dirty="0"/>
              <a:t>, </a:t>
            </a:r>
            <a:r>
              <a:rPr lang="ru-RU" dirty="0" err="1"/>
              <a:t>пріонні</a:t>
            </a:r>
            <a:r>
              <a:rPr lang="ru-RU" dirty="0"/>
              <a:t>, </a:t>
            </a:r>
            <a:r>
              <a:rPr lang="ru-RU" dirty="0" err="1"/>
              <a:t>бактеріальні</a:t>
            </a:r>
            <a:r>
              <a:rPr lang="ru-RU" dirty="0"/>
              <a:t>, </a:t>
            </a:r>
            <a:r>
              <a:rPr lang="ru-RU" dirty="0" err="1"/>
              <a:t>паразитарні</a:t>
            </a:r>
            <a:r>
              <a:rPr lang="ru-RU" dirty="0"/>
              <a:t>, </a:t>
            </a:r>
            <a:r>
              <a:rPr lang="ru-RU" dirty="0" err="1"/>
              <a:t>генетично</a:t>
            </a:r>
            <a:r>
              <a:rPr lang="ru-RU" dirty="0"/>
              <a:t> </a:t>
            </a:r>
            <a:r>
              <a:rPr lang="ru-RU" dirty="0" err="1"/>
              <a:t>модифіковані</a:t>
            </a:r>
            <a:r>
              <a:rPr lang="ru-RU" dirty="0"/>
              <a:t> </a:t>
            </a:r>
            <a:r>
              <a:rPr lang="ru-RU" dirty="0" err="1"/>
              <a:t>організми</a:t>
            </a:r>
            <a:r>
              <a:rPr lang="ru-RU" dirty="0"/>
              <a:t>,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біотехнології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хімічні</a:t>
            </a:r>
            <a:r>
              <a:rPr lang="ru-RU" dirty="0"/>
              <a:t> (</a:t>
            </a:r>
            <a:r>
              <a:rPr lang="ru-RU" dirty="0" err="1"/>
              <a:t>органічні</a:t>
            </a:r>
            <a:r>
              <a:rPr lang="ru-RU" dirty="0"/>
              <a:t> і </a:t>
            </a:r>
            <a:r>
              <a:rPr lang="ru-RU" dirty="0" err="1"/>
              <a:t>неорганічні</a:t>
            </a:r>
            <a:r>
              <a:rPr lang="ru-RU" dirty="0"/>
              <a:t>, </a:t>
            </a:r>
            <a:r>
              <a:rPr lang="ru-RU" dirty="0" err="1"/>
              <a:t>природні</a:t>
            </a:r>
            <a:r>
              <a:rPr lang="ru-RU" dirty="0"/>
              <a:t> та </a:t>
            </a:r>
            <a:r>
              <a:rPr lang="ru-RU" dirty="0" err="1"/>
              <a:t>синтетичні</a:t>
            </a:r>
            <a:r>
              <a:rPr lang="ru-RU" dirty="0"/>
              <a:t>), </a:t>
            </a:r>
            <a:r>
              <a:rPr lang="ru-RU" dirty="0" err="1"/>
              <a:t>фізичні</a:t>
            </a:r>
            <a:r>
              <a:rPr lang="ru-RU" dirty="0"/>
              <a:t> (шум, </a:t>
            </a:r>
            <a:r>
              <a:rPr lang="ru-RU" dirty="0" err="1"/>
              <a:t>вібрація</a:t>
            </a:r>
            <a:r>
              <a:rPr lang="ru-RU" dirty="0"/>
              <a:t>, ультразвук, </a:t>
            </a:r>
            <a:r>
              <a:rPr lang="ru-RU" dirty="0" err="1"/>
              <a:t>інфразвук</a:t>
            </a:r>
            <a:r>
              <a:rPr lang="ru-RU" dirty="0"/>
              <a:t>, </a:t>
            </a:r>
            <a:r>
              <a:rPr lang="ru-RU" dirty="0" err="1"/>
              <a:t>теплове</a:t>
            </a:r>
            <a:r>
              <a:rPr lang="ru-RU" dirty="0"/>
              <a:t>, </a:t>
            </a:r>
            <a:r>
              <a:rPr lang="ru-RU" dirty="0" err="1"/>
              <a:t>іонізуюче</a:t>
            </a:r>
            <a:r>
              <a:rPr lang="ru-RU" dirty="0"/>
              <a:t>, </a:t>
            </a:r>
            <a:r>
              <a:rPr lang="ru-RU" dirty="0" err="1"/>
              <a:t>неіонізуюче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), </a:t>
            </a:r>
            <a:r>
              <a:rPr lang="ru-RU" dirty="0" err="1"/>
              <a:t>соціальні</a:t>
            </a:r>
            <a:r>
              <a:rPr lang="ru-RU" dirty="0"/>
              <a:t> (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водопостачання</a:t>
            </a:r>
            <a:r>
              <a:rPr lang="ru-RU" dirty="0"/>
              <a:t>,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побуту</a:t>
            </a:r>
            <a:r>
              <a:rPr lang="ru-RU" dirty="0"/>
              <a:t>,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відпочинку</a:t>
            </a:r>
            <a:r>
              <a:rPr lang="ru-RU" dirty="0"/>
              <a:t>,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на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майбутніх</a:t>
            </a:r>
            <a:r>
              <a:rPr lang="ru-RU" dirty="0"/>
              <a:t> </a:t>
            </a:r>
            <a:r>
              <a:rPr lang="ru-RU" dirty="0" err="1"/>
              <a:t>поколінь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71918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Санітарні</a:t>
            </a:r>
            <a:r>
              <a:rPr lang="ru-RU" dirty="0"/>
              <a:t>, </a:t>
            </a:r>
            <a:r>
              <a:rPr lang="ru-RU" dirty="0" err="1"/>
              <a:t>протиепідемічні</a:t>
            </a:r>
            <a:r>
              <a:rPr lang="ru-RU" dirty="0"/>
              <a:t> та </a:t>
            </a:r>
            <a:r>
              <a:rPr lang="ru-RU" dirty="0" err="1"/>
              <a:t>профілактичні</a:t>
            </a:r>
            <a:r>
              <a:rPr lang="ru-RU" dirty="0"/>
              <a:t> заходи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492896"/>
            <a:ext cx="6711654" cy="3755510"/>
          </a:xfrm>
        </p:spPr>
        <p:txBody>
          <a:bodyPr>
            <a:normAutofit/>
          </a:bodyPr>
          <a:lstStyle/>
          <a:p>
            <a:r>
              <a:rPr lang="ru-RU" dirty="0"/>
              <a:t>-  </a:t>
            </a:r>
            <a:r>
              <a:rPr lang="ru-RU" dirty="0" err="1"/>
              <a:t>це</a:t>
            </a:r>
            <a:r>
              <a:rPr lang="ru-RU" dirty="0"/>
              <a:t> комплекс </a:t>
            </a:r>
            <a:r>
              <a:rPr lang="ru-RU" dirty="0" err="1"/>
              <a:t>організаційних</a:t>
            </a:r>
            <a:r>
              <a:rPr lang="ru-RU" dirty="0"/>
              <a:t>, </a:t>
            </a:r>
            <a:r>
              <a:rPr lang="ru-RU" dirty="0" err="1"/>
              <a:t>адміністративних</a:t>
            </a:r>
            <a:r>
              <a:rPr lang="ru-RU" dirty="0"/>
              <a:t>, </a:t>
            </a:r>
            <a:r>
              <a:rPr lang="ru-RU" dirty="0" err="1"/>
              <a:t>інженерно-технічних</a:t>
            </a:r>
            <a:r>
              <a:rPr lang="ru-RU" dirty="0"/>
              <a:t>, </a:t>
            </a:r>
            <a:r>
              <a:rPr lang="ru-RU" dirty="0" err="1"/>
              <a:t>медичних</a:t>
            </a:r>
            <a:r>
              <a:rPr lang="ru-RU" dirty="0"/>
              <a:t>, </a:t>
            </a:r>
            <a:r>
              <a:rPr lang="ru-RU" dirty="0" err="1"/>
              <a:t>нормативних</a:t>
            </a:r>
            <a:r>
              <a:rPr lang="ru-RU" dirty="0"/>
              <a:t>, </a:t>
            </a:r>
            <a:r>
              <a:rPr lang="ru-RU" dirty="0" err="1"/>
              <a:t>екологічних</a:t>
            </a:r>
            <a:r>
              <a:rPr lang="ru-RU" dirty="0"/>
              <a:t>, </a:t>
            </a:r>
            <a:r>
              <a:rPr lang="ru-RU" dirty="0" err="1"/>
              <a:t>ветеринарних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шкідливого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людину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,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виникненню</a:t>
            </a:r>
            <a:r>
              <a:rPr lang="ru-RU" dirty="0"/>
              <a:t> і </a:t>
            </a:r>
            <a:r>
              <a:rPr lang="ru-RU" dirty="0" err="1"/>
              <a:t>поширенню</a:t>
            </a:r>
            <a:r>
              <a:rPr lang="ru-RU" dirty="0"/>
              <a:t> </a:t>
            </a:r>
            <a:r>
              <a:rPr lang="ru-RU" dirty="0" err="1"/>
              <a:t>інфекційних</a:t>
            </a:r>
            <a:r>
              <a:rPr lang="ru-RU" dirty="0"/>
              <a:t> хвороб і </a:t>
            </a:r>
            <a:r>
              <a:rPr lang="ru-RU" dirty="0" err="1"/>
              <a:t>масових</a:t>
            </a:r>
            <a:r>
              <a:rPr lang="ru-RU" dirty="0"/>
              <a:t> </a:t>
            </a:r>
            <a:r>
              <a:rPr lang="ru-RU" dirty="0" err="1"/>
              <a:t>неінфекційних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(</a:t>
            </a:r>
            <a:r>
              <a:rPr lang="ru-RU" dirty="0" err="1"/>
              <a:t>отруєнь</a:t>
            </a:r>
            <a:r>
              <a:rPr lang="ru-RU" dirty="0"/>
              <a:t>)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ліквідацію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9893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Державний</a:t>
            </a:r>
            <a:r>
              <a:rPr lang="ru-RU" b="1" dirty="0"/>
              <a:t>  </a:t>
            </a:r>
            <a:r>
              <a:rPr lang="ru-RU" b="1" dirty="0" err="1"/>
              <a:t>соціально-гігієнічний</a:t>
            </a:r>
            <a:r>
              <a:rPr lang="ru-RU" b="1" dirty="0"/>
              <a:t>  </a:t>
            </a:r>
            <a:r>
              <a:rPr lang="ru-RU" b="1" dirty="0" err="1"/>
              <a:t>моніторинг</a:t>
            </a:r>
            <a:r>
              <a:rPr lang="ru-RU" b="1" dirty="0"/>
              <a:t> -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с</a:t>
            </a:r>
            <a:r>
              <a:rPr lang="uk-UA" dirty="0" err="1"/>
              <a:t>истема</a:t>
            </a:r>
            <a:r>
              <a:rPr lang="uk-UA" dirty="0"/>
              <a:t> спостереження, аналізу, оцінки і прогнозу стану здоров'я населення та   середовища   життєдіяльності   людини,   а   також  виявлення причинно-наслідкових зв'язків між  станом  здоров'я  населення  та </a:t>
            </a:r>
          </a:p>
          <a:p>
            <a:pPr marL="363538" indent="0">
              <a:buNone/>
            </a:pPr>
            <a:r>
              <a:rPr lang="uk-UA" dirty="0"/>
              <a:t>впливом на   нього   факторів  середовища  життєдіяльності  людини.</a:t>
            </a:r>
          </a:p>
          <a:p>
            <a:pPr marL="363538" indent="0">
              <a:buNone/>
            </a:pPr>
            <a:endParaRPr lang="uk-UA" dirty="0"/>
          </a:p>
          <a:p>
            <a:pPr marL="363538" indent="0">
              <a:buNone/>
            </a:pPr>
            <a:r>
              <a:rPr lang="uk-UA" dirty="0"/>
              <a:t>Регламентується  Постановою Кабінету Міністрів України від 22 лютого 2006 р. N 182 </a:t>
            </a:r>
          </a:p>
          <a:p>
            <a:pPr marL="0" indent="0">
              <a:buNone/>
            </a:pPr>
            <a:r>
              <a:rPr lang="ru-RU" dirty="0"/>
              <a:t>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728647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Мета соціально-гігієнічного моніторингу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Моніторинг</a:t>
            </a:r>
            <a:r>
              <a:rPr lang="ru-RU" dirty="0"/>
              <a:t> проводиться 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санітарного</a:t>
            </a:r>
            <a:r>
              <a:rPr lang="ru-RU" dirty="0"/>
              <a:t> та  </a:t>
            </a:r>
            <a:r>
              <a:rPr lang="ru-RU" dirty="0" err="1"/>
              <a:t>епідемічного</a:t>
            </a:r>
            <a:r>
              <a:rPr lang="ru-RU" dirty="0"/>
              <a:t>   </a:t>
            </a:r>
            <a:r>
              <a:rPr lang="ru-RU" dirty="0" err="1"/>
              <a:t>благополуччя</a:t>
            </a:r>
            <a:r>
              <a:rPr lang="ru-RU" dirty="0"/>
              <a:t>   </a:t>
            </a:r>
            <a:r>
              <a:rPr lang="ru-RU" dirty="0" err="1"/>
              <a:t>населення</a:t>
            </a:r>
            <a:r>
              <a:rPr lang="ru-RU" dirty="0"/>
              <a:t>   і </a:t>
            </a:r>
            <a:r>
              <a:rPr lang="ru-RU" dirty="0" err="1"/>
              <a:t>використовується</a:t>
            </a:r>
            <a:r>
              <a:rPr lang="ru-RU" dirty="0"/>
              <a:t>  для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соціально-економічних</a:t>
            </a:r>
            <a:r>
              <a:rPr lang="ru-RU" dirty="0"/>
              <a:t> </a:t>
            </a:r>
            <a:r>
              <a:rPr lang="ru-RU" dirty="0" err="1"/>
              <a:t>прогнозів</a:t>
            </a:r>
            <a:r>
              <a:rPr lang="ru-RU" dirty="0"/>
              <a:t>. </a:t>
            </a:r>
          </a:p>
          <a:p>
            <a:r>
              <a:rPr lang="ru-RU" dirty="0" err="1"/>
              <a:t>Моніторинг</a:t>
            </a:r>
            <a:r>
              <a:rPr lang="ru-RU" dirty="0"/>
              <a:t>  проводиться  на  державному  </a:t>
            </a:r>
            <a:r>
              <a:rPr lang="ru-RU" dirty="0" err="1"/>
              <a:t>рівні</a:t>
            </a:r>
            <a:r>
              <a:rPr lang="ru-RU" dirty="0"/>
              <a:t>  на 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розробленої</a:t>
            </a:r>
            <a:r>
              <a:rPr lang="ru-RU" dirty="0"/>
              <a:t>  і </a:t>
            </a:r>
            <a:r>
              <a:rPr lang="ru-RU" dirty="0" err="1"/>
              <a:t>затвердженої</a:t>
            </a:r>
            <a:r>
              <a:rPr lang="ru-RU" dirty="0"/>
              <a:t> МОЗ за </a:t>
            </a:r>
            <a:r>
              <a:rPr lang="ru-RU" dirty="0" err="1"/>
              <a:t>погодженням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заінтересованими</a:t>
            </a:r>
            <a:r>
              <a:rPr lang="ru-RU" dirty="0"/>
              <a:t>  </a:t>
            </a:r>
            <a:r>
              <a:rPr lang="ru-RU" dirty="0" err="1"/>
              <a:t>центральними</a:t>
            </a:r>
            <a:r>
              <a:rPr lang="ru-RU" dirty="0"/>
              <a:t>  органами  </a:t>
            </a:r>
            <a:r>
              <a:rPr lang="ru-RU" dirty="0" err="1"/>
              <a:t>виконавчої</a:t>
            </a:r>
            <a:r>
              <a:rPr lang="ru-RU" dirty="0"/>
              <a:t>   </a:t>
            </a:r>
            <a:r>
              <a:rPr lang="ru-RU" dirty="0" err="1"/>
              <a:t>влади</a:t>
            </a:r>
            <a:r>
              <a:rPr lang="ru-RU" dirty="0"/>
              <a:t>   методики,   а  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санітарних</a:t>
            </a:r>
            <a:r>
              <a:rPr lang="ru-RU" dirty="0"/>
              <a:t> правил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методичних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01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Санітарно-епідеміологічний нагляд: зміст терміну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i="1" dirty="0"/>
              <a:t>У спеціалізованій літературі </a:t>
            </a:r>
            <a:r>
              <a:rPr lang="uk-UA" dirty="0"/>
              <a:t>санітарно-епідеміологічний нагляд - це система постійної комплексної оцінки динаміки поширення конкретної хвороби.</a:t>
            </a:r>
          </a:p>
          <a:p>
            <a:r>
              <a:rPr lang="uk-UA" i="1" dirty="0"/>
              <a:t>У практичній діяльності</a:t>
            </a:r>
            <a:r>
              <a:rPr lang="uk-UA" dirty="0"/>
              <a:t> цей термін використовується для визначення системи профілактичних і протиепідемічних заходів, спрямованих на попередження захворювань.</a:t>
            </a:r>
          </a:p>
          <a:p>
            <a:r>
              <a:rPr lang="uk-UA" i="1" dirty="0"/>
              <a:t>У Законі України “Про забезпечення санітарного та епідеміологічного благополуччя населення</a:t>
            </a:r>
            <a:r>
              <a:rPr lang="uk-UA" dirty="0"/>
              <a:t>” зміст санітарно-епідеміологічного нагляду полягає в оцінці конкретного об’єкта на відповідність вимогам санітарних норм і правил. </a:t>
            </a:r>
          </a:p>
          <a:p>
            <a:pPr marL="0" indent="0">
              <a:buNone/>
            </a:pPr>
            <a:endParaRPr lang="uk-UA" dirty="0"/>
          </a:p>
          <a:p>
            <a:pPr marL="0" indent="363538">
              <a:buNone/>
            </a:pPr>
            <a:r>
              <a:rPr lang="uk-UA" dirty="0"/>
              <a:t>Висновок: поняття санітарно-епідеміологічного нагляду  досить широке і включає в себе усі  наведені компоненти. </a:t>
            </a:r>
          </a:p>
        </p:txBody>
      </p:sp>
    </p:spTree>
    <p:extLst>
      <p:ext uri="{BB962C8B-B14F-4D97-AF65-F5344CB8AC3E}">
        <p14:creationId xmlns:p14="http://schemas.microsoft.com/office/powerpoint/2010/main" val="12921391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err="1"/>
              <a:t>Інформаційний</a:t>
            </a:r>
            <a:r>
              <a:rPr lang="ru-RU" sz="3200" b="1" dirty="0"/>
              <a:t> фонд </a:t>
            </a:r>
            <a:r>
              <a:rPr lang="ru-RU" sz="3200" b="1" dirty="0" err="1"/>
              <a:t>даних</a:t>
            </a:r>
            <a:r>
              <a:rPr lang="ru-RU" sz="3200" b="1" dirty="0"/>
              <a:t> державного </a:t>
            </a:r>
            <a:r>
              <a:rPr lang="ru-RU" sz="3200" b="1" dirty="0" err="1"/>
              <a:t>соціально-гігієнічного</a:t>
            </a:r>
            <a:r>
              <a:rPr lang="ru-RU" sz="3200" b="1" dirty="0"/>
              <a:t> </a:t>
            </a:r>
            <a:r>
              <a:rPr lang="ru-RU" sz="3200" b="1" dirty="0" err="1"/>
              <a:t>моніторингу</a:t>
            </a:r>
            <a:r>
              <a:rPr lang="ru-RU" sz="3200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база </a:t>
            </a:r>
            <a:r>
              <a:rPr lang="ru-RU" dirty="0" err="1"/>
              <a:t>даних</a:t>
            </a:r>
            <a:r>
              <a:rPr lang="ru-RU" dirty="0"/>
              <a:t>  про  стан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   та    </a:t>
            </a:r>
            <a:r>
              <a:rPr lang="ru-RU" dirty="0" err="1"/>
              <a:t>середовища</a:t>
            </a:r>
            <a:r>
              <a:rPr lang="ru-RU" dirty="0"/>
              <a:t>   </a:t>
            </a:r>
            <a:r>
              <a:rPr lang="ru-RU" dirty="0" err="1"/>
              <a:t>життєдіяльності</a:t>
            </a:r>
            <a:r>
              <a:rPr lang="ru-RU" dirty="0"/>
              <a:t>  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сформованих</a:t>
            </a:r>
            <a:r>
              <a:rPr lang="ru-RU" dirty="0"/>
              <a:t> на  </a:t>
            </a:r>
            <a:r>
              <a:rPr lang="ru-RU" dirty="0" err="1"/>
              <a:t>основі</a:t>
            </a:r>
            <a:r>
              <a:rPr lang="ru-RU" dirty="0"/>
              <a:t>  </a:t>
            </a:r>
            <a:r>
              <a:rPr lang="ru-RU" dirty="0" err="1"/>
              <a:t>результатів</a:t>
            </a:r>
            <a:r>
              <a:rPr lang="ru-RU" dirty="0"/>
              <a:t>  </a:t>
            </a:r>
            <a:r>
              <a:rPr lang="ru-RU" dirty="0" err="1"/>
              <a:t>аналізу</a:t>
            </a:r>
            <a:r>
              <a:rPr lang="ru-RU" dirty="0"/>
              <a:t>  причинно-</a:t>
            </a:r>
            <a:r>
              <a:rPr lang="ru-RU" dirty="0" err="1"/>
              <a:t>наслідкових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 </a:t>
            </a:r>
            <a:r>
              <a:rPr lang="ru-RU" dirty="0" err="1"/>
              <a:t>між</a:t>
            </a:r>
            <a:r>
              <a:rPr lang="ru-RU" dirty="0"/>
              <a:t>  станом  </a:t>
            </a:r>
            <a:r>
              <a:rPr lang="ru-RU" dirty="0" err="1"/>
              <a:t>здоров'я</a:t>
            </a:r>
            <a:r>
              <a:rPr lang="ru-RU" dirty="0"/>
              <a:t>  </a:t>
            </a:r>
            <a:r>
              <a:rPr lang="ru-RU" dirty="0" err="1"/>
              <a:t>населення</a:t>
            </a:r>
            <a:r>
              <a:rPr lang="ru-RU" dirty="0"/>
              <a:t>  та  </a:t>
            </a:r>
            <a:r>
              <a:rPr lang="ru-RU" dirty="0" err="1"/>
              <a:t>впливом</a:t>
            </a:r>
            <a:r>
              <a:rPr lang="ru-RU" dirty="0"/>
              <a:t>  на 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 </a:t>
            </a:r>
            <a:r>
              <a:rPr lang="ru-RU" dirty="0" err="1"/>
              <a:t>життєдіяльності</a:t>
            </a:r>
            <a:r>
              <a:rPr lang="ru-RU" dirty="0"/>
              <a:t>  </a:t>
            </a:r>
            <a:r>
              <a:rPr lang="ru-RU" dirty="0" err="1"/>
              <a:t>людини</a:t>
            </a:r>
            <a:r>
              <a:rPr lang="ru-RU" dirty="0"/>
              <a:t>.  </a:t>
            </a:r>
            <a:r>
              <a:rPr lang="ru-RU" dirty="0" err="1"/>
              <a:t>Складовою</a:t>
            </a:r>
            <a:r>
              <a:rPr lang="ru-RU" dirty="0"/>
              <a:t>  </a:t>
            </a:r>
            <a:r>
              <a:rPr lang="ru-RU" dirty="0" err="1"/>
              <a:t>частиноінформаційного</a:t>
            </a:r>
            <a:r>
              <a:rPr lang="ru-RU" dirty="0"/>
              <a:t>   фонду   є   </a:t>
            </a:r>
            <a:r>
              <a:rPr lang="ru-RU" dirty="0" err="1"/>
              <a:t>дані</a:t>
            </a:r>
            <a:r>
              <a:rPr lang="ru-RU" dirty="0"/>
              <a:t>  </a:t>
            </a:r>
            <a:r>
              <a:rPr lang="ru-RU" dirty="0" err="1"/>
              <a:t>державної</a:t>
            </a:r>
            <a:r>
              <a:rPr lang="ru-RU" dirty="0"/>
              <a:t>  </a:t>
            </a:r>
            <a:r>
              <a:rPr lang="ru-RU" dirty="0" err="1"/>
              <a:t>системи</a:t>
            </a:r>
            <a:r>
              <a:rPr lang="ru-RU" dirty="0"/>
              <a:t> 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593908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err="1"/>
              <a:t>Завданнями</a:t>
            </a:r>
            <a:r>
              <a:rPr lang="ru-RU" sz="3600" b="1" dirty="0"/>
              <a:t> </a:t>
            </a:r>
            <a:r>
              <a:rPr lang="ru-RU" sz="3600" b="1" dirty="0" err="1"/>
              <a:t>моніторингу</a:t>
            </a:r>
            <a:r>
              <a:rPr lang="ru-RU" sz="3600" b="1" dirty="0"/>
              <a:t> є: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53248"/>
            <a:ext cx="8229600" cy="46720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     1)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фонду; </a:t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r>
              <a:rPr lang="ru-RU" dirty="0"/>
              <a:t>      2) </a:t>
            </a:r>
            <a:r>
              <a:rPr lang="ru-RU" dirty="0" err="1"/>
              <a:t>виявлення</a:t>
            </a:r>
            <a:r>
              <a:rPr lang="ru-RU" dirty="0"/>
              <a:t> причинно-</a:t>
            </a:r>
            <a:r>
              <a:rPr lang="ru-RU" dirty="0" err="1"/>
              <a:t>наслідкових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станом </a:t>
            </a:r>
            <a:br>
              <a:rPr lang="ru-RU" dirty="0"/>
            </a:b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та </a:t>
            </a:r>
            <a:r>
              <a:rPr lang="ru-RU" dirty="0" err="1"/>
              <a:t>впливом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системного </a:t>
            </a:r>
            <a:r>
              <a:rPr lang="ru-RU" dirty="0" err="1"/>
              <a:t>аналізу</a:t>
            </a:r>
            <a:r>
              <a:rPr lang="ru-RU" dirty="0"/>
              <a:t> і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 err="1"/>
              <a:t>ризику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; </a:t>
            </a:r>
          </a:p>
          <a:p>
            <a:pPr marL="0" indent="0">
              <a:buNone/>
            </a:pPr>
            <a:br>
              <a:rPr lang="ru-RU" dirty="0"/>
            </a:br>
            <a:r>
              <a:rPr lang="ru-RU" dirty="0"/>
              <a:t>      3)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пропозицій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санітарного</a:t>
            </a:r>
            <a:r>
              <a:rPr lang="ru-RU" dirty="0"/>
              <a:t> та </a:t>
            </a:r>
            <a:r>
              <a:rPr lang="ru-RU" dirty="0" err="1"/>
              <a:t>епідемічного</a:t>
            </a:r>
            <a:r>
              <a:rPr lang="ru-RU" dirty="0"/>
              <a:t> </a:t>
            </a:r>
            <a:r>
              <a:rPr lang="ru-RU" dirty="0" err="1"/>
              <a:t>благополуччя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99846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/>
              <a:t>Обєкти</a:t>
            </a:r>
            <a:r>
              <a:rPr lang="ru-RU" sz="2800" b="1" dirty="0"/>
              <a:t>  </a:t>
            </a:r>
            <a:r>
              <a:rPr lang="ru-RU" sz="2800" b="1" dirty="0" err="1"/>
              <a:t>спостереження</a:t>
            </a:r>
            <a:r>
              <a:rPr lang="ru-RU" sz="2800" b="1" dirty="0"/>
              <a:t> (</a:t>
            </a:r>
            <a:r>
              <a:rPr lang="ru-RU" sz="2800" b="1" dirty="0" err="1"/>
              <a:t>моніторингу</a:t>
            </a:r>
            <a:r>
              <a:rPr lang="ru-RU" sz="2800" b="1" dirty="0"/>
              <a:t>)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1) стан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і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біологічними</a:t>
            </a:r>
            <a:r>
              <a:rPr lang="ru-RU" dirty="0"/>
              <a:t> (</a:t>
            </a:r>
            <a:r>
              <a:rPr lang="ru-RU" dirty="0" err="1"/>
              <a:t>вірусні</a:t>
            </a:r>
            <a:r>
              <a:rPr lang="ru-RU" dirty="0"/>
              <a:t>, </a:t>
            </a:r>
            <a:r>
              <a:rPr lang="ru-RU" dirty="0" err="1"/>
              <a:t>бактеріальні</a:t>
            </a:r>
            <a:r>
              <a:rPr lang="ru-RU" dirty="0"/>
              <a:t>, </a:t>
            </a:r>
            <a:r>
              <a:rPr lang="ru-RU" dirty="0" err="1"/>
              <a:t>паразитарні</a:t>
            </a:r>
            <a:r>
              <a:rPr lang="ru-RU" dirty="0"/>
              <a:t>), </a:t>
            </a:r>
            <a:r>
              <a:rPr lang="ru-RU" dirty="0" err="1"/>
              <a:t>хімічними</a:t>
            </a:r>
            <a:r>
              <a:rPr lang="ru-RU" dirty="0"/>
              <a:t>, </a:t>
            </a:r>
            <a:r>
              <a:rPr lang="ru-RU" dirty="0" err="1"/>
              <a:t>фізичними</a:t>
            </a:r>
            <a:r>
              <a:rPr lang="ru-RU" dirty="0"/>
              <a:t> (шум, </a:t>
            </a:r>
            <a:r>
              <a:rPr lang="ru-RU" dirty="0" err="1"/>
              <a:t>вібрація</a:t>
            </a:r>
            <a:r>
              <a:rPr lang="ru-RU" dirty="0"/>
              <a:t>, ультразвук, </a:t>
            </a:r>
            <a:r>
              <a:rPr lang="ru-RU" dirty="0" err="1"/>
              <a:t>інфразвук</a:t>
            </a:r>
            <a:r>
              <a:rPr lang="ru-RU" dirty="0"/>
              <a:t>, </a:t>
            </a:r>
            <a:r>
              <a:rPr lang="ru-RU" dirty="0" err="1"/>
              <a:t>тепловий</a:t>
            </a:r>
            <a:r>
              <a:rPr lang="ru-RU" dirty="0"/>
              <a:t>, </a:t>
            </a:r>
            <a:r>
              <a:rPr lang="ru-RU" dirty="0" err="1"/>
              <a:t>іонізуючий</a:t>
            </a:r>
            <a:r>
              <a:rPr lang="ru-RU" dirty="0"/>
              <a:t>, </a:t>
            </a:r>
            <a:r>
              <a:rPr lang="ru-RU" dirty="0" err="1"/>
              <a:t>неіонізуючий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), </a:t>
            </a:r>
            <a:r>
              <a:rPr lang="ru-RU" dirty="0" err="1"/>
              <a:t>соціальними</a:t>
            </a:r>
            <a:r>
              <a:rPr lang="ru-RU" dirty="0"/>
              <a:t> (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водопостачання</a:t>
            </a:r>
            <a:r>
              <a:rPr lang="ru-RU" dirty="0"/>
              <a:t>,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побуту</a:t>
            </a:r>
            <a:r>
              <a:rPr lang="ru-RU" dirty="0"/>
              <a:t>,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відпочинку</a:t>
            </a:r>
            <a:r>
              <a:rPr lang="ru-RU" dirty="0"/>
              <a:t>) та </a:t>
            </a:r>
            <a:r>
              <a:rPr lang="ru-RU" dirty="0" err="1"/>
              <a:t>іншими</a:t>
            </a:r>
            <a:r>
              <a:rPr lang="ru-RU" dirty="0"/>
              <a:t> факторами – </a:t>
            </a:r>
            <a:r>
              <a:rPr lang="ru-RU" dirty="0" err="1"/>
              <a:t>лабораторні</a:t>
            </a:r>
            <a:r>
              <a:rPr lang="ru-RU" dirty="0"/>
              <a:t> </a:t>
            </a:r>
            <a:r>
              <a:rPr lang="ru-RU" dirty="0" err="1"/>
              <a:t>центри</a:t>
            </a:r>
            <a:r>
              <a:rPr lang="ru-RU" dirty="0"/>
              <a:t> МОЗ </a:t>
            </a:r>
            <a:r>
              <a:rPr lang="ru-RU" dirty="0" err="1"/>
              <a:t>України</a:t>
            </a:r>
            <a:r>
              <a:rPr lang="ru-RU" dirty="0"/>
              <a:t> , </a:t>
            </a:r>
            <a:r>
              <a:rPr lang="ru-RU" dirty="0" err="1"/>
              <a:t>Мінбуд</a:t>
            </a:r>
            <a:r>
              <a:rPr lang="ru-RU" dirty="0"/>
              <a:t>, </a:t>
            </a:r>
            <a:r>
              <a:rPr lang="ru-RU" dirty="0" err="1"/>
              <a:t>Мінагрополітики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/>
              <a:t>установи </a:t>
            </a:r>
            <a:r>
              <a:rPr lang="ru-RU" dirty="0" err="1"/>
              <a:t>Академії</a:t>
            </a:r>
            <a:r>
              <a:rPr lang="ru-RU" dirty="0"/>
              <a:t> </a:t>
            </a:r>
            <a:r>
              <a:rPr lang="ru-RU" dirty="0" err="1"/>
              <a:t>медичних</a:t>
            </a:r>
            <a:r>
              <a:rPr lang="ru-RU" dirty="0"/>
              <a:t> наук; </a:t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r>
              <a:rPr lang="ru-RU" dirty="0"/>
              <a:t>2) природно-</a:t>
            </a:r>
            <a:r>
              <a:rPr lang="ru-RU" dirty="0" err="1"/>
              <a:t>кліматичні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-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техногенної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 на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на </a:t>
            </a:r>
            <a:r>
              <a:rPr lang="ru-RU" dirty="0" err="1"/>
              <a:t>атмосферне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поверхневі</a:t>
            </a:r>
            <a:r>
              <a:rPr lang="ru-RU" dirty="0"/>
              <a:t> та </a:t>
            </a:r>
            <a:r>
              <a:rPr lang="ru-RU" dirty="0" err="1"/>
              <a:t>підземні</a:t>
            </a:r>
            <a:r>
              <a:rPr lang="ru-RU" dirty="0"/>
              <a:t> води, </a:t>
            </a:r>
            <a:r>
              <a:rPr lang="ru-RU" dirty="0" err="1"/>
              <a:t>ґрунти</a:t>
            </a:r>
            <a:r>
              <a:rPr lang="ru-RU" dirty="0"/>
              <a:t> - </a:t>
            </a:r>
            <a:r>
              <a:rPr lang="ru-RU" dirty="0" err="1"/>
              <a:t>Мінприроди</a:t>
            </a:r>
            <a:r>
              <a:rPr lang="ru-RU" dirty="0"/>
              <a:t>, МНС, </a:t>
            </a:r>
            <a:r>
              <a:rPr lang="ru-RU" dirty="0" err="1"/>
              <a:t>Мінагрополітики</a:t>
            </a:r>
            <a:r>
              <a:rPr lang="ru-RU" dirty="0"/>
              <a:t>, </a:t>
            </a:r>
            <a:r>
              <a:rPr lang="ru-RU" dirty="0" err="1"/>
              <a:t>Держводгосп</a:t>
            </a:r>
            <a:r>
              <a:rPr lang="ru-RU" dirty="0"/>
              <a:t>;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81599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Об</a:t>
            </a:r>
            <a:r>
              <a:rPr lang="en-US" sz="3600" b="1" dirty="0"/>
              <a:t>’</a:t>
            </a:r>
            <a:r>
              <a:rPr lang="ru-RU" sz="3600" b="1" dirty="0" err="1"/>
              <a:t>єкти</a:t>
            </a:r>
            <a:r>
              <a:rPr lang="ru-RU" sz="3600" b="1" dirty="0"/>
              <a:t>  </a:t>
            </a:r>
            <a:r>
              <a:rPr lang="ru-RU" sz="3600" b="1" dirty="0" err="1"/>
              <a:t>спостереження</a:t>
            </a:r>
            <a:r>
              <a:rPr lang="ru-RU" sz="3600" b="1" dirty="0"/>
              <a:t> (</a:t>
            </a:r>
            <a:r>
              <a:rPr lang="ru-RU" sz="3600" b="1" dirty="0" err="1"/>
              <a:t>продовження</a:t>
            </a:r>
            <a:r>
              <a:rPr lang="ru-RU" sz="3600" b="1" dirty="0"/>
              <a:t>)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3) </a:t>
            </a:r>
            <a:r>
              <a:rPr lang="ru-RU" dirty="0" err="1"/>
              <a:t>радіаційний</a:t>
            </a:r>
            <a:r>
              <a:rPr lang="ru-RU" dirty="0"/>
              <a:t> стан -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радіаційний</a:t>
            </a:r>
            <a:r>
              <a:rPr lang="ru-RU" dirty="0"/>
              <a:t> контроль; </a:t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r>
              <a:rPr lang="ru-RU" dirty="0"/>
              <a:t>4)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- </a:t>
            </a:r>
            <a:r>
              <a:rPr lang="ru-RU" dirty="0" err="1"/>
              <a:t>Мінпраці</a:t>
            </a:r>
            <a:r>
              <a:rPr lang="ru-RU" dirty="0"/>
              <a:t>; </a:t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r>
              <a:rPr lang="ru-RU" dirty="0"/>
              <a:t>5) стан </a:t>
            </a:r>
            <a:r>
              <a:rPr lang="ru-RU" dirty="0" err="1"/>
              <a:t>охорони</a:t>
            </a:r>
            <a:r>
              <a:rPr lang="ru-RU" dirty="0"/>
              <a:t> та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- МОЗ, </a:t>
            </a:r>
            <a:r>
              <a:rPr lang="ru-RU" dirty="0" err="1"/>
              <a:t>Мінпраці</a:t>
            </a:r>
            <a:r>
              <a:rPr lang="ru-RU" dirty="0"/>
              <a:t>, МНС, </a:t>
            </a:r>
            <a:r>
              <a:rPr lang="ru-RU" dirty="0" err="1"/>
              <a:t>Держкомстат</a:t>
            </a:r>
            <a:r>
              <a:rPr lang="ru-RU" dirty="0"/>
              <a:t>; </a:t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r>
              <a:rPr lang="ru-RU" dirty="0"/>
              <a:t>6) структура і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безпека</a:t>
            </a:r>
            <a:r>
              <a:rPr lang="ru-RU" dirty="0"/>
              <a:t> </a:t>
            </a:r>
            <a:r>
              <a:rPr lang="ru-RU" dirty="0" err="1"/>
              <a:t>харчових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 err="1"/>
              <a:t>продуктів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– </a:t>
            </a:r>
            <a:r>
              <a:rPr lang="ru-RU" dirty="0" err="1"/>
              <a:t>лабораторні</a:t>
            </a:r>
            <a:r>
              <a:rPr lang="ru-RU" dirty="0"/>
              <a:t> </a:t>
            </a:r>
            <a:r>
              <a:rPr lang="ru-RU" dirty="0" err="1"/>
              <a:t>центри</a:t>
            </a:r>
            <a:r>
              <a:rPr lang="ru-RU" dirty="0"/>
              <a:t>  областей, </a:t>
            </a:r>
            <a:r>
              <a:rPr lang="ru-RU" dirty="0" err="1"/>
              <a:t>державні</a:t>
            </a:r>
            <a:r>
              <a:rPr lang="ru-RU" dirty="0"/>
              <a:t> установи </a:t>
            </a:r>
            <a:r>
              <a:rPr lang="ru-RU" dirty="0" err="1"/>
              <a:t>ветеринарної</a:t>
            </a:r>
            <a:r>
              <a:rPr lang="ru-RU" dirty="0"/>
              <a:t> </a:t>
            </a:r>
            <a:r>
              <a:rPr lang="ru-RU" dirty="0" err="1"/>
              <a:t>медицини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5238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Шляхи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  1)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стану </a:t>
            </a:r>
            <a:r>
              <a:rPr lang="ru-RU" dirty="0" err="1"/>
              <a:t>здоров'я</a:t>
            </a:r>
            <a:r>
              <a:rPr lang="ru-RU" dirty="0"/>
              <a:t>  </a:t>
            </a:r>
            <a:r>
              <a:rPr lang="ru-RU" dirty="0" err="1"/>
              <a:t>населення</a:t>
            </a:r>
            <a:r>
              <a:rPr lang="ru-RU" dirty="0"/>
              <a:t>  і 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   2) </a:t>
            </a:r>
            <a:r>
              <a:rPr lang="ru-RU" dirty="0" err="1"/>
              <a:t>збирання</a:t>
            </a:r>
            <a:r>
              <a:rPr lang="ru-RU" dirty="0"/>
              <a:t>,  </a:t>
            </a:r>
            <a:r>
              <a:rPr lang="ru-RU" dirty="0" err="1"/>
              <a:t>зберігання</a:t>
            </a:r>
            <a:r>
              <a:rPr lang="ru-RU" dirty="0"/>
              <a:t>,  </a:t>
            </a:r>
            <a:r>
              <a:rPr lang="ru-RU" dirty="0" err="1"/>
              <a:t>оброблення</a:t>
            </a:r>
            <a:r>
              <a:rPr lang="ru-RU" dirty="0"/>
              <a:t>  і </a:t>
            </a:r>
            <a:r>
              <a:rPr lang="ru-RU" dirty="0" err="1"/>
              <a:t>систематизації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про  </a:t>
            </a:r>
            <a:r>
              <a:rPr lang="ru-RU" dirty="0" err="1"/>
              <a:t>результати</a:t>
            </a:r>
            <a:r>
              <a:rPr lang="ru-RU" dirty="0"/>
              <a:t>  </a:t>
            </a:r>
            <a:r>
              <a:rPr lang="ru-RU" dirty="0" err="1"/>
              <a:t>спостереження</a:t>
            </a:r>
            <a:r>
              <a:rPr lang="ru-RU" dirty="0"/>
              <a:t>  за  станом  </a:t>
            </a:r>
            <a:r>
              <a:rPr lang="ru-RU" dirty="0" err="1"/>
              <a:t>здоров'я</a:t>
            </a:r>
            <a:r>
              <a:rPr lang="ru-RU" dirty="0"/>
              <a:t>  </a:t>
            </a:r>
            <a:r>
              <a:rPr lang="ru-RU" dirty="0" err="1"/>
              <a:t>населення</a:t>
            </a:r>
            <a:r>
              <a:rPr lang="ru-RU" dirty="0"/>
              <a:t>  і факторами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  3) </a:t>
            </a:r>
            <a:r>
              <a:rPr lang="ru-RU" dirty="0" err="1"/>
              <a:t>використання</a:t>
            </a:r>
            <a:r>
              <a:rPr lang="ru-RU" dirty="0"/>
              <a:t>  </a:t>
            </a:r>
            <a:r>
              <a:rPr lang="ru-RU" dirty="0" err="1"/>
              <a:t>інформаційної</a:t>
            </a:r>
            <a:r>
              <a:rPr lang="ru-RU" dirty="0"/>
              <a:t>  </a:t>
            </a:r>
            <a:r>
              <a:rPr lang="ru-RU" dirty="0" err="1"/>
              <a:t>бази</a:t>
            </a:r>
            <a:r>
              <a:rPr lang="ru-RU" dirty="0"/>
              <a:t>  </a:t>
            </a:r>
            <a:r>
              <a:rPr lang="ru-RU" dirty="0" err="1"/>
              <a:t>даних</a:t>
            </a:r>
            <a:r>
              <a:rPr lang="ru-RU" dirty="0"/>
              <a:t> про стан </a:t>
            </a:r>
            <a:r>
              <a:rPr lang="ru-RU" dirty="0" err="1"/>
              <a:t>здоров'я</a:t>
            </a:r>
            <a:r>
              <a:rPr lang="ru-RU" dirty="0"/>
              <a:t>  </a:t>
            </a:r>
            <a:r>
              <a:rPr lang="ru-RU" dirty="0" err="1"/>
              <a:t>населення</a:t>
            </a:r>
            <a:r>
              <a:rPr lang="ru-RU" dirty="0"/>
              <a:t> і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4581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Для чого використовуються результати моніторингу?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1) </a:t>
            </a:r>
            <a:r>
              <a:rPr lang="ru-RU" sz="2400" dirty="0" err="1"/>
              <a:t>виявлення</a:t>
            </a:r>
            <a:r>
              <a:rPr lang="ru-RU" sz="2400" dirty="0"/>
              <a:t> </a:t>
            </a:r>
            <a:r>
              <a:rPr lang="ru-RU" sz="2400" dirty="0" err="1"/>
              <a:t>факторів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шкідливо</a:t>
            </a:r>
            <a:r>
              <a:rPr lang="ru-RU" sz="2400" dirty="0"/>
              <a:t> </a:t>
            </a:r>
            <a:r>
              <a:rPr lang="ru-RU" sz="2400" dirty="0" err="1"/>
              <a:t>впливають</a:t>
            </a:r>
            <a:r>
              <a:rPr lang="ru-RU" sz="2400" dirty="0"/>
              <a:t> на стан </a:t>
            </a:r>
            <a:r>
              <a:rPr lang="ru-RU" sz="2400" dirty="0" err="1"/>
              <a:t>здоров'я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, та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оцінки</a:t>
            </a:r>
            <a:r>
              <a:rPr lang="ru-RU" sz="2400" dirty="0"/>
              <a:t>; </a:t>
            </a:r>
          </a:p>
          <a:p>
            <a:pPr marL="0" indent="0">
              <a:buNone/>
            </a:pPr>
            <a:r>
              <a:rPr lang="ru-RU" sz="2400" dirty="0"/>
              <a:t> 2) </a:t>
            </a:r>
            <a:r>
              <a:rPr lang="ru-RU" sz="2400" dirty="0" err="1"/>
              <a:t>прогнозування</a:t>
            </a:r>
            <a:r>
              <a:rPr lang="ru-RU" sz="2400" dirty="0"/>
              <a:t>   стану   </a:t>
            </a:r>
            <a:r>
              <a:rPr lang="ru-RU" sz="2400" dirty="0" err="1"/>
              <a:t>здоров'я</a:t>
            </a:r>
            <a:r>
              <a:rPr lang="ru-RU" sz="2400" dirty="0"/>
              <a:t>  </a:t>
            </a:r>
            <a:r>
              <a:rPr lang="ru-RU" sz="2400" dirty="0" err="1"/>
              <a:t>населення</a:t>
            </a:r>
            <a:r>
              <a:rPr lang="ru-RU" sz="2400" dirty="0"/>
              <a:t>  і  </a:t>
            </a:r>
            <a:r>
              <a:rPr lang="ru-RU" sz="2400" dirty="0" err="1"/>
              <a:t>середовища</a:t>
            </a:r>
            <a:r>
              <a:rPr lang="ru-RU" sz="2400" dirty="0"/>
              <a:t> </a:t>
            </a:r>
          </a:p>
          <a:p>
            <a:pPr marL="0" indent="0">
              <a:buNone/>
            </a:pPr>
            <a:r>
              <a:rPr lang="ru-RU" sz="2400" dirty="0" err="1"/>
              <a:t>життєдіяльності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; </a:t>
            </a:r>
          </a:p>
          <a:p>
            <a:pPr marL="0" indent="0">
              <a:buNone/>
            </a:pPr>
            <a:r>
              <a:rPr lang="ru-RU" sz="2400" dirty="0"/>
              <a:t> 3) </a:t>
            </a:r>
            <a:r>
              <a:rPr lang="ru-RU" sz="2400" dirty="0" err="1"/>
              <a:t>розроблення</a:t>
            </a:r>
            <a:r>
              <a:rPr lang="ru-RU" sz="2400" dirty="0"/>
              <a:t> </a:t>
            </a:r>
            <a:r>
              <a:rPr lang="ru-RU" sz="2400" dirty="0" err="1"/>
              <a:t>невідкладних</a:t>
            </a:r>
            <a:r>
              <a:rPr lang="ru-RU" sz="2400" dirty="0"/>
              <a:t>  і  </a:t>
            </a:r>
            <a:r>
              <a:rPr lang="ru-RU" sz="2400" dirty="0" err="1"/>
              <a:t>довгострокових</a:t>
            </a:r>
            <a:r>
              <a:rPr lang="ru-RU" sz="2400" dirty="0"/>
              <a:t>  </a:t>
            </a:r>
            <a:r>
              <a:rPr lang="ru-RU" sz="2400" dirty="0" err="1"/>
              <a:t>заходів</a:t>
            </a:r>
            <a:r>
              <a:rPr lang="ru-RU" sz="2400" dirty="0"/>
              <a:t>  </a:t>
            </a:r>
            <a:r>
              <a:rPr lang="ru-RU" sz="2400" dirty="0" err="1"/>
              <a:t>щодо</a:t>
            </a:r>
            <a:r>
              <a:rPr lang="ru-RU" sz="2400" dirty="0"/>
              <a:t>  </a:t>
            </a:r>
            <a:r>
              <a:rPr lang="ru-RU" sz="2400" dirty="0" err="1"/>
              <a:t>запобігання</a:t>
            </a:r>
            <a:r>
              <a:rPr lang="ru-RU" sz="2400" dirty="0"/>
              <a:t>  та  </a:t>
            </a:r>
            <a:r>
              <a:rPr lang="ru-RU" sz="2400" dirty="0" err="1"/>
              <a:t>усунення</a:t>
            </a:r>
            <a:r>
              <a:rPr lang="ru-RU" sz="2400" dirty="0"/>
              <a:t>  </a:t>
            </a:r>
            <a:r>
              <a:rPr lang="ru-RU" sz="2400" dirty="0" err="1"/>
              <a:t>впливу</a:t>
            </a:r>
            <a:r>
              <a:rPr lang="ru-RU" sz="2400" dirty="0"/>
              <a:t>  </a:t>
            </a:r>
            <a:r>
              <a:rPr lang="ru-RU" sz="2400" dirty="0" err="1"/>
              <a:t>шкідливих</a:t>
            </a:r>
            <a:r>
              <a:rPr lang="ru-RU" sz="2400" dirty="0"/>
              <a:t>  </a:t>
            </a:r>
            <a:r>
              <a:rPr lang="ru-RU" sz="2400" dirty="0" err="1"/>
              <a:t>факторів</a:t>
            </a:r>
            <a:r>
              <a:rPr lang="ru-RU" sz="2400" dirty="0"/>
              <a:t>  </a:t>
            </a:r>
            <a:r>
              <a:rPr lang="ru-RU" sz="2400" dirty="0" err="1"/>
              <a:t>середовища</a:t>
            </a:r>
            <a:r>
              <a:rPr lang="ru-RU" sz="2400" dirty="0"/>
              <a:t> </a:t>
            </a:r>
            <a:r>
              <a:rPr lang="ru-RU" sz="2400" dirty="0" err="1"/>
              <a:t>життєдіяльності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 на стан </a:t>
            </a:r>
            <a:r>
              <a:rPr lang="ru-RU" sz="2400" dirty="0" err="1"/>
              <a:t>здоров'я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33207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/>
              <a:t>Головні</a:t>
            </a:r>
            <a:r>
              <a:rPr lang="ru-RU" sz="3600" dirty="0"/>
              <a:t> </a:t>
            </a:r>
            <a:r>
              <a:rPr lang="ru-RU" sz="3600" dirty="0" err="1"/>
              <a:t>функції</a:t>
            </a:r>
            <a:r>
              <a:rPr lang="ru-RU" sz="3600" dirty="0"/>
              <a:t> </a:t>
            </a:r>
            <a:r>
              <a:rPr lang="ru-RU" sz="3600" dirty="0" err="1"/>
              <a:t>установ</a:t>
            </a:r>
            <a:r>
              <a:rPr lang="ru-RU" sz="3600" dirty="0"/>
              <a:t> та </a:t>
            </a:r>
            <a:r>
              <a:rPr lang="ru-RU" sz="3600" dirty="0" err="1"/>
              <a:t>закладів</a:t>
            </a:r>
            <a:r>
              <a:rPr lang="ru-RU" sz="3600" dirty="0"/>
              <a:t>, </a:t>
            </a:r>
            <a:r>
              <a:rPr lang="ru-RU" sz="3600" dirty="0" err="1"/>
              <a:t>які</a:t>
            </a:r>
            <a:r>
              <a:rPr lang="ru-RU" sz="3600" dirty="0"/>
              <a:t> </a:t>
            </a:r>
            <a:r>
              <a:rPr lang="ru-RU" sz="3600" dirty="0" err="1"/>
              <a:t>виконують</a:t>
            </a:r>
            <a:r>
              <a:rPr lang="ru-RU" sz="3600" dirty="0"/>
              <a:t> </a:t>
            </a:r>
            <a:r>
              <a:rPr lang="ru-RU" sz="3600" dirty="0" err="1"/>
              <a:t>санепіднагляд</a:t>
            </a:r>
            <a:r>
              <a:rPr lang="ru-RU" sz="3600" dirty="0"/>
              <a:t>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052925"/>
            <a:ext cx="7560724" cy="41954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dirty="0"/>
              <a:t> </a:t>
            </a:r>
            <a:r>
              <a:rPr lang="ru-RU" sz="4200" dirty="0"/>
              <a:t>1) </a:t>
            </a:r>
            <a:r>
              <a:rPr lang="ru-RU" sz="4200" dirty="0" err="1"/>
              <a:t>збирання</a:t>
            </a:r>
            <a:r>
              <a:rPr lang="ru-RU" sz="4200" dirty="0"/>
              <a:t>,   </a:t>
            </a:r>
            <a:r>
              <a:rPr lang="ru-RU" sz="4200" dirty="0" err="1"/>
              <a:t>зберігання</a:t>
            </a:r>
            <a:r>
              <a:rPr lang="ru-RU" sz="4200" dirty="0"/>
              <a:t>,   </a:t>
            </a:r>
            <a:r>
              <a:rPr lang="ru-RU" sz="4200" dirty="0" err="1"/>
              <a:t>первинне</a:t>
            </a:r>
            <a:r>
              <a:rPr lang="ru-RU" sz="4200" dirty="0"/>
              <a:t>   </a:t>
            </a:r>
            <a:r>
              <a:rPr lang="ru-RU" sz="4200" dirty="0" err="1"/>
              <a:t>оброблення</a:t>
            </a:r>
            <a:r>
              <a:rPr lang="ru-RU" sz="4200" dirty="0"/>
              <a:t>,    </a:t>
            </a:r>
            <a:r>
              <a:rPr lang="ru-RU" sz="4200" dirty="0" err="1"/>
              <a:t>оцінку</a:t>
            </a:r>
            <a:r>
              <a:rPr lang="ru-RU" sz="4200" dirty="0"/>
              <a:t> </a:t>
            </a:r>
            <a:r>
              <a:rPr lang="ru-RU" sz="4200" dirty="0" err="1"/>
              <a:t>інформації</a:t>
            </a:r>
            <a:r>
              <a:rPr lang="ru-RU" sz="4200" dirty="0"/>
              <a:t>, </a:t>
            </a:r>
            <a:r>
              <a:rPr lang="ru-RU" sz="4200" dirty="0" err="1"/>
              <a:t>отриманої</a:t>
            </a:r>
            <a:r>
              <a:rPr lang="ru-RU" sz="4200" dirty="0"/>
              <a:t> в </a:t>
            </a:r>
            <a:r>
              <a:rPr lang="ru-RU" sz="4200" dirty="0" err="1"/>
              <a:t>ході</a:t>
            </a:r>
            <a:r>
              <a:rPr lang="ru-RU" sz="4200" dirty="0"/>
              <a:t> </a:t>
            </a:r>
            <a:r>
              <a:rPr lang="ru-RU" sz="4200" dirty="0" err="1"/>
              <a:t>моніторингу</a:t>
            </a:r>
            <a:r>
              <a:rPr lang="ru-RU" sz="4200" dirty="0"/>
              <a:t>; </a:t>
            </a:r>
          </a:p>
          <a:p>
            <a:pPr marL="0" indent="0">
              <a:buNone/>
            </a:pPr>
            <a:r>
              <a:rPr lang="uk-UA" sz="4200" dirty="0"/>
              <a:t>  2) проведення  аналізу  результатів  моніторингу,   виявлення причинно-наслідкових  зв'язків  між  станом  здоров'я  населення і факторами впливу на нього середовища  життєдіяльності  людини; </a:t>
            </a:r>
          </a:p>
          <a:p>
            <a:pPr marL="0" indent="0">
              <a:buNone/>
            </a:pPr>
            <a:endParaRPr lang="uk-UA" sz="4200" dirty="0"/>
          </a:p>
        </p:txBody>
      </p:sp>
    </p:spTree>
    <p:extLst>
      <p:ext uri="{BB962C8B-B14F-4D97-AF65-F5344CB8AC3E}">
        <p14:creationId xmlns:p14="http://schemas.microsoft.com/office/powerpoint/2010/main" val="13848319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(</a:t>
            </a:r>
            <a:r>
              <a:rPr lang="ru-RU" sz="3200" dirty="0" err="1"/>
              <a:t>продовження</a:t>
            </a:r>
            <a:r>
              <a:rPr lang="ru-RU" sz="3200" dirty="0"/>
              <a:t>):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1340769"/>
            <a:ext cx="6711654" cy="4907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3) </a:t>
            </a:r>
            <a:r>
              <a:rPr lang="ru-RU" dirty="0" err="1"/>
              <a:t>внесення</a:t>
            </a:r>
            <a:r>
              <a:rPr lang="ru-RU" dirty="0"/>
              <a:t>  органам  </a:t>
            </a:r>
            <a:r>
              <a:rPr lang="ru-RU" dirty="0" err="1"/>
              <a:t>виконавчої</a:t>
            </a:r>
            <a:r>
              <a:rPr lang="ru-RU" dirty="0"/>
              <a:t>  </a:t>
            </a:r>
            <a:r>
              <a:rPr lang="ru-RU" dirty="0" err="1"/>
              <a:t>влади</a:t>
            </a:r>
            <a:r>
              <a:rPr lang="ru-RU" dirty="0"/>
              <a:t>  та органам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 </a:t>
            </a:r>
            <a:r>
              <a:rPr lang="ru-RU" dirty="0" err="1"/>
              <a:t>пропозицій</a:t>
            </a:r>
            <a:r>
              <a:rPr lang="ru-RU" dirty="0"/>
              <a:t>  </a:t>
            </a:r>
            <a:r>
              <a:rPr lang="ru-RU" dirty="0" err="1"/>
              <a:t>щодо</a:t>
            </a:r>
            <a:r>
              <a:rPr lang="ru-RU" dirty="0"/>
              <a:t>   </a:t>
            </a:r>
            <a:r>
              <a:rPr lang="ru-RU" dirty="0" err="1"/>
              <a:t>забезпечення</a:t>
            </a:r>
            <a:r>
              <a:rPr lang="ru-RU" dirty="0"/>
              <a:t>   </a:t>
            </a:r>
            <a:r>
              <a:rPr lang="ru-RU" dirty="0" err="1"/>
              <a:t>санітарного</a:t>
            </a:r>
            <a:r>
              <a:rPr lang="ru-RU" dirty="0"/>
              <a:t>   та </a:t>
            </a:r>
            <a:r>
              <a:rPr lang="ru-RU" dirty="0" err="1"/>
              <a:t>епідемічного</a:t>
            </a:r>
            <a:r>
              <a:rPr lang="ru-RU" dirty="0"/>
              <a:t>   </a:t>
            </a:r>
            <a:r>
              <a:rPr lang="ru-RU" dirty="0" err="1"/>
              <a:t>благополуччя</a:t>
            </a:r>
            <a:r>
              <a:rPr lang="ru-RU" dirty="0"/>
              <a:t>  </a:t>
            </a:r>
            <a:r>
              <a:rPr lang="ru-RU" dirty="0" err="1"/>
              <a:t>населення</a:t>
            </a:r>
            <a:r>
              <a:rPr lang="ru-RU" dirty="0"/>
              <a:t>,  </a:t>
            </a:r>
            <a:r>
              <a:rPr lang="ru-RU" dirty="0" err="1"/>
              <a:t>визначення</a:t>
            </a:r>
            <a:r>
              <a:rPr lang="ru-RU" dirty="0"/>
              <a:t>  </a:t>
            </a:r>
            <a:r>
              <a:rPr lang="ru-RU" dirty="0" err="1"/>
              <a:t>факторів</a:t>
            </a:r>
            <a:r>
              <a:rPr lang="ru-RU" dirty="0"/>
              <a:t>, 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шкідливо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стан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усунення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 2) </a:t>
            </a:r>
            <a:r>
              <a:rPr lang="ru-RU" dirty="0" err="1"/>
              <a:t>інформування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 </a:t>
            </a:r>
            <a:r>
              <a:rPr lang="ru-RU" dirty="0" err="1"/>
              <a:t>підприємств</a:t>
            </a:r>
            <a:r>
              <a:rPr lang="ru-RU" dirty="0"/>
              <a:t>,  </a:t>
            </a:r>
            <a:r>
              <a:rPr lang="ru-RU" dirty="0" err="1"/>
              <a:t>установ</a:t>
            </a:r>
            <a:r>
              <a:rPr lang="ru-RU" dirty="0"/>
              <a:t>  та  </a:t>
            </a:r>
            <a:r>
              <a:rPr lang="ru-RU" dirty="0" err="1"/>
              <a:t>організацій</a:t>
            </a:r>
            <a:r>
              <a:rPr lang="ru-RU" dirty="0"/>
              <a:t>,  а 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про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 3) </a:t>
            </a:r>
            <a:r>
              <a:rPr lang="ru-RU" dirty="0" err="1"/>
              <a:t>внесення</a:t>
            </a:r>
            <a:r>
              <a:rPr lang="ru-RU" dirty="0"/>
              <a:t>  органам  </a:t>
            </a:r>
            <a:r>
              <a:rPr lang="ru-RU" dirty="0" err="1"/>
              <a:t>виконавчої</a:t>
            </a:r>
            <a:r>
              <a:rPr lang="ru-RU" dirty="0"/>
              <a:t>  </a:t>
            </a:r>
            <a:r>
              <a:rPr lang="ru-RU" dirty="0" err="1"/>
              <a:t>влади</a:t>
            </a:r>
            <a:r>
              <a:rPr lang="ru-RU" dirty="0"/>
              <a:t>  та органам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 </a:t>
            </a:r>
            <a:r>
              <a:rPr lang="ru-RU" dirty="0" err="1"/>
              <a:t>пропозицій</a:t>
            </a:r>
            <a:r>
              <a:rPr lang="ru-RU" dirty="0"/>
              <a:t>  </a:t>
            </a:r>
            <a:r>
              <a:rPr lang="ru-RU" dirty="0" err="1"/>
              <a:t>щодо</a:t>
            </a:r>
            <a:r>
              <a:rPr lang="ru-RU" dirty="0"/>
              <a:t>   </a:t>
            </a:r>
            <a:r>
              <a:rPr lang="ru-RU" dirty="0" err="1"/>
              <a:t>забезпечення</a:t>
            </a:r>
            <a:r>
              <a:rPr lang="ru-RU" dirty="0"/>
              <a:t>   </a:t>
            </a:r>
            <a:r>
              <a:rPr lang="ru-RU" dirty="0" err="1"/>
              <a:t>санітарного</a:t>
            </a:r>
            <a:r>
              <a:rPr lang="ru-RU" dirty="0"/>
              <a:t>   та </a:t>
            </a:r>
            <a:r>
              <a:rPr lang="ru-RU" dirty="0" err="1"/>
              <a:t>епідемічного</a:t>
            </a:r>
            <a:r>
              <a:rPr lang="ru-RU" dirty="0"/>
              <a:t> </a:t>
            </a:r>
            <a:r>
              <a:rPr lang="ru-RU" dirty="0" err="1"/>
              <a:t>благополуччя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919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/>
              <a:t>Основні</a:t>
            </a:r>
            <a:r>
              <a:rPr lang="ru-RU" sz="3200" dirty="0"/>
              <a:t> </a:t>
            </a:r>
            <a:r>
              <a:rPr lang="ru-RU" sz="3200" dirty="0" err="1"/>
              <a:t>завдання</a:t>
            </a:r>
            <a:r>
              <a:rPr lang="ru-RU" sz="3200" dirty="0"/>
              <a:t> державного </a:t>
            </a:r>
            <a:r>
              <a:rPr lang="ru-RU" sz="3200" dirty="0" err="1"/>
              <a:t>санітарно-епідеміологічного</a:t>
            </a:r>
            <a:r>
              <a:rPr lang="ru-RU" sz="3200" dirty="0"/>
              <a:t> </a:t>
            </a:r>
            <a:r>
              <a:rPr lang="ru-RU" sz="3200" dirty="0" err="1"/>
              <a:t>нагляду</a:t>
            </a:r>
            <a:r>
              <a:rPr lang="ru-RU" sz="32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і хвороб.</a:t>
            </a:r>
          </a:p>
          <a:p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з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:</a:t>
            </a:r>
          </a:p>
          <a:p>
            <a:pPr lvl="1"/>
            <a:r>
              <a:rPr lang="ru-RU" dirty="0"/>
              <a:t>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; </a:t>
            </a:r>
          </a:p>
          <a:p>
            <a:pPr lvl="1"/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санітарного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; </a:t>
            </a:r>
          </a:p>
          <a:p>
            <a:pPr lvl="1"/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санітарно-гігієнічної</a:t>
            </a:r>
            <a:r>
              <a:rPr lang="ru-RU" dirty="0"/>
              <a:t> та </a:t>
            </a:r>
            <a:r>
              <a:rPr lang="ru-RU" dirty="0" err="1"/>
              <a:t>епідеміологічної</a:t>
            </a:r>
            <a:r>
              <a:rPr lang="ru-RU" dirty="0"/>
              <a:t> </a:t>
            </a:r>
            <a:r>
              <a:rPr lang="ru-RU" dirty="0" err="1"/>
              <a:t>експертиз</a:t>
            </a:r>
            <a:r>
              <a:rPr lang="ru-RU" dirty="0"/>
              <a:t>;</a:t>
            </a:r>
          </a:p>
          <a:p>
            <a:pPr lvl="1"/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проведення</a:t>
            </a:r>
            <a:r>
              <a:rPr lang="ru-RU" dirty="0"/>
              <a:t> державною </a:t>
            </a:r>
            <a:r>
              <a:rPr lang="ru-RU" dirty="0" err="1"/>
              <a:t>виконавчою</a:t>
            </a:r>
            <a:r>
              <a:rPr lang="ru-RU" dirty="0"/>
              <a:t> </a:t>
            </a:r>
            <a:r>
              <a:rPr lang="ru-RU" dirty="0" err="1"/>
              <a:t>владою</a:t>
            </a:r>
            <a:r>
              <a:rPr lang="ru-RU" dirty="0"/>
              <a:t>, </a:t>
            </a:r>
            <a:r>
              <a:rPr lang="ru-RU" dirty="0" err="1"/>
              <a:t>підприємствами</a:t>
            </a:r>
            <a:r>
              <a:rPr lang="ru-RU" dirty="0"/>
              <a:t>, </a:t>
            </a:r>
            <a:r>
              <a:rPr lang="ru-RU" dirty="0" err="1"/>
              <a:t>організаціями</a:t>
            </a:r>
            <a:r>
              <a:rPr lang="ru-RU" dirty="0"/>
              <a:t> та </a:t>
            </a:r>
            <a:r>
              <a:rPr lang="ru-RU" dirty="0" err="1"/>
              <a:t>громадянами</a:t>
            </a:r>
            <a:r>
              <a:rPr lang="ru-RU" dirty="0"/>
              <a:t> </a:t>
            </a:r>
            <a:r>
              <a:rPr lang="ru-RU" dirty="0" err="1"/>
              <a:t>санітарних</a:t>
            </a:r>
            <a:r>
              <a:rPr lang="ru-RU" dirty="0"/>
              <a:t> і </a:t>
            </a:r>
            <a:r>
              <a:rPr lang="ru-RU" dirty="0" err="1"/>
              <a:t>епідеміологічних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зміною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постає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контролю таких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, як </a:t>
            </a:r>
            <a:r>
              <a:rPr lang="ru-RU" dirty="0" err="1"/>
              <a:t>повітряне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</a:t>
            </a:r>
            <a:r>
              <a:rPr lang="ru-RU" dirty="0" err="1"/>
              <a:t>водні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, </a:t>
            </a:r>
            <a:r>
              <a:rPr lang="ru-RU" dirty="0" err="1"/>
              <a:t>земельні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Причому</a:t>
            </a:r>
            <a:r>
              <a:rPr lang="ru-RU" dirty="0"/>
              <a:t> з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міністерств</a:t>
            </a:r>
            <a:r>
              <a:rPr lang="ru-RU" dirty="0"/>
              <a:t> і </a:t>
            </a:r>
            <a:r>
              <a:rPr lang="ru-RU" dirty="0" err="1"/>
              <a:t>відомств</a:t>
            </a:r>
            <a:r>
              <a:rPr lang="ru-RU" dirty="0"/>
              <a:t>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</a:t>
            </a:r>
            <a:r>
              <a:rPr lang="ru-RU" dirty="0" err="1"/>
              <a:t>лягає</a:t>
            </a:r>
            <a:r>
              <a:rPr lang="ru-RU" dirty="0"/>
              <a:t> на службу </a:t>
            </a:r>
            <a:r>
              <a:rPr lang="ru-RU" dirty="0" err="1"/>
              <a:t>громадського</a:t>
            </a:r>
            <a:r>
              <a:rPr lang="ru-RU" dirty="0"/>
              <a:t> здоров</a:t>
            </a:r>
            <a:r>
              <a:rPr lang="en-US" dirty="0"/>
              <a:t>’</a:t>
            </a:r>
            <a:r>
              <a:rPr lang="ru-RU" dirty="0"/>
              <a:t>я, як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відповідальну</a:t>
            </a:r>
            <a:r>
              <a:rPr lang="ru-RU" dirty="0"/>
              <a:t> за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і  яка </a:t>
            </a:r>
            <a:r>
              <a:rPr lang="ru-RU" dirty="0" err="1"/>
              <a:t>має</a:t>
            </a:r>
            <a:r>
              <a:rPr lang="ru-RU" dirty="0"/>
              <a:t> добре </a:t>
            </a:r>
            <a:r>
              <a:rPr lang="ru-RU" dirty="0" err="1"/>
              <a:t>розвинену</a:t>
            </a:r>
            <a:r>
              <a:rPr lang="ru-RU" dirty="0"/>
              <a:t> мережу </a:t>
            </a:r>
            <a:r>
              <a:rPr lang="ru-RU" dirty="0" err="1"/>
              <a:t>лабораторних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41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/>
              <a:t>Основні форми діяльності фахівця у сфері державного санітарно-епідеміологічного нагляду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b="1" dirty="0"/>
              <a:t>1.Контролююча діяльність:</a:t>
            </a:r>
          </a:p>
          <a:p>
            <a:pPr lvl="1"/>
            <a:r>
              <a:rPr lang="uk-UA" dirty="0"/>
              <a:t>здійснення державного контролю за дотриманням санітарного законодавства;</a:t>
            </a:r>
          </a:p>
          <a:p>
            <a:pPr lvl="1"/>
            <a:r>
              <a:rPr lang="uk-UA" dirty="0"/>
              <a:t>проведення державної санітарно-епідеміологічної експертизи.</a:t>
            </a:r>
          </a:p>
          <a:p>
            <a:pPr marL="0" indent="0">
              <a:buNone/>
            </a:pPr>
            <a:r>
              <a:rPr lang="uk-UA" b="1" dirty="0"/>
              <a:t>2. Аналітична діяльність (гігієнічна та епідеміологічна діагностика): </a:t>
            </a:r>
          </a:p>
          <a:p>
            <a:pPr lvl="1"/>
            <a:r>
              <a:rPr lang="uk-UA" dirty="0"/>
              <a:t>Соціально – гігієнічний моніторинг </a:t>
            </a:r>
          </a:p>
          <a:p>
            <a:pPr lvl="1"/>
            <a:r>
              <a:rPr lang="uk-UA" dirty="0"/>
              <a:t>Проведення санітарно-епідеміологічних розслідувань окремих та масових випадків  інфекційних та масових випадків неінфекційних захворювань серед населення з метою виявлення причин та умов, що призвели до виникнення і поширення цих хвороб.  </a:t>
            </a:r>
          </a:p>
          <a:p>
            <a:pPr marL="0" indent="0">
              <a:buNone/>
            </a:pPr>
            <a:r>
              <a:rPr lang="uk-UA" b="1" dirty="0"/>
              <a:t>3. Розроблення та організація профілактичних (санітарно-гігієнічних та протиепідемічних) заходів.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9042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Нормативна база у сфер</a:t>
            </a:r>
            <a:r>
              <a:rPr lang="uk-UA" dirty="0"/>
              <a:t>і громадського здоров'я 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Санітарне</a:t>
            </a:r>
            <a:r>
              <a:rPr lang="ru-RU" dirty="0"/>
              <a:t> </a:t>
            </a:r>
            <a:r>
              <a:rPr lang="ru-RU" dirty="0" err="1"/>
              <a:t>законодавство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коло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і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. До них </a:t>
            </a:r>
            <a:r>
              <a:rPr lang="ru-RU" dirty="0" err="1"/>
              <a:t>відносять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 і </a:t>
            </a:r>
            <a:r>
              <a:rPr lang="ru-RU" dirty="0" err="1"/>
              <a:t>підзаконні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медичного</a:t>
            </a:r>
            <a:r>
              <a:rPr lang="ru-RU" dirty="0"/>
              <a:t> права, а й </a:t>
            </a:r>
            <a:r>
              <a:rPr lang="ru-RU" dirty="0" err="1"/>
              <a:t>норми</a:t>
            </a:r>
            <a:r>
              <a:rPr lang="ru-RU" dirty="0"/>
              <a:t> права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прямо належать до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людей.</a:t>
            </a:r>
          </a:p>
          <a:p>
            <a:r>
              <a:rPr lang="ru-RU" dirty="0" err="1"/>
              <a:t>Санітарне</a:t>
            </a:r>
            <a:r>
              <a:rPr lang="ru-RU" dirty="0"/>
              <a:t> </a:t>
            </a:r>
            <a:r>
              <a:rPr lang="ru-RU" dirty="0" err="1"/>
              <a:t>законодавство</a:t>
            </a:r>
            <a:r>
              <a:rPr lang="ru-RU" dirty="0"/>
              <a:t> </a:t>
            </a:r>
            <a:r>
              <a:rPr lang="ru-RU" dirty="0" err="1"/>
              <a:t>регулює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повсякденної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, яка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санітарно-епідеміологічне</a:t>
            </a:r>
            <a:r>
              <a:rPr lang="ru-RU" dirty="0"/>
              <a:t> </a:t>
            </a:r>
            <a:r>
              <a:rPr lang="ru-RU" dirty="0" err="1"/>
              <a:t>благопо</a:t>
            </a:r>
            <a:r>
              <a:rPr lang="ru-RU" dirty="0"/>
              <a:t>- </a:t>
            </a:r>
            <a:r>
              <a:rPr lang="ru-RU" dirty="0" err="1"/>
              <a:t>луччя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272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Нормативно-</a:t>
            </a:r>
            <a:r>
              <a:rPr lang="ru-RU" sz="2800" b="1" dirty="0" err="1"/>
              <a:t>правова</a:t>
            </a:r>
            <a:r>
              <a:rPr lang="ru-RU" sz="2800" b="1" dirty="0"/>
              <a:t> база у </a:t>
            </a:r>
            <a:r>
              <a:rPr lang="ru-RU" sz="2800" b="1" dirty="0" err="1"/>
              <a:t>сфері</a:t>
            </a:r>
            <a:r>
              <a:rPr lang="ru-RU" sz="2800" b="1" dirty="0"/>
              <a:t> </a:t>
            </a:r>
            <a:r>
              <a:rPr lang="ru-RU" sz="2800" b="1" dirty="0" err="1"/>
              <a:t>санітарного</a:t>
            </a:r>
            <a:r>
              <a:rPr lang="ru-RU" sz="2800" b="1" dirty="0"/>
              <a:t> та </a:t>
            </a:r>
            <a:r>
              <a:rPr lang="ru-RU" sz="2800" b="1" dirty="0" err="1"/>
              <a:t>епідемічного</a:t>
            </a:r>
            <a:r>
              <a:rPr lang="ru-RU" sz="2800" b="1" dirty="0"/>
              <a:t> </a:t>
            </a:r>
            <a:r>
              <a:rPr lang="ru-RU" sz="2800" b="1" dirty="0" err="1"/>
              <a:t>благополуччя</a:t>
            </a:r>
            <a:r>
              <a:rPr lang="ru-RU" sz="2800" b="1" dirty="0"/>
              <a:t> </a:t>
            </a:r>
            <a:r>
              <a:rPr lang="ru-RU" sz="2800" b="1" dirty="0" err="1"/>
              <a:t>населення</a:t>
            </a:r>
            <a:r>
              <a:rPr lang="ru-RU" sz="2800" b="1" dirty="0"/>
              <a:t> 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Закони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endParaRPr lang="ru-RU" dirty="0"/>
          </a:p>
          <a:p>
            <a:r>
              <a:rPr lang="ru-RU" dirty="0"/>
              <a:t>Кодекс </a:t>
            </a:r>
            <a:r>
              <a:rPr lang="ru-RU" dirty="0" err="1"/>
              <a:t>України</a:t>
            </a:r>
            <a:r>
              <a:rPr lang="ru-RU" dirty="0"/>
              <a:t> про </a:t>
            </a:r>
            <a:r>
              <a:rPr lang="ru-RU" dirty="0" err="1"/>
              <a:t>адміністративні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endParaRPr lang="ru-RU" dirty="0"/>
          </a:p>
          <a:p>
            <a:r>
              <a:rPr lang="ru-RU" dirty="0" err="1"/>
              <a:t>Водний</a:t>
            </a:r>
            <a:r>
              <a:rPr lang="ru-RU" dirty="0"/>
              <a:t> кодекс </a:t>
            </a:r>
            <a:r>
              <a:rPr lang="ru-RU" dirty="0" err="1"/>
              <a:t>України</a:t>
            </a:r>
            <a:endParaRPr lang="ru-RU" dirty="0"/>
          </a:p>
          <a:p>
            <a:r>
              <a:rPr lang="ru-RU" dirty="0" err="1"/>
              <a:t>Земельний</a:t>
            </a:r>
            <a:r>
              <a:rPr lang="ru-RU" dirty="0"/>
              <a:t> кодекс </a:t>
            </a:r>
            <a:r>
              <a:rPr lang="ru-RU" dirty="0" err="1"/>
              <a:t>України</a:t>
            </a:r>
            <a:endParaRPr lang="ru-RU" dirty="0"/>
          </a:p>
          <a:p>
            <a:r>
              <a:rPr lang="ru-RU" dirty="0"/>
              <a:t>Кодекс </a:t>
            </a:r>
            <a:r>
              <a:rPr lang="ru-RU" dirty="0" err="1"/>
              <a:t>України</a:t>
            </a:r>
            <a:r>
              <a:rPr lang="ru-RU" dirty="0"/>
              <a:t> про </a:t>
            </a:r>
            <a:r>
              <a:rPr lang="ru-RU" dirty="0" err="1"/>
              <a:t>надра</a:t>
            </a:r>
            <a:endParaRPr lang="ru-RU" dirty="0"/>
          </a:p>
          <a:p>
            <a:r>
              <a:rPr lang="ru-RU" dirty="0" err="1"/>
              <a:t>Податковий</a:t>
            </a:r>
            <a:r>
              <a:rPr lang="ru-RU" dirty="0"/>
              <a:t> кодекс </a:t>
            </a:r>
            <a:r>
              <a:rPr lang="ru-RU" dirty="0" err="1"/>
              <a:t>України</a:t>
            </a:r>
            <a:r>
              <a:rPr lang="ru-RU" dirty="0"/>
              <a:t> </a:t>
            </a:r>
          </a:p>
          <a:p>
            <a:r>
              <a:rPr lang="ru-RU" dirty="0"/>
              <a:t>Кодекс </a:t>
            </a:r>
            <a:r>
              <a:rPr lang="ru-RU" dirty="0" err="1"/>
              <a:t>законів</a:t>
            </a:r>
            <a:r>
              <a:rPr lang="ru-RU" dirty="0"/>
              <a:t> про </a:t>
            </a:r>
            <a:r>
              <a:rPr lang="ru-RU" dirty="0" err="1"/>
              <a:t>працю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endParaRPr lang="ru-RU" dirty="0"/>
          </a:p>
          <a:p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про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endParaRPr lang="ru-RU" dirty="0"/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санітарного</a:t>
            </a:r>
            <a:r>
              <a:rPr lang="ru-RU" dirty="0"/>
              <a:t> та </a:t>
            </a:r>
            <a:r>
              <a:rPr lang="ru-RU" dirty="0" err="1"/>
              <a:t>епідемічного</a:t>
            </a:r>
            <a:r>
              <a:rPr lang="ru-RU" dirty="0"/>
              <a:t> </a:t>
            </a:r>
            <a:r>
              <a:rPr lang="ru-RU" dirty="0" err="1"/>
              <a:t>благополуччя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6724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1B000-7E56-4450-A682-002378F7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Нормативно-</a:t>
            </a:r>
            <a:r>
              <a:rPr lang="ru-RU" sz="2400" dirty="0" err="1"/>
              <a:t>правова</a:t>
            </a:r>
            <a:r>
              <a:rPr lang="ru-RU" sz="2400" dirty="0"/>
              <a:t> база у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/>
              <a:t>санітарного</a:t>
            </a:r>
            <a:r>
              <a:rPr lang="ru-RU" sz="2400" dirty="0"/>
              <a:t> та </a:t>
            </a:r>
            <a:r>
              <a:rPr lang="ru-RU" sz="2400" dirty="0" err="1"/>
              <a:t>епідемічного</a:t>
            </a:r>
            <a:r>
              <a:rPr lang="ru-RU" sz="2400" dirty="0"/>
              <a:t> </a:t>
            </a:r>
            <a:r>
              <a:rPr lang="ru-RU" sz="2400" dirty="0" err="1"/>
              <a:t>благополуччя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 (</a:t>
            </a:r>
            <a:r>
              <a:rPr lang="ru-RU" sz="2400" dirty="0" err="1"/>
              <a:t>продовження</a:t>
            </a:r>
            <a:r>
              <a:rPr lang="ru-RU" sz="2400" dirty="0"/>
              <a:t>)</a:t>
            </a:r>
            <a:br>
              <a:rPr lang="ru-RU" sz="2400" dirty="0"/>
            </a:br>
            <a:endParaRPr lang="ru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81BE99-B808-450F-8744-FAA4F0E9E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ядерної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та </a:t>
            </a:r>
            <a:r>
              <a:rPr lang="ru-RU" dirty="0" err="1"/>
              <a:t>радіаційну</a:t>
            </a:r>
            <a:r>
              <a:rPr lang="ru-RU" dirty="0"/>
              <a:t> </a:t>
            </a:r>
            <a:r>
              <a:rPr lang="ru-RU" dirty="0" err="1"/>
              <a:t>безпеку</a:t>
            </a:r>
            <a:r>
              <a:rPr lang="ru-RU" dirty="0"/>
              <a:t>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інфекційних</a:t>
            </a:r>
            <a:r>
              <a:rPr lang="ru-RU" dirty="0"/>
              <a:t> хвороб»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нафту</a:t>
            </a:r>
            <a:r>
              <a:rPr lang="ru-RU" dirty="0"/>
              <a:t> і газ»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заходи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попередження</a:t>
            </a:r>
            <a:r>
              <a:rPr lang="ru-RU" dirty="0"/>
              <a:t> та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тютюнових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шкідливого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пестициди</a:t>
            </a:r>
            <a:r>
              <a:rPr lang="ru-RU" dirty="0"/>
              <a:t> і </a:t>
            </a:r>
            <a:r>
              <a:rPr lang="ru-RU" dirty="0" err="1"/>
              <a:t>агрохімікати</a:t>
            </a:r>
            <a:r>
              <a:rPr lang="ru-RU" dirty="0"/>
              <a:t>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охорону</a:t>
            </a:r>
            <a:r>
              <a:rPr lang="ru-RU" dirty="0"/>
              <a:t> атмосферного </a:t>
            </a:r>
            <a:r>
              <a:rPr lang="ru-RU" dirty="0" err="1"/>
              <a:t>повітря</a:t>
            </a:r>
            <a:r>
              <a:rPr lang="ru-RU" dirty="0"/>
              <a:t>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поховання</a:t>
            </a:r>
            <a:r>
              <a:rPr lang="ru-RU" dirty="0"/>
              <a:t> та </a:t>
            </a:r>
            <a:r>
              <a:rPr lang="ru-RU" dirty="0" err="1"/>
              <a:t>похоронну</a:t>
            </a:r>
            <a:r>
              <a:rPr lang="ru-RU" dirty="0"/>
              <a:t> справу»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питну</a:t>
            </a:r>
            <a:r>
              <a:rPr lang="ru-RU" dirty="0"/>
              <a:t> воду та </a:t>
            </a:r>
            <a:r>
              <a:rPr lang="ru-RU" dirty="0" err="1"/>
              <a:t>питне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дорожній</a:t>
            </a:r>
            <a:r>
              <a:rPr lang="ru-RU" dirty="0"/>
              <a:t> рух»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78011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b="1" dirty="0"/>
              <a:t>Нормативно-</a:t>
            </a:r>
            <a:r>
              <a:rPr lang="ru-RU" sz="2800" b="1" dirty="0" err="1"/>
              <a:t>правова</a:t>
            </a:r>
            <a:r>
              <a:rPr lang="ru-RU" sz="2800" b="1" dirty="0"/>
              <a:t> база у </a:t>
            </a:r>
            <a:r>
              <a:rPr lang="ru-RU" sz="2800" b="1" dirty="0" err="1"/>
              <a:t>сфері</a:t>
            </a:r>
            <a:r>
              <a:rPr lang="ru-RU" sz="2800" b="1" dirty="0"/>
              <a:t> </a:t>
            </a:r>
            <a:r>
              <a:rPr lang="ru-RU" sz="2800" b="1" dirty="0" err="1"/>
              <a:t>санітарного</a:t>
            </a:r>
            <a:r>
              <a:rPr lang="ru-RU" sz="2800" b="1" dirty="0"/>
              <a:t> та </a:t>
            </a:r>
            <a:r>
              <a:rPr lang="ru-RU" sz="2800" b="1" dirty="0" err="1"/>
              <a:t>епідемічного</a:t>
            </a:r>
            <a:r>
              <a:rPr lang="ru-RU" sz="2800" b="1" dirty="0"/>
              <a:t> </a:t>
            </a:r>
            <a:r>
              <a:rPr lang="ru-RU" sz="2800" b="1" dirty="0" err="1"/>
              <a:t>благополуччя</a:t>
            </a:r>
            <a:r>
              <a:rPr lang="ru-RU" sz="2800" b="1" dirty="0"/>
              <a:t> </a:t>
            </a:r>
            <a:r>
              <a:rPr lang="ru-RU" sz="2800" b="1" dirty="0" err="1"/>
              <a:t>населення</a:t>
            </a:r>
            <a:r>
              <a:rPr lang="ru-RU" sz="2800" b="1" dirty="0"/>
              <a:t> (</a:t>
            </a:r>
            <a:r>
              <a:rPr lang="ru-RU" sz="2800" b="1" dirty="0" err="1"/>
              <a:t>продовження</a:t>
            </a:r>
            <a:r>
              <a:rPr lang="ru-RU" sz="2800" b="1" dirty="0"/>
              <a:t>)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456384"/>
          </a:xfrm>
        </p:spPr>
        <p:txBody>
          <a:bodyPr>
            <a:normAutofit/>
          </a:bodyPr>
          <a:lstStyle/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містобудівної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енергетики</a:t>
            </a:r>
            <a:r>
              <a:rPr lang="ru-RU" dirty="0"/>
              <a:t> та </a:t>
            </a:r>
            <a:r>
              <a:rPr lang="ru-RU" dirty="0" err="1"/>
              <a:t>правовий</a:t>
            </a:r>
            <a:r>
              <a:rPr lang="ru-RU" dirty="0"/>
              <a:t> режим </a:t>
            </a:r>
            <a:r>
              <a:rPr lang="ru-RU" dirty="0" err="1"/>
              <a:t>спеціальних</a:t>
            </a:r>
            <a:r>
              <a:rPr lang="ru-RU" dirty="0"/>
              <a:t> зон </a:t>
            </a:r>
            <a:r>
              <a:rPr lang="ru-RU" dirty="0" err="1"/>
              <a:t>енергетичних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ідентифікацію</a:t>
            </a:r>
            <a:r>
              <a:rPr lang="ru-RU" dirty="0"/>
              <a:t> та </a:t>
            </a:r>
            <a:r>
              <a:rPr lang="ru-RU" dirty="0" err="1"/>
              <a:t>реєстрацію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державну</a:t>
            </a:r>
            <a:r>
              <a:rPr lang="ru-RU" dirty="0"/>
              <a:t> систему </a:t>
            </a:r>
            <a:r>
              <a:rPr lang="ru-RU" dirty="0" err="1"/>
              <a:t>біобезпеки</a:t>
            </a:r>
            <a:r>
              <a:rPr lang="ru-RU" dirty="0"/>
              <a:t> при </a:t>
            </a:r>
            <a:r>
              <a:rPr lang="ru-RU" dirty="0" err="1"/>
              <a:t>створенні</a:t>
            </a:r>
            <a:r>
              <a:rPr lang="ru-RU" dirty="0"/>
              <a:t>, </a:t>
            </a:r>
            <a:r>
              <a:rPr lang="ru-RU" dirty="0" err="1"/>
              <a:t>випробуванні</a:t>
            </a:r>
            <a:r>
              <a:rPr lang="ru-RU" dirty="0"/>
              <a:t>, </a:t>
            </a:r>
            <a:r>
              <a:rPr lang="ru-RU" dirty="0" err="1"/>
              <a:t>транспортуванні</a:t>
            </a:r>
            <a:r>
              <a:rPr lang="ru-RU" dirty="0"/>
              <a:t> та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генетично</a:t>
            </a:r>
            <a:r>
              <a:rPr lang="ru-RU" dirty="0"/>
              <a:t> </a:t>
            </a:r>
            <a:r>
              <a:rPr lang="ru-RU" dirty="0" err="1"/>
              <a:t>модифікованих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»</a:t>
            </a:r>
          </a:p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жорстокого</a:t>
            </a:r>
            <a:r>
              <a:rPr lang="ru-RU" dirty="0"/>
              <a:t> </a:t>
            </a:r>
            <a:r>
              <a:rPr lang="ru-RU" dirty="0" err="1"/>
              <a:t>поводження</a:t>
            </a:r>
            <a:r>
              <a:rPr lang="ru-RU" dirty="0"/>
              <a:t>»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340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566</TotalTime>
  <Words>2676</Words>
  <Application>Microsoft Office PowerPoint</Application>
  <PresentationFormat>Экран (4:3)</PresentationFormat>
  <Paragraphs>177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2" baseType="lpstr">
      <vt:lpstr>Arial</vt:lpstr>
      <vt:lpstr>Century Gothic</vt:lpstr>
      <vt:lpstr>Times New Roman</vt:lpstr>
      <vt:lpstr>Wingdings 3</vt:lpstr>
      <vt:lpstr>Ион</vt:lpstr>
      <vt:lpstr>Санітарно-епідеміологічний нагляд: основні терміни та поняття </vt:lpstr>
      <vt:lpstr>Зміст лекції</vt:lpstr>
      <vt:lpstr>Санітарно-епідеміологічний нагляд: зміст терміну</vt:lpstr>
      <vt:lpstr>Основні завдання державного санітарно-епідеміологічного нагляду </vt:lpstr>
      <vt:lpstr>Основні форми діяльності фахівця у сфері державного санітарно-епідеміологічного нагляду</vt:lpstr>
      <vt:lpstr>Нормативна база у сфері громадського здоров'я  </vt:lpstr>
      <vt:lpstr>Нормативно-правова база у сфері санітарного та епідемічного благополуччя населення  </vt:lpstr>
      <vt:lpstr>Нормативно-правова база у сфері санітарного та епідемічного благополуччя населення (продовження) </vt:lpstr>
      <vt:lpstr>Нормативно-правова база у сфері санітарного та епідемічного благополуччя населення (продовження) </vt:lpstr>
      <vt:lpstr>Нормативно-правова база у сфері санітарного та епідемічного благополуччя населення (продовження) </vt:lpstr>
      <vt:lpstr>Нормативно-правова база у сфері санітарного та епідемічного благополуччя населення (продовження) </vt:lpstr>
      <vt:lpstr>Нормативно-правова база у сфері санітарного та епідемічного благополуччя населення (продовження) </vt:lpstr>
      <vt:lpstr>Закон України «Основи законодавства України про охорону здоров’я» </vt:lpstr>
      <vt:lpstr>У преамбулі Закону України «Основи законодавства України про охорону здоров’я» зазначене: </vt:lpstr>
      <vt:lpstr>Стратегія “Здоров’я для всіх у 21 столітті”  </vt:lpstr>
      <vt:lpstr>Основні завдання Стратегії </vt:lpstr>
      <vt:lpstr>Досягнення Стратегії у країнах світу</vt:lpstr>
      <vt:lpstr>Презентация PowerPoint</vt:lpstr>
      <vt:lpstr>Санітарно-гігієнічна експертиза: визначення, мета та завдання </vt:lpstr>
      <vt:lpstr>Презентация PowerPoint</vt:lpstr>
      <vt:lpstr>Державна санітарно-епідеміологічна експертиза передбачає: </vt:lpstr>
      <vt:lpstr>Завдання санітарно-епідеміологічної експертизи </vt:lpstr>
      <vt:lpstr>Державній санітарно-епідеміологічній експертизі підлягають: </vt:lpstr>
      <vt:lpstr>Висновок державної санітарної-епідеміологічної експертизи</vt:lpstr>
      <vt:lpstr>Санітарне та епідемічне благополуччя населення </vt:lpstr>
      <vt:lpstr>Презентация PowerPoint</vt:lpstr>
      <vt:lpstr>Санітарні, протиепідемічні та профілактичні заходи</vt:lpstr>
      <vt:lpstr>Державний  соціально-гігієнічний  моніторинг -  </vt:lpstr>
      <vt:lpstr>Мета соціально-гігієнічного моніторингу</vt:lpstr>
      <vt:lpstr>Інформаційний фонд даних державного соціально-гігієнічного моніторингу </vt:lpstr>
      <vt:lpstr>Завданнями моніторингу є:</vt:lpstr>
      <vt:lpstr>Обєкти  спостереження (моніторингу) </vt:lpstr>
      <vt:lpstr>Об’єкти  спостереження (продовження) </vt:lpstr>
      <vt:lpstr>Шляхи проведення моніторингу</vt:lpstr>
      <vt:lpstr>Для чого використовуються результати моніторингу?</vt:lpstr>
      <vt:lpstr>Головні функції установ та закладів, які виконують санепіднагляд:  </vt:lpstr>
      <vt:lpstr>(продовження):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38</cp:revision>
  <dcterms:created xsi:type="dcterms:W3CDTF">2020-02-05T08:09:18Z</dcterms:created>
  <dcterms:modified xsi:type="dcterms:W3CDTF">2020-09-22T15:48:46Z</dcterms:modified>
</cp:coreProperties>
</file>